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62" r:id="rId3"/>
    <p:sldId id="278" r:id="rId4"/>
    <p:sldId id="279" r:id="rId5"/>
    <p:sldId id="280" r:id="rId6"/>
    <p:sldId id="281" r:id="rId7"/>
    <p:sldId id="257" r:id="rId8"/>
    <p:sldId id="275" r:id="rId9"/>
    <p:sldId id="282" r:id="rId10"/>
    <p:sldId id="273" r:id="rId11"/>
    <p:sldId id="283" r:id="rId12"/>
    <p:sldId id="284" r:id="rId13"/>
    <p:sldId id="285" r:id="rId14"/>
    <p:sldId id="286" r:id="rId15"/>
  </p:sldIdLst>
  <p:sldSz cx="10160000" cy="5715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CAD78C-A8C2-4822-8F0B-73EBA05ED240}" v="2" dt="2022-12-06T16:40:13.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510" autoAdjust="0"/>
  </p:normalViewPr>
  <p:slideViewPr>
    <p:cSldViewPr>
      <p:cViewPr varScale="1">
        <p:scale>
          <a:sx n="103" d="100"/>
          <a:sy n="103" d="100"/>
        </p:scale>
        <p:origin x="475" y="77"/>
      </p:cViewPr>
      <p:guideLst>
        <p:guide orient="horz" pos="1800"/>
        <p:guide pos="3200"/>
      </p:guideLst>
    </p:cSldViewPr>
  </p:slideViewPr>
  <p:outlineViewPr>
    <p:cViewPr>
      <p:scale>
        <a:sx n="33" d="100"/>
        <a:sy n="33" d="100"/>
      </p:scale>
      <p:origin x="0" y="-173"/>
    </p:cViewPr>
  </p:outlineViewPr>
  <p:notesTextViewPr>
    <p:cViewPr>
      <p:scale>
        <a:sx n="1" d="1"/>
        <a:sy n="1" d="1"/>
      </p:scale>
      <p:origin x="0" y="0"/>
    </p:cViewPr>
  </p:notesTextViewPr>
  <p:sorterViewPr>
    <p:cViewPr>
      <p:scale>
        <a:sx n="200" d="100"/>
        <a:sy n="200" d="100"/>
      </p:scale>
      <p:origin x="0" y="-10829"/>
    </p:cViewPr>
  </p:sorterViewPr>
  <p:notesViewPr>
    <p:cSldViewPr>
      <p:cViewPr varScale="1">
        <p:scale>
          <a:sx n="84" d="100"/>
          <a:sy n="84" d="100"/>
        </p:scale>
        <p:origin x="31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lvia Wen" userId="fa3c34b288dc686c" providerId="LiveId" clId="{B0CAD78C-A8C2-4822-8F0B-73EBA05ED240}"/>
    <pc:docChg chg="undo custSel addSld delSld modSld sldOrd">
      <pc:chgData name="Silvia Wen" userId="fa3c34b288dc686c" providerId="LiveId" clId="{B0CAD78C-A8C2-4822-8F0B-73EBA05ED240}" dt="2022-12-06T18:35:27.468" v="254" actId="13926"/>
      <pc:docMkLst>
        <pc:docMk/>
      </pc:docMkLst>
      <pc:sldChg chg="ord">
        <pc:chgData name="Silvia Wen" userId="fa3c34b288dc686c" providerId="LiveId" clId="{B0CAD78C-A8C2-4822-8F0B-73EBA05ED240}" dt="2022-12-06T16:39:46.718" v="76"/>
        <pc:sldMkLst>
          <pc:docMk/>
          <pc:sldMk cId="138220384" sldId="257"/>
        </pc:sldMkLst>
      </pc:sldChg>
      <pc:sldChg chg="modSp mod">
        <pc:chgData name="Silvia Wen" userId="fa3c34b288dc686c" providerId="LiveId" clId="{B0CAD78C-A8C2-4822-8F0B-73EBA05ED240}" dt="2022-12-06T18:17:33.550" v="158" actId="400"/>
        <pc:sldMkLst>
          <pc:docMk/>
          <pc:sldMk cId="3165111487" sldId="262"/>
        </pc:sldMkLst>
        <pc:spChg chg="mod">
          <ac:chgData name="Silvia Wen" userId="fa3c34b288dc686c" providerId="LiveId" clId="{B0CAD78C-A8C2-4822-8F0B-73EBA05ED240}" dt="2022-12-05T21:42:25.336" v="6"/>
          <ac:spMkLst>
            <pc:docMk/>
            <pc:sldMk cId="3165111487" sldId="262"/>
            <ac:spMk id="4" creationId="{00000000-0000-0000-0000-000000000000}"/>
          </ac:spMkLst>
        </pc:spChg>
        <pc:spChg chg="mod">
          <ac:chgData name="Silvia Wen" userId="fa3c34b288dc686c" providerId="LiveId" clId="{B0CAD78C-A8C2-4822-8F0B-73EBA05ED240}" dt="2022-12-06T18:17:33.550" v="158" actId="400"/>
          <ac:spMkLst>
            <pc:docMk/>
            <pc:sldMk cId="3165111487" sldId="262"/>
            <ac:spMk id="5" creationId="{00000000-0000-0000-0000-000000000000}"/>
          </ac:spMkLst>
        </pc:spChg>
      </pc:sldChg>
      <pc:sldChg chg="modSp add mod">
        <pc:chgData name="Silvia Wen" userId="fa3c34b288dc686c" providerId="LiveId" clId="{B0CAD78C-A8C2-4822-8F0B-73EBA05ED240}" dt="2022-12-06T18:09:57.070" v="153" actId="400"/>
        <pc:sldMkLst>
          <pc:docMk/>
          <pc:sldMk cId="2327493130" sldId="275"/>
        </pc:sldMkLst>
        <pc:spChg chg="mod">
          <ac:chgData name="Silvia Wen" userId="fa3c34b288dc686c" providerId="LiveId" clId="{B0CAD78C-A8C2-4822-8F0B-73EBA05ED240}" dt="2022-12-06T18:09:57.070" v="153" actId="400"/>
          <ac:spMkLst>
            <pc:docMk/>
            <pc:sldMk cId="2327493130" sldId="275"/>
            <ac:spMk id="5" creationId="{00000000-0000-0000-0000-000000000000}"/>
          </ac:spMkLst>
        </pc:spChg>
      </pc:sldChg>
      <pc:sldChg chg="add del">
        <pc:chgData name="Silvia Wen" userId="fa3c34b288dc686c" providerId="LiveId" clId="{B0CAD78C-A8C2-4822-8F0B-73EBA05ED240}" dt="2022-12-06T18:17:52.248" v="160" actId="2696"/>
        <pc:sldMkLst>
          <pc:docMk/>
          <pc:sldMk cId="3052388102" sldId="276"/>
        </pc:sldMkLst>
      </pc:sldChg>
      <pc:sldChg chg="add">
        <pc:chgData name="Silvia Wen" userId="fa3c34b288dc686c" providerId="LiveId" clId="{B0CAD78C-A8C2-4822-8F0B-73EBA05ED240}" dt="2022-12-06T18:17:43.937" v="159" actId="2890"/>
        <pc:sldMkLst>
          <pc:docMk/>
          <pc:sldMk cId="963120197" sldId="277"/>
        </pc:sldMkLst>
      </pc:sldChg>
      <pc:sldChg chg="modSp add mod">
        <pc:chgData name="Silvia Wen" userId="fa3c34b288dc686c" providerId="LiveId" clId="{B0CAD78C-A8C2-4822-8F0B-73EBA05ED240}" dt="2022-12-06T18:21:09.211" v="197" actId="13926"/>
        <pc:sldMkLst>
          <pc:docMk/>
          <pc:sldMk cId="182383333" sldId="278"/>
        </pc:sldMkLst>
        <pc:spChg chg="mod">
          <ac:chgData name="Silvia Wen" userId="fa3c34b288dc686c" providerId="LiveId" clId="{B0CAD78C-A8C2-4822-8F0B-73EBA05ED240}" dt="2022-12-06T18:21:09.211" v="197" actId="13926"/>
          <ac:spMkLst>
            <pc:docMk/>
            <pc:sldMk cId="182383333" sldId="278"/>
            <ac:spMk id="5" creationId="{00000000-0000-0000-0000-000000000000}"/>
          </ac:spMkLst>
        </pc:spChg>
      </pc:sldChg>
      <pc:sldChg chg="modSp add mod">
        <pc:chgData name="Silvia Wen" userId="fa3c34b288dc686c" providerId="LiveId" clId="{B0CAD78C-A8C2-4822-8F0B-73EBA05ED240}" dt="2022-12-06T18:24:16.445" v="221" actId="400"/>
        <pc:sldMkLst>
          <pc:docMk/>
          <pc:sldMk cId="71297691" sldId="279"/>
        </pc:sldMkLst>
        <pc:spChg chg="mod">
          <ac:chgData name="Silvia Wen" userId="fa3c34b288dc686c" providerId="LiveId" clId="{B0CAD78C-A8C2-4822-8F0B-73EBA05ED240}" dt="2022-12-06T18:24:16.445" v="221" actId="400"/>
          <ac:spMkLst>
            <pc:docMk/>
            <pc:sldMk cId="71297691" sldId="279"/>
            <ac:spMk id="5" creationId="{00000000-0000-0000-0000-000000000000}"/>
          </ac:spMkLst>
        </pc:spChg>
      </pc:sldChg>
      <pc:sldChg chg="modSp add mod">
        <pc:chgData name="Silvia Wen" userId="fa3c34b288dc686c" providerId="LiveId" clId="{B0CAD78C-A8C2-4822-8F0B-73EBA05ED240}" dt="2022-12-06T18:32:43.743" v="234" actId="207"/>
        <pc:sldMkLst>
          <pc:docMk/>
          <pc:sldMk cId="826796080" sldId="280"/>
        </pc:sldMkLst>
        <pc:spChg chg="mod">
          <ac:chgData name="Silvia Wen" userId="fa3c34b288dc686c" providerId="LiveId" clId="{B0CAD78C-A8C2-4822-8F0B-73EBA05ED240}" dt="2022-12-06T18:32:43.743" v="234" actId="207"/>
          <ac:spMkLst>
            <pc:docMk/>
            <pc:sldMk cId="826796080" sldId="280"/>
            <ac:spMk id="5" creationId="{00000000-0000-0000-0000-000000000000}"/>
          </ac:spMkLst>
        </pc:spChg>
      </pc:sldChg>
      <pc:sldChg chg="modSp add mod">
        <pc:chgData name="Silvia Wen" userId="fa3c34b288dc686c" providerId="LiveId" clId="{B0CAD78C-A8C2-4822-8F0B-73EBA05ED240}" dt="2022-12-06T18:35:27.468" v="254" actId="13926"/>
        <pc:sldMkLst>
          <pc:docMk/>
          <pc:sldMk cId="784046229" sldId="281"/>
        </pc:sldMkLst>
        <pc:spChg chg="mod">
          <ac:chgData name="Silvia Wen" userId="fa3c34b288dc686c" providerId="LiveId" clId="{B0CAD78C-A8C2-4822-8F0B-73EBA05ED240}" dt="2022-12-06T18:35:27.468" v="254" actId="13926"/>
          <ac:spMkLst>
            <pc:docMk/>
            <pc:sldMk cId="784046229" sldId="28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680520"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07.12.2022</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112568"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733256" y="8532440"/>
            <a:ext cx="648072"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96752" y="161734"/>
            <a:ext cx="4392488" cy="449826"/>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de-DE" dirty="0"/>
          </a:p>
        </p:txBody>
      </p:sp>
      <p:sp>
        <p:nvSpPr>
          <p:cNvPr id="3" name="Datumsplatzhalter 2"/>
          <p:cNvSpPr>
            <a:spLocks noGrp="1"/>
          </p:cNvSpPr>
          <p:nvPr>
            <p:ph type="dt" idx="1"/>
          </p:nvPr>
        </p:nvSpPr>
        <p:spPr>
          <a:xfrm>
            <a:off x="5661248" y="154360"/>
            <a:ext cx="1027584"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5801EACB-8D12-49F2-9088-5A635C50DDBD}" type="datetimeFigureOut">
              <a:rPr lang="de-DE" smtClean="0"/>
              <a:pPr/>
              <a:t>07.12.2022</a:t>
            </a:fld>
            <a:endParaRPr lang="de-DE"/>
          </a:p>
        </p:txBody>
      </p:sp>
      <p:sp>
        <p:nvSpPr>
          <p:cNvPr id="4" name="Folienbildplatzhalter 3"/>
          <p:cNvSpPr>
            <a:spLocks noGrp="1" noRot="1" noChangeAspect="1"/>
          </p:cNvSpPr>
          <p:nvPr>
            <p:ph type="sldImg" idx="2"/>
          </p:nvPr>
        </p:nvSpPr>
        <p:spPr>
          <a:xfrm>
            <a:off x="893763" y="755650"/>
            <a:ext cx="6078537" cy="34194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272E3E51-A3F3-4FD4-9C75-1C612CCCCA5A}" type="slidenum">
              <a:rPr lang="de-DE" smtClean="0"/>
              <a:pPr/>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63264" y="857278"/>
            <a:ext cx="8597194" cy="1280142"/>
          </a:xfrm>
        </p:spPr>
        <p:txBody>
          <a:bodyPr/>
          <a:lstStyle>
            <a:lvl1pPr>
              <a:defRPr sz="3889">
                <a:solidFill>
                  <a:srgbClr val="008C4F"/>
                </a:solidFill>
              </a:defRPr>
            </a:lvl1pPr>
          </a:lstStyle>
          <a:p>
            <a:pPr lvl="0"/>
            <a:r>
              <a:rPr lang="de-DE" altLang="de-DE" noProof="0" dirty="0"/>
              <a:t>Titelmasterformat durch Klicken bearbeiten</a:t>
            </a:r>
          </a:p>
        </p:txBody>
      </p:sp>
      <p:sp>
        <p:nvSpPr>
          <p:cNvPr id="8" name="Rectangle 9"/>
          <p:cNvSpPr>
            <a:spLocks noGrp="1" noChangeArrowheads="1"/>
          </p:cNvSpPr>
          <p:nvPr>
            <p:ph type="subTitle" idx="1"/>
          </p:nvPr>
        </p:nvSpPr>
        <p:spPr>
          <a:xfrm>
            <a:off x="563264" y="2257247"/>
            <a:ext cx="8597194" cy="1980407"/>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549093" y="5073519"/>
            <a:ext cx="2370667" cy="304271"/>
          </a:xfrm>
          <a:prstGeom prst="rect">
            <a:avLst/>
          </a:prstGeom>
        </p:spPr>
        <p:txBody>
          <a:bodyPr/>
          <a:lstStyle>
            <a:lvl1pPr>
              <a:defRPr sz="1556"/>
            </a:lvl1pPr>
          </a:lstStyle>
          <a:p>
            <a:fld id="{911D8C60-1F2D-4436-BF53-22882F494404}" type="datetimeFigureOut">
              <a:rPr lang="de-DE" smtClean="0"/>
              <a:pPr/>
              <a:t>07.12.2022</a:t>
            </a:fld>
            <a:endParaRPr lang="de-DE" dirty="0"/>
          </a:p>
        </p:txBody>
      </p:sp>
      <p:sp>
        <p:nvSpPr>
          <p:cNvPr id="5" name="Fußzeilenplatzhalter 4"/>
          <p:cNvSpPr>
            <a:spLocks noGrp="1"/>
          </p:cNvSpPr>
          <p:nvPr>
            <p:ph type="ftr" sz="quarter" idx="11"/>
          </p:nvPr>
        </p:nvSpPr>
        <p:spPr>
          <a:xfrm>
            <a:off x="3471338" y="5073519"/>
            <a:ext cx="3217333" cy="304271"/>
          </a:xfrm>
          <a:prstGeom prst="rect">
            <a:avLst/>
          </a:prstGeom>
        </p:spPr>
        <p:txBody>
          <a:bodyPr/>
          <a:lstStyle>
            <a:lvl1pPr>
              <a:defRPr sz="1556"/>
            </a:lvl1pPr>
          </a:lstStyle>
          <a:p>
            <a:endParaRPr lang="de-DE" dirty="0"/>
          </a:p>
        </p:txBody>
      </p:sp>
      <p:sp>
        <p:nvSpPr>
          <p:cNvPr id="6" name="Foliennummernplatzhalter 5"/>
          <p:cNvSpPr>
            <a:spLocks noGrp="1"/>
          </p:cNvSpPr>
          <p:nvPr>
            <p:ph type="sldNum" sz="quarter" idx="12"/>
          </p:nvPr>
        </p:nvSpPr>
        <p:spPr>
          <a:xfrm>
            <a:off x="7281333" y="5073519"/>
            <a:ext cx="2039138" cy="304271"/>
          </a:xfrm>
          <a:prstGeom prst="rect">
            <a:avLst/>
          </a:prstGeom>
        </p:spPr>
        <p:txBody>
          <a:bodyPr/>
          <a:lstStyle>
            <a:lvl1pPr>
              <a:defRPr sz="1556"/>
            </a:lvl1pPr>
          </a:lstStyle>
          <a:p>
            <a:fld id="{83B23FF1-3F66-4904-91CE-1AE4A5050627}" type="slidenum">
              <a:rPr lang="de-DE" smtClean="0"/>
              <a:pPr/>
              <a:t>‹#›</a:t>
            </a:fld>
            <a:endParaRPr lang="de-DE" dirty="0"/>
          </a:p>
        </p:txBody>
      </p:sp>
      <p:sp>
        <p:nvSpPr>
          <p:cNvPr id="8" name="Inhaltsplatzhalter 2"/>
          <p:cNvSpPr>
            <a:spLocks noGrp="1"/>
          </p:cNvSpPr>
          <p:nvPr>
            <p:ph idx="1"/>
          </p:nvPr>
        </p:nvSpPr>
        <p:spPr>
          <a:xfrm>
            <a:off x="532697" y="1426104"/>
            <a:ext cx="8803570" cy="3591636"/>
          </a:xfrm>
        </p:spPr>
        <p:txBody>
          <a:bodyPr/>
          <a:lstStyle>
            <a:lvl1pPr marL="298084" indent="-298084">
              <a:defRPr/>
            </a:lvl1pPr>
            <a:lvl2pPr marL="596164" indent="-313956">
              <a:spcBef>
                <a:spcPts val="667"/>
              </a:spcBef>
              <a:defRPr/>
            </a:lvl2pPr>
            <a:lvl3pPr marL="894248" indent="-298084">
              <a:spcBef>
                <a:spcPts val="667"/>
              </a:spcBef>
              <a:defRPr/>
            </a:lvl3pPr>
            <a:lvl4pPr marL="1194094" indent="-299847">
              <a:spcBef>
                <a:spcPts val="667"/>
              </a:spcBef>
              <a:defRPr/>
            </a:lvl4pPr>
            <a:lvl5pPr marL="1492176" indent="-299847">
              <a:spcBef>
                <a:spcPts val="667"/>
              </a:spcBef>
              <a:defRPr sz="1778"/>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1"/>
          <p:cNvSpPr>
            <a:spLocks noGrp="1"/>
          </p:cNvSpPr>
          <p:nvPr>
            <p:ph type="title"/>
          </p:nvPr>
        </p:nvSpPr>
        <p:spPr>
          <a:xfrm>
            <a:off x="508005" y="769268"/>
            <a:ext cx="8822972" cy="544112"/>
          </a:xfrm>
          <a:prstGeom prst="rect">
            <a:avLst/>
          </a:prstGeom>
        </p:spPr>
        <p:txBody>
          <a:bodyPr/>
          <a:lstStyle>
            <a:lvl1pPr>
              <a:defRPr/>
            </a:lvl1pPr>
          </a:lstStyle>
          <a:p>
            <a:r>
              <a:rPr lang="de-DE" dirty="0"/>
              <a:t>Titelmasterformat durch Klicken bearbeiten</a:t>
            </a:r>
          </a:p>
        </p:txBody>
      </p:sp>
    </p:spTree>
    <p:extLst>
      <p:ext uri="{BB962C8B-B14F-4D97-AF65-F5344CB8AC3E}">
        <p14:creationId xmlns:p14="http://schemas.microsoft.com/office/powerpoint/2010/main" val="3259692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9537355" y="0"/>
            <a:ext cx="624417" cy="5715000"/>
          </a:xfrm>
          <a:prstGeom prst="rect">
            <a:avLst/>
          </a:prstGeom>
          <a:solidFill>
            <a:srgbClr val="E6E6E6"/>
          </a:solidFill>
          <a:ln>
            <a:noFill/>
          </a:ln>
          <a:effectLst/>
        </p:spPr>
        <p:txBody>
          <a:bodyPr wrap="none" anchor="ctr"/>
          <a:lstStyle/>
          <a:p>
            <a:endParaRPr lang="de-DE" sz="2000"/>
          </a:p>
        </p:txBody>
      </p:sp>
      <p:pic>
        <p:nvPicPr>
          <p:cNvPr id="7" name="Picture 59" descr="Logo_TUC_de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 y="10"/>
            <a:ext cx="3399146" cy="56944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44"/>
          <p:cNvSpPr txBox="1">
            <a:spLocks noChangeArrowheads="1"/>
          </p:cNvSpPr>
          <p:nvPr/>
        </p:nvSpPr>
        <p:spPr bwMode="auto">
          <a:xfrm>
            <a:off x="6920206" y="5337785"/>
            <a:ext cx="2410770"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de-DE" altLang="de-DE" sz="1111" dirty="0">
                <a:solidFill>
                  <a:srgbClr val="808080"/>
                </a:solidFill>
              </a:rPr>
              <a:t>Praktische Arbeit</a:t>
            </a:r>
            <a:endParaRPr lang="de-DE" altLang="de-DE" sz="1111" dirty="0">
              <a:solidFill>
                <a:srgbClr val="FF0000"/>
              </a:solidFill>
            </a:endParaRPr>
          </a:p>
        </p:txBody>
      </p:sp>
      <p:sp>
        <p:nvSpPr>
          <p:cNvPr id="13" name="Rectangle 51"/>
          <p:cNvSpPr>
            <a:spLocks noGrp="1" noChangeArrowheads="1"/>
          </p:cNvSpPr>
          <p:nvPr>
            <p:ph type="title"/>
          </p:nvPr>
        </p:nvSpPr>
        <p:spPr bwMode="auto">
          <a:xfrm>
            <a:off x="536222" y="777269"/>
            <a:ext cx="8777111" cy="5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532697" y="1426104"/>
            <a:ext cx="880357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9601069" y="5464251"/>
            <a:ext cx="519493"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111" smtClean="0">
                <a:solidFill>
                  <a:srgbClr val="808080"/>
                </a:solidFill>
              </a:rPr>
              <a:pPr algn="ctr">
                <a:spcBef>
                  <a:spcPct val="50000"/>
                </a:spcBef>
              </a:pPr>
              <a:t>‹#›</a:t>
            </a:fld>
            <a:endParaRPr lang="de-DE" altLang="de-DE" sz="1111" dirty="0">
              <a:solidFill>
                <a:srgbClr val="808080"/>
              </a:solidFill>
            </a:endParaRPr>
          </a:p>
        </p:txBody>
      </p:sp>
      <p:sp>
        <p:nvSpPr>
          <p:cNvPr id="11" name="Text Box 44"/>
          <p:cNvSpPr txBox="1">
            <a:spLocks noChangeArrowheads="1"/>
          </p:cNvSpPr>
          <p:nvPr userDrawn="1"/>
        </p:nvSpPr>
        <p:spPr bwMode="auto">
          <a:xfrm>
            <a:off x="532697" y="5333024"/>
            <a:ext cx="6387508" cy="26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de-DE" altLang="de-DE" sz="1111" dirty="0">
                <a:solidFill>
                  <a:schemeClr val="tx1"/>
                </a:solidFill>
              </a:rPr>
              <a:t>Silvia Wen &amp; Muhammad Daryl Rashad</a:t>
            </a:r>
          </a:p>
        </p:txBody>
      </p:sp>
      <p:pic>
        <p:nvPicPr>
          <p:cNvPr id="9" name="Grafik 8"/>
          <p:cNvPicPr>
            <a:picLocks noChangeAspect="1"/>
          </p:cNvPicPr>
          <p:nvPr userDrawn="1"/>
        </p:nvPicPr>
        <p:blipFill>
          <a:blip r:embed="rId5"/>
          <a:stretch>
            <a:fillRect/>
          </a:stretch>
        </p:blipFill>
        <p:spPr>
          <a:xfrm>
            <a:off x="5316386" y="135980"/>
            <a:ext cx="4117781" cy="522000"/>
          </a:xfrm>
          <a:prstGeom prst="rect">
            <a:avLst/>
          </a:prstGeom>
        </p:spPr>
      </p:pic>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l" defTabSz="1015950" rtl="0" eaLnBrk="1" latinLnBrk="0" hangingPunct="1">
        <a:spcBef>
          <a:spcPct val="0"/>
        </a:spcBef>
        <a:buNone/>
        <a:defRPr sz="24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98084" indent="-298084" algn="l" defTabSz="1015950" rtl="0" eaLnBrk="1" latinLnBrk="0" hangingPunct="1">
        <a:spcBef>
          <a:spcPct val="20000"/>
        </a:spcBef>
        <a:buClr>
          <a:srgbClr val="008C4F"/>
        </a:buClr>
        <a:buSzPct val="110000"/>
        <a:buFont typeface="Wingdings" panose="05000000000000000000" pitchFamily="2" charset="2"/>
        <a:buChar char="§"/>
        <a:defRPr sz="20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96164" indent="-313956" algn="l" defTabSz="1015950" rtl="0" eaLnBrk="1" latinLnBrk="0" hangingPunct="1">
        <a:spcBef>
          <a:spcPct val="20000"/>
        </a:spcBef>
        <a:buClrTx/>
        <a:buFont typeface="Wingdings" panose="05000000000000000000" pitchFamily="2" charset="2"/>
        <a:buChar char="§"/>
        <a:defRPr sz="2000" b="0" kern="1200">
          <a:solidFill>
            <a:schemeClr val="tx1"/>
          </a:solidFill>
          <a:latin typeface="+mn-lt"/>
          <a:ea typeface="+mn-ea"/>
          <a:cs typeface="+mn-cs"/>
        </a:defRPr>
      </a:lvl2pPr>
      <a:lvl3pPr marL="894248" indent="-298084" algn="l" defTabSz="1015950" rtl="0" eaLnBrk="1" latinLnBrk="0" hangingPunct="1">
        <a:spcBef>
          <a:spcPct val="20000"/>
        </a:spcBef>
        <a:buClr>
          <a:schemeClr val="bg1">
            <a:lumMod val="50000"/>
          </a:schemeClr>
        </a:buClr>
        <a:buFont typeface="Wingdings" panose="05000000000000000000" pitchFamily="2" charset="2"/>
        <a:buChar char="§"/>
        <a:tabLst/>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90567" indent="-253987" algn="l" defTabSz="1015950" rtl="0" eaLnBrk="1" latinLnBrk="0" hangingPunct="1">
        <a:spcBef>
          <a:spcPct val="20000"/>
        </a:spcBef>
        <a:buClrTx/>
        <a:buFont typeface="Arial" panose="020B0604020202020204" pitchFamily="34" charset="0"/>
        <a:buChar char="–"/>
        <a:defRPr sz="1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294630" indent="-294555" algn="l" defTabSz="1015950" rtl="0" eaLnBrk="1" latinLnBrk="0" hangingPunct="1">
        <a:spcBef>
          <a:spcPct val="20000"/>
        </a:spcBef>
        <a:buClr>
          <a:schemeClr val="bg1">
            <a:lumMod val="50000"/>
          </a:schemeClr>
        </a:buClr>
        <a:buFont typeface="Symbol" panose="05050102010706020507" pitchFamily="18" charset="2"/>
        <a:buChar char="-"/>
        <a:defRPr sz="2000" kern="1200">
          <a:solidFill>
            <a:schemeClr val="tx1"/>
          </a:solidFill>
          <a:latin typeface="+mn-lt"/>
          <a:ea typeface="+mn-ea"/>
          <a:cs typeface="+mn-cs"/>
        </a:defRPr>
      </a:lvl5pPr>
      <a:lvl6pPr marL="2793861"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6pPr>
      <a:lvl7pPr marL="3301835"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7pPr>
      <a:lvl8pPr marL="3809809"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8pPr>
      <a:lvl9pPr marL="4317783" indent="-253987" algn="l" defTabSz="1015950" rtl="0" eaLnBrk="1" latinLnBrk="0" hangingPunct="1">
        <a:spcBef>
          <a:spcPct val="20000"/>
        </a:spcBef>
        <a:buFont typeface="Arial" panose="020B0604020202020204" pitchFamily="34" charset="0"/>
        <a:buChar char="•"/>
        <a:defRPr sz="2222" kern="1200">
          <a:solidFill>
            <a:schemeClr val="tx1"/>
          </a:solidFill>
          <a:latin typeface="+mn-lt"/>
          <a:ea typeface="+mn-ea"/>
          <a:cs typeface="+mn-cs"/>
        </a:defRPr>
      </a:lvl9pPr>
    </p:bodyStyle>
    <p:otherStyle>
      <a:defPPr>
        <a:defRPr lang="de-DE"/>
      </a:defPPr>
      <a:lvl1pPr marL="0" algn="l" defTabSz="1015950" rtl="0" eaLnBrk="1" latinLnBrk="0" hangingPunct="1">
        <a:defRPr sz="2000" kern="1200">
          <a:solidFill>
            <a:schemeClr val="tx1"/>
          </a:solidFill>
          <a:latin typeface="+mn-lt"/>
          <a:ea typeface="+mn-ea"/>
          <a:cs typeface="+mn-cs"/>
        </a:defRPr>
      </a:lvl1pPr>
      <a:lvl2pPr marL="507975" algn="l" defTabSz="1015950" rtl="0" eaLnBrk="1" latinLnBrk="0" hangingPunct="1">
        <a:defRPr sz="2000" kern="1200">
          <a:solidFill>
            <a:schemeClr val="tx1"/>
          </a:solidFill>
          <a:latin typeface="+mn-lt"/>
          <a:ea typeface="+mn-ea"/>
          <a:cs typeface="+mn-cs"/>
        </a:defRPr>
      </a:lvl2pPr>
      <a:lvl3pPr marL="1015950" algn="l" defTabSz="1015950" rtl="0" eaLnBrk="1" latinLnBrk="0" hangingPunct="1">
        <a:defRPr sz="2000" kern="1200">
          <a:solidFill>
            <a:schemeClr val="tx1"/>
          </a:solidFill>
          <a:latin typeface="+mn-lt"/>
          <a:ea typeface="+mn-ea"/>
          <a:cs typeface="+mn-cs"/>
        </a:defRPr>
      </a:lvl3pPr>
      <a:lvl4pPr marL="1523925" algn="l" defTabSz="1015950" rtl="0" eaLnBrk="1" latinLnBrk="0" hangingPunct="1">
        <a:defRPr sz="2000" kern="1200">
          <a:solidFill>
            <a:schemeClr val="tx1"/>
          </a:solidFill>
          <a:latin typeface="+mn-lt"/>
          <a:ea typeface="+mn-ea"/>
          <a:cs typeface="+mn-cs"/>
        </a:defRPr>
      </a:lvl4pPr>
      <a:lvl5pPr marL="2031900" algn="l" defTabSz="1015950" rtl="0" eaLnBrk="1" latinLnBrk="0" hangingPunct="1">
        <a:defRPr sz="2000" kern="1200">
          <a:solidFill>
            <a:schemeClr val="tx1"/>
          </a:solidFill>
          <a:latin typeface="+mn-lt"/>
          <a:ea typeface="+mn-ea"/>
          <a:cs typeface="+mn-cs"/>
        </a:defRPr>
      </a:lvl5pPr>
      <a:lvl6pPr marL="2539875" algn="l" defTabSz="1015950" rtl="0" eaLnBrk="1" latinLnBrk="0" hangingPunct="1">
        <a:defRPr sz="2000" kern="1200">
          <a:solidFill>
            <a:schemeClr val="tx1"/>
          </a:solidFill>
          <a:latin typeface="+mn-lt"/>
          <a:ea typeface="+mn-ea"/>
          <a:cs typeface="+mn-cs"/>
        </a:defRPr>
      </a:lvl6pPr>
      <a:lvl7pPr marL="3047850" algn="l" defTabSz="1015950" rtl="0" eaLnBrk="1" latinLnBrk="0" hangingPunct="1">
        <a:defRPr sz="2000" kern="1200">
          <a:solidFill>
            <a:schemeClr val="tx1"/>
          </a:solidFill>
          <a:latin typeface="+mn-lt"/>
          <a:ea typeface="+mn-ea"/>
          <a:cs typeface="+mn-cs"/>
        </a:defRPr>
      </a:lvl7pPr>
      <a:lvl8pPr marL="3555822" algn="l" defTabSz="1015950" rtl="0" eaLnBrk="1" latinLnBrk="0" hangingPunct="1">
        <a:defRPr sz="2000" kern="1200">
          <a:solidFill>
            <a:schemeClr val="tx1"/>
          </a:solidFill>
          <a:latin typeface="+mn-lt"/>
          <a:ea typeface="+mn-ea"/>
          <a:cs typeface="+mn-cs"/>
        </a:defRPr>
      </a:lvl8pPr>
      <a:lvl9pPr marL="4063795" algn="l" defTabSz="101595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el 23"/>
          <p:cNvSpPr>
            <a:spLocks noGrp="1"/>
          </p:cNvSpPr>
          <p:nvPr>
            <p:ph type="ctrTitle"/>
          </p:nvPr>
        </p:nvSpPr>
        <p:spPr/>
        <p:txBody>
          <a:bodyPr/>
          <a:lstStyle/>
          <a:p>
            <a:r>
              <a:rPr lang="de-DE" dirty="0"/>
              <a:t>Softwaretechnik I</a:t>
            </a:r>
          </a:p>
        </p:txBody>
      </p:sp>
      <p:sp>
        <p:nvSpPr>
          <p:cNvPr id="25" name="Untertitel 24"/>
          <p:cNvSpPr>
            <a:spLocks noGrp="1"/>
          </p:cNvSpPr>
          <p:nvPr>
            <p:ph type="subTitle" idx="1"/>
          </p:nvPr>
        </p:nvSpPr>
        <p:spPr/>
        <p:txBody>
          <a:bodyPr/>
          <a:lstStyle/>
          <a:p>
            <a:r>
              <a:rPr lang="de-DE" dirty="0"/>
              <a:t>Praktische Arbeit</a:t>
            </a:r>
            <a:endParaRPr lang="de-DE" dirty="0">
              <a:solidFill>
                <a:srgbClr val="FF0000"/>
              </a:solidFill>
            </a:endParaRPr>
          </a:p>
          <a:p>
            <a:r>
              <a:rPr lang="de-DE" sz="2400" dirty="0"/>
              <a:t>Silvia Wen</a:t>
            </a:r>
          </a:p>
          <a:p>
            <a:r>
              <a:rPr lang="de-DE" sz="2400" dirty="0"/>
              <a:t>Muhammad Daryl Rashad</a:t>
            </a:r>
            <a:endParaRPr lang="de-DE" sz="2667" dirty="0"/>
          </a:p>
          <a:p>
            <a:r>
              <a:rPr lang="de-DE" dirty="0"/>
              <a:t>12.02.2022</a:t>
            </a:r>
          </a:p>
        </p:txBody>
      </p:sp>
    </p:spTree>
    <p:extLst>
      <p:ext uri="{BB962C8B-B14F-4D97-AF65-F5344CB8AC3E}">
        <p14:creationId xmlns:p14="http://schemas.microsoft.com/office/powerpoint/2010/main" val="70803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a:t>
            </a:r>
            <a:r>
              <a:rPr lang="de-DE" dirty="0" err="1">
                <a:solidFill>
                  <a:srgbClr val="FF0000"/>
                </a:solidFill>
              </a:rPr>
              <a:t>Use</a:t>
            </a:r>
            <a:r>
              <a:rPr lang="de-DE" dirty="0">
                <a:solidFill>
                  <a:srgbClr val="FF0000"/>
                </a:solidFill>
              </a:rPr>
              <a:t>-Case Diagramm ein.</a:t>
            </a:r>
          </a:p>
        </p:txBody>
      </p:sp>
      <p:sp>
        <p:nvSpPr>
          <p:cNvPr id="4" name="Titel 3"/>
          <p:cNvSpPr>
            <a:spLocks noGrp="1"/>
          </p:cNvSpPr>
          <p:nvPr>
            <p:ph type="title"/>
          </p:nvPr>
        </p:nvSpPr>
        <p:spPr/>
        <p:txBody>
          <a:bodyPr/>
          <a:lstStyle/>
          <a:p>
            <a:r>
              <a:rPr lang="de-DE" dirty="0" err="1"/>
              <a:t>Use</a:t>
            </a:r>
            <a:r>
              <a:rPr lang="de-DE" dirty="0"/>
              <a:t>-Case Diagramm</a:t>
            </a:r>
          </a:p>
        </p:txBody>
      </p:sp>
      <p:pic>
        <p:nvPicPr>
          <p:cNvPr id="3" name="Picture 2">
            <a:extLst>
              <a:ext uri="{FF2B5EF4-FFF2-40B4-BE49-F238E27FC236}">
                <a16:creationId xmlns:a16="http://schemas.microsoft.com/office/drawing/2014/main" id="{C7C179A8-7397-BBA2-3D2F-D0C7086CB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295" y="1296412"/>
            <a:ext cx="5871409" cy="3851019"/>
          </a:xfrm>
          <a:prstGeom prst="rect">
            <a:avLst/>
          </a:prstGeom>
        </p:spPr>
      </p:pic>
    </p:spTree>
    <p:extLst>
      <p:ext uri="{BB962C8B-B14F-4D97-AF65-F5344CB8AC3E}">
        <p14:creationId xmlns:p14="http://schemas.microsoft.com/office/powerpoint/2010/main" val="306478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einen Girokonto eröffnen können, um mein Geld in der Bank aufzubewahren.</a:t>
            </a:r>
          </a:p>
          <a:p>
            <a:pPr marL="596164" lvl="2" indent="0">
              <a:buNone/>
            </a:pPr>
            <a:r>
              <a:rPr lang="de-DE" u="sng" dirty="0"/>
              <a:t>Akzeptanzkriterien:</a:t>
            </a:r>
          </a:p>
          <a:p>
            <a:pPr lvl="2"/>
            <a:r>
              <a:rPr lang="de-DE" dirty="0"/>
              <a:t>Wenn die Kunde ihre persönliche Daten eingibt, läuft der Girokontoeröffnung weiter.</a:t>
            </a:r>
          </a:p>
          <a:p>
            <a:pPr lvl="2"/>
            <a:r>
              <a:rPr lang="de-DE" dirty="0"/>
              <a:t>Wenn die Girokontoeröffnung erfolgreich ist, werden die IBAN, der Saldo und die Berechtigung dem Kunden angezeigt. </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24340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einen Depotkonto eröffnen können, um mein Aktien hinterlegen zu können.</a:t>
            </a:r>
          </a:p>
          <a:p>
            <a:pPr marL="596164" lvl="2" indent="0">
              <a:buNone/>
            </a:pPr>
            <a:r>
              <a:rPr lang="de-DE" u="sng" dirty="0"/>
              <a:t>Akzeptanzkriterien:</a:t>
            </a:r>
          </a:p>
          <a:p>
            <a:pPr lvl="2"/>
            <a:r>
              <a:rPr lang="de-DE" dirty="0"/>
              <a:t>Wenn die Kunde ihre persönliche Daten und Referenzkonto eingibt, läuft der Depotkontoeröffnung weiter.</a:t>
            </a:r>
          </a:p>
          <a:p>
            <a:pPr lvl="2"/>
            <a:r>
              <a:rPr lang="de-DE" dirty="0"/>
              <a:t>Wenn die Depotkontoeröffnung erfolgreich ist, werden die Kontonummer, der Saldo und die Berechtigung dem Kunden gegeben.</a:t>
            </a:r>
          </a:p>
        </p:txBody>
      </p:sp>
      <p:sp>
        <p:nvSpPr>
          <p:cNvPr id="4" name="Titel 3"/>
          <p:cNvSpPr>
            <a:spLocks noGrp="1"/>
          </p:cNvSpPr>
          <p:nvPr>
            <p:ph type="title"/>
          </p:nvPr>
        </p:nvSpPr>
        <p:spPr/>
        <p:txBody>
          <a:bodyPr/>
          <a:lstStyle/>
          <a:p>
            <a:r>
              <a:rPr lang="de-DE" dirty="0"/>
              <a:t>Epic 1: Konto eröffnen</a:t>
            </a:r>
            <a:endParaRPr lang="de-DE" sz="1400" dirty="0">
              <a:solidFill>
                <a:srgbClr val="00B050"/>
              </a:solidFill>
            </a:endParaRPr>
          </a:p>
        </p:txBody>
      </p:sp>
    </p:spTree>
    <p:extLst>
      <p:ext uri="{BB962C8B-B14F-4D97-AF65-F5344CB8AC3E}">
        <p14:creationId xmlns:p14="http://schemas.microsoft.com/office/powerpoint/2010/main" val="419985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a:pPr>
            <a:r>
              <a:rPr lang="de-DE" b="1" dirty="0"/>
              <a:t>Als Kunde möchte ich die Liste der Posten in meinem Depot ansehen können, um die gesamte Werte meiner Aktien zu überwachen.</a:t>
            </a:r>
          </a:p>
          <a:p>
            <a:pPr marL="596164" lvl="2" indent="0">
              <a:buNone/>
            </a:pPr>
            <a:r>
              <a:rPr lang="de-DE" u="sng" dirty="0"/>
              <a:t>Akzeptanzkriterien:</a:t>
            </a:r>
          </a:p>
          <a:p>
            <a:pPr lvl="2"/>
            <a:r>
              <a:rPr lang="de-DE" dirty="0"/>
              <a:t>Die Kunde kann ihre Kontonummer und Personalausweis eingeben, um die Identität zu verifizieren, falls sie noch nicht verifiziert ist.</a:t>
            </a:r>
          </a:p>
          <a:p>
            <a:pPr lvl="2"/>
            <a:r>
              <a:rPr lang="de-DE" dirty="0"/>
              <a:t>Nach der Verifizierung bekommt der Kunde die Liste der Posten in ihrem Depot und die gesamte Saldo des Depots angezeigt.</a:t>
            </a:r>
          </a:p>
          <a:p>
            <a:pPr lvl="2"/>
            <a:endParaRPr lang="de-DE" dirty="0"/>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3120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t"/>
          <a:lstStyle/>
          <a:p>
            <a:pPr marL="457200" indent="-457200">
              <a:buFont typeface="+mj-lt"/>
              <a:buAutoNum type="arabicPeriod" startAt="2"/>
            </a:pPr>
            <a:r>
              <a:rPr lang="de-DE" b="1" dirty="0"/>
              <a:t>Als Kunde möchte ich die Details der einzelnen Posten in meinem Depots sehen können, um eine Entscheidung über den Verkauf zu treffen.</a:t>
            </a:r>
          </a:p>
          <a:p>
            <a:pPr marL="596164" lvl="2" indent="0">
              <a:buNone/>
            </a:pPr>
            <a:r>
              <a:rPr lang="de-DE" u="sng" dirty="0"/>
              <a:t>Akzeptanzkriterien:</a:t>
            </a:r>
          </a:p>
          <a:p>
            <a:pPr lvl="2"/>
            <a:r>
              <a:rPr lang="de-DE" dirty="0"/>
              <a:t>Die Kunde kann ihre Kontonummer und Personalausweis eingeben, um die Identität zu verifizieren, falls sie noch nicht verifiziert ist.</a:t>
            </a:r>
          </a:p>
          <a:p>
            <a:pPr lvl="2"/>
            <a:r>
              <a:rPr lang="de-DE" dirty="0"/>
              <a:t>Nach der Verifizierung bekommt der Kunde der Verlauf der Tageskurse, die Wertpapierkennnummer und andere Details von dem einzelnen Posten angezeigt.</a:t>
            </a:r>
          </a:p>
        </p:txBody>
      </p:sp>
      <p:sp>
        <p:nvSpPr>
          <p:cNvPr id="4" name="Titel 3"/>
          <p:cNvSpPr>
            <a:spLocks noGrp="1"/>
          </p:cNvSpPr>
          <p:nvPr>
            <p:ph type="title"/>
          </p:nvPr>
        </p:nvSpPr>
        <p:spPr/>
        <p:txBody>
          <a:bodyPr/>
          <a:lstStyle/>
          <a:p>
            <a:r>
              <a:rPr lang="de-DE" dirty="0"/>
              <a:t>Epic 2: Posten ansehen</a:t>
            </a:r>
            <a:endParaRPr lang="de-DE" sz="1400" dirty="0">
              <a:solidFill>
                <a:srgbClr val="00B050"/>
              </a:solidFill>
            </a:endParaRPr>
          </a:p>
        </p:txBody>
      </p:sp>
    </p:spTree>
    <p:extLst>
      <p:ext uri="{BB962C8B-B14F-4D97-AF65-F5344CB8AC3E}">
        <p14:creationId xmlns:p14="http://schemas.microsoft.com/office/powerpoint/2010/main" val="275916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Bank können </a:t>
            </a:r>
            <a:r>
              <a:rPr lang="de-DE" sz="1800" i="0" u="none" baseline="0" dirty="0">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latin typeface="Calibri" panose="020F0502020204030204" pitchFamily="34" charset="0"/>
              </a:rPr>
              <a:t>Konten</a:t>
            </a:r>
            <a:r>
              <a:rPr lang="de-DE" sz="1800" b="0" i="0" u="none" baseline="0" dirty="0">
                <a:latin typeface="Calibri" panose="020F0502020204030204" pitchFamily="34" charset="0"/>
              </a:rPr>
              <a:t> eröffnen. Hierzu müssen der Name und die Adresse hinterlegt werden. Alle Konten haben einen Saldo, welcher angibt, was für ein Wert sich aktuell auf dem Konto befindet. Girokonten sind die ganz normalen Konten, sie werden durch eine eindeutige IBAN identifiziert. Zudem gibt es Depotkonten, in dem die von den Kunden gekauften Aktien abgelegt werden. Der Kunde kann sich eine Auflistung der verschiedenen Posten in seinen Depots anzeigen lassen. Wichtig ist, dass zur Deckung von Käufen und zur Ausschüttung bei Verkäufen oder </a:t>
            </a:r>
            <a:r>
              <a:rPr lang="de-DE" sz="1800" b="0" i="0" baseline="0" dirty="0">
                <a:latin typeface="Calibri" panose="020F0502020204030204" pitchFamily="34" charset="0"/>
              </a:rPr>
              <a:t>Dividendenzahlungen</a:t>
            </a:r>
            <a:r>
              <a:rPr lang="de-DE" sz="1800" b="0" i="0" u="none" baseline="0" dirty="0">
                <a:latin typeface="Calibri" panose="020F0502020204030204" pitchFamily="34" charset="0"/>
              </a:rPr>
              <a:t> immer ein Referenzkonto angegeben werden muss. Zur Berechnung des Saldos eines Depots werden immer die Tageskurse der Aktien verwendet. Aktien werden durch die sogenannte Wertpapierkennnummer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316511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Markierung der Substantive</a:t>
            </a:r>
            <a:endParaRPr lang="de-DE" dirty="0"/>
          </a:p>
        </p:txBody>
      </p:sp>
    </p:spTree>
    <p:extLst>
      <p:ext uri="{BB962C8B-B14F-4D97-AF65-F5344CB8AC3E}">
        <p14:creationId xmlns:p14="http://schemas.microsoft.com/office/powerpoint/2010/main" val="18238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baseline="0" dirty="0">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baseline="0" dirty="0">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baseline="0" dirty="0">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baseline="0" dirty="0">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baseline="0" dirty="0">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baseline="0" dirty="0">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baseline="0" dirty="0">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baseline="0" dirty="0">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baseline="0" dirty="0">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7129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FF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FF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b="0" i="0" u="none" baseline="0" dirty="0">
                <a:highlight>
                  <a:srgbClr val="FF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0"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FF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0"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0"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0"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b="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b="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b="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b="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0"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FF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FF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dirty="0">
                <a:solidFill>
                  <a:srgbClr val="4471C4"/>
                </a:solidFill>
                <a:latin typeface="Calibri" panose="020F0502020204030204" pitchFamily="34" charset="0"/>
              </a:rPr>
              <a:t>Entfernen der Substantive</a:t>
            </a:r>
            <a:endParaRPr lang="de-DE" dirty="0"/>
          </a:p>
        </p:txBody>
      </p:sp>
    </p:spTree>
    <p:extLst>
      <p:ext uri="{BB962C8B-B14F-4D97-AF65-F5344CB8AC3E}">
        <p14:creationId xmlns:p14="http://schemas.microsoft.com/office/powerpoint/2010/main" val="82679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latin typeface="Calibri" panose="020F0502020204030204" pitchFamily="34" charset="0"/>
              </a:rPr>
              <a:t>In einer </a:t>
            </a:r>
            <a:r>
              <a:rPr lang="de-DE" sz="1800" b="0" i="0" u="none" strike="sngStrike" baseline="0" dirty="0">
                <a:solidFill>
                  <a:srgbClr val="00B0F0"/>
                </a:solidFill>
                <a:highlight>
                  <a:srgbClr val="FFFF00"/>
                </a:highlight>
                <a:latin typeface="Calibri" panose="020F0502020204030204" pitchFamily="34" charset="0"/>
              </a:rPr>
              <a:t>Bank</a:t>
            </a:r>
            <a:r>
              <a:rPr lang="de-DE" sz="1800" b="0" i="0" u="none" baseline="0" dirty="0">
                <a:latin typeface="Calibri" panose="020F0502020204030204" pitchFamily="34" charset="0"/>
              </a:rPr>
              <a:t> können </a:t>
            </a:r>
            <a:r>
              <a:rPr lang="de-DE" sz="1800" b="1" i="0" u="non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eine Reihe von </a:t>
            </a:r>
            <a:r>
              <a:rPr lang="de-DE" sz="1800" b="1" i="0" u="non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eröffnen. Hierzu müssen der </a:t>
            </a:r>
            <a:r>
              <a:rPr lang="de-DE" sz="1800" b="0" i="0" u="none" baseline="0" dirty="0">
                <a:highlight>
                  <a:srgbClr val="00FF00"/>
                </a:highlight>
                <a:latin typeface="Calibri" panose="020F0502020204030204" pitchFamily="34" charset="0"/>
              </a:rPr>
              <a:t>Name</a:t>
            </a:r>
            <a:r>
              <a:rPr lang="de-DE" sz="1800" b="0" i="0" u="none" baseline="0" dirty="0">
                <a:latin typeface="Calibri" panose="020F0502020204030204" pitchFamily="34" charset="0"/>
              </a:rPr>
              <a:t> und die </a:t>
            </a:r>
            <a:r>
              <a:rPr lang="de-DE" sz="1800" b="0" i="0" u="none" baseline="0" dirty="0">
                <a:highlight>
                  <a:srgbClr val="00FF00"/>
                </a:highlight>
                <a:latin typeface="Calibri" panose="020F0502020204030204" pitchFamily="34" charset="0"/>
              </a:rPr>
              <a:t>Adresse</a:t>
            </a:r>
            <a:r>
              <a:rPr lang="de-DE" sz="1800" b="0" i="0" u="none" baseline="0" dirty="0">
                <a:latin typeface="Calibri" panose="020F0502020204030204" pitchFamily="34" charset="0"/>
              </a:rPr>
              <a:t> hinterlegt werden. Alle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haben einen </a:t>
            </a:r>
            <a:r>
              <a:rPr lang="de-DE" sz="1800" i="0" u="none" baseline="0" dirty="0">
                <a:highlight>
                  <a:srgbClr val="00FF00"/>
                </a:highlight>
                <a:latin typeface="Calibri" panose="020F0502020204030204" pitchFamily="34" charset="0"/>
              </a:rPr>
              <a:t>Saldo</a:t>
            </a:r>
            <a:r>
              <a:rPr lang="de-DE" sz="1800" b="0" i="0" u="none" baseline="0" dirty="0">
                <a:latin typeface="Calibri" panose="020F0502020204030204" pitchFamily="34" charset="0"/>
              </a:rPr>
              <a:t>, welcher angibt, was für ein </a:t>
            </a:r>
            <a:r>
              <a:rPr lang="de-DE" sz="1800" b="0" i="0" u="none" strike="sngStrike" baseline="0" dirty="0">
                <a:solidFill>
                  <a:srgbClr val="00B0F0"/>
                </a:solidFill>
                <a:highlight>
                  <a:srgbClr val="FFFF00"/>
                </a:highlight>
                <a:latin typeface="Calibri" panose="020F0502020204030204" pitchFamily="34" charset="0"/>
              </a:rPr>
              <a:t>Wert</a:t>
            </a:r>
            <a:r>
              <a:rPr lang="de-DE" sz="1800" b="0" i="0" u="none" baseline="0" dirty="0">
                <a:latin typeface="Calibri" panose="020F0502020204030204" pitchFamily="34" charset="0"/>
              </a:rPr>
              <a:t> sich aktuell auf dem </a:t>
            </a:r>
            <a:r>
              <a:rPr lang="de-DE" sz="1800" b="0" i="0" u="none" strike="sngStrike" baseline="0" dirty="0">
                <a:highlight>
                  <a:srgbClr val="FFFF00"/>
                </a:highlight>
                <a:latin typeface="Calibri" panose="020F0502020204030204" pitchFamily="34" charset="0"/>
              </a:rPr>
              <a:t>Konto</a:t>
            </a:r>
            <a:r>
              <a:rPr lang="de-DE" sz="1800" b="0" i="0" u="none" baseline="0" dirty="0">
                <a:latin typeface="Calibri" panose="020F0502020204030204" pitchFamily="34" charset="0"/>
              </a:rPr>
              <a:t> befindet. </a:t>
            </a:r>
            <a:r>
              <a:rPr lang="de-DE" sz="1800" b="1" i="0" u="none" baseline="0" dirty="0">
                <a:highlight>
                  <a:srgbClr val="FFFF00"/>
                </a:highlight>
                <a:latin typeface="Calibri" panose="020F0502020204030204" pitchFamily="34" charset="0"/>
              </a:rPr>
              <a:t>Girokonten</a:t>
            </a:r>
            <a:r>
              <a:rPr lang="de-DE" sz="1800" b="0" i="0" u="none" baseline="0" dirty="0">
                <a:latin typeface="Calibri" panose="020F0502020204030204" pitchFamily="34" charset="0"/>
              </a:rPr>
              <a:t> sind die ganz normalen </a:t>
            </a:r>
            <a:r>
              <a:rPr lang="de-DE" sz="1800" b="0" i="0" u="none" strike="sngStrike" baseline="0" dirty="0">
                <a:highlight>
                  <a:srgbClr val="FFFF00"/>
                </a:highlight>
                <a:latin typeface="Calibri" panose="020F0502020204030204" pitchFamily="34" charset="0"/>
              </a:rPr>
              <a:t>Konten</a:t>
            </a:r>
            <a:r>
              <a:rPr lang="de-DE" sz="1800" b="0" i="0" u="none" baseline="0" dirty="0">
                <a:latin typeface="Calibri" panose="020F0502020204030204" pitchFamily="34" charset="0"/>
              </a:rPr>
              <a:t>, sie werden durch eine eindeutige </a:t>
            </a:r>
            <a:r>
              <a:rPr lang="de-DE" sz="1800" b="0" i="0" u="none" baseline="0" dirty="0">
                <a:highlight>
                  <a:srgbClr val="00FF00"/>
                </a:highlight>
                <a:latin typeface="Calibri" panose="020F0502020204030204" pitchFamily="34" charset="0"/>
              </a:rPr>
              <a:t>IBAN</a:t>
            </a:r>
            <a:r>
              <a:rPr lang="de-DE" sz="1800" b="0" i="0" u="none" baseline="0" dirty="0">
                <a:latin typeface="Calibri" panose="020F0502020204030204" pitchFamily="34" charset="0"/>
              </a:rPr>
              <a:t> identifiziert. Zudem gibt es </a:t>
            </a:r>
            <a:r>
              <a:rPr lang="de-DE" sz="1800" b="1" i="0" u="none" baseline="0" dirty="0">
                <a:highlight>
                  <a:srgbClr val="FFFF00"/>
                </a:highlight>
                <a:latin typeface="Calibri" panose="020F0502020204030204" pitchFamily="34" charset="0"/>
              </a:rPr>
              <a:t>Depotkonten</a:t>
            </a:r>
            <a:r>
              <a:rPr lang="de-DE" sz="1800" b="0" i="0" u="none" baseline="0" dirty="0">
                <a:latin typeface="Calibri" panose="020F0502020204030204" pitchFamily="34" charset="0"/>
              </a:rPr>
              <a:t>, in dem die von den </a:t>
            </a:r>
            <a:r>
              <a:rPr lang="de-DE" sz="1800" b="0" i="0" u="none" strike="sngStrike" baseline="0" dirty="0">
                <a:highlight>
                  <a:srgbClr val="FFFF00"/>
                </a:highlight>
                <a:latin typeface="Calibri" panose="020F0502020204030204" pitchFamily="34" charset="0"/>
              </a:rPr>
              <a:t>Kunden</a:t>
            </a:r>
            <a:r>
              <a:rPr lang="de-DE" sz="1800" b="0" i="0" u="none" baseline="0" dirty="0">
                <a:latin typeface="Calibri" panose="020F0502020204030204" pitchFamily="34" charset="0"/>
              </a:rPr>
              <a:t> gekauften </a:t>
            </a:r>
            <a:r>
              <a:rPr lang="de-DE" sz="1800" b="1" i="0" u="non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abgelegt werden. Der </a:t>
            </a:r>
            <a:r>
              <a:rPr lang="de-DE" sz="1800" b="0" i="0" u="none" strike="sngStrike" baseline="0" dirty="0">
                <a:highlight>
                  <a:srgbClr val="FFFF00"/>
                </a:highlight>
                <a:latin typeface="Calibri" panose="020F0502020204030204" pitchFamily="34" charset="0"/>
              </a:rPr>
              <a:t>Kunde</a:t>
            </a:r>
            <a:r>
              <a:rPr lang="de-DE" sz="1800" b="0" i="0" u="none" baseline="0" dirty="0">
                <a:latin typeface="Calibri" panose="020F0502020204030204" pitchFamily="34" charset="0"/>
              </a:rPr>
              <a:t> kann sich eine </a:t>
            </a:r>
            <a:r>
              <a:rPr lang="de-DE" sz="1800" b="0" i="0" u="none" strike="sngStrike" baseline="0" dirty="0">
                <a:solidFill>
                  <a:srgbClr val="00B0F0"/>
                </a:solidFill>
                <a:highlight>
                  <a:srgbClr val="FFFF00"/>
                </a:highlight>
                <a:latin typeface="Calibri" panose="020F0502020204030204" pitchFamily="34" charset="0"/>
              </a:rPr>
              <a:t>Auflistung</a:t>
            </a:r>
            <a:r>
              <a:rPr lang="de-DE" sz="1800" b="0" i="0" u="none" baseline="0" dirty="0">
                <a:latin typeface="Calibri" panose="020F0502020204030204" pitchFamily="34" charset="0"/>
              </a:rPr>
              <a:t> der verschiedenen </a:t>
            </a:r>
            <a:r>
              <a:rPr lang="de-DE" sz="1800" b="1" i="0" u="none" baseline="0" dirty="0">
                <a:highlight>
                  <a:srgbClr val="FFFF00"/>
                </a:highlight>
                <a:latin typeface="Calibri" panose="020F0502020204030204" pitchFamily="34" charset="0"/>
              </a:rPr>
              <a:t>Posten</a:t>
            </a:r>
            <a:r>
              <a:rPr lang="de-DE" sz="1800" b="0" i="0" u="none" baseline="0" dirty="0">
                <a:latin typeface="Calibri" panose="020F0502020204030204" pitchFamily="34" charset="0"/>
              </a:rPr>
              <a:t> in seinen </a:t>
            </a:r>
            <a:r>
              <a:rPr lang="de-DE" sz="1800" i="0" u="none" strike="sngStrike" baseline="0" dirty="0">
                <a:solidFill>
                  <a:srgbClr val="00B0F0"/>
                </a:solidFill>
                <a:highlight>
                  <a:srgbClr val="FFFF00"/>
                </a:highlight>
                <a:latin typeface="Calibri" panose="020F0502020204030204" pitchFamily="34" charset="0"/>
              </a:rPr>
              <a:t>Depots</a:t>
            </a:r>
            <a:r>
              <a:rPr lang="de-DE" sz="1800" b="0" i="0" u="none" baseline="0" dirty="0">
                <a:latin typeface="Calibri" panose="020F0502020204030204" pitchFamily="34" charset="0"/>
              </a:rPr>
              <a:t> anzeigen lassen. Wichtig ist, dass zur </a:t>
            </a:r>
            <a:r>
              <a:rPr lang="de-DE" sz="1800" b="0" i="0" u="none" strike="sngStrike" baseline="0" dirty="0">
                <a:solidFill>
                  <a:srgbClr val="00B0F0"/>
                </a:solidFill>
                <a:highlight>
                  <a:srgbClr val="FFFF00"/>
                </a:highlight>
                <a:latin typeface="Calibri" panose="020F0502020204030204" pitchFamily="34" charset="0"/>
              </a:rPr>
              <a:t>Deckung</a:t>
            </a:r>
            <a:r>
              <a:rPr lang="de-DE" sz="1800" b="0" i="0" u="none" baseline="0" dirty="0">
                <a:latin typeface="Calibri" panose="020F0502020204030204" pitchFamily="34" charset="0"/>
              </a:rPr>
              <a:t> von </a:t>
            </a:r>
            <a:r>
              <a:rPr lang="de-DE" sz="1800" i="0" u="none" strike="sngStrike" baseline="0" dirty="0">
                <a:solidFill>
                  <a:srgbClr val="00B0F0"/>
                </a:solidFill>
                <a:highlight>
                  <a:srgbClr val="FFFF00"/>
                </a:highlight>
                <a:latin typeface="Calibri" panose="020F0502020204030204" pitchFamily="34" charset="0"/>
              </a:rPr>
              <a:t>Käufen</a:t>
            </a:r>
            <a:r>
              <a:rPr lang="de-DE" sz="1800" b="0" i="0" u="none" baseline="0" dirty="0">
                <a:latin typeface="Calibri" panose="020F0502020204030204" pitchFamily="34" charset="0"/>
              </a:rPr>
              <a:t> und zur </a:t>
            </a:r>
            <a:r>
              <a:rPr lang="de-DE" sz="1800" b="0" i="0" u="none" strike="sngStrike" baseline="0" dirty="0">
                <a:solidFill>
                  <a:srgbClr val="00B0F0"/>
                </a:solidFill>
                <a:highlight>
                  <a:srgbClr val="FFFF00"/>
                </a:highlight>
                <a:latin typeface="Calibri" panose="020F0502020204030204" pitchFamily="34" charset="0"/>
              </a:rPr>
              <a:t>Ausschüttung</a:t>
            </a:r>
            <a:r>
              <a:rPr lang="de-DE" sz="1800" b="0" i="0" u="none" baseline="0" dirty="0">
                <a:latin typeface="Calibri" panose="020F0502020204030204" pitchFamily="34" charset="0"/>
              </a:rPr>
              <a:t> bei </a:t>
            </a:r>
            <a:r>
              <a:rPr lang="de-DE" sz="1800" i="0" u="none" strike="sngStrike" baseline="0" dirty="0">
                <a:solidFill>
                  <a:srgbClr val="00B0F0"/>
                </a:solidFill>
                <a:highlight>
                  <a:srgbClr val="FFFF00"/>
                </a:highlight>
                <a:latin typeface="Calibri" panose="020F0502020204030204" pitchFamily="34" charset="0"/>
              </a:rPr>
              <a:t>Verkäufen</a:t>
            </a:r>
            <a:r>
              <a:rPr lang="de-DE" sz="1800" b="0" i="0" u="none" baseline="0" dirty="0">
                <a:latin typeface="Calibri" panose="020F0502020204030204" pitchFamily="34" charset="0"/>
              </a:rPr>
              <a:t> oder </a:t>
            </a:r>
            <a:r>
              <a:rPr lang="de-DE" sz="1800" i="0" strike="sngStrike" baseline="0" dirty="0">
                <a:solidFill>
                  <a:srgbClr val="00B0F0"/>
                </a:solidFill>
                <a:highlight>
                  <a:srgbClr val="FFFF00"/>
                </a:highlight>
                <a:latin typeface="Calibri" panose="020F0502020204030204" pitchFamily="34" charset="0"/>
              </a:rPr>
              <a:t>Dividendenzahlungen</a:t>
            </a:r>
            <a:r>
              <a:rPr lang="de-DE" sz="1800" b="0" i="0" u="none" baseline="0" dirty="0">
                <a:latin typeface="Calibri" panose="020F0502020204030204" pitchFamily="34" charset="0"/>
              </a:rPr>
              <a:t> immer ein </a:t>
            </a:r>
            <a:r>
              <a:rPr lang="de-DE" sz="1800" b="1" i="0" u="none" baseline="0" dirty="0">
                <a:highlight>
                  <a:srgbClr val="FFFF00"/>
                </a:highlight>
                <a:latin typeface="Calibri" panose="020F0502020204030204" pitchFamily="34" charset="0"/>
              </a:rPr>
              <a:t>Referenzkonto</a:t>
            </a:r>
            <a:r>
              <a:rPr lang="de-DE" sz="1800" b="0" i="0" u="none" baseline="0" dirty="0">
                <a:latin typeface="Calibri" panose="020F0502020204030204" pitchFamily="34" charset="0"/>
              </a:rPr>
              <a:t> angegeben werden muss. Zur </a:t>
            </a:r>
            <a:r>
              <a:rPr lang="de-DE" sz="1800" b="0" i="0" u="none" strike="sngStrike" baseline="0" dirty="0">
                <a:solidFill>
                  <a:srgbClr val="00B0F0"/>
                </a:solidFill>
                <a:highlight>
                  <a:srgbClr val="FFFF00"/>
                </a:highlight>
                <a:latin typeface="Calibri" panose="020F0502020204030204" pitchFamily="34" charset="0"/>
              </a:rPr>
              <a:t>Berechnung</a:t>
            </a:r>
            <a:r>
              <a:rPr lang="de-DE" sz="1800" b="0" i="0" u="none" baseline="0" dirty="0">
                <a:latin typeface="Calibri" panose="020F0502020204030204" pitchFamily="34" charset="0"/>
              </a:rPr>
              <a:t> des </a:t>
            </a:r>
            <a:r>
              <a:rPr lang="de-DE" sz="1800" b="0" i="0" u="none" strike="sngStrike" baseline="0" dirty="0">
                <a:highlight>
                  <a:srgbClr val="FFFF00"/>
                </a:highlight>
                <a:latin typeface="Calibri" panose="020F0502020204030204" pitchFamily="34" charset="0"/>
              </a:rPr>
              <a:t>Saldos</a:t>
            </a:r>
            <a:r>
              <a:rPr lang="de-DE" sz="1800" b="0" i="0" u="none" baseline="0" dirty="0">
                <a:latin typeface="Calibri" panose="020F0502020204030204" pitchFamily="34" charset="0"/>
              </a:rPr>
              <a:t> eines </a:t>
            </a:r>
            <a:r>
              <a:rPr lang="de-DE" sz="1800" b="0" i="0" u="none" strike="sngStrike" baseline="0" dirty="0">
                <a:highlight>
                  <a:srgbClr val="FFFF00"/>
                </a:highlight>
                <a:latin typeface="Calibri" panose="020F0502020204030204" pitchFamily="34" charset="0"/>
              </a:rPr>
              <a:t>Depots</a:t>
            </a:r>
            <a:r>
              <a:rPr lang="de-DE" sz="1800" b="0" i="0" u="none" baseline="0" dirty="0">
                <a:latin typeface="Calibri" panose="020F0502020204030204" pitchFamily="34" charset="0"/>
              </a:rPr>
              <a:t> werden immer die </a:t>
            </a:r>
            <a:r>
              <a:rPr lang="de-DE" sz="1800" b="0" i="0" u="none" baseline="0" dirty="0">
                <a:highlight>
                  <a:srgbClr val="00FF00"/>
                </a:highlight>
                <a:latin typeface="Calibri" panose="020F0502020204030204" pitchFamily="34" charset="0"/>
              </a:rPr>
              <a:t>Tageskurse</a:t>
            </a:r>
            <a:r>
              <a:rPr lang="de-DE" sz="1800" b="0" i="0" u="none" baseline="0" dirty="0">
                <a:latin typeface="Calibri" panose="020F0502020204030204" pitchFamily="34" charset="0"/>
              </a:rPr>
              <a:t> der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verwendet. </a:t>
            </a:r>
            <a:r>
              <a:rPr lang="de-DE" sz="1800" b="0" i="0" u="none" strike="sngStrike" baseline="0" dirty="0">
                <a:highlight>
                  <a:srgbClr val="FFFF00"/>
                </a:highlight>
                <a:latin typeface="Calibri" panose="020F0502020204030204" pitchFamily="34" charset="0"/>
              </a:rPr>
              <a:t>Aktien</a:t>
            </a:r>
            <a:r>
              <a:rPr lang="de-DE" sz="1800" b="0" i="0" u="none" baseline="0" dirty="0">
                <a:latin typeface="Calibri" panose="020F0502020204030204" pitchFamily="34" charset="0"/>
              </a:rPr>
              <a:t> werden durch die sogenannte </a:t>
            </a:r>
            <a:r>
              <a:rPr lang="de-DE" sz="1800" b="0" i="0" u="none" baseline="0" dirty="0">
                <a:highlight>
                  <a:srgbClr val="00FF00"/>
                </a:highlight>
                <a:latin typeface="Calibri" panose="020F0502020204030204" pitchFamily="34" charset="0"/>
              </a:rPr>
              <a:t>Wertpapierkennnummer</a:t>
            </a:r>
            <a:r>
              <a:rPr lang="de-DE" sz="1800" b="0" i="0" u="none" baseline="0" dirty="0">
                <a:latin typeface="Calibri" panose="020F0502020204030204" pitchFamily="34" charset="0"/>
              </a:rPr>
              <a:t> eindeutig identifiziert. </a:t>
            </a:r>
            <a:endParaRPr lang="de-DE" dirty="0"/>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endParaRPr lang="de-DE" dirty="0"/>
          </a:p>
        </p:txBody>
      </p:sp>
    </p:spTree>
    <p:extLst>
      <p:ext uri="{BB962C8B-B14F-4D97-AF65-F5344CB8AC3E}">
        <p14:creationId xmlns:p14="http://schemas.microsoft.com/office/powerpoint/2010/main" val="7840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lgn="ctr">
              <a:buNone/>
            </a:pPr>
            <a:r>
              <a:rPr lang="de-DE" dirty="0">
                <a:solidFill>
                  <a:srgbClr val="FF0000"/>
                </a:solidFill>
              </a:rPr>
              <a:t>Fügen Sie bitte Ihr Domänenmodell ein.</a:t>
            </a:r>
          </a:p>
        </p:txBody>
      </p:sp>
      <p:sp>
        <p:nvSpPr>
          <p:cNvPr id="4" name="Titel 3"/>
          <p:cNvSpPr>
            <a:spLocks noGrp="1"/>
          </p:cNvSpPr>
          <p:nvPr>
            <p:ph type="title"/>
          </p:nvPr>
        </p:nvSpPr>
        <p:spPr/>
        <p:txBody>
          <a:bodyPr/>
          <a:lstStyle/>
          <a:p>
            <a:r>
              <a:rPr lang="de-DE" dirty="0"/>
              <a:t>Domänenmodell</a:t>
            </a:r>
          </a:p>
        </p:txBody>
      </p:sp>
      <p:pic>
        <p:nvPicPr>
          <p:cNvPr id="3" name="Picture 2">
            <a:extLst>
              <a:ext uri="{FF2B5EF4-FFF2-40B4-BE49-F238E27FC236}">
                <a16:creationId xmlns:a16="http://schemas.microsoft.com/office/drawing/2014/main" id="{46ABA154-3415-E55B-9279-A591E3A1A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72" y="1169541"/>
            <a:ext cx="8047619" cy="4104762"/>
          </a:xfrm>
          <a:prstGeom prst="rect">
            <a:avLst/>
          </a:prstGeom>
        </p:spPr>
      </p:pic>
    </p:spTree>
    <p:extLst>
      <p:ext uri="{BB962C8B-B14F-4D97-AF65-F5344CB8AC3E}">
        <p14:creationId xmlns:p14="http://schemas.microsoft.com/office/powerpoint/2010/main" val="13822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baseline="0" dirty="0">
                <a:solidFill>
                  <a:srgbClr val="000000"/>
                </a:solidFill>
                <a:latin typeface="Calibri" panose="020F0502020204030204" pitchFamily="34" charset="0"/>
              </a:rPr>
              <a:t>In einer Bank können Kunden eine Reihe von Konten </a:t>
            </a:r>
            <a:r>
              <a:rPr lang="de-DE" sz="1800" b="0" i="0" u="none" baseline="0" dirty="0">
                <a:solidFill>
                  <a:srgbClr val="000000"/>
                </a:solidFill>
                <a:highlight>
                  <a:srgbClr val="00FFFF"/>
                </a:highlight>
                <a:latin typeface="Calibri" panose="020F0502020204030204" pitchFamily="34" charset="0"/>
              </a:rPr>
              <a:t>eröffnen</a:t>
            </a:r>
            <a:r>
              <a:rPr lang="de-DE" sz="1800" b="0" i="0" u="none" baseline="0" dirty="0">
                <a:solidFill>
                  <a:srgbClr val="000000"/>
                </a:solidFill>
                <a:latin typeface="Calibri" panose="020F0502020204030204" pitchFamily="34" charset="0"/>
              </a:rPr>
              <a:t>. Hierzu müssen der Name und die Adresse </a:t>
            </a:r>
            <a:r>
              <a:rPr lang="de-DE" sz="1800" b="0" i="0" u="none" baseline="0" dirty="0">
                <a:solidFill>
                  <a:srgbClr val="000000"/>
                </a:solidFill>
                <a:highlight>
                  <a:srgbClr val="00FFFF"/>
                </a:highlight>
                <a:latin typeface="Calibri" panose="020F0502020204030204" pitchFamily="34" charset="0"/>
              </a:rPr>
              <a:t>hinterlegt</a:t>
            </a:r>
            <a:r>
              <a:rPr lang="de-DE" sz="1800" b="0" i="0" u="none" baseline="0" dirty="0">
                <a:solidFill>
                  <a:srgbClr val="000000"/>
                </a:solidFill>
                <a:latin typeface="Calibri" panose="020F0502020204030204" pitchFamily="34" charset="0"/>
              </a:rPr>
              <a:t> werden. Alle Konten </a:t>
            </a:r>
            <a:r>
              <a:rPr lang="de-DE" sz="1800" b="0" i="0" u="none" baseline="0" dirty="0">
                <a:solidFill>
                  <a:srgbClr val="000000"/>
                </a:solidFill>
                <a:highlight>
                  <a:srgbClr val="00FFFF"/>
                </a:highlight>
                <a:latin typeface="Calibri" panose="020F0502020204030204" pitchFamily="34" charset="0"/>
              </a:rPr>
              <a:t>haben</a:t>
            </a:r>
            <a:r>
              <a:rPr lang="de-DE" sz="1800" b="0" i="0" u="none" baseline="0" dirty="0">
                <a:solidFill>
                  <a:srgbClr val="000000"/>
                </a:solidFill>
                <a:latin typeface="Calibri" panose="020F0502020204030204" pitchFamily="34" charset="0"/>
              </a:rPr>
              <a:t> einen Saldo, welcher </a:t>
            </a:r>
            <a:r>
              <a:rPr lang="de-DE" sz="1800" b="0" i="0" u="none" baseline="0" dirty="0">
                <a:solidFill>
                  <a:srgbClr val="000000"/>
                </a:solidFill>
                <a:highlight>
                  <a:srgbClr val="00FFFF"/>
                </a:highlight>
                <a:latin typeface="Calibri" panose="020F0502020204030204" pitchFamily="34" charset="0"/>
              </a:rPr>
              <a:t>angibt</a:t>
            </a:r>
            <a:r>
              <a:rPr lang="de-DE" sz="1800" b="0" i="0" u="none" baseline="0" dirty="0">
                <a:solidFill>
                  <a:srgbClr val="000000"/>
                </a:solidFill>
                <a:latin typeface="Calibri" panose="020F0502020204030204" pitchFamily="34" charset="0"/>
              </a:rPr>
              <a:t>, was für ein Wert sich aktuell auf dem Konto </a:t>
            </a:r>
            <a:r>
              <a:rPr lang="de-DE" sz="1800" b="0" i="0" u="none" baseline="0" dirty="0">
                <a:solidFill>
                  <a:srgbClr val="000000"/>
                </a:solidFill>
                <a:highlight>
                  <a:srgbClr val="00FFFF"/>
                </a:highlight>
                <a:latin typeface="Calibri" panose="020F0502020204030204" pitchFamily="34" charset="0"/>
              </a:rPr>
              <a:t>befindet</a:t>
            </a:r>
            <a:r>
              <a:rPr lang="de-DE" sz="1800" b="0" i="0" u="none" baseline="0" dirty="0">
                <a:solidFill>
                  <a:srgbClr val="000000"/>
                </a:solidFill>
                <a:latin typeface="Calibri" panose="020F0502020204030204" pitchFamily="34" charset="0"/>
              </a:rPr>
              <a:t>. Girokonten </a:t>
            </a:r>
            <a:r>
              <a:rPr lang="de-DE" sz="1800" b="0" i="0" u="none" baseline="0" dirty="0">
                <a:solidFill>
                  <a:srgbClr val="000000"/>
                </a:solidFill>
                <a:highlight>
                  <a:srgbClr val="00FFFF"/>
                </a:highlight>
                <a:latin typeface="Calibri" panose="020F0502020204030204" pitchFamily="34" charset="0"/>
              </a:rPr>
              <a:t>sind</a:t>
            </a:r>
            <a:r>
              <a:rPr lang="de-DE" sz="1800" b="0" i="0" u="none" baseline="0" dirty="0">
                <a:solidFill>
                  <a:srgbClr val="000000"/>
                </a:solidFill>
                <a:latin typeface="Calibri" panose="020F0502020204030204" pitchFamily="34" charset="0"/>
              </a:rPr>
              <a:t> die ganz normalen Konten, sie werden durch eine eindeutige IBAN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Zudem </a:t>
            </a:r>
            <a:r>
              <a:rPr lang="de-DE" sz="1800" b="0" i="0" u="none" baseline="0" dirty="0">
                <a:solidFill>
                  <a:srgbClr val="000000"/>
                </a:solidFill>
                <a:highlight>
                  <a:srgbClr val="00FFFF"/>
                </a:highlight>
                <a:latin typeface="Calibri" panose="020F0502020204030204" pitchFamily="34" charset="0"/>
              </a:rPr>
              <a:t>gibt </a:t>
            </a:r>
            <a:r>
              <a:rPr lang="de-DE" sz="1800" b="0" i="0" u="none" baseline="0" dirty="0">
                <a:solidFill>
                  <a:srgbClr val="000000"/>
                </a:solidFill>
                <a:latin typeface="Calibri" panose="020F0502020204030204" pitchFamily="34" charset="0"/>
              </a:rPr>
              <a:t>es Depotkonten, in dem die von den Kunden gekauften Aktien </a:t>
            </a:r>
            <a:r>
              <a:rPr lang="de-DE" sz="1800" b="0" i="0" u="none" baseline="0" dirty="0">
                <a:solidFill>
                  <a:srgbClr val="000000"/>
                </a:solidFill>
                <a:highlight>
                  <a:srgbClr val="00FFFF"/>
                </a:highlight>
                <a:latin typeface="Calibri" panose="020F0502020204030204" pitchFamily="34" charset="0"/>
              </a:rPr>
              <a:t>abgelegt</a:t>
            </a:r>
            <a:r>
              <a:rPr lang="de-DE" sz="1800" b="0" i="0" u="none" baseline="0" dirty="0">
                <a:solidFill>
                  <a:srgbClr val="000000"/>
                </a:solidFill>
                <a:latin typeface="Calibri" panose="020F0502020204030204" pitchFamily="34" charset="0"/>
              </a:rPr>
              <a:t> werden. Der Kunde kann sich eine Auflistung der verschiedenen Posten in seinen Depots </a:t>
            </a:r>
            <a:r>
              <a:rPr lang="de-DE" sz="1800" b="0" i="0" u="none" baseline="0" dirty="0">
                <a:solidFill>
                  <a:srgbClr val="000000"/>
                </a:solidFill>
                <a:highlight>
                  <a:srgbClr val="00FFFF"/>
                </a:highlight>
                <a:latin typeface="Calibri" panose="020F0502020204030204" pitchFamily="34" charset="0"/>
              </a:rPr>
              <a:t>anzeigen </a:t>
            </a:r>
            <a:r>
              <a:rPr lang="de-DE" sz="1800" b="0" i="0" u="none" baseline="0" dirty="0">
                <a:solidFill>
                  <a:srgbClr val="000000"/>
                </a:solidFill>
                <a:latin typeface="Calibri" panose="020F0502020204030204" pitchFamily="34" charset="0"/>
              </a:rPr>
              <a:t>lassen. Wichtig ist, dass zur Deckung von Käufen und zur Ausschüttung bei Verkäufen oder Dividendenzahlungen immer ein Referenzkonto </a:t>
            </a:r>
            <a:r>
              <a:rPr lang="de-DE" sz="1800" b="0" i="0" u="none" baseline="0" dirty="0">
                <a:solidFill>
                  <a:srgbClr val="000000"/>
                </a:solidFill>
                <a:highlight>
                  <a:srgbClr val="00FFFF"/>
                </a:highlight>
                <a:latin typeface="Calibri" panose="020F0502020204030204" pitchFamily="34" charset="0"/>
              </a:rPr>
              <a:t>angegeben</a:t>
            </a:r>
            <a:r>
              <a:rPr lang="de-DE" sz="1800" b="0" i="0" u="none" baseline="0" dirty="0">
                <a:solidFill>
                  <a:srgbClr val="000000"/>
                </a:solidFill>
                <a:latin typeface="Calibri" panose="020F0502020204030204" pitchFamily="34" charset="0"/>
              </a:rPr>
              <a:t> werden muss. Zur Berechnung des Saldos eines Depots werden immer die Tageskurse der Aktien </a:t>
            </a:r>
            <a:r>
              <a:rPr lang="de-DE" sz="1800" b="0" i="0" u="none" baseline="0" dirty="0">
                <a:solidFill>
                  <a:srgbClr val="000000"/>
                </a:solidFill>
                <a:highlight>
                  <a:srgbClr val="00FFFF"/>
                </a:highlight>
                <a:latin typeface="Calibri" panose="020F0502020204030204" pitchFamily="34" charset="0"/>
              </a:rPr>
              <a:t>verwendet</a:t>
            </a:r>
            <a:r>
              <a:rPr lang="de-DE" sz="1800" b="0" i="0" u="none" baseline="0" dirty="0">
                <a:solidFill>
                  <a:srgbClr val="000000"/>
                </a:solidFill>
                <a:latin typeface="Calibri" panose="020F0502020204030204" pitchFamily="34" charset="0"/>
              </a:rPr>
              <a:t>. Aktien werden durch die sogenannte Wertpapierkennnummer eindeutig </a:t>
            </a:r>
            <a:r>
              <a:rPr lang="de-DE" sz="1800" b="0" i="0" u="none" baseline="0" dirty="0">
                <a:solidFill>
                  <a:srgbClr val="000000"/>
                </a:solidFill>
                <a:highlight>
                  <a:srgbClr val="00FFFF"/>
                </a:highlight>
                <a:latin typeface="Calibri" panose="020F0502020204030204" pitchFamily="34" charset="0"/>
              </a:rPr>
              <a:t>identifiziert</a:t>
            </a:r>
            <a:r>
              <a:rPr lang="de-DE" sz="1800" b="0" i="0" u="non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Markierung der Verben</a:t>
            </a:r>
            <a:endParaRPr lang="de-DE" dirty="0"/>
          </a:p>
        </p:txBody>
      </p:sp>
    </p:spTree>
    <p:extLst>
      <p:ext uri="{BB962C8B-B14F-4D97-AF65-F5344CB8AC3E}">
        <p14:creationId xmlns:p14="http://schemas.microsoft.com/office/powerpoint/2010/main" val="232749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chor="ctr"/>
          <a:lstStyle/>
          <a:p>
            <a:pPr marL="0" indent="0">
              <a:buNone/>
            </a:pPr>
            <a:r>
              <a:rPr lang="de-DE" sz="1800" b="0" i="0" u="none" strike="noStrike" baseline="0" dirty="0">
                <a:solidFill>
                  <a:srgbClr val="000000"/>
                </a:solidFill>
                <a:latin typeface="Calibri" panose="020F0502020204030204" pitchFamily="34" charset="0"/>
              </a:rPr>
              <a:t>In einer Bank können Kunden eine Reihe von Konten </a:t>
            </a:r>
            <a:r>
              <a:rPr lang="de-DE" sz="1800" b="1" i="0" u="none" strike="noStrike" baseline="0" dirty="0">
                <a:solidFill>
                  <a:srgbClr val="000000"/>
                </a:solidFill>
                <a:highlight>
                  <a:srgbClr val="00FFFF"/>
                </a:highlight>
                <a:latin typeface="Calibri" panose="020F0502020204030204" pitchFamily="34" charset="0"/>
              </a:rPr>
              <a:t>eröffnen</a:t>
            </a:r>
            <a:r>
              <a:rPr lang="de-DE" sz="1800" b="0" i="0" u="none" strike="noStrike" baseline="0" dirty="0">
                <a:solidFill>
                  <a:srgbClr val="000000"/>
                </a:solidFill>
                <a:latin typeface="Calibri" panose="020F0502020204030204" pitchFamily="34" charset="0"/>
              </a:rPr>
              <a:t>. Hierzu müssen der Name und die Adresse </a:t>
            </a:r>
            <a:r>
              <a:rPr lang="de-DE" sz="1800" b="0" i="0" u="none" strike="sngStrike" baseline="0" dirty="0">
                <a:solidFill>
                  <a:srgbClr val="000000"/>
                </a:solidFill>
                <a:highlight>
                  <a:srgbClr val="00FFFF"/>
                </a:highlight>
                <a:latin typeface="Calibri" panose="020F0502020204030204" pitchFamily="34" charset="0"/>
              </a:rPr>
              <a:t>hinterlegt</a:t>
            </a:r>
            <a:r>
              <a:rPr lang="de-DE" sz="1800" b="0" i="0" u="none" strike="noStrike" baseline="0" dirty="0">
                <a:solidFill>
                  <a:srgbClr val="000000"/>
                </a:solidFill>
                <a:latin typeface="Calibri" panose="020F0502020204030204" pitchFamily="34" charset="0"/>
              </a:rPr>
              <a:t> werden. Alle Konten </a:t>
            </a:r>
            <a:r>
              <a:rPr lang="de-DE" sz="1800" b="0" i="0" u="none" strike="sngStrike" baseline="0" dirty="0">
                <a:solidFill>
                  <a:srgbClr val="000000"/>
                </a:solidFill>
                <a:highlight>
                  <a:srgbClr val="00FFFF"/>
                </a:highlight>
                <a:latin typeface="Calibri" panose="020F0502020204030204" pitchFamily="34" charset="0"/>
              </a:rPr>
              <a:t>haben</a:t>
            </a:r>
            <a:r>
              <a:rPr lang="de-DE" sz="1800" b="0" i="0" u="none" strike="noStrike" baseline="0" dirty="0">
                <a:solidFill>
                  <a:srgbClr val="000000"/>
                </a:solidFill>
                <a:latin typeface="Calibri" panose="020F0502020204030204" pitchFamily="34" charset="0"/>
              </a:rPr>
              <a:t> einen Saldo, welcher </a:t>
            </a:r>
            <a:r>
              <a:rPr lang="de-DE" sz="1800" b="0" i="0" u="none" strike="sngStrike" baseline="0" dirty="0">
                <a:solidFill>
                  <a:srgbClr val="000000"/>
                </a:solidFill>
                <a:highlight>
                  <a:srgbClr val="00FFFF"/>
                </a:highlight>
                <a:latin typeface="Calibri" panose="020F0502020204030204" pitchFamily="34" charset="0"/>
              </a:rPr>
              <a:t>angibt</a:t>
            </a:r>
            <a:r>
              <a:rPr lang="de-DE" sz="1800" b="0" i="0" u="none" strike="noStrike" baseline="0" dirty="0">
                <a:solidFill>
                  <a:srgbClr val="000000"/>
                </a:solidFill>
                <a:latin typeface="Calibri" panose="020F0502020204030204" pitchFamily="34" charset="0"/>
              </a:rPr>
              <a:t>, was für ein Wert sich aktuell auf dem Konto </a:t>
            </a:r>
            <a:r>
              <a:rPr lang="de-DE" sz="1800" b="0" i="0" u="none" strike="sngStrike" baseline="0" dirty="0">
                <a:solidFill>
                  <a:srgbClr val="000000"/>
                </a:solidFill>
                <a:highlight>
                  <a:srgbClr val="00FFFF"/>
                </a:highlight>
                <a:latin typeface="Calibri" panose="020F0502020204030204" pitchFamily="34" charset="0"/>
              </a:rPr>
              <a:t>befindet</a:t>
            </a:r>
            <a:r>
              <a:rPr lang="de-DE" sz="1800" b="0" i="0" u="none" strike="noStrike" baseline="0" dirty="0">
                <a:solidFill>
                  <a:srgbClr val="000000"/>
                </a:solidFill>
                <a:latin typeface="Calibri" panose="020F0502020204030204" pitchFamily="34" charset="0"/>
              </a:rPr>
              <a:t>. Girokonten </a:t>
            </a:r>
            <a:r>
              <a:rPr lang="de-DE" sz="1800" b="0" i="0" u="none" strike="sngStrike" baseline="0" dirty="0">
                <a:solidFill>
                  <a:srgbClr val="000000"/>
                </a:solidFill>
                <a:highlight>
                  <a:srgbClr val="00FFFF"/>
                </a:highlight>
                <a:latin typeface="Calibri" panose="020F0502020204030204" pitchFamily="34" charset="0"/>
              </a:rPr>
              <a:t>sind</a:t>
            </a:r>
            <a:r>
              <a:rPr lang="de-DE" sz="1800" b="0" i="0" u="none" strike="noStrike" baseline="0" dirty="0">
                <a:solidFill>
                  <a:srgbClr val="000000"/>
                </a:solidFill>
                <a:latin typeface="Calibri" panose="020F0502020204030204" pitchFamily="34" charset="0"/>
              </a:rPr>
              <a:t> die ganz normalen Konten, sie werden durch eine eindeutige IBAN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Zudem </a:t>
            </a:r>
            <a:r>
              <a:rPr lang="de-DE" sz="1800" b="0" i="0" u="none" strike="sngStrike" baseline="0" dirty="0">
                <a:solidFill>
                  <a:srgbClr val="000000"/>
                </a:solidFill>
                <a:highlight>
                  <a:srgbClr val="00FFFF"/>
                </a:highlight>
                <a:latin typeface="Calibri" panose="020F0502020204030204" pitchFamily="34" charset="0"/>
              </a:rPr>
              <a:t>gibt</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es Depotkonten, in dem die von den Kunden gekauften Aktien </a:t>
            </a:r>
            <a:r>
              <a:rPr lang="de-DE" sz="1800" b="0" i="0" u="none" strike="sngStrike" baseline="0" dirty="0">
                <a:solidFill>
                  <a:srgbClr val="000000"/>
                </a:solidFill>
                <a:highlight>
                  <a:srgbClr val="00FFFF"/>
                </a:highlight>
                <a:latin typeface="Calibri" panose="020F0502020204030204" pitchFamily="34" charset="0"/>
              </a:rPr>
              <a:t>abgelegt</a:t>
            </a:r>
            <a:r>
              <a:rPr lang="de-DE" sz="1800" b="0" i="0" u="none" strike="noStrike" baseline="0" dirty="0">
                <a:solidFill>
                  <a:srgbClr val="000000"/>
                </a:solidFill>
                <a:latin typeface="Calibri" panose="020F0502020204030204" pitchFamily="34" charset="0"/>
              </a:rPr>
              <a:t> werden. Der Kunde kann sich eine Auflistung der verschiedenen Posten in seinen Depots </a:t>
            </a:r>
            <a:r>
              <a:rPr lang="de-DE" sz="1800" b="1" i="0" u="none" strike="noStrike" baseline="0" dirty="0">
                <a:solidFill>
                  <a:srgbClr val="000000"/>
                </a:solidFill>
                <a:highlight>
                  <a:srgbClr val="00FFFF"/>
                </a:highlight>
                <a:latin typeface="Calibri" panose="020F0502020204030204" pitchFamily="34" charset="0"/>
              </a:rPr>
              <a:t>anzeigen</a:t>
            </a:r>
            <a:r>
              <a:rPr lang="de-DE" sz="1800" b="0" i="0" u="none" strike="noStrike" baseline="0" dirty="0">
                <a:solidFill>
                  <a:srgbClr val="000000"/>
                </a:solidFill>
                <a:highlight>
                  <a:srgbClr val="00FFFF"/>
                </a:highlight>
                <a:latin typeface="Calibri" panose="020F0502020204030204" pitchFamily="34" charset="0"/>
              </a:rPr>
              <a:t> </a:t>
            </a:r>
            <a:r>
              <a:rPr lang="de-DE" sz="1800" b="0" i="0" u="none" strike="noStrike" baseline="0" dirty="0">
                <a:solidFill>
                  <a:srgbClr val="000000"/>
                </a:solidFill>
                <a:latin typeface="Calibri" panose="020F0502020204030204" pitchFamily="34" charset="0"/>
              </a:rPr>
              <a:t>lassen. Wichtig ist, dass zur Deckung von </a:t>
            </a:r>
            <a:r>
              <a:rPr lang="de-DE" sz="1800" b="0" i="0" u="none" baseline="0" dirty="0">
                <a:solidFill>
                  <a:srgbClr val="000000"/>
                </a:solidFill>
                <a:latin typeface="Calibri" panose="020F0502020204030204" pitchFamily="34" charset="0"/>
              </a:rPr>
              <a:t>Käufen</a:t>
            </a:r>
            <a:r>
              <a:rPr lang="de-DE" sz="1800" b="0" i="0" u="none" strike="noStrike" baseline="0" dirty="0">
                <a:solidFill>
                  <a:srgbClr val="000000"/>
                </a:solidFill>
                <a:latin typeface="Calibri" panose="020F0502020204030204" pitchFamily="34" charset="0"/>
              </a:rPr>
              <a:t> und zur Ausschüttung bei </a:t>
            </a:r>
            <a:r>
              <a:rPr lang="de-DE" sz="1800" b="0" i="0" u="none" baseline="0" dirty="0">
                <a:solidFill>
                  <a:srgbClr val="000000"/>
                </a:solidFill>
                <a:latin typeface="Calibri" panose="020F0502020204030204" pitchFamily="34" charset="0"/>
              </a:rPr>
              <a:t>Verkäufen</a:t>
            </a:r>
            <a:r>
              <a:rPr lang="de-DE" sz="1800" b="0" i="0" u="none" strike="noStrike" baseline="0" dirty="0">
                <a:solidFill>
                  <a:srgbClr val="000000"/>
                </a:solidFill>
                <a:latin typeface="Calibri" panose="020F0502020204030204" pitchFamily="34" charset="0"/>
              </a:rPr>
              <a:t> oder Dividendenzahlungen immer ein Referenzkonto </a:t>
            </a:r>
            <a:r>
              <a:rPr lang="de-DE" sz="1800" b="0" i="0" u="none" strike="sngStrike" baseline="0" dirty="0">
                <a:solidFill>
                  <a:srgbClr val="000000"/>
                </a:solidFill>
                <a:highlight>
                  <a:srgbClr val="00FFFF"/>
                </a:highlight>
                <a:latin typeface="Calibri" panose="020F0502020204030204" pitchFamily="34" charset="0"/>
              </a:rPr>
              <a:t>angegeben</a:t>
            </a:r>
            <a:r>
              <a:rPr lang="de-DE" sz="1800" b="0" i="0" u="none" strike="noStrike" baseline="0" dirty="0">
                <a:solidFill>
                  <a:srgbClr val="000000"/>
                </a:solidFill>
                <a:latin typeface="Calibri" panose="020F0502020204030204" pitchFamily="34" charset="0"/>
              </a:rPr>
              <a:t> werden muss. Zur Berechnung des Saldos eines Depots werden immer die Tageskurse der Aktien </a:t>
            </a:r>
            <a:r>
              <a:rPr lang="de-DE" sz="1800" b="0" i="0" u="none" strike="sngStrike" baseline="0" dirty="0">
                <a:solidFill>
                  <a:srgbClr val="000000"/>
                </a:solidFill>
                <a:highlight>
                  <a:srgbClr val="00FFFF"/>
                </a:highlight>
                <a:latin typeface="Calibri" panose="020F0502020204030204" pitchFamily="34" charset="0"/>
              </a:rPr>
              <a:t>verwendet</a:t>
            </a:r>
            <a:r>
              <a:rPr lang="de-DE" sz="1800" b="0" i="0" u="none" strike="noStrike" baseline="0" dirty="0">
                <a:solidFill>
                  <a:srgbClr val="000000"/>
                </a:solidFill>
                <a:latin typeface="Calibri" panose="020F0502020204030204" pitchFamily="34" charset="0"/>
              </a:rPr>
              <a:t>. Aktien werden durch die sogenannte Wertpapierkennnummer eindeutig </a:t>
            </a:r>
            <a:r>
              <a:rPr lang="de-DE" sz="1800" b="0" i="0" u="none" strike="sngStrike" baseline="0" dirty="0">
                <a:solidFill>
                  <a:srgbClr val="000000"/>
                </a:solidFill>
                <a:highlight>
                  <a:srgbClr val="00FFFF"/>
                </a:highlight>
                <a:latin typeface="Calibri" panose="020F0502020204030204" pitchFamily="34" charset="0"/>
              </a:rPr>
              <a:t>identifiziert</a:t>
            </a:r>
            <a:r>
              <a:rPr lang="de-DE" sz="1800" b="0" i="0" u="none" strike="noStrike" baseline="0" dirty="0">
                <a:solidFill>
                  <a:srgbClr val="000000"/>
                </a:solidFill>
                <a:latin typeface="Calibri" panose="020F0502020204030204" pitchFamily="34" charset="0"/>
              </a:rPr>
              <a:t>. </a:t>
            </a:r>
            <a:endParaRPr lang="de-DE" dirty="0">
              <a:solidFill>
                <a:srgbClr val="FF0000"/>
              </a:solidFill>
            </a:endParaRPr>
          </a:p>
        </p:txBody>
      </p:sp>
      <p:sp>
        <p:nvSpPr>
          <p:cNvPr id="4" name="Titel 3"/>
          <p:cNvSpPr>
            <a:spLocks noGrp="1"/>
          </p:cNvSpPr>
          <p:nvPr>
            <p:ph type="title"/>
          </p:nvPr>
        </p:nvSpPr>
        <p:spPr/>
        <p:txBody>
          <a:bodyPr/>
          <a:lstStyle/>
          <a:p>
            <a:r>
              <a:rPr lang="de-DE" dirty="0"/>
              <a:t>Anforderungstext – </a:t>
            </a:r>
            <a:r>
              <a:rPr lang="de-DE" sz="2400" b="0" i="0" u="none" strike="noStrike" baseline="0" dirty="0">
                <a:solidFill>
                  <a:srgbClr val="4471C4"/>
                </a:solidFill>
                <a:latin typeface="Calibri" panose="020F0502020204030204" pitchFamily="34" charset="0"/>
              </a:rPr>
              <a:t>Bank (G2)</a:t>
            </a:r>
            <a:br>
              <a:rPr lang="de-DE" sz="2400" b="0" i="0" u="none" strike="noStrike" baseline="0" dirty="0">
                <a:solidFill>
                  <a:srgbClr val="4471C4"/>
                </a:solidFill>
                <a:latin typeface="Calibri" panose="020F0502020204030204" pitchFamily="34" charset="0"/>
              </a:rPr>
            </a:br>
            <a:r>
              <a:rPr lang="de-DE" sz="2400" b="0" i="0" u="none" strike="noStrike" baseline="0" dirty="0">
                <a:solidFill>
                  <a:srgbClr val="4471C4"/>
                </a:solidFill>
                <a:latin typeface="Calibri" panose="020F0502020204030204" pitchFamily="34" charset="0"/>
              </a:rPr>
              <a:t>Entfernen der Verben</a:t>
            </a:r>
            <a:endParaRPr lang="de-DE" dirty="0"/>
          </a:p>
        </p:txBody>
      </p:sp>
    </p:spTree>
    <p:extLst>
      <p:ext uri="{BB962C8B-B14F-4D97-AF65-F5344CB8AC3E}">
        <p14:creationId xmlns:p14="http://schemas.microsoft.com/office/powerpoint/2010/main" val="1449993590"/>
      </p:ext>
    </p:extLst>
  </p:cSld>
  <p:clrMapOvr>
    <a:masterClrMapping/>
  </p:clrMapOvr>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TU-Clausthal-Powerpoint16zu10</Template>
  <TotalTime>230</TotalTime>
  <Words>1275</Words>
  <Application>Microsoft Office PowerPoint</Application>
  <PresentationFormat>Custom</PresentationFormat>
  <Paragraphs>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Calibri</vt:lpstr>
      <vt:lpstr>Symbol</vt:lpstr>
      <vt:lpstr>Wingdings</vt:lpstr>
      <vt:lpstr>en_tuc_vorlage_test</vt:lpstr>
      <vt:lpstr>Softwaretechnik I</vt:lpstr>
      <vt:lpstr>Anforderungstext – Bank (G2)</vt:lpstr>
      <vt:lpstr>Anforderungstext – Bank (G2) Markierung der Substantive</vt:lpstr>
      <vt:lpstr>Anforderungstext – Bank (G2) Entfernen der Substantive</vt:lpstr>
      <vt:lpstr>Anforderungstext – Bank (G2) Entfernen der Substantive</vt:lpstr>
      <vt:lpstr>Anforderungstext – Bank (G2)</vt:lpstr>
      <vt:lpstr>Domänenmodell</vt:lpstr>
      <vt:lpstr>Anforderungstext – Bank (G2) Markierung der Verben</vt:lpstr>
      <vt:lpstr>Anforderungstext – Bank (G2) Entfernen der Verben</vt:lpstr>
      <vt:lpstr>Use-Case Diagramm</vt:lpstr>
      <vt:lpstr>Epic 1: Konto eröffnen</vt:lpstr>
      <vt:lpstr>Epic 1: Konto eröffnen</vt:lpstr>
      <vt:lpstr>Epic 2: Posten ansehen</vt:lpstr>
      <vt:lpstr>Epic 2: Posten ansehen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dc:title>
  <dc:creator>Leonard Scholz</dc:creator>
  <cp:lastModifiedBy>Muhammad Daryl Rashad</cp:lastModifiedBy>
  <cp:revision>44</cp:revision>
  <dcterms:created xsi:type="dcterms:W3CDTF">2018-11-30T17:46:50Z</dcterms:created>
  <dcterms:modified xsi:type="dcterms:W3CDTF">2022-12-07T21:22:31Z</dcterms:modified>
</cp:coreProperties>
</file>