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2" r:id="rId3"/>
    <p:sldId id="278" r:id="rId4"/>
    <p:sldId id="279" r:id="rId5"/>
    <p:sldId id="280" r:id="rId6"/>
    <p:sldId id="281" r:id="rId7"/>
    <p:sldId id="257" r:id="rId8"/>
    <p:sldId id="275" r:id="rId9"/>
    <p:sldId id="282" r:id="rId10"/>
    <p:sldId id="287" r:id="rId11"/>
    <p:sldId id="273" r:id="rId12"/>
    <p:sldId id="283" r:id="rId13"/>
    <p:sldId id="288" r:id="rId14"/>
    <p:sldId id="289" r:id="rId15"/>
    <p:sldId id="290" r:id="rId16"/>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423AC-A219-4E59-9E7F-D04EF45BABF4}" v="2" dt="2022-12-11T16:16:33.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510" autoAdjust="0"/>
  </p:normalViewPr>
  <p:slideViewPr>
    <p:cSldViewPr>
      <p:cViewPr varScale="1">
        <p:scale>
          <a:sx n="103" d="100"/>
          <a:sy n="103" d="100"/>
        </p:scale>
        <p:origin x="475" y="72"/>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34"/>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docChgLst>
    <pc:chgData name="Silvia Wen" userId="fa3c34b288dc686c" providerId="LiveId" clId="{9A5423AC-A219-4E59-9E7F-D04EF45BABF4}"/>
    <pc:docChg chg="custSel modSld">
      <pc:chgData name="Silvia Wen" userId="fa3c34b288dc686c" providerId="LiveId" clId="{9A5423AC-A219-4E59-9E7F-D04EF45BABF4}" dt="2022-12-11T16:17:23.124" v="17" actId="113"/>
      <pc:docMkLst>
        <pc:docMk/>
      </pc:docMkLst>
      <pc:sldChg chg="addSp delSp modSp mod">
        <pc:chgData name="Silvia Wen" userId="fa3c34b288dc686c" providerId="LiveId" clId="{9A5423AC-A219-4E59-9E7F-D04EF45BABF4}" dt="2022-12-11T16:01:20.637" v="10" actId="1076"/>
        <pc:sldMkLst>
          <pc:docMk/>
          <pc:sldMk cId="138220384" sldId="257"/>
        </pc:sldMkLst>
        <pc:picChg chg="del">
          <ac:chgData name="Silvia Wen" userId="fa3c34b288dc686c" providerId="LiveId" clId="{9A5423AC-A219-4E59-9E7F-D04EF45BABF4}" dt="2022-12-11T15:58:30.593" v="5" actId="478"/>
          <ac:picMkLst>
            <pc:docMk/>
            <pc:sldMk cId="138220384" sldId="257"/>
            <ac:picMk id="3" creationId="{46ABA154-3415-E55B-9279-A591E3A1A454}"/>
          </ac:picMkLst>
        </pc:picChg>
        <pc:picChg chg="add mod">
          <ac:chgData name="Silvia Wen" userId="fa3c34b288dc686c" providerId="LiveId" clId="{9A5423AC-A219-4E59-9E7F-D04EF45BABF4}" dt="2022-12-11T16:01:20.637" v="10" actId="1076"/>
          <ac:picMkLst>
            <pc:docMk/>
            <pc:sldMk cId="138220384" sldId="257"/>
            <ac:picMk id="3" creationId="{65A013B5-7489-7E17-611E-AB2DAEC9FF84}"/>
          </ac:picMkLst>
        </pc:picChg>
      </pc:sldChg>
      <pc:sldChg chg="addSp delSp modSp mod">
        <pc:chgData name="Silvia Wen" userId="fa3c34b288dc686c" providerId="LiveId" clId="{9A5423AC-A219-4E59-9E7F-D04EF45BABF4}" dt="2022-12-11T16:16:36.257" v="13" actId="1076"/>
        <pc:sldMkLst>
          <pc:docMk/>
          <pc:sldMk cId="3064782011" sldId="273"/>
        </pc:sldMkLst>
        <pc:picChg chg="del">
          <ac:chgData name="Silvia Wen" userId="fa3c34b288dc686c" providerId="LiveId" clId="{9A5423AC-A219-4E59-9E7F-D04EF45BABF4}" dt="2022-12-11T16:00:38.122" v="6" actId="478"/>
          <ac:picMkLst>
            <pc:docMk/>
            <pc:sldMk cId="3064782011" sldId="273"/>
            <ac:picMk id="3" creationId="{C7C179A8-7397-BBA2-3D2F-D0C7086CB5DD}"/>
          </ac:picMkLst>
        </pc:picChg>
        <pc:picChg chg="add mod">
          <ac:chgData name="Silvia Wen" userId="fa3c34b288dc686c" providerId="LiveId" clId="{9A5423AC-A219-4E59-9E7F-D04EF45BABF4}" dt="2022-12-11T16:16:36.257" v="13" actId="1076"/>
          <ac:picMkLst>
            <pc:docMk/>
            <pc:sldMk cId="3064782011" sldId="273"/>
            <ac:picMk id="6" creationId="{49759A96-61D6-79A9-136A-A721A0B6FB53}"/>
          </ac:picMkLst>
        </pc:picChg>
      </pc:sldChg>
      <pc:sldChg chg="modSp mod">
        <pc:chgData name="Silvia Wen" userId="fa3c34b288dc686c" providerId="LiveId" clId="{9A5423AC-A219-4E59-9E7F-D04EF45BABF4}" dt="2022-12-11T15:57:37.612" v="1" actId="400"/>
        <pc:sldMkLst>
          <pc:docMk/>
          <pc:sldMk cId="826796080" sldId="280"/>
        </pc:sldMkLst>
        <pc:spChg chg="mod">
          <ac:chgData name="Silvia Wen" userId="fa3c34b288dc686c" providerId="LiveId" clId="{9A5423AC-A219-4E59-9E7F-D04EF45BABF4}" dt="2022-12-11T15:57:37.612" v="1" actId="400"/>
          <ac:spMkLst>
            <pc:docMk/>
            <pc:sldMk cId="826796080" sldId="280"/>
            <ac:spMk id="5" creationId="{00000000-0000-0000-0000-000000000000}"/>
          </ac:spMkLst>
        </pc:spChg>
      </pc:sldChg>
      <pc:sldChg chg="modSp mod">
        <pc:chgData name="Silvia Wen" userId="fa3c34b288dc686c" providerId="LiveId" clId="{9A5423AC-A219-4E59-9E7F-D04EF45BABF4}" dt="2022-12-11T15:57:57.874" v="4" actId="400"/>
        <pc:sldMkLst>
          <pc:docMk/>
          <pc:sldMk cId="784046229" sldId="281"/>
        </pc:sldMkLst>
        <pc:spChg chg="mod">
          <ac:chgData name="Silvia Wen" userId="fa3c34b288dc686c" providerId="LiveId" clId="{9A5423AC-A219-4E59-9E7F-D04EF45BABF4}" dt="2022-12-11T15:57:57.874" v="4" actId="400"/>
          <ac:spMkLst>
            <pc:docMk/>
            <pc:sldMk cId="784046229" sldId="281"/>
            <ac:spMk id="5" creationId="{00000000-0000-0000-0000-000000000000}"/>
          </ac:spMkLst>
        </pc:spChg>
      </pc:sldChg>
      <pc:sldChg chg="modSp mod">
        <pc:chgData name="Silvia Wen" userId="fa3c34b288dc686c" providerId="LiveId" clId="{9A5423AC-A219-4E59-9E7F-D04EF45BABF4}" dt="2022-12-11T16:17:23.124" v="17" actId="113"/>
        <pc:sldMkLst>
          <pc:docMk/>
          <pc:sldMk cId="1449993590" sldId="282"/>
        </pc:sldMkLst>
        <pc:spChg chg="mod">
          <ac:chgData name="Silvia Wen" userId="fa3c34b288dc686c" providerId="LiveId" clId="{9A5423AC-A219-4E59-9E7F-D04EF45BABF4}" dt="2022-12-11T16:17:23.124" v="17" actId="113"/>
          <ac:spMkLst>
            <pc:docMk/>
            <pc:sldMk cId="1449993590" sldId="282"/>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12.12.2022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12.12.2022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Name und </a:t>
            </a:r>
            <a:r>
              <a:rPr lang="de-DE" dirty="0" err="1"/>
              <a:t>Addresse</a:t>
            </a:r>
            <a:r>
              <a:rPr lang="de-DE" dirty="0"/>
              <a:t> hinterlegen =&gt; Kontodaten verwalten</a:t>
            </a:r>
            <a:endParaRPr lang="en-ID" dirty="0"/>
          </a:p>
        </p:txBody>
      </p:sp>
      <p:sp>
        <p:nvSpPr>
          <p:cNvPr id="4" name="Slide Number Placeholder 3"/>
          <p:cNvSpPr>
            <a:spLocks noGrp="1"/>
          </p:cNvSpPr>
          <p:nvPr>
            <p:ph type="sldNum" sz="quarter" idx="5"/>
          </p:nvPr>
        </p:nvSpPr>
        <p:spPr/>
        <p:txBody>
          <a:bodyPr/>
          <a:lstStyle/>
          <a:p>
            <a:fld id="{272E3E51-A3F3-4FD4-9C75-1C612CCCCA5A}" type="slidenum">
              <a:rPr lang="de-DE" smtClean="0"/>
              <a:pPr/>
              <a:t>11</a:t>
            </a:fld>
            <a:endParaRPr lang="de-DE"/>
          </a:p>
        </p:txBody>
      </p:sp>
    </p:spTree>
    <p:extLst>
      <p:ext uri="{BB962C8B-B14F-4D97-AF65-F5344CB8AC3E}">
        <p14:creationId xmlns:p14="http://schemas.microsoft.com/office/powerpoint/2010/main" val="381206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12.12.2022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a:t>
            </a:r>
          </a:p>
          <a:p>
            <a:r>
              <a:rPr lang="de-DE" sz="2400" dirty="0"/>
              <a:t>Muhammad Daryl Rashad</a:t>
            </a:r>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baseline="0" dirty="0">
                <a:solidFill>
                  <a:srgbClr val="000000"/>
                </a:solidFill>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baseline="0" dirty="0">
                <a:solidFill>
                  <a:srgbClr val="000000"/>
                </a:solidFill>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baseline="0" dirty="0">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baseline="0" dirty="0">
                <a:solidFill>
                  <a:srgbClr val="000000"/>
                </a:solidFill>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baseline="0" dirty="0">
                <a:solidFill>
                  <a:srgbClr val="000000"/>
                </a:solidFill>
                <a:latin typeface="Calibri" panose="020F0502020204030204" pitchFamily="34" charset="0"/>
              </a:rPr>
              <a:t>gibt</a:t>
            </a:r>
            <a:r>
              <a:rPr lang="de-DE" sz="1800" b="0" i="0" u="none" strike="noStrike" baseline="0" dirty="0">
                <a:solidFill>
                  <a:srgbClr val="000000"/>
                </a:solidFill>
                <a:latin typeface="Calibri" panose="020F0502020204030204" pitchFamily="34" charset="0"/>
              </a:rPr>
              <a:t> 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baseline="0" dirty="0">
                <a:solidFill>
                  <a:srgbClr val="000000"/>
                </a:solidFill>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250512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6" name="Grafik 5">
            <a:extLst>
              <a:ext uri="{FF2B5EF4-FFF2-40B4-BE49-F238E27FC236}">
                <a16:creationId xmlns:a16="http://schemas.microsoft.com/office/drawing/2014/main" id="{49759A96-61D6-79A9-136A-A721A0B6F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899" y="1176546"/>
            <a:ext cx="6485166" cy="4090751"/>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3517367164"/>
              </p:ext>
            </p:extLst>
          </p:nvPr>
        </p:nvGraphicFramePr>
        <p:xfrm>
          <a:off x="668514" y="1849388"/>
          <a:ext cx="8659958" cy="3211448"/>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211448">
                <a:tc>
                  <a:txBody>
                    <a:bodyPr/>
                    <a:lstStyle/>
                    <a:p>
                      <a:r>
                        <a:rPr lang="de-DE" sz="1800" dirty="0">
                          <a:solidFill>
                            <a:srgbClr val="00B050"/>
                          </a:solidFill>
                        </a:rPr>
                        <a:t>US1</a:t>
                      </a:r>
                      <a:endParaRPr lang="en-ID"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None/>
                      </a:pPr>
                      <a:r>
                        <a:rPr lang="de-DE" sz="1800" b="1" dirty="0">
                          <a:solidFill>
                            <a:schemeClr val="tx1"/>
                          </a:solidFill>
                        </a:rPr>
                        <a:t>Als Kunde möchte ich einen Girokonto eröffnen können, um mein Geld in der Bank aufzubewahren.</a:t>
                      </a:r>
                    </a:p>
                    <a:p>
                      <a:pPr marL="0" indent="0">
                        <a:buNone/>
                      </a:pPr>
                      <a:endParaRPr lang="de-DE" sz="1800" b="1" dirty="0">
                        <a:solidFill>
                          <a:schemeClr val="tx1"/>
                        </a:solidFill>
                      </a:endParaRPr>
                    </a:p>
                    <a:p>
                      <a:pPr marL="0" indent="0">
                        <a:buNone/>
                      </a:pPr>
                      <a:r>
                        <a:rPr lang="de-DE" sz="1800" b="0" u="sng" dirty="0">
                          <a:solidFill>
                            <a:schemeClr val="tx1"/>
                          </a:solidFill>
                        </a:rPr>
                        <a:t>Akzeptanzkriterien</a:t>
                      </a:r>
                      <a:r>
                        <a:rPr lang="de-DE" sz="1800" u="sng" dirty="0">
                          <a:solidFill>
                            <a:schemeClr val="tx1"/>
                          </a:solidFill>
                        </a:rPr>
                        <a:t>:</a:t>
                      </a:r>
                    </a:p>
                    <a:p>
                      <a:pPr marL="342900" lvl="0" indent="-342900">
                        <a:buFont typeface="Arial" panose="020B0604020202020204" pitchFamily="34" charset="0"/>
                        <a:buChar char="•"/>
                      </a:pPr>
                      <a:r>
                        <a:rPr lang="de-DE" sz="1800" b="0" dirty="0">
                          <a:solidFill>
                            <a:schemeClr val="tx1"/>
                          </a:solidFill>
                        </a:rPr>
                        <a:t>Der Kunde kann seine Name und Adresse eingeben.</a:t>
                      </a:r>
                    </a:p>
                    <a:p>
                      <a:pPr marL="342900" lvl="0" indent="-342900">
                        <a:buFont typeface="Arial" panose="020B0604020202020204" pitchFamily="34" charset="0"/>
                        <a:buChar char="•"/>
                      </a:pPr>
                      <a:r>
                        <a:rPr lang="de-DE" sz="1800" b="0" dirty="0">
                          <a:solidFill>
                            <a:schemeClr val="tx1"/>
                          </a:solidFill>
                        </a:rPr>
                        <a:t>Der Kunde kann seine Identität mit einem gültigem Ausweis überprüfen.</a:t>
                      </a:r>
                    </a:p>
                    <a:p>
                      <a:pPr marL="342900" lvl="0" indent="-342900">
                        <a:buFont typeface="Arial" panose="020B0604020202020204" pitchFamily="34" charset="0"/>
                        <a:buChar char="•"/>
                      </a:pPr>
                      <a:r>
                        <a:rPr lang="de-DE" sz="1800" b="0" dirty="0">
                          <a:solidFill>
                            <a:schemeClr val="tx1"/>
                          </a:solidFill>
                        </a:rPr>
                        <a:t>Der Kunde kann eine Summe Geld für den Anfangssaldo eingeben.</a:t>
                      </a:r>
                    </a:p>
                    <a:p>
                      <a:pPr marL="342900" lvl="0" indent="-342900">
                        <a:buFont typeface="Arial" panose="020B0604020202020204" pitchFamily="34" charset="0"/>
                        <a:buChar char="•"/>
                      </a:pPr>
                      <a:r>
                        <a:rPr lang="de-DE" sz="1800" b="0" dirty="0">
                          <a:solidFill>
                            <a:schemeClr val="tx1"/>
                          </a:solidFill>
                        </a:rPr>
                        <a:t>Wenn die Girokontoeröffnung erfolgreich ist, werden die IBAN, der Anfangssaldo und die PIN dem Kunden angezeigt.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1: Konto eröffnen</a:t>
            </a:r>
            <a:br>
              <a:rPr lang="de-DE" dirty="0"/>
            </a:br>
            <a:r>
              <a:rPr lang="de-DE" sz="1600" b="0" dirty="0"/>
              <a:t>Das System muss dem Kunden die Möglichkeit geben, eine Konto bei der Bank eröffnen zu können.</a:t>
            </a:r>
            <a:endParaRPr lang="de-DE" sz="1400" b="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1881432493"/>
              </p:ext>
            </p:extLst>
          </p:nvPr>
        </p:nvGraphicFramePr>
        <p:xfrm>
          <a:off x="668514" y="1849388"/>
          <a:ext cx="8659958" cy="3027228"/>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027228">
                <a:tc>
                  <a:txBody>
                    <a:bodyPr/>
                    <a:lstStyle/>
                    <a:p>
                      <a:r>
                        <a:rPr lang="de-DE" sz="1800" dirty="0">
                          <a:solidFill>
                            <a:srgbClr val="00B050"/>
                          </a:solidFill>
                        </a:rPr>
                        <a:t>US2</a:t>
                      </a:r>
                      <a:endParaRPr lang="en-ID"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einen Depotkonto eröffnen können, um mein Aktien hinterlegen zu können.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Name und Adresse eingeben.</a:t>
                      </a:r>
                    </a:p>
                    <a:p>
                      <a:pPr marL="342900" indent="-342900">
                        <a:buFont typeface="Arial" panose="020B0604020202020204" pitchFamily="34" charset="0"/>
                        <a:buChar char="•"/>
                      </a:pPr>
                      <a:r>
                        <a:rPr lang="de-DE" sz="1800" b="0" dirty="0">
                          <a:solidFill>
                            <a:schemeClr val="tx1"/>
                          </a:solidFill>
                        </a:rPr>
                        <a:t>Der Kunde kann seine Identität mit einem gültigem Ausweis verifizieren.</a:t>
                      </a:r>
                    </a:p>
                    <a:p>
                      <a:pPr marL="342900" indent="-342900">
                        <a:buFont typeface="Arial" panose="020B0604020202020204" pitchFamily="34" charset="0"/>
                        <a:buChar char="•"/>
                      </a:pPr>
                      <a:r>
                        <a:rPr lang="de-DE" sz="1800" b="0" dirty="0">
                          <a:solidFill>
                            <a:schemeClr val="tx1"/>
                          </a:solidFill>
                        </a:rPr>
                        <a:t>Der Kunde kann eine Referenzkonto mit dem neuen Depotkonto verbinden.</a:t>
                      </a:r>
                    </a:p>
                    <a:p>
                      <a:pPr marL="342900" indent="-342900">
                        <a:buFont typeface="Arial" panose="020B0604020202020204" pitchFamily="34" charset="0"/>
                        <a:buChar char="•"/>
                      </a:pPr>
                      <a:r>
                        <a:rPr lang="de-DE" sz="1800" b="0" dirty="0">
                          <a:solidFill>
                            <a:schemeClr val="tx1"/>
                          </a:solidFill>
                        </a:rPr>
                        <a:t>Wenn die Depotkontoeröffnung erfolgreich ist, werden die Kontonummer, der Saldo und die PIN dem Kunden gegeben.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1: Konto eröffnen</a:t>
            </a:r>
            <a:br>
              <a:rPr lang="de-DE" dirty="0"/>
            </a:br>
            <a:r>
              <a:rPr lang="de-DE" sz="1600" b="0" dirty="0"/>
              <a:t>Das System muss dem Kunden die Möglichkeit geben, eine Konto bei der Bank eröffnen zu können.</a:t>
            </a:r>
            <a:endParaRPr lang="de-DE" sz="1400" b="0" dirty="0">
              <a:solidFill>
                <a:srgbClr val="00B050"/>
              </a:solidFill>
            </a:endParaRPr>
          </a:p>
        </p:txBody>
      </p:sp>
    </p:spTree>
    <p:extLst>
      <p:ext uri="{BB962C8B-B14F-4D97-AF65-F5344CB8AC3E}">
        <p14:creationId xmlns:p14="http://schemas.microsoft.com/office/powerpoint/2010/main" val="2516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575146155"/>
              </p:ext>
            </p:extLst>
          </p:nvPr>
        </p:nvGraphicFramePr>
        <p:xfrm>
          <a:off x="668514" y="1852280"/>
          <a:ext cx="8659958" cy="2286000"/>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70840">
                <a:tc>
                  <a:txBody>
                    <a:bodyPr/>
                    <a:lstStyle/>
                    <a:p>
                      <a:r>
                        <a:rPr lang="de-DE" sz="1800" dirty="0">
                          <a:solidFill>
                            <a:srgbClr val="00B050"/>
                          </a:solidFill>
                        </a:rPr>
                        <a:t>US1</a:t>
                      </a:r>
                      <a:endParaRPr lang="en-ID"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die Liste der Posten in meinem Depot ansehen können, um die gesamte Werte meiner Aktien zu überwachen.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Kontonummer und PIN eingeben, um die Identität zu verifizieren, falls er noch nicht verifiziert ist.</a:t>
                      </a:r>
                    </a:p>
                    <a:p>
                      <a:pPr marL="342900" indent="-342900">
                        <a:buFont typeface="Arial" panose="020B0604020202020204" pitchFamily="34" charset="0"/>
                        <a:buChar char="•"/>
                      </a:pPr>
                      <a:r>
                        <a:rPr lang="de-DE" sz="1800" b="0" dirty="0">
                          <a:solidFill>
                            <a:schemeClr val="tx1"/>
                          </a:solidFill>
                        </a:rPr>
                        <a:t>Wenn der Kunde schon verifiziert ist, bekommt er die Liste der Posten in ihrem Depot und die gesamte Saldo des Depots angezeigt.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2: Posten ansehen</a:t>
            </a:r>
            <a:br>
              <a:rPr lang="de-DE" dirty="0"/>
            </a:br>
            <a:r>
              <a:rPr lang="de-DE" sz="1600" b="0" dirty="0"/>
              <a:t>Das System muss dem Kunden die Möglichkeit geben, die Posten in seinem Depot ansehen zu können.</a:t>
            </a:r>
            <a:endParaRPr lang="de-DE" sz="1400" b="0" dirty="0">
              <a:solidFill>
                <a:srgbClr val="00B050"/>
              </a:solidFill>
            </a:endParaRPr>
          </a:p>
        </p:txBody>
      </p:sp>
    </p:spTree>
    <p:extLst>
      <p:ext uri="{BB962C8B-B14F-4D97-AF65-F5344CB8AC3E}">
        <p14:creationId xmlns:p14="http://schemas.microsoft.com/office/powerpoint/2010/main" val="27706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7AC6000-F17D-96EB-AB36-F5338868A084}"/>
              </a:ext>
            </a:extLst>
          </p:cNvPr>
          <p:cNvGraphicFramePr>
            <a:graphicFrameLocks noGrp="1"/>
          </p:cNvGraphicFramePr>
          <p:nvPr>
            <p:ph idx="1"/>
            <p:extLst>
              <p:ext uri="{D42A27DB-BD31-4B8C-83A1-F6EECF244321}">
                <p14:modId xmlns:p14="http://schemas.microsoft.com/office/powerpoint/2010/main" val="974732989"/>
              </p:ext>
            </p:extLst>
          </p:nvPr>
        </p:nvGraphicFramePr>
        <p:xfrm>
          <a:off x="668514" y="1852280"/>
          <a:ext cx="8659958" cy="2834640"/>
        </p:xfrm>
        <a:graphic>
          <a:graphicData uri="http://schemas.openxmlformats.org/drawingml/2006/table">
            <a:tbl>
              <a:tblPr firstRow="1" bandRow="1">
                <a:effectLst/>
                <a:tableStyleId>{5C22544A-7EE6-4342-B048-85BDC9FD1C3A}</a:tableStyleId>
              </a:tblPr>
              <a:tblGrid>
                <a:gridCol w="728465">
                  <a:extLst>
                    <a:ext uri="{9D8B030D-6E8A-4147-A177-3AD203B41FA5}">
                      <a16:colId xmlns:a16="http://schemas.microsoft.com/office/drawing/2014/main" val="2436141691"/>
                    </a:ext>
                  </a:extLst>
                </a:gridCol>
                <a:gridCol w="7931493">
                  <a:extLst>
                    <a:ext uri="{9D8B030D-6E8A-4147-A177-3AD203B41FA5}">
                      <a16:colId xmlns:a16="http://schemas.microsoft.com/office/drawing/2014/main" val="1387012222"/>
                    </a:ext>
                  </a:extLst>
                </a:gridCol>
              </a:tblGrid>
              <a:tr h="370840">
                <a:tc>
                  <a:txBody>
                    <a:bodyPr/>
                    <a:lstStyle/>
                    <a:p>
                      <a:r>
                        <a:rPr lang="de-DE" sz="1800" dirty="0">
                          <a:solidFill>
                            <a:srgbClr val="00B050"/>
                          </a:solidFill>
                        </a:rPr>
                        <a:t>US2</a:t>
                      </a:r>
                      <a:endParaRPr lang="en-ID" sz="18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Font typeface="+mj-lt"/>
                        <a:buNone/>
                      </a:pPr>
                      <a:r>
                        <a:rPr lang="de-DE" sz="1800" b="1" dirty="0">
                          <a:solidFill>
                            <a:schemeClr val="tx1"/>
                          </a:solidFill>
                        </a:rPr>
                        <a:t>Als Kunde möchte ich die Details der einzelnen Posten in meinem Depots sehen können, um eine Entscheidung über den Verkauf zu treffen.</a:t>
                      </a:r>
                    </a:p>
                    <a:p>
                      <a:pPr marL="0" indent="0">
                        <a:buFont typeface="+mj-lt"/>
                        <a:buNone/>
                      </a:pPr>
                      <a:endParaRPr lang="de-DE" sz="1800" b="1" dirty="0">
                        <a:solidFill>
                          <a:schemeClr val="tx1"/>
                        </a:solidFill>
                      </a:endParaRPr>
                    </a:p>
                    <a:p>
                      <a:pPr marL="0" indent="0">
                        <a:buFont typeface="+mj-lt"/>
                        <a:buNone/>
                      </a:pPr>
                      <a:r>
                        <a:rPr lang="de-DE" sz="1800" b="0" u="sng" dirty="0">
                          <a:solidFill>
                            <a:schemeClr val="tx1"/>
                          </a:solidFill>
                        </a:rPr>
                        <a:t>Akzeptanzkriterien:</a:t>
                      </a:r>
                    </a:p>
                    <a:p>
                      <a:pPr marL="342900" indent="-342900">
                        <a:buFont typeface="Arial" panose="020B0604020202020204" pitchFamily="34" charset="0"/>
                        <a:buChar char="•"/>
                      </a:pPr>
                      <a:r>
                        <a:rPr lang="de-DE" sz="1800" b="0" dirty="0">
                          <a:solidFill>
                            <a:schemeClr val="tx1"/>
                          </a:solidFill>
                        </a:rPr>
                        <a:t>Der Kunde kann seine Kontonummer und PIN eingeben, um die Identität zu verifizieren, falls er noch nicht verifiziert ist.</a:t>
                      </a:r>
                    </a:p>
                    <a:p>
                      <a:pPr marL="342900" indent="-342900">
                        <a:buFont typeface="Arial" panose="020B0604020202020204" pitchFamily="34" charset="0"/>
                        <a:buChar char="•"/>
                      </a:pPr>
                      <a:r>
                        <a:rPr lang="de-DE" sz="1800" b="0" dirty="0">
                          <a:solidFill>
                            <a:schemeClr val="tx1"/>
                          </a:solidFill>
                        </a:rPr>
                        <a:t>Wenn der Kunde schon verifiziert ist, kann er die </a:t>
                      </a:r>
                      <a:r>
                        <a:rPr lang="de-DE" sz="1800" b="0" dirty="0" err="1">
                          <a:solidFill>
                            <a:schemeClr val="tx1"/>
                          </a:solidFill>
                        </a:rPr>
                        <a:t>Wertpapierkennnumer</a:t>
                      </a:r>
                      <a:r>
                        <a:rPr lang="de-DE" sz="1800" b="0" dirty="0">
                          <a:solidFill>
                            <a:schemeClr val="tx1"/>
                          </a:solidFill>
                        </a:rPr>
                        <a:t>, der Verlauf der Tageskurse, und andere Details von dem einzelnen Posten ansehen.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2394"/>
                  </a:ext>
                </a:extLst>
              </a:tr>
            </a:tbl>
          </a:graphicData>
        </a:graphic>
      </p:graphicFrame>
      <p:sp>
        <p:nvSpPr>
          <p:cNvPr id="4" name="Titel 3"/>
          <p:cNvSpPr>
            <a:spLocks noGrp="1"/>
          </p:cNvSpPr>
          <p:nvPr>
            <p:ph type="title"/>
          </p:nvPr>
        </p:nvSpPr>
        <p:spPr>
          <a:xfrm>
            <a:off x="668514" y="841276"/>
            <a:ext cx="8822972" cy="1008112"/>
          </a:xfrm>
        </p:spPr>
        <p:txBody>
          <a:bodyPr/>
          <a:lstStyle/>
          <a:p>
            <a:r>
              <a:rPr lang="de-DE" dirty="0"/>
              <a:t>Epic 2: Posten ansehen</a:t>
            </a:r>
            <a:br>
              <a:rPr lang="de-DE" dirty="0"/>
            </a:br>
            <a:r>
              <a:rPr lang="de-DE" sz="1600" b="0" dirty="0"/>
              <a:t>Das System muss dem Kunden die Möglichkeit geben, die Posten in seinem Depot ansehen zu können.</a:t>
            </a:r>
            <a:endParaRPr lang="de-DE" sz="1400" b="0" dirty="0">
              <a:solidFill>
                <a:srgbClr val="00B050"/>
              </a:solidFill>
            </a:endParaRPr>
          </a:p>
        </p:txBody>
      </p:sp>
    </p:spTree>
    <p:extLst>
      <p:ext uri="{BB962C8B-B14F-4D97-AF65-F5344CB8AC3E}">
        <p14:creationId xmlns:p14="http://schemas.microsoft.com/office/powerpoint/2010/main" val="136459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doppelten</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strike="sngStrike" baseline="0" dirty="0">
                <a:solidFill>
                  <a:srgbClr val="00B0F0"/>
                </a:solidFill>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Saldos eines Depots werden immer die </a:t>
            </a:r>
            <a:r>
              <a:rPr lang="de-DE" sz="1800" b="1"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nicht relevanten</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Wert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Auflistung der verschiedenen </a:t>
            </a:r>
            <a:r>
              <a:rPr lang="de-DE" sz="1800" i="0" u="none" baseline="0" dirty="0">
                <a:latin typeface="Calibri" panose="020F0502020204030204" pitchFamily="34" charset="0"/>
              </a:rPr>
              <a:t>Posten</a:t>
            </a:r>
            <a:r>
              <a:rPr lang="de-DE" sz="1800" b="0" i="0" u="none" baseline="0" dirty="0">
                <a:latin typeface="Calibri" panose="020F0502020204030204" pitchFamily="34" charset="0"/>
              </a:rPr>
              <a:t> in seinen </a:t>
            </a:r>
            <a:r>
              <a:rPr lang="de-DE" sz="1800" i="0" u="none" baseline="0" dirty="0">
                <a:latin typeface="Calibri" panose="020F0502020204030204" pitchFamily="34" charset="0"/>
              </a:rPr>
              <a:t>Depots</a:t>
            </a:r>
            <a:r>
              <a:rPr lang="de-DE" sz="1800" b="0" i="0" u="none" baseline="0" dirty="0">
                <a:latin typeface="Calibri" panose="020F0502020204030204" pitchFamily="34" charset="0"/>
              </a:rPr>
              <a:t> anzeigen lassen. Wichtig ist, dass zur Deckung von </a:t>
            </a:r>
            <a:r>
              <a:rPr lang="de-DE" sz="1800" i="0" u="none" baseline="0" dirty="0">
                <a:latin typeface="Calibri" panose="020F0502020204030204" pitchFamily="34" charset="0"/>
              </a:rPr>
              <a:t>Käufen</a:t>
            </a:r>
            <a:r>
              <a:rPr lang="de-DE" sz="1800" b="0" i="0" u="none" baseline="0" dirty="0">
                <a:latin typeface="Calibri" panose="020F0502020204030204" pitchFamily="34" charset="0"/>
              </a:rPr>
              <a:t> und zur Ausschüttung bei </a:t>
            </a:r>
            <a:r>
              <a:rPr lang="de-DE" sz="1800" i="0" u="none" baseline="0" dirty="0">
                <a:latin typeface="Calibri" panose="020F0502020204030204" pitchFamily="34" charset="0"/>
              </a:rPr>
              <a:t>Verkäufen</a:t>
            </a:r>
            <a:r>
              <a:rPr lang="de-DE" sz="1800" b="0" i="0" u="none" baseline="0" dirty="0">
                <a:latin typeface="Calibri" panose="020F0502020204030204" pitchFamily="34" charset="0"/>
              </a:rPr>
              <a:t> oder </a:t>
            </a:r>
            <a:r>
              <a:rPr lang="de-DE" sz="1800" i="0" baseline="0" dirty="0">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Berechnung des Saldos eines Depots werden immer die </a:t>
            </a:r>
            <a:r>
              <a:rPr lang="de-DE" sz="1800" b="1"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1400" i="0" u="none" strike="noStrike" baseline="0" dirty="0">
                <a:highlight>
                  <a:srgbClr val="FFFF00"/>
                </a:highlight>
                <a:latin typeface="Calibri" panose="020F0502020204030204" pitchFamily="34" charset="0"/>
              </a:rPr>
              <a:t>Gelb</a:t>
            </a:r>
            <a:r>
              <a:rPr lang="de-DE" sz="1400" b="0" i="0" u="none" strike="noStrike" baseline="0" dirty="0">
                <a:solidFill>
                  <a:srgbClr val="4471C4"/>
                </a:solidFill>
                <a:latin typeface="Calibri" panose="020F0502020204030204" pitchFamily="34" charset="0"/>
              </a:rPr>
              <a:t> </a:t>
            </a:r>
            <a:r>
              <a:rPr lang="de-DE" sz="1400" b="0" i="0" u="none" strike="noStrike" baseline="0" dirty="0">
                <a:latin typeface="Calibri" panose="020F0502020204030204" pitchFamily="34" charset="0"/>
              </a:rPr>
              <a:t>= Klassen</a:t>
            </a:r>
            <a:br>
              <a:rPr lang="de-DE" sz="1400" b="0" i="0" u="none" strike="noStrike" baseline="0" dirty="0">
                <a:latin typeface="Calibri" panose="020F0502020204030204" pitchFamily="34" charset="0"/>
              </a:rPr>
            </a:br>
            <a:r>
              <a:rPr lang="de-DE" sz="1400" i="0" u="none" strike="noStrike" baseline="0" dirty="0">
                <a:highlight>
                  <a:srgbClr val="00FF00"/>
                </a:highlight>
                <a:latin typeface="Calibri" panose="020F0502020204030204" pitchFamily="34" charset="0"/>
              </a:rPr>
              <a:t>Grün</a:t>
            </a:r>
            <a:r>
              <a:rPr lang="de-DE" sz="1400" b="0" i="0" u="none" strike="noStrike" baseline="0" dirty="0">
                <a:latin typeface="Calibri" panose="020F0502020204030204" pitchFamily="34" charset="0"/>
              </a:rPr>
              <a:t> = Attributen</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3" name="Grafik 2">
            <a:extLst>
              <a:ext uri="{FF2B5EF4-FFF2-40B4-BE49-F238E27FC236}">
                <a16:creationId xmlns:a16="http://schemas.microsoft.com/office/drawing/2014/main" id="{65A013B5-7489-7E17-611E-AB2DAEC9F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29" y="1561356"/>
            <a:ext cx="9176705" cy="2952328"/>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Durchstrichen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131</TotalTime>
  <Words>1551</Words>
  <Application>Microsoft Office PowerPoint</Application>
  <PresentationFormat>Custom</PresentationFormat>
  <Paragraphs>59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Durchstrichen der doppelten</vt:lpstr>
      <vt:lpstr>Anforderungstext – Bank (G2) Durchstrichen der nicht relevanten</vt:lpstr>
      <vt:lpstr>Anforderungstext – Bank (G2) Gelb = Klassen Grün = Attributen</vt:lpstr>
      <vt:lpstr>Domänenmodell</vt:lpstr>
      <vt:lpstr>Anforderungstext – Bank (G2) Markierung der Verben</vt:lpstr>
      <vt:lpstr>Anforderungstext – Bank (G2) Durchstrichen der Verben</vt:lpstr>
      <vt:lpstr>Anforderungstext – Bank (G2)</vt:lpstr>
      <vt:lpstr>Use-Case Diagramm</vt:lpstr>
      <vt:lpstr>Epic 1: Konto eröffnen Das System muss dem Kunden die Möglichkeit geben, eine Konto bei der Bank eröffnen zu können.</vt:lpstr>
      <vt:lpstr>Epic 1: Konto eröffnen Das System muss dem Kunden die Möglichkeit geben, eine Konto bei der Bank eröffnen zu können.</vt:lpstr>
      <vt:lpstr>Epic 2: Posten ansehen Das System muss dem Kunden die Möglichkeit geben, die Posten in seinem Depot ansehen zu können.</vt:lpstr>
      <vt:lpstr>Epic 2: Posten ansehen Das System muss dem Kunden die Möglichkeit geben, die Posten in seinem Depot ansehen zu können.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Muhammad Daryl Rashad</cp:lastModifiedBy>
  <cp:revision>47</cp:revision>
  <dcterms:created xsi:type="dcterms:W3CDTF">2018-11-30T17:46:50Z</dcterms:created>
  <dcterms:modified xsi:type="dcterms:W3CDTF">2022-12-12T14:09:33Z</dcterms:modified>
</cp:coreProperties>
</file>