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0" r:id="rId8"/>
    <p:sldId id="271" r:id="rId9"/>
    <p:sldId id="272" r:id="rId10"/>
    <p:sldId id="273" r:id="rId11"/>
    <p:sldId id="274" r:id="rId12"/>
    <p:sldId id="263" r:id="rId13"/>
    <p:sldId id="264" r:id="rId14"/>
    <p:sldId id="261" r:id="rId15"/>
    <p:sldId id="262" r:id="rId16"/>
    <p:sldId id="265" r:id="rId17"/>
    <p:sldId id="266" r:id="rId18"/>
    <p:sldId id="267" r:id="rId19"/>
    <p:sldId id="268" r:id="rId20"/>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04" d="100"/>
          <a:sy n="104" d="100"/>
        </p:scale>
        <p:origin x="51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09.01.2023</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dirty="0" err="1">
                <a:solidFill>
                  <a:schemeClr val="tx1"/>
                </a:solidFill>
                <a:latin typeface="Arial Unicode MS"/>
              </a:rPr>
              <a:t>Jingrun</a:t>
            </a:r>
            <a:r>
              <a:rPr lang="de-DE" sz="1100" dirty="0">
                <a:solidFill>
                  <a:schemeClr val="tx1"/>
                </a:solidFill>
                <a:latin typeface="Arial Unicode MS"/>
              </a:rPr>
              <a:t> Zhang, Silvia Wen, Mona </a:t>
            </a:r>
            <a:r>
              <a:rPr lang="de-DE" sz="1100" dirty="0" err="1">
                <a:solidFill>
                  <a:schemeClr val="tx1"/>
                </a:solidFill>
                <a:latin typeface="Arial Unicode MS"/>
              </a:rPr>
              <a:t>Amro</a:t>
            </a:r>
            <a:r>
              <a:rPr lang="de-DE" sz="1100" dirty="0">
                <a:solidFill>
                  <a:schemeClr val="tx1"/>
                </a:solidFill>
                <a:latin typeface="Arial Unicode MS"/>
              </a:rPr>
              <a:t>, Muhammad Daryl Rashad</a:t>
            </a:r>
            <a:endParaRPr lang="de-DE" sz="1100" dirty="0">
              <a:solidFill>
                <a:schemeClr val="tx1"/>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a:xfrm>
            <a:off x="563264" y="1993405"/>
            <a:ext cx="8597194" cy="2244250"/>
          </a:xfrm>
        </p:spPr>
        <p:txBody>
          <a:bodyPr/>
          <a:lstStyle/>
          <a:p>
            <a:pPr>
              <a:defRPr/>
            </a:pPr>
            <a:r>
              <a:rPr lang="de-DE" dirty="0"/>
              <a:t>Praktische Arbeit – OOD Gruppe 2.2</a:t>
            </a:r>
          </a:p>
          <a:p>
            <a:pPr>
              <a:defRPr/>
            </a:pPr>
            <a:endParaRPr lang="de-DE" dirty="0">
              <a:solidFill>
                <a:srgbClr val="FF0000"/>
              </a:solidFill>
            </a:endParaRPr>
          </a:p>
          <a:p>
            <a:pPr>
              <a:defRPr/>
            </a:pPr>
            <a:r>
              <a:rPr lang="de-DE" sz="2400" dirty="0" err="1"/>
              <a:t>Jingrun</a:t>
            </a:r>
            <a:r>
              <a:rPr lang="de-DE" sz="2400" dirty="0"/>
              <a:t> Zhang</a:t>
            </a:r>
          </a:p>
          <a:p>
            <a:pPr>
              <a:defRPr/>
            </a:pPr>
            <a:r>
              <a:rPr lang="de-DE" sz="2400" dirty="0"/>
              <a:t>Silvia Wen</a:t>
            </a:r>
          </a:p>
          <a:p>
            <a:pPr>
              <a:defRPr/>
            </a:pPr>
            <a:r>
              <a:rPr lang="de-DE" sz="2400" dirty="0"/>
              <a:t>Mona </a:t>
            </a:r>
            <a:r>
              <a:rPr lang="de-DE" sz="2400" dirty="0" err="1"/>
              <a:t>Amro</a:t>
            </a:r>
            <a:endParaRPr lang="de-DE" sz="2400" dirty="0"/>
          </a:p>
          <a:p>
            <a:pPr>
              <a:defRPr/>
            </a:pPr>
            <a:r>
              <a:rPr lang="de-DE" sz="2400" dirty="0"/>
              <a:t>Muhammad Daryl Rashad</a:t>
            </a:r>
          </a:p>
          <a:p>
            <a:pPr>
              <a:defRPr/>
            </a:pPr>
            <a:endParaRPr lang="de-DE" sz="2400" dirty="0"/>
          </a:p>
          <a:p>
            <a:pPr>
              <a:defRPr/>
            </a:pPr>
            <a:r>
              <a:rPr lang="de-DE" dirty="0"/>
              <a:t>16.01.2023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im Banksystem mein Depotkonto einloggen können, um die Posten im Konto zu checken.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seines Password eingeben.</a:t>
            </a:r>
          </a:p>
          <a:p>
            <a:pPr>
              <a:defRPr/>
            </a:pPr>
            <a:r>
              <a:rPr lang="de-DE" dirty="0"/>
              <a:t>Wenn das Password mit dem Datenbank übereinstimmt, wird der Kunde eingeloggt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134112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Font typeface="+mj-lt"/>
              <a:buNone/>
            </a:pPr>
            <a:r>
              <a:rPr lang="de-DE" b="1" dirty="0">
                <a:solidFill>
                  <a:srgbClr val="00B050"/>
                </a:solidFill>
              </a:rPr>
              <a:t>User Story 2</a:t>
            </a:r>
            <a:r>
              <a:rPr lang="de-DE" b="1" dirty="0"/>
              <a:t>: </a:t>
            </a:r>
            <a:r>
              <a:rPr lang="de-DE" sz="2000" b="1" dirty="0">
                <a:solidFill>
                  <a:schemeClr val="tx1"/>
                </a:solidFill>
              </a:rPr>
              <a:t>Als Kunde möchte ich die Liste der Posten in meinem Depot ansehen können, um die gesamte Werte meiner Aktien zu überwachen.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eingeloggt sein.</a:t>
            </a:r>
          </a:p>
          <a:p>
            <a:pPr>
              <a:defRPr/>
            </a:pPr>
            <a:r>
              <a:rPr lang="de-DE" dirty="0"/>
              <a:t>Der Kunde bekommt die Liste der Posten angezeigt.</a:t>
            </a:r>
          </a:p>
          <a:p>
            <a:pPr>
              <a:defRPr/>
            </a:pPr>
            <a:r>
              <a:rPr lang="de-DE" dirty="0"/>
              <a:t>Der Kunde bekommt die gesamte Werte des Depots angezeigt.</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88458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Ihre Grobarchitektur ein. Hierzu kann wiederum UML verwendet werden. Beispiele für Grobarchitekturen aus der Vorlesung waren 3-Schichten Architektur oder Model View Controler. Sie können aber auch eine andere Grobarchitektur verwenden.</a:t>
            </a:r>
          </a:p>
          <a:p>
            <a:pPr marL="0" indent="0" algn="ctr">
              <a:buNone/>
              <a:defRPr/>
            </a:pPr>
            <a:r>
              <a:rPr lang="de-DE">
                <a:solidFill>
                  <a:srgbClr val="FF0000"/>
                </a:solidFill>
              </a:rPr>
              <a:t>Wichtig: Die Grobarchitektur beschreibt die Strukturierung der gesamten Anwendung in Unterbereiche und wie diese interagieren, ohne die fachliche Interaktion zu beschreiben.</a:t>
            </a:r>
            <a:endParaRPr/>
          </a:p>
        </p:txBody>
      </p:sp>
      <p:sp>
        <p:nvSpPr>
          <p:cNvPr id="4" name="Titel 3"/>
          <p:cNvSpPr>
            <a:spLocks noGrp="1"/>
          </p:cNvSpPr>
          <p:nvPr>
            <p:ph type="title"/>
          </p:nvPr>
        </p:nvSpPr>
        <p:spPr bwMode="auto"/>
        <p:txBody>
          <a:bodyPr/>
          <a:lstStyle/>
          <a:p>
            <a:pPr>
              <a:defRPr/>
            </a:pPr>
            <a:r>
              <a:rPr lang="de-DE"/>
              <a:t>Grobarchitektur: Architekturstil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sp>
        <p:nvSpPr>
          <p:cNvPr id="4" name="Inhaltsplatzhalter 4"/>
          <p:cNvSpPr>
            <a:spLocks noGrp="1"/>
          </p:cNvSpPr>
          <p:nvPr>
            <p:ph idx="1"/>
          </p:nvPr>
        </p:nvSpPr>
        <p:spPr bwMode="auto">
          <a:xfrm>
            <a:off x="532697" y="1426104"/>
            <a:ext cx="8803570" cy="3591636"/>
          </a:xfrm>
        </p:spPr>
        <p:txBody>
          <a:bodyPr anchor="ctr"/>
          <a:lstStyle/>
          <a:p>
            <a:pPr marL="0" indent="0" algn="ctr">
              <a:buNone/>
              <a:defRPr/>
            </a:pPr>
            <a:r>
              <a:rPr lang="de-DE">
                <a:solidFill>
                  <a:srgbClr val="FF0000"/>
                </a:solidFill>
              </a:rPr>
              <a:t>Zeigen sie hier wie die Bereiche aus der Gorbarchitektur auf Code abgebildet werden. Siehe hierzu auch die Vorlesung. Ein Beispiel für eine Abbildung auf Code wäre die Abbildung auf die Paketstruktur. Aber auch andere Abbildungen sind möglich. Sie müssen nur eindeutig sein.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dirty="0">
                <a:solidFill>
                  <a:srgbClr val="FF0000"/>
                </a:solidFill>
              </a:rPr>
              <a:t>Fügen Sie bitte Ihren technischen Überblick ein. Der technische Überblick kann mit einem UML Diagramm oder auch ein Box und Line Diagramm (keine Standardsyntax) oder auch Box und Line versehen mit grafischen Bilder sein. Vergleiche dazu auch die Vorlesung.</a:t>
            </a:r>
          </a:p>
          <a:p>
            <a:pPr marL="0" indent="0" algn="ctr">
              <a:buNone/>
              <a:defRPr/>
            </a:pPr>
            <a:endParaRPr dirty="0"/>
          </a:p>
          <a:p>
            <a:pPr marL="0" indent="0" algn="ctr">
              <a:buNone/>
              <a:defRPr/>
            </a:pPr>
            <a:r>
              <a:rPr lang="de-DE" dirty="0">
                <a:solidFill>
                  <a:srgbClr val="FF0000"/>
                </a:solidFill>
              </a:rPr>
              <a:t>Wichtig: Im technischen Überblick beschreiben zeigen wir einen Überblick über die technischen Komponenten (PCs, Server, Drucker, externe Systeme, etc.) und wie diese vernetzt sind (Internet, Cloud, etc.)  und wie sie so interagieren können.</a:t>
            </a:r>
            <a:endParaRPr dirty="0"/>
          </a:p>
        </p:txBody>
      </p:sp>
      <p:sp>
        <p:nvSpPr>
          <p:cNvPr id="4" name="Titel 3"/>
          <p:cNvSpPr>
            <a:spLocks noGrp="1"/>
          </p:cNvSpPr>
          <p:nvPr>
            <p:ph type="title"/>
          </p:nvPr>
        </p:nvSpPr>
        <p:spPr bwMode="auto"/>
        <p:txBody>
          <a:bodyPr/>
          <a:lstStyle/>
          <a:p>
            <a:pPr>
              <a:defRPr/>
            </a:pPr>
            <a:r>
              <a:rPr lang="de-DE"/>
              <a:t>Context View: Technischer Überblick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Ihre Context View Fachlich ein.</a:t>
            </a:r>
            <a:br>
              <a:rPr lang="de-DE">
                <a:solidFill>
                  <a:srgbClr val="FF0000"/>
                </a:solidFill>
              </a:rPr>
            </a:br>
            <a:r>
              <a:rPr lang="de-DE">
                <a:solidFill>
                  <a:srgbClr val="FF0000"/>
                </a:solidFill>
              </a:rPr>
              <a:t>(Use-Case Diagramm mit ggf. ergänzenden technischen Komponenten – Macht nur Sinn, falls das Use-Case Diagramm mit zusätzlichen technischen Komponenten erweitert wurde !) </a:t>
            </a:r>
            <a:endParaRPr/>
          </a:p>
        </p:txBody>
      </p:sp>
      <p:sp>
        <p:nvSpPr>
          <p:cNvPr id="4" name="Titel 3"/>
          <p:cNvSpPr>
            <a:spLocks noGrp="1"/>
          </p:cNvSpPr>
          <p:nvPr>
            <p:ph type="title"/>
          </p:nvPr>
        </p:nvSpPr>
        <p:spPr bwMode="auto"/>
        <p:txBody>
          <a:bodyPr/>
          <a:lstStyle/>
          <a:p>
            <a:pPr>
              <a:defRPr/>
            </a:pPr>
            <a:r>
              <a:rPr lang="de-DE"/>
              <a:t>Context View: Fachlicher Überblick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Beschreiben sie hier mit einem UML Komponentendiagramm bzw. Kompositionsstrukturdiagramm wie das System fachlich in die Komponenten zerlegt wird. Berücksichtigen sie dabei den Zusammenhang zur Grobarchitektur!</a:t>
            </a:r>
          </a:p>
          <a:p>
            <a:pPr marL="0" indent="0" algn="ctr">
              <a:buNone/>
              <a:defRPr/>
            </a:pPr>
            <a:r>
              <a:rPr lang="de-DE" sz="2000" b="0" i="0" u="none" strike="noStrike" cap="none" spc="0">
                <a:solidFill>
                  <a:srgbClr val="FF0000"/>
                </a:solidFill>
                <a:latin typeface="Arial Unicode MS"/>
                <a:ea typeface="Arial Unicode MS"/>
                <a:cs typeface="Arial Unicode MS"/>
              </a:rPr>
              <a:t>Berücksichtigen sie hierbei auch die Beschreibung der Schnittstellen!</a:t>
            </a:r>
            <a:endParaRPr/>
          </a:p>
        </p:txBody>
      </p:sp>
      <p:sp>
        <p:nvSpPr>
          <p:cNvPr id="4" name="Titel 3"/>
          <p:cNvSpPr>
            <a:spLocks noGrp="1"/>
          </p:cNvSpPr>
          <p:nvPr>
            <p:ph type="title"/>
          </p:nvPr>
        </p:nvSpPr>
        <p:spPr bwMode="auto"/>
        <p:txBody>
          <a:bodyPr/>
          <a:lstStyle/>
          <a:p>
            <a:pPr>
              <a:defRPr/>
            </a:pPr>
            <a:r>
              <a:rPr lang="de-DE"/>
              <a:t>Fachliche Architekturebene: Structural View </a:t>
            </a:r>
            <a:br>
              <a:rPr lang="de-DE"/>
            </a:br>
            <a:r>
              <a:rPr lang="de-DE" sz="2000"/>
              <a:t>Top Level</a:t>
            </a:r>
            <a:endParaRPr lang="de-D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sz="2000" b="0" i="0" u="none" strike="noStrike" cap="none" spc="0">
                <a:solidFill>
                  <a:srgbClr val="FF0000"/>
                </a:solidFill>
                <a:latin typeface="Arial Unicode MS"/>
                <a:ea typeface="Arial Unicode MS"/>
                <a:cs typeface="Arial Unicode MS"/>
              </a:rPr>
              <a:t>Beschreiben sie hier mit einem UML Komponentendiagramm bzw. Kompositionsstrukturdiagramm wie eine ausgewählte Komponente aus der oberen fachlichen Architekturebene weiter in Unterkomponenten zerlegt wird. </a:t>
            </a:r>
          </a:p>
          <a:p>
            <a:pPr marL="0" indent="0" algn="ctr">
              <a:buNone/>
              <a:defRPr/>
            </a:pPr>
            <a:r>
              <a:rPr lang="de-DE" sz="2000" b="0" i="0" u="none" strike="noStrike" cap="none" spc="0">
                <a:solidFill>
                  <a:srgbClr val="FF0000"/>
                </a:solidFill>
                <a:latin typeface="Arial Unicode MS"/>
                <a:ea typeface="Arial Unicode MS"/>
                <a:cs typeface="Arial Unicode MS"/>
              </a:rPr>
              <a:t>Berücksichtigen sie hierbei auch die Beschreibung der Schnittstellen!</a:t>
            </a:r>
            <a:endParaRPr/>
          </a:p>
        </p:txBody>
      </p:sp>
      <p:sp>
        <p:nvSpPr>
          <p:cNvPr id="4" name="Titel 3"/>
          <p:cNvSpPr>
            <a:spLocks noGrp="1"/>
          </p:cNvSpPr>
          <p:nvPr>
            <p:ph type="title"/>
          </p:nvPr>
        </p:nvSpPr>
        <p:spPr bwMode="auto"/>
        <p:txBody>
          <a:bodyPr/>
          <a:lstStyle/>
          <a:p>
            <a:pPr>
              <a:defRPr/>
            </a:pPr>
            <a:r>
              <a:rPr lang="de-DE"/>
              <a:t>Fachliche Architekturebene: Structural View</a:t>
            </a:r>
            <a:br>
              <a:rPr lang="de-DE"/>
            </a:br>
            <a:r>
              <a:rPr lang="de-DE" sz="2000"/>
              <a:t>Komponente XY</a:t>
            </a:r>
            <a:endParaRPr lang="de-D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Fachliche Architekturebene: Behavioral View</a:t>
            </a:r>
            <a:br>
              <a:rPr lang="de-DE"/>
            </a:br>
            <a:r>
              <a:rPr lang="de-DE" sz="2000"/>
              <a:t>Sequenzdiagramm für User-Story XYZ</a:t>
            </a:r>
            <a:endParaRPr lang="de-DE"/>
          </a:p>
        </p:txBody>
      </p:sp>
      <p:sp>
        <p:nvSpPr>
          <p:cNvPr id="4" name="Inhaltsplatzhalter 4"/>
          <p:cNvSpPr>
            <a:spLocks noGrp="1"/>
          </p:cNvSpPr>
          <p:nvPr>
            <p:ph idx="1"/>
          </p:nvPr>
        </p:nvSpPr>
        <p:spPr bwMode="auto">
          <a:xfrm>
            <a:off x="532697" y="1426104"/>
            <a:ext cx="8803570" cy="3591636"/>
          </a:xfrm>
        </p:spPr>
        <p:txBody>
          <a:bodyPr anchor="ctr"/>
          <a:lstStyle/>
          <a:p>
            <a:pPr marL="0" indent="0" algn="ctr">
              <a:buNone/>
              <a:defRPr/>
            </a:pPr>
            <a:r>
              <a:rPr lang="de-DE">
                <a:solidFill>
                  <a:srgbClr val="FF0000"/>
                </a:solidFill>
              </a:rPr>
              <a:t>Fügen Sie bitte Ihr Sequenzdiagram ein.</a:t>
            </a:r>
            <a:endParaRPr/>
          </a:p>
          <a:p>
            <a:pPr marL="0" indent="0" algn="ctr">
              <a:buNone/>
              <a:defRPr/>
            </a:pPr>
            <a:r>
              <a:rPr lang="de-DE">
                <a:solidFill>
                  <a:srgbClr val="FF0000"/>
                </a:solidFill>
              </a:rPr>
              <a:t>(Entsprechend zu der User-Story (Use Case), der vorher ausgewählt wurde!)</a:t>
            </a:r>
          </a:p>
          <a:p>
            <a:pPr marL="0" indent="0" algn="ctr">
              <a:buNone/>
              <a:defRPr/>
            </a:pPr>
            <a:r>
              <a:rPr lang="de-DE">
                <a:solidFill>
                  <a:srgbClr val="FF0000"/>
                </a:solidFill>
              </a:rPr>
              <a:t>Beachte: Die Teilnehmer in dem Sequenzdiagramm müssen konsistent mit der fachlichen Architektur sein!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Fachliche Architekturebene: Deployment View</a:t>
            </a:r>
            <a:endParaRPr/>
          </a:p>
        </p:txBody>
      </p:sp>
      <p:sp>
        <p:nvSpPr>
          <p:cNvPr id="4" name="Inhaltsplatzhalter 4"/>
          <p:cNvSpPr>
            <a:spLocks noGrp="1"/>
          </p:cNvSpPr>
          <p:nvPr>
            <p:ph idx="1"/>
          </p:nvPr>
        </p:nvSpPr>
        <p:spPr bwMode="auto">
          <a:xfrm>
            <a:off x="532697" y="1426104"/>
            <a:ext cx="8803570" cy="3591636"/>
          </a:xfrm>
        </p:spPr>
        <p:txBody>
          <a:bodyPr anchor="ctr"/>
          <a:lstStyle/>
          <a:p>
            <a:pPr marL="0" indent="0" algn="ctr">
              <a:buNone/>
              <a:defRPr/>
            </a:pPr>
            <a:r>
              <a:rPr lang="de-DE">
                <a:solidFill>
                  <a:srgbClr val="FF0000"/>
                </a:solidFill>
              </a:rPr>
              <a:t>Fügen Sie bitte Ihr Deployment Diagram ein.</a:t>
            </a:r>
          </a:p>
          <a:p>
            <a:pPr marL="0" indent="0" algn="ctr">
              <a:buNone/>
              <a:defRPr/>
            </a:pPr>
            <a:r>
              <a:rPr lang="de-DE">
                <a:solidFill>
                  <a:srgbClr val="FF0000"/>
                </a:solidFill>
              </a:rPr>
              <a:t>Beachten sie hierbei wiederum die Konsistenz zur fachlichen Architektur wie auch zum technischen und fachlichen Context 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buNone/>
            </a:pPr>
            <a:r>
              <a:rPr lang="de-DE" sz="20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bwMode="auto"/>
        <p:txBody>
          <a:bodyPr/>
          <a:lstStyle/>
          <a:p>
            <a:pPr>
              <a:defRPr/>
            </a:pPr>
            <a:r>
              <a:rPr lang="de-DE"/>
              <a:t>Anforderungstext – </a:t>
            </a:r>
            <a:r>
              <a:rPr lang="de-DE">
                <a:solidFill>
                  <a:srgbClr val="FF0000"/>
                </a:solidFill>
              </a:rPr>
              <a:t>Überschrift der Anf.</a:t>
            </a:r>
            <a:endParaRPr 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pic>
        <p:nvPicPr>
          <p:cNvPr id="3" name="Picture 2">
            <a:extLst>
              <a:ext uri="{FF2B5EF4-FFF2-40B4-BE49-F238E27FC236}">
                <a16:creationId xmlns:a16="http://schemas.microsoft.com/office/drawing/2014/main" id="{62E19BEF-3E16-C699-E470-F9887207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80" y="1839723"/>
            <a:ext cx="8593369" cy="27643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pic>
        <p:nvPicPr>
          <p:cNvPr id="3" name="Picture 2">
            <a:extLst>
              <a:ext uri="{FF2B5EF4-FFF2-40B4-BE49-F238E27FC236}">
                <a16:creationId xmlns:a16="http://schemas.microsoft.com/office/drawing/2014/main" id="{7234BFF6-CBE1-A6A8-90B8-5AD72ED7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dirty="0">
                <a:solidFill>
                  <a:srgbClr val="FF0000"/>
                </a:solidFill>
              </a:rPr>
              <a:t>Fügen Sie bitte Ihre </a:t>
            </a:r>
            <a:r>
              <a:rPr lang="de-DE" dirty="0" err="1">
                <a:solidFill>
                  <a:srgbClr val="FF0000"/>
                </a:solidFill>
              </a:rPr>
              <a:t>Epics</a:t>
            </a:r>
            <a:r>
              <a:rPr lang="de-DE" dirty="0">
                <a:solidFill>
                  <a:srgbClr val="FF0000"/>
                </a:solidFill>
              </a:rPr>
              <a:t> ein und ordnen sie die </a:t>
            </a:r>
            <a:r>
              <a:rPr lang="de-DE" dirty="0" err="1">
                <a:solidFill>
                  <a:srgbClr val="FF0000"/>
                </a:solidFill>
              </a:rPr>
              <a:t>Epics</a:t>
            </a:r>
            <a:r>
              <a:rPr lang="de-DE" dirty="0">
                <a:solidFill>
                  <a:srgbClr val="FF0000"/>
                </a:solidFill>
              </a:rPr>
              <a:t> den Use Cases zu (Verwenden sie die Textschablone für Use Cases aus der Vorlesung für die Beschreibung der </a:t>
            </a:r>
            <a:r>
              <a:rPr lang="de-DE" dirty="0" err="1">
                <a:solidFill>
                  <a:srgbClr val="FF0000"/>
                </a:solidFill>
              </a:rPr>
              <a:t>Epics</a:t>
            </a:r>
            <a:r>
              <a:rPr lang="de-DE" dirty="0">
                <a:solidFill>
                  <a:srgbClr val="FF0000"/>
                </a:solidFill>
              </a:rPr>
              <a:t>)</a:t>
            </a:r>
            <a:endParaRPr dirty="0"/>
          </a:p>
          <a:p>
            <a:pPr marL="0" indent="0" algn="ctr">
              <a:buNone/>
              <a:defRPr/>
            </a:pPr>
            <a:endParaRPr lang="de-DE" dirty="0">
              <a:solidFill>
                <a:srgbClr val="FF0000"/>
              </a:solidFill>
            </a:endParaRPr>
          </a:p>
          <a:p>
            <a:pPr marL="0" indent="0" algn="ctr">
              <a:buNone/>
              <a:defRPr/>
            </a:pPr>
            <a:r>
              <a:rPr lang="de-DE" dirty="0">
                <a:solidFill>
                  <a:srgbClr val="FF0000"/>
                </a:solidFill>
              </a:rPr>
              <a:t>Fügen sie ihre User-Stories zu den </a:t>
            </a:r>
            <a:r>
              <a:rPr lang="de-DE" dirty="0" err="1">
                <a:solidFill>
                  <a:srgbClr val="FF0000"/>
                </a:solidFill>
              </a:rPr>
              <a:t>Epics</a:t>
            </a:r>
            <a:r>
              <a:rPr lang="de-DE" dirty="0">
                <a:solidFill>
                  <a:srgbClr val="FF0000"/>
                </a:solidFill>
              </a:rPr>
              <a:t> ein. Beschreiben sie die User-Stories mit Story-Cards (Textschablone aus der Vorlesung beachten) ein. Vergessen sie nicht die </a:t>
            </a:r>
            <a:r>
              <a:rPr lang="de-DE" dirty="0" err="1">
                <a:solidFill>
                  <a:srgbClr val="FF0000"/>
                </a:solidFill>
              </a:rPr>
              <a:t>Akzeptanzkritieren</a:t>
            </a:r>
            <a:r>
              <a:rPr lang="de-DE" dirty="0">
                <a:solidFill>
                  <a:srgbClr val="FF0000"/>
                </a:solidFill>
              </a:rPr>
              <a:t> für die User-Stories zu beschreiben.</a:t>
            </a:r>
            <a:endParaRPr dirty="0"/>
          </a:p>
          <a:p>
            <a:pPr marL="0" indent="0" algn="ctr">
              <a:buNone/>
              <a:defRPr/>
            </a:pPr>
            <a:endParaRPr lang="de-DE" dirty="0">
              <a:solidFill>
                <a:srgbClr val="FF0000"/>
              </a:solidFill>
            </a:endParaRPr>
          </a:p>
          <a:p>
            <a:pPr marL="0" indent="0" algn="ctr">
              <a:buNone/>
              <a:defRPr/>
            </a:pPr>
            <a:r>
              <a:rPr lang="de-DE" dirty="0">
                <a:solidFill>
                  <a:srgbClr val="FF0000"/>
                </a:solidFill>
              </a:rPr>
              <a:t>Kennzeichnen sie die Story Card / User-Stories bzw. den Use-Case / Epic der anschließend als Sequenzdiagramm dargestellt wird!</a:t>
            </a:r>
            <a:endParaRPr dirty="0"/>
          </a:p>
        </p:txBody>
      </p:sp>
      <p:sp>
        <p:nvSpPr>
          <p:cNvPr id="4" name="Titel 3"/>
          <p:cNvSpPr>
            <a:spLocks noGrp="1"/>
          </p:cNvSpPr>
          <p:nvPr>
            <p:ph type="title"/>
          </p:nvPr>
        </p:nvSpPr>
        <p:spPr bwMode="auto"/>
        <p:txBody>
          <a:bodyPr/>
          <a:lstStyle/>
          <a:p>
            <a:pPr>
              <a:defRPr/>
            </a:pPr>
            <a:r>
              <a:rPr lang="de-DE"/>
              <a:t>Epics und User-Stories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1: Depotkonto eröffnen</a:t>
            </a:r>
          </a:p>
          <a:p>
            <a:pPr marL="0" indent="0" algn="ctr">
              <a:buNone/>
              <a:defRPr/>
            </a:pPr>
            <a:r>
              <a:rPr lang="de-DE" dirty="0"/>
              <a:t>Das System muss dem Kunden die Möglichkeit geben, eine Depotkonto eröffnen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77162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Kontodaten wie Name und Adresse hinterlegen, um die bei der Eröffnung eines Depotkontos erforderlicher Informationen anzugeben.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 Name und Adresse eingeben.</a:t>
            </a:r>
          </a:p>
          <a:p>
            <a:pPr>
              <a:defRPr/>
            </a:pPr>
            <a:r>
              <a:rPr lang="de-DE" dirty="0"/>
              <a:t>Die eingegebene Name und Adresse muss zum Personalausweis übereinstimmen.</a:t>
            </a:r>
          </a:p>
          <a:p>
            <a:pPr>
              <a:defRPr/>
            </a:pPr>
            <a:r>
              <a:rPr lang="de-DE" dirty="0"/>
              <a:t>Der Kunde muss die Rechte zur Überprüfung des SCHUFAs geben.</a:t>
            </a:r>
          </a:p>
          <a:p>
            <a:pPr>
              <a:defRPr/>
            </a:pPr>
            <a:r>
              <a:rPr lang="de-DE" dirty="0"/>
              <a:t>Das SCHUFA muss akzeptabel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65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2</a:t>
            </a:r>
            <a:r>
              <a:rPr lang="de-DE" b="1" dirty="0"/>
              <a:t>: Als Kunde möchte ich Password des Depotkontos eingestellt, um ein zukünftiges Einloggen des Depotkontos zu ermöglichen.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zweimal das Password eingeben.</a:t>
            </a:r>
          </a:p>
          <a:p>
            <a:pPr>
              <a:defRPr/>
            </a:pPr>
            <a:r>
              <a:rPr lang="de-DE" dirty="0"/>
              <a:t>Das Password muss aus mindestens 9 Zeichen bestehen.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1994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2: Posten ansehen</a:t>
            </a:r>
            <a:br>
              <a:rPr lang="de-DE" b="1" dirty="0"/>
            </a:br>
            <a:r>
              <a:rPr lang="de-DE" dirty="0"/>
              <a:t>Das System muss dem Kunden die Möglichkeit geben, die Posten in seinem Depot ansehen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3791946627"/>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61</TotalTime>
  <Words>943</Words>
  <Application>Microsoft Office PowerPoint</Application>
  <DocSecurity>0</DocSecurity>
  <PresentationFormat>Custom</PresentationFormat>
  <Paragraphs>77</Paragraphs>
  <Slides>19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Unicode MS</vt:lpstr>
      <vt:lpstr>Calibri</vt:lpstr>
      <vt:lpstr>Symbol</vt:lpstr>
      <vt:lpstr>Wingdings</vt:lpstr>
      <vt:lpstr>en_tuc_vorlage_test</vt:lpstr>
      <vt:lpstr>Softwaretechnik I</vt:lpstr>
      <vt:lpstr>Anforderungstext – Überschrift der Anf.</vt:lpstr>
      <vt:lpstr>Domänenmodell</vt:lpstr>
      <vt:lpstr>Use-Case Diagramm</vt:lpstr>
      <vt:lpstr>Epics und User-Stories</vt:lpstr>
      <vt:lpstr>Epics und User-Stories</vt:lpstr>
      <vt:lpstr>Epics und User-Stories</vt:lpstr>
      <vt:lpstr>Epics und User-Stories</vt:lpstr>
      <vt:lpstr>Epics und User-Stories</vt:lpstr>
      <vt:lpstr>Epics und User-Stories</vt:lpstr>
      <vt:lpstr>Epics und User-Stories</vt:lpstr>
      <vt:lpstr>Grobarchitektur: Architekturstil</vt:lpstr>
      <vt:lpstr>Grobarchitektur: Codeabbildung</vt:lpstr>
      <vt:lpstr>Context View: Technischer Überblick</vt:lpstr>
      <vt:lpstr>Context View: Fachlicher Überblick</vt:lpstr>
      <vt:lpstr>Fachliche Architekturebene: Structural View  Top Level</vt:lpstr>
      <vt:lpstr>Fachliche Architekturebene: Structural View Komponente XY</vt:lpstr>
      <vt:lpstr>Fachliche Architekturebene: Behavioral View Sequenzdiagramm für User-Story XYZ</vt:lpstr>
      <vt:lpstr>Fachliche Architekturebene: Deployment 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Muhammad Daryl Rashad</cp:lastModifiedBy>
  <cp:revision>42</cp:revision>
  <dcterms:created xsi:type="dcterms:W3CDTF">2018-11-30T17:46:50Z</dcterms:created>
  <dcterms:modified xsi:type="dcterms:W3CDTF">2023-01-09T19:24:09Z</dcterms:modified>
  <cp:category/>
  <dc:identifier/>
  <cp:contentStatus/>
  <dc:language/>
  <cp:version/>
</cp:coreProperties>
</file>