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2" r:id="rId3"/>
    <p:sldId id="257" r:id="rId4"/>
    <p:sldId id="273" r:id="rId5"/>
    <p:sldId id="274" r:id="rId6"/>
    <p:sldId id="265" r:id="rId7"/>
    <p:sldId id="264" r:id="rId8"/>
    <p:sldId id="260" r:id="rId9"/>
    <p:sldId id="277" r:id="rId10"/>
    <p:sldId id="266" r:id="rId11"/>
    <p:sldId id="267" r:id="rId12"/>
    <p:sldId id="268" r:id="rId13"/>
    <p:sldId id="269" r:id="rId14"/>
    <p:sldId id="272" r:id="rId15"/>
    <p:sldId id="276" r:id="rId16"/>
  </p:sldIdLst>
  <p:sldSz cx="10160000" cy="5715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8" autoAdjust="0"/>
    <p:restoredTop sz="94558" autoAdjust="0"/>
  </p:normalViewPr>
  <p:slideViewPr>
    <p:cSldViewPr>
      <p:cViewPr varScale="1">
        <p:scale>
          <a:sx n="119" d="100"/>
          <a:sy n="119" d="100"/>
        </p:scale>
        <p:origin x="208" y="656"/>
      </p:cViewPr>
      <p:guideLst>
        <p:guide orient="horz" pos="18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19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179512"/>
            <a:ext cx="46805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01208" y="179512"/>
            <a:ext cx="10801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442F-BE82-4B5A-943A-0DA94ED29E59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11.01.22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532440"/>
            <a:ext cx="511256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733256" y="8532440"/>
            <a:ext cx="648072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25BC-28D1-403A-9ED0-9FCD04001FB1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4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96752" y="161734"/>
            <a:ext cx="4392488" cy="4498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61248" y="154360"/>
            <a:ext cx="1027584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801EACB-8D12-49F2-9088-5A635C50DDBD}" type="datetimeFigureOut">
              <a:rPr lang="de-DE" smtClean="0"/>
              <a:pPr/>
              <a:t>11.01.22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93763" y="755650"/>
            <a:ext cx="6078537" cy="3419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96752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96752" y="853244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77272" y="8532440"/>
            <a:ext cx="811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72E3E51-A3F3-4FD4-9C75-1C612CCCCA5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63264" y="857278"/>
            <a:ext cx="8597194" cy="1280142"/>
          </a:xfrm>
        </p:spPr>
        <p:txBody>
          <a:bodyPr/>
          <a:lstStyle>
            <a:lvl1pPr>
              <a:defRPr sz="3889">
                <a:solidFill>
                  <a:srgbClr val="008C4F"/>
                </a:solidFill>
              </a:defRPr>
            </a:lvl1pPr>
          </a:lstStyle>
          <a:p>
            <a:pPr lvl="0"/>
            <a:r>
              <a:rPr lang="de-DE" altLang="de-DE" noProof="0" dirty="0"/>
              <a:t>Titelmasterformat durch Klicken bearbeiten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63264" y="2257247"/>
            <a:ext cx="8597194" cy="1980407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9858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49093" y="5073519"/>
            <a:ext cx="2370667" cy="304271"/>
          </a:xfrm>
          <a:prstGeom prst="rect">
            <a:avLst/>
          </a:prstGeom>
        </p:spPr>
        <p:txBody>
          <a:bodyPr/>
          <a:lstStyle>
            <a:lvl1pPr>
              <a:defRPr sz="1556"/>
            </a:lvl1pPr>
          </a:lstStyle>
          <a:p>
            <a:fld id="{911D8C60-1F2D-4436-BF53-22882F494404}" type="datetimeFigureOut">
              <a:rPr lang="de-DE" smtClean="0"/>
              <a:pPr/>
              <a:t>11.01.22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471338" y="5073519"/>
            <a:ext cx="3217333" cy="304271"/>
          </a:xfrm>
          <a:prstGeom prst="rect">
            <a:avLst/>
          </a:prstGeom>
        </p:spPr>
        <p:txBody>
          <a:bodyPr/>
          <a:lstStyle>
            <a:lvl1pPr>
              <a:defRPr sz="1556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281333" y="5073519"/>
            <a:ext cx="2039138" cy="304271"/>
          </a:xfrm>
          <a:prstGeom prst="rect">
            <a:avLst/>
          </a:prstGeom>
        </p:spPr>
        <p:txBody>
          <a:bodyPr/>
          <a:lstStyle>
            <a:lvl1pPr>
              <a:defRPr sz="1556"/>
            </a:lvl1pPr>
          </a:lstStyle>
          <a:p>
            <a:fld id="{83B23FF1-3F66-4904-91CE-1AE4A505062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532697" y="1426104"/>
            <a:ext cx="8803570" cy="3591636"/>
          </a:xfrm>
        </p:spPr>
        <p:txBody>
          <a:bodyPr/>
          <a:lstStyle>
            <a:lvl1pPr marL="298084" indent="-298084">
              <a:defRPr/>
            </a:lvl1pPr>
            <a:lvl2pPr marL="596164" indent="-313956">
              <a:spcBef>
                <a:spcPts val="667"/>
              </a:spcBef>
              <a:defRPr/>
            </a:lvl2pPr>
            <a:lvl3pPr marL="894248" indent="-298084">
              <a:spcBef>
                <a:spcPts val="667"/>
              </a:spcBef>
              <a:defRPr/>
            </a:lvl3pPr>
            <a:lvl4pPr marL="1194094" indent="-299847">
              <a:spcBef>
                <a:spcPts val="667"/>
              </a:spcBef>
              <a:defRPr/>
            </a:lvl4pPr>
            <a:lvl5pPr marL="1492176" indent="-299847">
              <a:spcBef>
                <a:spcPts val="667"/>
              </a:spcBef>
              <a:defRPr sz="1778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08005" y="769268"/>
            <a:ext cx="8822972" cy="544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5969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9537355" y="0"/>
            <a:ext cx="624417" cy="57150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none" anchor="ctr"/>
          <a:lstStyle/>
          <a:p>
            <a:endParaRPr lang="de-DE" sz="2000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" y="10"/>
            <a:ext cx="3399146" cy="56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6920206" y="5337785"/>
            <a:ext cx="2410770" cy="263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de-DE" sz="1111" dirty="0">
                <a:solidFill>
                  <a:srgbClr val="808080"/>
                </a:solidFill>
              </a:rPr>
              <a:t>Praktische Arbeit</a:t>
            </a:r>
            <a:endParaRPr lang="de-DE" altLang="de-DE" sz="1111" dirty="0">
              <a:solidFill>
                <a:srgbClr val="FF0000"/>
              </a:solidFill>
            </a:endParaRP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536222" y="777269"/>
            <a:ext cx="8777111" cy="58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2697" y="1426104"/>
            <a:ext cx="8803570" cy="3771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endParaRPr lang="de-DE" alt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9601069" y="5464251"/>
            <a:ext cx="519493" cy="263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111" smtClean="0">
                <a:solidFill>
                  <a:srgbClr val="808080"/>
                </a:solidFill>
              </a:rPr>
              <a:pPr algn="ctr">
                <a:spcBef>
                  <a:spcPct val="50000"/>
                </a:spcBef>
              </a:pPr>
              <a:t>‹Nr.›</a:t>
            </a:fld>
            <a:endParaRPr lang="de-DE" altLang="de-DE" sz="1111" dirty="0">
              <a:solidFill>
                <a:srgbClr val="808080"/>
              </a:solidFill>
            </a:endParaRPr>
          </a:p>
        </p:txBody>
      </p:sp>
      <p:sp>
        <p:nvSpPr>
          <p:cNvPr id="11" name="Text Box 44"/>
          <p:cNvSpPr txBox="1">
            <a:spLocks noChangeArrowheads="1"/>
          </p:cNvSpPr>
          <p:nvPr userDrawn="1"/>
        </p:nvSpPr>
        <p:spPr bwMode="auto">
          <a:xfrm>
            <a:off x="532697" y="5333024"/>
            <a:ext cx="6387508" cy="263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de-DE" altLang="de-DE" sz="1111" dirty="0">
                <a:solidFill>
                  <a:srgbClr val="FF0000"/>
                </a:solidFill>
                <a:latin typeface="Arial Unicode MS" pitchFamily="34" charset="-128"/>
              </a:rPr>
              <a:t>Referent1</a:t>
            </a:r>
            <a:endParaRPr lang="de-DE" altLang="de-DE" sz="1111" dirty="0">
              <a:solidFill>
                <a:srgbClr val="FF0000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16386" y="135980"/>
            <a:ext cx="4117781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xStyles>
    <p:titleStyle>
      <a:lvl1pPr algn="l" defTabSz="101595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98084" indent="-298084" algn="l" defTabSz="1015950" rtl="0" eaLnBrk="1" latinLnBrk="0" hangingPunct="1">
        <a:spcBef>
          <a:spcPct val="20000"/>
        </a:spcBef>
        <a:buClr>
          <a:srgbClr val="008C4F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96164" indent="-313956" algn="l" defTabSz="101595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94248" indent="-298084" algn="l" defTabSz="101595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190567" indent="-253987" algn="l" defTabSz="101595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294630" indent="-294555" algn="l" defTabSz="101595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861" indent="-253987" algn="l" defTabSz="10159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6pPr>
      <a:lvl7pPr marL="3301835" indent="-253987" algn="l" defTabSz="10159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7pPr>
      <a:lvl8pPr marL="3809809" indent="-253987" algn="l" defTabSz="10159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8pPr>
      <a:lvl9pPr marL="4317783" indent="-253987" algn="l" defTabSz="10159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75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50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25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00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875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850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822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795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Softwaretechnik I</a:t>
            </a:r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Praktische Arbeit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sz="2400" dirty="0">
                <a:solidFill>
                  <a:srgbClr val="FF0000"/>
                </a:solidFill>
              </a:rPr>
              <a:t>Referent1</a:t>
            </a:r>
            <a:endParaRPr lang="de-DE" sz="2667" dirty="0"/>
          </a:p>
          <a:p>
            <a:endParaRPr lang="de-DE" sz="2667" dirty="0"/>
          </a:p>
          <a:p>
            <a:r>
              <a:rPr lang="de-DE" dirty="0">
                <a:solidFill>
                  <a:srgbClr val="FF0000"/>
                </a:solidFill>
              </a:rPr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708039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Ihr Architektur ein.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Fachliche Architekturebene: </a:t>
            </a:r>
            <a:r>
              <a:rPr lang="de-DE" dirty="0" err="1"/>
              <a:t>Structural</a:t>
            </a:r>
            <a:r>
              <a:rPr lang="de-DE" dirty="0"/>
              <a:t> View </a:t>
            </a:r>
            <a:br>
              <a:rPr lang="de-DE" dirty="0"/>
            </a:br>
            <a:r>
              <a:rPr lang="de-DE" sz="2000" dirty="0"/>
              <a:t>Top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5385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Ihr Architektur ein.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Fachliche Architekturebene: </a:t>
            </a:r>
            <a:r>
              <a:rPr lang="de-DE" dirty="0" err="1"/>
              <a:t>Structural</a:t>
            </a:r>
            <a:r>
              <a:rPr lang="de-DE" dirty="0"/>
              <a:t> View</a:t>
            </a:r>
            <a:br>
              <a:rPr lang="de-DE" dirty="0"/>
            </a:br>
            <a:r>
              <a:rPr lang="de-DE" sz="2000" dirty="0"/>
              <a:t>Komponente XY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3817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E05EF5D-51EA-4E6B-B044-2C93F113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Fachliche Architekturebene: Behavioral View</a:t>
            </a:r>
            <a:br>
              <a:rPr lang="de-DE" dirty="0"/>
            </a:br>
            <a:r>
              <a:rPr lang="de-DE" sz="2000" dirty="0"/>
              <a:t>Sequenzdiagramm für </a:t>
            </a:r>
            <a:r>
              <a:rPr lang="de-DE" sz="2000" dirty="0" err="1"/>
              <a:t>UseCase</a:t>
            </a:r>
            <a:r>
              <a:rPr lang="de-DE" sz="2000" dirty="0"/>
              <a:t> XYZ</a:t>
            </a:r>
            <a:endParaRPr lang="de-DE" dirty="0"/>
          </a:p>
        </p:txBody>
      </p:sp>
      <p:sp>
        <p:nvSpPr>
          <p:cNvPr id="4" name="Inhaltsplatzhalter 4">
            <a:extLst>
              <a:ext uri="{FF2B5EF4-FFF2-40B4-BE49-F238E27FC236}">
                <a16:creationId xmlns:a16="http://schemas.microsoft.com/office/drawing/2014/main" id="{E93574FF-CDC9-4F82-A27D-E6D4B51E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97" y="1426104"/>
            <a:ext cx="8803570" cy="359163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Ihr Sequenzdiagram ein.</a:t>
            </a:r>
          </a:p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(Entsprechend zu der User-Story / </a:t>
            </a:r>
            <a:r>
              <a:rPr lang="de-DE" dirty="0" err="1">
                <a:solidFill>
                  <a:srgbClr val="FF0000"/>
                </a:solidFill>
              </a:rPr>
              <a:t>Use</a:t>
            </a:r>
            <a:r>
              <a:rPr lang="de-DE" dirty="0">
                <a:solidFill>
                  <a:srgbClr val="FF0000"/>
                </a:solidFill>
              </a:rPr>
              <a:t> Case, die vorher ausgewählt wurde!)</a:t>
            </a:r>
          </a:p>
        </p:txBody>
      </p:sp>
    </p:spTree>
    <p:extLst>
      <p:ext uri="{BB962C8B-B14F-4D97-AF65-F5344CB8AC3E}">
        <p14:creationId xmlns:p14="http://schemas.microsoft.com/office/powerpoint/2010/main" val="3999115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E05EF5D-51EA-4E6B-B044-2C93F113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Fachliche Architekturebene: </a:t>
            </a:r>
            <a:r>
              <a:rPr lang="de-DE" dirty="0" err="1"/>
              <a:t>Deployment</a:t>
            </a:r>
            <a:r>
              <a:rPr lang="de-DE" dirty="0"/>
              <a:t> View</a:t>
            </a:r>
          </a:p>
        </p:txBody>
      </p:sp>
      <p:sp>
        <p:nvSpPr>
          <p:cNvPr id="4" name="Inhaltsplatzhalter 4">
            <a:extLst>
              <a:ext uri="{FF2B5EF4-FFF2-40B4-BE49-F238E27FC236}">
                <a16:creationId xmlns:a16="http://schemas.microsoft.com/office/drawing/2014/main" id="{09E41872-14E3-4722-B8BA-022E7887C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97" y="1426104"/>
            <a:ext cx="8803570" cy="359163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Ihr </a:t>
            </a:r>
            <a:r>
              <a:rPr lang="de-DE" dirty="0" err="1">
                <a:solidFill>
                  <a:srgbClr val="FF0000"/>
                </a:solidFill>
              </a:rPr>
              <a:t>Deployment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Diagram</a:t>
            </a:r>
            <a:r>
              <a:rPr lang="de-DE" dirty="0">
                <a:solidFill>
                  <a:srgbClr val="FF0000"/>
                </a:solidFill>
              </a:rPr>
              <a:t> ein.</a:t>
            </a:r>
          </a:p>
        </p:txBody>
      </p:sp>
    </p:spTree>
    <p:extLst>
      <p:ext uri="{BB962C8B-B14F-4D97-AF65-F5344CB8AC3E}">
        <p14:creationId xmlns:p14="http://schemas.microsoft.com/office/powerpoint/2010/main" val="1264030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E05EF5D-51EA-4E6B-B044-2C93F113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Demonstration des Prototypen und Programmcode</a:t>
            </a:r>
          </a:p>
        </p:txBody>
      </p:sp>
      <p:sp>
        <p:nvSpPr>
          <p:cNvPr id="4" name="Inhaltsplatzhalter 4">
            <a:extLst>
              <a:ext uri="{FF2B5EF4-FFF2-40B4-BE49-F238E27FC236}">
                <a16:creationId xmlns:a16="http://schemas.microsoft.com/office/drawing/2014/main" id="{E93574FF-CDC9-4F82-A27D-E6D4B51E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97" y="1426104"/>
            <a:ext cx="8803570" cy="359163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Zeigen Sie Ihren Prototyp. Es ist wichtig, dass sie auch den Programmcode auf Nachfragen zeigen können.</a:t>
            </a:r>
          </a:p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Zeigen Sie zusätzlich Ihre </a:t>
            </a:r>
            <a:r>
              <a:rPr lang="de-DE" dirty="0" err="1">
                <a:solidFill>
                  <a:srgbClr val="FF0000"/>
                </a:solidFill>
              </a:rPr>
              <a:t>jUnit</a:t>
            </a:r>
            <a:r>
              <a:rPr lang="de-DE" dirty="0">
                <a:solidFill>
                  <a:srgbClr val="FF0000"/>
                </a:solidFill>
              </a:rPr>
              <a:t> Testfälle und die von Ihnen generierte Dokumentation.</a:t>
            </a:r>
          </a:p>
          <a:p>
            <a:pPr marL="0" indent="0" algn="ctr">
              <a:buNone/>
            </a:pP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415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E05EF5D-51EA-4E6B-B044-2C93F113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Demonstration der </a:t>
            </a:r>
            <a:r>
              <a:rPr lang="de-DE" dirty="0" err="1"/>
              <a:t>jUnit</a:t>
            </a:r>
            <a:r>
              <a:rPr lang="de-DE" dirty="0"/>
              <a:t> Testfälle und Dokumentation</a:t>
            </a:r>
          </a:p>
        </p:txBody>
      </p:sp>
      <p:sp>
        <p:nvSpPr>
          <p:cNvPr id="4" name="Inhaltsplatzhalter 4">
            <a:extLst>
              <a:ext uri="{FF2B5EF4-FFF2-40B4-BE49-F238E27FC236}">
                <a16:creationId xmlns:a16="http://schemas.microsoft.com/office/drawing/2014/main" id="{E93574FF-CDC9-4F82-A27D-E6D4B51E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97" y="1426104"/>
            <a:ext cx="8803570" cy="359163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Zeigen Sie zusätzlich Ihre </a:t>
            </a:r>
            <a:r>
              <a:rPr lang="de-DE" dirty="0" err="1">
                <a:solidFill>
                  <a:srgbClr val="FF0000"/>
                </a:solidFill>
              </a:rPr>
              <a:t>jUnit</a:t>
            </a:r>
            <a:r>
              <a:rPr lang="de-DE" dirty="0">
                <a:solidFill>
                  <a:srgbClr val="FF0000"/>
                </a:solidFill>
              </a:rPr>
              <a:t> Testfälle und die von Ihnen generierte Dokumentation.</a:t>
            </a:r>
          </a:p>
          <a:p>
            <a:pPr marL="0" indent="0" algn="ctr">
              <a:buNone/>
            </a:pP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21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den entsprechenden Anforderungstext ein.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Anforderungstext – </a:t>
            </a:r>
            <a:r>
              <a:rPr lang="de-DE" dirty="0">
                <a:solidFill>
                  <a:srgbClr val="FF0000"/>
                </a:solidFill>
              </a:rPr>
              <a:t>Überschrift der Anf.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11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Ihr Domänenmodell ein.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Domänenmodell</a:t>
            </a:r>
          </a:p>
        </p:txBody>
      </p:sp>
    </p:spTree>
    <p:extLst>
      <p:ext uri="{BB962C8B-B14F-4D97-AF65-F5344CB8AC3E}">
        <p14:creationId xmlns:p14="http://schemas.microsoft.com/office/powerpoint/2010/main" val="13822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Ihr </a:t>
            </a:r>
            <a:r>
              <a:rPr lang="de-DE" dirty="0" err="1">
                <a:solidFill>
                  <a:srgbClr val="FF0000"/>
                </a:solidFill>
              </a:rPr>
              <a:t>Use</a:t>
            </a:r>
            <a:r>
              <a:rPr lang="de-DE" dirty="0">
                <a:solidFill>
                  <a:srgbClr val="FF0000"/>
                </a:solidFill>
              </a:rPr>
              <a:t>-Case Diagramm ein.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-Case Diagramm</a:t>
            </a:r>
          </a:p>
        </p:txBody>
      </p:sp>
    </p:spTree>
    <p:extLst>
      <p:ext uri="{BB962C8B-B14F-4D97-AF65-F5344CB8AC3E}">
        <p14:creationId xmlns:p14="http://schemas.microsoft.com/office/powerpoint/2010/main" val="306478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Ihre </a:t>
            </a:r>
            <a:r>
              <a:rPr lang="de-DE" dirty="0" err="1">
                <a:solidFill>
                  <a:srgbClr val="FF0000"/>
                </a:solidFill>
              </a:rPr>
              <a:t>Epics</a:t>
            </a:r>
            <a:r>
              <a:rPr lang="de-DE" dirty="0">
                <a:solidFill>
                  <a:srgbClr val="FF0000"/>
                </a:solidFill>
              </a:rPr>
              <a:t> ein und ordnen sie die </a:t>
            </a:r>
            <a:r>
              <a:rPr lang="de-DE" dirty="0" err="1">
                <a:solidFill>
                  <a:srgbClr val="FF0000"/>
                </a:solidFill>
              </a:rPr>
              <a:t>Epics</a:t>
            </a:r>
            <a:r>
              <a:rPr lang="de-DE" dirty="0">
                <a:solidFill>
                  <a:srgbClr val="FF0000"/>
                </a:solidFill>
              </a:rPr>
              <a:t> den </a:t>
            </a:r>
            <a:r>
              <a:rPr lang="de-DE" dirty="0" err="1">
                <a:solidFill>
                  <a:srgbClr val="FF0000"/>
                </a:solidFill>
              </a:rPr>
              <a:t>Use</a:t>
            </a:r>
            <a:r>
              <a:rPr lang="de-DE" dirty="0">
                <a:solidFill>
                  <a:srgbClr val="FF0000"/>
                </a:solidFill>
              </a:rPr>
              <a:t> Cases zu (Verwenden sie die Textschablone für </a:t>
            </a:r>
            <a:r>
              <a:rPr lang="de-DE" dirty="0" err="1">
                <a:solidFill>
                  <a:srgbClr val="FF0000"/>
                </a:solidFill>
              </a:rPr>
              <a:t>Use</a:t>
            </a:r>
            <a:r>
              <a:rPr lang="de-DE" dirty="0">
                <a:solidFill>
                  <a:srgbClr val="FF0000"/>
                </a:solidFill>
              </a:rPr>
              <a:t> Cases aus der Vorlesung für die Beschreibung der </a:t>
            </a:r>
            <a:r>
              <a:rPr lang="de-DE" dirty="0" err="1">
                <a:solidFill>
                  <a:srgbClr val="FF0000"/>
                </a:solidFill>
              </a:rPr>
              <a:t>Epics</a:t>
            </a:r>
            <a:r>
              <a:rPr lang="de-DE" dirty="0">
                <a:solidFill>
                  <a:srgbClr val="FF0000"/>
                </a:solidFill>
              </a:rPr>
              <a:t>)</a:t>
            </a:r>
          </a:p>
          <a:p>
            <a:pPr marL="0" indent="0" algn="ctr">
              <a:buNone/>
            </a:pPr>
            <a:endParaRPr lang="de-DE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ihre User-Stories zu den </a:t>
            </a:r>
            <a:r>
              <a:rPr lang="de-DE" dirty="0" err="1">
                <a:solidFill>
                  <a:srgbClr val="FF0000"/>
                </a:solidFill>
              </a:rPr>
              <a:t>Epics</a:t>
            </a:r>
            <a:r>
              <a:rPr lang="de-DE" dirty="0">
                <a:solidFill>
                  <a:srgbClr val="FF0000"/>
                </a:solidFill>
              </a:rPr>
              <a:t> ein. Beschreiben sie die User-Stories mit Story-Cards (Textschablone aus der Vorlesung beachten) ein. Vergessen sie nicht die </a:t>
            </a:r>
            <a:r>
              <a:rPr lang="de-DE" dirty="0" err="1">
                <a:solidFill>
                  <a:srgbClr val="FF0000"/>
                </a:solidFill>
              </a:rPr>
              <a:t>Akzeptanzkritieren</a:t>
            </a:r>
            <a:r>
              <a:rPr lang="de-DE" dirty="0">
                <a:solidFill>
                  <a:srgbClr val="FF0000"/>
                </a:solidFill>
              </a:rPr>
              <a:t> für die User-Stories zu beschreiben.</a:t>
            </a:r>
          </a:p>
          <a:p>
            <a:pPr marL="0" indent="0" algn="ctr">
              <a:buNone/>
            </a:pPr>
            <a:endParaRPr lang="de-DE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Kennzeichnen sie die Story Card / User-Stories bzw. den </a:t>
            </a:r>
            <a:r>
              <a:rPr lang="de-DE" dirty="0" err="1">
                <a:solidFill>
                  <a:srgbClr val="FF0000"/>
                </a:solidFill>
              </a:rPr>
              <a:t>Use</a:t>
            </a:r>
            <a:r>
              <a:rPr lang="de-DE" dirty="0">
                <a:solidFill>
                  <a:srgbClr val="FF0000"/>
                </a:solidFill>
              </a:rPr>
              <a:t>-Case / </a:t>
            </a:r>
            <a:r>
              <a:rPr lang="de-DE" dirty="0" err="1">
                <a:solidFill>
                  <a:srgbClr val="FF0000"/>
                </a:solidFill>
              </a:rPr>
              <a:t>Epic</a:t>
            </a:r>
            <a:r>
              <a:rPr lang="de-DE" dirty="0">
                <a:solidFill>
                  <a:srgbClr val="FF0000"/>
                </a:solidFill>
              </a:rPr>
              <a:t> der anschließend als Sequenzdiagramm dargestellt wird!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Epics</a:t>
            </a:r>
            <a:r>
              <a:rPr lang="de-DE" dirty="0"/>
              <a:t> und User-Stories</a:t>
            </a:r>
          </a:p>
        </p:txBody>
      </p:sp>
    </p:spTree>
    <p:extLst>
      <p:ext uri="{BB962C8B-B14F-4D97-AF65-F5344CB8AC3E}">
        <p14:creationId xmlns:p14="http://schemas.microsoft.com/office/powerpoint/2010/main" val="321147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Ihren technischen Überblick ein.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Context</a:t>
            </a:r>
            <a:r>
              <a:rPr lang="de-DE" dirty="0"/>
              <a:t> View: Technischer Überblick</a:t>
            </a:r>
          </a:p>
        </p:txBody>
      </p:sp>
    </p:spTree>
    <p:extLst>
      <p:ext uri="{BB962C8B-B14F-4D97-AF65-F5344CB8AC3E}">
        <p14:creationId xmlns:p14="http://schemas.microsoft.com/office/powerpoint/2010/main" val="31113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Ihre </a:t>
            </a:r>
            <a:r>
              <a:rPr lang="de-DE" dirty="0" err="1">
                <a:solidFill>
                  <a:srgbClr val="FF0000"/>
                </a:solidFill>
              </a:rPr>
              <a:t>Context</a:t>
            </a:r>
            <a:r>
              <a:rPr lang="de-DE" dirty="0">
                <a:solidFill>
                  <a:srgbClr val="FF0000"/>
                </a:solidFill>
              </a:rPr>
              <a:t> View Fachlich ein.</a:t>
            </a:r>
            <a:br>
              <a:rPr lang="de-DE" dirty="0">
                <a:solidFill>
                  <a:srgbClr val="FF00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(</a:t>
            </a:r>
            <a:r>
              <a:rPr lang="de-DE" dirty="0" err="1">
                <a:solidFill>
                  <a:srgbClr val="FF0000"/>
                </a:solidFill>
              </a:rPr>
              <a:t>Use</a:t>
            </a:r>
            <a:r>
              <a:rPr lang="de-DE" dirty="0">
                <a:solidFill>
                  <a:srgbClr val="FF0000"/>
                </a:solidFill>
              </a:rPr>
              <a:t>-Case Diagramm mit ggf. ergänzenden technischen Komponenten – Macht nur Sinn, falls das </a:t>
            </a:r>
            <a:r>
              <a:rPr lang="de-DE" dirty="0" err="1">
                <a:solidFill>
                  <a:srgbClr val="FF0000"/>
                </a:solidFill>
              </a:rPr>
              <a:t>Use</a:t>
            </a:r>
            <a:r>
              <a:rPr lang="de-DE" dirty="0">
                <a:solidFill>
                  <a:srgbClr val="FF0000"/>
                </a:solidFill>
              </a:rPr>
              <a:t>-Case Diagramm mit zusätzlichen technischen Komponenten erweitert wurde !)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Context</a:t>
            </a:r>
            <a:r>
              <a:rPr lang="de-DE" dirty="0"/>
              <a:t> View: Fachlicher Überblick</a:t>
            </a:r>
          </a:p>
        </p:txBody>
      </p:sp>
    </p:spTree>
    <p:extLst>
      <p:ext uri="{BB962C8B-B14F-4D97-AF65-F5344CB8AC3E}">
        <p14:creationId xmlns:p14="http://schemas.microsoft.com/office/powerpoint/2010/main" val="578925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Ihre Grobarchitektur ein.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Grobarchitektur: Architekturstil</a:t>
            </a:r>
          </a:p>
        </p:txBody>
      </p:sp>
    </p:spTree>
    <p:extLst>
      <p:ext uri="{BB962C8B-B14F-4D97-AF65-F5344CB8AC3E}">
        <p14:creationId xmlns:p14="http://schemas.microsoft.com/office/powerpoint/2010/main" val="2546950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E05EF5D-51EA-4E6B-B044-2C93F113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Grobarchitektur: Codeabbildung</a:t>
            </a:r>
          </a:p>
        </p:txBody>
      </p:sp>
      <p:sp>
        <p:nvSpPr>
          <p:cNvPr id="4" name="Inhaltsplatzhalter 4">
            <a:extLst>
              <a:ext uri="{FF2B5EF4-FFF2-40B4-BE49-F238E27FC236}">
                <a16:creationId xmlns:a16="http://schemas.microsoft.com/office/drawing/2014/main" id="{09E41872-14E3-4722-B8BA-022E7887C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97" y="1426104"/>
            <a:ext cx="8803570" cy="359163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Ihr </a:t>
            </a:r>
            <a:r>
              <a:rPr lang="de-DE" dirty="0" err="1">
                <a:solidFill>
                  <a:srgbClr val="FF0000"/>
                </a:solidFill>
              </a:rPr>
              <a:t>Deployment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Diagram</a:t>
            </a:r>
            <a:r>
              <a:rPr lang="de-DE" dirty="0">
                <a:solidFill>
                  <a:srgbClr val="FF0000"/>
                </a:solidFill>
              </a:rPr>
              <a:t> ein.</a:t>
            </a:r>
          </a:p>
        </p:txBody>
      </p:sp>
    </p:spTree>
    <p:extLst>
      <p:ext uri="{BB962C8B-B14F-4D97-AF65-F5344CB8AC3E}">
        <p14:creationId xmlns:p14="http://schemas.microsoft.com/office/powerpoint/2010/main" val="3045165982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TU-Clausthal-Powerpoint16zu10</Template>
  <TotalTime>0</TotalTime>
  <Words>332</Words>
  <Application>Microsoft Macintosh PowerPoint</Application>
  <PresentationFormat>Benutzerdefiniert</PresentationFormat>
  <Paragraphs>39</Paragraphs>
  <Slides>15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 Unicode MS</vt:lpstr>
      <vt:lpstr>Arial</vt:lpstr>
      <vt:lpstr>Symbol</vt:lpstr>
      <vt:lpstr>Wingdings</vt:lpstr>
      <vt:lpstr>en_tuc_vorlage_test</vt:lpstr>
      <vt:lpstr>Softwaretechnik I</vt:lpstr>
      <vt:lpstr>Anforderungstext – Überschrift der Anf.</vt:lpstr>
      <vt:lpstr>Domänenmodell</vt:lpstr>
      <vt:lpstr>Use-Case Diagramm</vt:lpstr>
      <vt:lpstr>Epics und User-Stories</vt:lpstr>
      <vt:lpstr>Context View: Technischer Überblick</vt:lpstr>
      <vt:lpstr>Context View: Fachlicher Überblick</vt:lpstr>
      <vt:lpstr>Grobarchitektur: Architekturstil</vt:lpstr>
      <vt:lpstr>Grobarchitektur: Codeabbildung</vt:lpstr>
      <vt:lpstr>Fachliche Architekturebene: Structural View  Top Level</vt:lpstr>
      <vt:lpstr>Fachliche Architekturebene: Structural View Komponente XY</vt:lpstr>
      <vt:lpstr>Fachliche Architekturebene: Behavioral View Sequenzdiagramm für UseCase XYZ</vt:lpstr>
      <vt:lpstr>Fachliche Architekturebene: Deployment View</vt:lpstr>
      <vt:lpstr>Demonstration des Prototypen und Programmcode</vt:lpstr>
      <vt:lpstr>Demonstration der jUnit Testfälle und Dokumentation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Vortrages</dc:title>
  <dc:creator>Leonard Scholz</dc:creator>
  <cp:lastModifiedBy>Eric Douglas Nyakam Chiadjeu</cp:lastModifiedBy>
  <cp:revision>36</cp:revision>
  <dcterms:created xsi:type="dcterms:W3CDTF">2018-11-30T17:46:50Z</dcterms:created>
  <dcterms:modified xsi:type="dcterms:W3CDTF">2022-01-11T11:44:32Z</dcterms:modified>
</cp:coreProperties>
</file>