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0"/>
  </p:handoutMasterIdLst>
  <p:sldIdLst>
    <p:sldId id="256" r:id="rId3"/>
    <p:sldId id="262" r:id="rId4"/>
    <p:sldId id="257" r:id="rId5"/>
    <p:sldId id="273" r:id="rId6"/>
    <p:sldId id="274" r:id="rId7"/>
    <p:sldId id="275" r:id="rId8"/>
  </p:sldIdLst>
  <p:sldSz cx="10160000" cy="5715000"/>
  <p:notesSz cx="6858000" cy="9144000"/>
  <p:custDataLst>
    <p:tags r:id="rId1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75" autoAdjust="0"/>
    <p:restoredTop sz="94526" autoAdjust="0"/>
  </p:normalViewPr>
  <p:slideViewPr>
    <p:cSldViewPr>
      <p:cViewPr varScale="1">
        <p:scale>
          <a:sx n="127" d="100"/>
          <a:sy n="127" d="100"/>
        </p:scale>
        <p:origin x="200" y="560"/>
      </p:cViewPr>
      <p:guideLst>
        <p:guide orient="horz" pos="1800"/>
        <p:guide pos="320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4" d="100"/>
          <a:sy n="84" d="100"/>
        </p:scale>
        <p:origin x="319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gs" Target="tags/tag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179512"/>
            <a:ext cx="4680520" cy="457200"/>
          </a:xfrm>
          <a:prstGeom prst="rect">
            <a:avLst/>
          </a:prstGeom>
        </p:spPr>
        <p:txBody>
          <a:bodyPr vert="horz" lIns="91440" tIns="45720" rIns="91440" bIns="45720" rtlCol="0"/>
          <a:lstStyle>
            <a:lvl1pPr algn="l">
              <a:defRPr sz="1200"/>
            </a:lvl1pPr>
          </a:lstStyle>
          <a:p>
            <a:endParaRPr lang="de-DE" dirty="0">
              <a:latin typeface="Arial" panose="020B0604020202020204" pitchFamily="34" charset="0"/>
              <a:cs typeface="Arial" panose="020B0604020202020204" pitchFamily="34" charset="0"/>
            </a:endParaRPr>
          </a:p>
        </p:txBody>
      </p:sp>
      <p:sp>
        <p:nvSpPr>
          <p:cNvPr id="3" name="Datumsplatzhalter 2"/>
          <p:cNvSpPr>
            <a:spLocks noGrp="1"/>
          </p:cNvSpPr>
          <p:nvPr>
            <p:ph type="dt" sz="quarter" idx="1"/>
          </p:nvPr>
        </p:nvSpPr>
        <p:spPr>
          <a:xfrm>
            <a:off x="5301208" y="179512"/>
            <a:ext cx="1080120" cy="457200"/>
          </a:xfrm>
          <a:prstGeom prst="rect">
            <a:avLst/>
          </a:prstGeom>
        </p:spPr>
        <p:txBody>
          <a:bodyPr vert="horz" lIns="91440" tIns="45720" rIns="91440" bIns="45720" rtlCol="0"/>
          <a:lstStyle>
            <a:lvl1pPr algn="r">
              <a:defRPr sz="1200"/>
            </a:lvl1pPr>
          </a:lstStyle>
          <a:p>
            <a:fld id="{E54A442F-BE82-4B5A-943A-0DA94ED29E59}" type="datetimeFigureOut">
              <a:rPr lang="de-DE" smtClean="0">
                <a:latin typeface="Arial" panose="020B0604020202020204" pitchFamily="34" charset="0"/>
                <a:cs typeface="Arial" panose="020B0604020202020204" pitchFamily="34" charset="0"/>
              </a:rPr>
            </a:fld>
            <a:endParaRPr lang="de-DE">
              <a:latin typeface="Arial" panose="020B0604020202020204" pitchFamily="34" charset="0"/>
              <a:cs typeface="Arial" panose="020B0604020202020204" pitchFamily="34" charset="0"/>
            </a:endParaRPr>
          </a:p>
        </p:txBody>
      </p:sp>
      <p:sp>
        <p:nvSpPr>
          <p:cNvPr id="4" name="Fußzeilenplatzhalter 3"/>
          <p:cNvSpPr>
            <a:spLocks noGrp="1"/>
          </p:cNvSpPr>
          <p:nvPr>
            <p:ph type="ftr" sz="quarter" idx="2"/>
          </p:nvPr>
        </p:nvSpPr>
        <p:spPr>
          <a:xfrm>
            <a:off x="476672" y="8532440"/>
            <a:ext cx="5112568" cy="457200"/>
          </a:xfrm>
          <a:prstGeom prst="rect">
            <a:avLst/>
          </a:prstGeom>
        </p:spPr>
        <p:txBody>
          <a:bodyPr vert="horz" lIns="91440" tIns="45720" rIns="91440" bIns="45720" rtlCol="0" anchor="b"/>
          <a:lstStyle>
            <a:lvl1pPr algn="l">
              <a:defRPr sz="1200"/>
            </a:lvl1pPr>
          </a:lstStyle>
          <a:p>
            <a:endParaRPr lang="de-DE" dirty="0">
              <a:latin typeface="Arial" panose="020B0604020202020204" pitchFamily="34" charset="0"/>
              <a:cs typeface="Arial" panose="020B0604020202020204" pitchFamily="34" charset="0"/>
            </a:endParaRPr>
          </a:p>
        </p:txBody>
      </p:sp>
      <p:sp>
        <p:nvSpPr>
          <p:cNvPr id="5" name="Foliennummernplatzhalter 4"/>
          <p:cNvSpPr>
            <a:spLocks noGrp="1"/>
          </p:cNvSpPr>
          <p:nvPr>
            <p:ph type="sldNum" sz="quarter" idx="3"/>
          </p:nvPr>
        </p:nvSpPr>
        <p:spPr>
          <a:xfrm>
            <a:off x="5733256" y="8532440"/>
            <a:ext cx="648072" cy="457200"/>
          </a:xfrm>
          <a:prstGeom prst="rect">
            <a:avLst/>
          </a:prstGeom>
        </p:spPr>
        <p:txBody>
          <a:bodyPr vert="horz" lIns="91440" tIns="45720" rIns="91440" bIns="45720" rtlCol="0" anchor="b"/>
          <a:lstStyle>
            <a:lvl1pPr algn="r">
              <a:defRPr sz="1200"/>
            </a:lvl1pPr>
          </a:lstStyle>
          <a:p>
            <a:fld id="{2AE125BC-28D1-403A-9ED0-9FCD04001FB1}" type="slidenum">
              <a:rPr lang="de-DE" smtClean="0">
                <a:latin typeface="Arial" panose="020B0604020202020204" pitchFamily="34" charset="0"/>
                <a:cs typeface="Arial" panose="020B0604020202020204" pitchFamily="34" charset="0"/>
              </a:rPr>
            </a:fld>
            <a:endParaRPr lang="de-DE">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196752" y="161734"/>
            <a:ext cx="4392488" cy="449826"/>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endParaRPr lang="de-DE" dirty="0"/>
          </a:p>
        </p:txBody>
      </p:sp>
      <p:sp>
        <p:nvSpPr>
          <p:cNvPr id="3" name="Datumsplatzhalter 2"/>
          <p:cNvSpPr>
            <a:spLocks noGrp="1"/>
          </p:cNvSpPr>
          <p:nvPr>
            <p:ph type="dt" idx="1"/>
          </p:nvPr>
        </p:nvSpPr>
        <p:spPr>
          <a:xfrm>
            <a:off x="5661248" y="154360"/>
            <a:ext cx="1027584" cy="457200"/>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fld id="{5801EACB-8D12-49F2-9088-5A635C50DDBD}" type="datetimeFigureOut">
              <a:rPr lang="de-DE" smtClean="0"/>
            </a:fld>
            <a:endParaRPr lang="de-DE"/>
          </a:p>
        </p:txBody>
      </p:sp>
      <p:sp>
        <p:nvSpPr>
          <p:cNvPr id="4" name="Folienbildplatzhalter 3"/>
          <p:cNvSpPr>
            <a:spLocks noGrp="1" noRot="1" noChangeAspect="1"/>
          </p:cNvSpPr>
          <p:nvPr>
            <p:ph type="sldImg" idx="2"/>
          </p:nvPr>
        </p:nvSpPr>
        <p:spPr>
          <a:xfrm>
            <a:off x="893763" y="755650"/>
            <a:ext cx="6078537" cy="34194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1196752" y="4343400"/>
            <a:ext cx="5486400" cy="4114800"/>
          </a:xfrm>
          <a:prstGeom prst="rect">
            <a:avLst/>
          </a:prstGeom>
        </p:spPr>
        <p:txBody>
          <a:bodyPr vert="horz" lIns="91440" tIns="45720" rIns="91440" bIns="45720" rtlCol="0"/>
          <a:lstStyle/>
          <a:p>
            <a:pPr lvl="0"/>
            <a:r>
              <a:rPr lang="de-DE"/>
              <a:t>Textmasterformat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6" name="Fußzeilenplatzhalter 5"/>
          <p:cNvSpPr>
            <a:spLocks noGrp="1"/>
          </p:cNvSpPr>
          <p:nvPr>
            <p:ph type="ftr" sz="quarter" idx="4"/>
          </p:nvPr>
        </p:nvSpPr>
        <p:spPr>
          <a:xfrm>
            <a:off x="1196752" y="8532440"/>
            <a:ext cx="4536504" cy="457200"/>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endParaRPr lang="de-DE"/>
          </a:p>
        </p:txBody>
      </p:sp>
      <p:sp>
        <p:nvSpPr>
          <p:cNvPr id="7" name="Foliennummernplatzhalter 6"/>
          <p:cNvSpPr>
            <a:spLocks noGrp="1"/>
          </p:cNvSpPr>
          <p:nvPr>
            <p:ph type="sldNum" sz="quarter" idx="5"/>
          </p:nvPr>
        </p:nvSpPr>
        <p:spPr>
          <a:xfrm>
            <a:off x="5877272" y="8532440"/>
            <a:ext cx="811560" cy="457200"/>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fld id="{272E3E51-A3F3-4FD4-9C75-1C612CCCCA5A}" type="slidenum">
              <a:rPr lang="de-DE" smtClean="0"/>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tangle 8"/>
          <p:cNvSpPr>
            <a:spLocks noGrp="1" noChangeArrowheads="1"/>
          </p:cNvSpPr>
          <p:nvPr>
            <p:ph type="ctrTitle"/>
          </p:nvPr>
        </p:nvSpPr>
        <p:spPr>
          <a:xfrm>
            <a:off x="563264" y="857278"/>
            <a:ext cx="8597194" cy="1280142"/>
          </a:xfrm>
        </p:spPr>
        <p:txBody>
          <a:bodyPr/>
          <a:lstStyle>
            <a:lvl1pPr>
              <a:defRPr sz="3890">
                <a:solidFill>
                  <a:srgbClr val="008C4F"/>
                </a:solidFill>
              </a:defRPr>
            </a:lvl1pPr>
          </a:lstStyle>
          <a:p>
            <a:pPr lvl="0"/>
            <a:r>
              <a:rPr lang="de-DE" altLang="de-DE" noProof="0" dirty="0"/>
              <a:t>Titelmasterformat durch Klicken bearbeiten</a:t>
            </a:r>
            <a:endParaRPr lang="de-DE" altLang="de-DE" noProof="0" dirty="0"/>
          </a:p>
        </p:txBody>
      </p:sp>
      <p:sp>
        <p:nvSpPr>
          <p:cNvPr id="8" name="Rectangle 9"/>
          <p:cNvSpPr>
            <a:spLocks noGrp="1" noChangeArrowheads="1"/>
          </p:cNvSpPr>
          <p:nvPr>
            <p:ph type="subTitle" idx="1"/>
          </p:nvPr>
        </p:nvSpPr>
        <p:spPr>
          <a:xfrm>
            <a:off x="563264" y="2257247"/>
            <a:ext cx="8597194" cy="1980407"/>
          </a:xfrm>
        </p:spPr>
        <p:txBody>
          <a:bodyPr/>
          <a:lstStyle>
            <a:lvl1pPr marL="0" indent="0">
              <a:buFont typeface="Wingdings" panose="05000000000000000000" pitchFamily="2" charset="2"/>
              <a:buNone/>
              <a:defRPr/>
            </a:lvl1pPr>
          </a:lstStyle>
          <a:p>
            <a:pPr lvl="0"/>
            <a:r>
              <a:rPr lang="de-DE" altLang="de-DE" noProof="0"/>
              <a:t>Formatvorlage des Untertitelmasters durch Klicken bearbeiten</a:t>
            </a:r>
            <a:endParaRPr lang="de-DE" altLang="de-DE"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549093" y="5073519"/>
            <a:ext cx="2370667" cy="304271"/>
          </a:xfrm>
          <a:prstGeom prst="rect">
            <a:avLst/>
          </a:prstGeom>
        </p:spPr>
        <p:txBody>
          <a:bodyPr/>
          <a:lstStyle>
            <a:lvl1pPr>
              <a:defRPr sz="1555"/>
            </a:lvl1pPr>
          </a:lstStyle>
          <a:p>
            <a:fld id="{911D8C60-1F2D-4436-BF53-22882F494404}" type="datetimeFigureOut">
              <a:rPr lang="de-DE" smtClean="0"/>
            </a:fld>
            <a:endParaRPr lang="de-DE" dirty="0"/>
          </a:p>
        </p:txBody>
      </p:sp>
      <p:sp>
        <p:nvSpPr>
          <p:cNvPr id="5" name="Fußzeilenplatzhalter 4"/>
          <p:cNvSpPr>
            <a:spLocks noGrp="1"/>
          </p:cNvSpPr>
          <p:nvPr>
            <p:ph type="ftr" sz="quarter" idx="11"/>
          </p:nvPr>
        </p:nvSpPr>
        <p:spPr>
          <a:xfrm>
            <a:off x="3471338" y="5073519"/>
            <a:ext cx="3217333" cy="304271"/>
          </a:xfrm>
          <a:prstGeom prst="rect">
            <a:avLst/>
          </a:prstGeom>
        </p:spPr>
        <p:txBody>
          <a:bodyPr/>
          <a:lstStyle>
            <a:lvl1pPr>
              <a:defRPr sz="1555"/>
            </a:lvl1pPr>
          </a:lstStyle>
          <a:p>
            <a:endParaRPr lang="de-DE" dirty="0"/>
          </a:p>
        </p:txBody>
      </p:sp>
      <p:sp>
        <p:nvSpPr>
          <p:cNvPr id="6" name="Foliennummernplatzhalter 5"/>
          <p:cNvSpPr>
            <a:spLocks noGrp="1"/>
          </p:cNvSpPr>
          <p:nvPr>
            <p:ph type="sldNum" sz="quarter" idx="12"/>
          </p:nvPr>
        </p:nvSpPr>
        <p:spPr>
          <a:xfrm>
            <a:off x="7281333" y="5073519"/>
            <a:ext cx="2039138" cy="304271"/>
          </a:xfrm>
          <a:prstGeom prst="rect">
            <a:avLst/>
          </a:prstGeom>
        </p:spPr>
        <p:txBody>
          <a:bodyPr/>
          <a:lstStyle>
            <a:lvl1pPr>
              <a:defRPr sz="1555"/>
            </a:lvl1pPr>
          </a:lstStyle>
          <a:p>
            <a:fld id="{83B23FF1-3F66-4904-91CE-1AE4A5050627}" type="slidenum">
              <a:rPr lang="de-DE" smtClean="0"/>
            </a:fld>
            <a:endParaRPr lang="de-DE" dirty="0"/>
          </a:p>
        </p:txBody>
      </p:sp>
      <p:sp>
        <p:nvSpPr>
          <p:cNvPr id="8" name="Inhaltsplatzhalter 2"/>
          <p:cNvSpPr>
            <a:spLocks noGrp="1"/>
          </p:cNvSpPr>
          <p:nvPr>
            <p:ph idx="1" hasCustomPrompt="1"/>
          </p:nvPr>
        </p:nvSpPr>
        <p:spPr>
          <a:xfrm>
            <a:off x="532697" y="1426104"/>
            <a:ext cx="8803570" cy="3591636"/>
          </a:xfrm>
        </p:spPr>
        <p:txBody>
          <a:bodyPr/>
          <a:lstStyle>
            <a:lvl1pPr marL="297815" indent="-297815">
              <a:defRPr/>
            </a:lvl1pPr>
            <a:lvl2pPr marL="596265" indent="-313690">
              <a:spcBef>
                <a:spcPts val="665"/>
              </a:spcBef>
              <a:defRPr/>
            </a:lvl2pPr>
            <a:lvl3pPr marL="894080" indent="-297815">
              <a:spcBef>
                <a:spcPts val="665"/>
              </a:spcBef>
              <a:defRPr/>
            </a:lvl3pPr>
            <a:lvl4pPr marL="1193800" indent="-299720">
              <a:spcBef>
                <a:spcPts val="665"/>
              </a:spcBef>
              <a:defRPr/>
            </a:lvl4pPr>
            <a:lvl5pPr marL="1492250" indent="-299720">
              <a:spcBef>
                <a:spcPts val="665"/>
              </a:spcBef>
              <a:defRPr sz="1780"/>
            </a:lvl5pPr>
          </a:lstStyle>
          <a:p>
            <a:pPr lvl="0"/>
            <a:r>
              <a:rPr lang="de-DE" dirty="0"/>
              <a:t>Textmasterformat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9" name="Titel 1"/>
          <p:cNvSpPr>
            <a:spLocks noGrp="1"/>
          </p:cNvSpPr>
          <p:nvPr>
            <p:ph type="title"/>
          </p:nvPr>
        </p:nvSpPr>
        <p:spPr>
          <a:xfrm>
            <a:off x="508005" y="769268"/>
            <a:ext cx="8822972" cy="544112"/>
          </a:xfrm>
          <a:prstGeom prst="rect">
            <a:avLst/>
          </a:prstGeom>
        </p:spPr>
        <p:txBody>
          <a:bodyPr/>
          <a:lstStyle>
            <a:lvl1pPr>
              <a:defRPr/>
            </a:lvl1pPr>
          </a:lstStyle>
          <a:p>
            <a:r>
              <a:rPr lang="de-DE" dirty="0"/>
              <a:t>Titelmasterformat durch Klicken bearbeiten</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45"/>
          <p:cNvSpPr>
            <a:spLocks noChangeArrowheads="1"/>
          </p:cNvSpPr>
          <p:nvPr/>
        </p:nvSpPr>
        <p:spPr bwMode="auto">
          <a:xfrm>
            <a:off x="9537355" y="0"/>
            <a:ext cx="624417" cy="5715000"/>
          </a:xfrm>
          <a:prstGeom prst="rect">
            <a:avLst/>
          </a:prstGeom>
          <a:solidFill>
            <a:srgbClr val="E6E6E6"/>
          </a:solidFill>
          <a:ln>
            <a:noFill/>
          </a:ln>
          <a:effectLst/>
        </p:spPr>
        <p:txBody>
          <a:bodyPr wrap="none" anchor="ctr"/>
          <a:lstStyle/>
          <a:p>
            <a:endParaRPr lang="de-DE" sz="2000"/>
          </a:p>
        </p:txBody>
      </p:sp>
      <p:pic>
        <p:nvPicPr>
          <p:cNvPr id="7" name="Picture 59" descr="Logo_TUC_de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 y="10"/>
            <a:ext cx="3399146" cy="569449"/>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44"/>
          <p:cNvSpPr txBox="1">
            <a:spLocks noChangeArrowheads="1"/>
          </p:cNvSpPr>
          <p:nvPr/>
        </p:nvSpPr>
        <p:spPr bwMode="auto">
          <a:xfrm>
            <a:off x="6920206" y="5337785"/>
            <a:ext cx="2410770"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de-DE" altLang="de-DE" sz="1110" dirty="0">
                <a:solidFill>
                  <a:srgbClr val="808080"/>
                </a:solidFill>
              </a:rPr>
              <a:t>Praktische Arbeit</a:t>
            </a:r>
            <a:endParaRPr lang="de-DE" altLang="de-DE" sz="1110" dirty="0">
              <a:solidFill>
                <a:srgbClr val="FF0000"/>
              </a:solidFill>
            </a:endParaRPr>
          </a:p>
        </p:txBody>
      </p:sp>
      <p:sp>
        <p:nvSpPr>
          <p:cNvPr id="13" name="Rectangle 51"/>
          <p:cNvSpPr>
            <a:spLocks noGrp="1" noChangeArrowheads="1"/>
          </p:cNvSpPr>
          <p:nvPr>
            <p:ph type="title"/>
          </p:nvPr>
        </p:nvSpPr>
        <p:spPr bwMode="auto">
          <a:xfrm>
            <a:off x="536222" y="777269"/>
            <a:ext cx="8777111" cy="58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de-DE" altLang="de-DE" dirty="0"/>
              <a:t>Titelmasterformat durch Klicken bearbeiten</a:t>
            </a:r>
            <a:endParaRPr lang="de-DE" altLang="de-DE" dirty="0"/>
          </a:p>
        </p:txBody>
      </p:sp>
      <p:sp>
        <p:nvSpPr>
          <p:cNvPr id="15" name="Rectangle 55"/>
          <p:cNvSpPr>
            <a:spLocks noGrp="1" noChangeArrowheads="1"/>
          </p:cNvSpPr>
          <p:nvPr>
            <p:ph type="body" idx="1"/>
          </p:nvPr>
        </p:nvSpPr>
        <p:spPr bwMode="auto">
          <a:xfrm>
            <a:off x="532697" y="1426104"/>
            <a:ext cx="8803570" cy="377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de-DE" altLang="de-DE" dirty="0"/>
              <a:t>Textmasterformate durch Klicken bearbeiten</a:t>
            </a:r>
            <a:endParaRPr lang="de-DE" altLang="de-DE" dirty="0"/>
          </a:p>
          <a:p>
            <a:pPr lvl="1"/>
            <a:r>
              <a:rPr lang="de-DE" altLang="de-DE" dirty="0"/>
              <a:t>Zweite Ebene</a:t>
            </a:r>
            <a:endParaRPr lang="de-DE" altLang="de-DE" dirty="0"/>
          </a:p>
          <a:p>
            <a:pPr lvl="2"/>
            <a:r>
              <a:rPr lang="de-DE" altLang="de-DE" dirty="0"/>
              <a:t>Dritte Ebene</a:t>
            </a:r>
            <a:endParaRPr lang="de-DE" altLang="de-DE" dirty="0"/>
          </a:p>
          <a:p>
            <a:pPr lvl="3"/>
            <a:r>
              <a:rPr lang="de-DE" altLang="de-DE" dirty="0"/>
              <a:t>Vierte Ebene</a:t>
            </a:r>
            <a:endParaRPr lang="de-DE" altLang="de-DE" dirty="0"/>
          </a:p>
          <a:p>
            <a:pPr lvl="4"/>
            <a:endParaRPr lang="de-DE" altLang="de-DE" dirty="0"/>
          </a:p>
        </p:txBody>
      </p:sp>
      <p:sp>
        <p:nvSpPr>
          <p:cNvPr id="12" name="Text Box 44"/>
          <p:cNvSpPr txBox="1">
            <a:spLocks noChangeArrowheads="1"/>
          </p:cNvSpPr>
          <p:nvPr userDrawn="1"/>
        </p:nvSpPr>
        <p:spPr bwMode="auto">
          <a:xfrm>
            <a:off x="9601069" y="5464251"/>
            <a:ext cx="519493"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fld id="{0DD27E2C-7E76-43A1-95B7-12A54070BC93}" type="slidenum">
              <a:rPr lang="de-DE" altLang="de-DE" sz="1110" smtClean="0">
                <a:solidFill>
                  <a:srgbClr val="808080"/>
                </a:solidFill>
              </a:rPr>
            </a:fld>
            <a:endParaRPr lang="de-DE" altLang="de-DE" sz="1110" dirty="0">
              <a:solidFill>
                <a:srgbClr val="808080"/>
              </a:solidFill>
            </a:endParaRPr>
          </a:p>
        </p:txBody>
      </p:sp>
      <p:sp>
        <p:nvSpPr>
          <p:cNvPr id="11" name="Text Box 44"/>
          <p:cNvSpPr txBox="1">
            <a:spLocks noChangeArrowheads="1"/>
          </p:cNvSpPr>
          <p:nvPr userDrawn="1"/>
        </p:nvSpPr>
        <p:spPr bwMode="auto">
          <a:xfrm>
            <a:off x="532697" y="5333024"/>
            <a:ext cx="6387508" cy="261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de-DE" altLang="de-DE" sz="1110" dirty="0">
                <a:solidFill>
                  <a:schemeClr val="tx1"/>
                </a:solidFill>
                <a:latin typeface="Arial Unicode MS" pitchFamily="34" charset="-128"/>
              </a:rPr>
              <a:t>Mingwei Gao, Behnaz Moradi</a:t>
            </a:r>
            <a:endParaRPr lang="de-DE" altLang="de-DE" sz="1110" dirty="0">
              <a:solidFill>
                <a:schemeClr val="tx1"/>
              </a:solidFill>
              <a:latin typeface="Arial Unicode MS" pitchFamily="34" charset="-128"/>
            </a:endParaRPr>
          </a:p>
        </p:txBody>
      </p:sp>
      <p:pic>
        <p:nvPicPr>
          <p:cNvPr id="9" name="Grafik 8"/>
          <p:cNvPicPr>
            <a:picLocks noChangeAspect="1"/>
          </p:cNvPicPr>
          <p:nvPr userDrawn="1"/>
        </p:nvPicPr>
        <p:blipFill>
          <a:blip r:embed="rId4"/>
          <a:stretch>
            <a:fillRect/>
          </a:stretch>
        </p:blipFill>
        <p:spPr>
          <a:xfrm>
            <a:off x="5316386" y="135980"/>
            <a:ext cx="4117781" cy="522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1016000" rtl="0" eaLnBrk="1" latinLnBrk="0" hangingPunct="1">
        <a:spcBef>
          <a:spcPct val="0"/>
        </a:spcBef>
        <a:buNone/>
        <a:defRPr sz="2400" b="1" kern="1200">
          <a:solidFill>
            <a:schemeClr val="tx1"/>
          </a:solidFill>
          <a:latin typeface="Arial Unicode MS" pitchFamily="34" charset="-128"/>
          <a:ea typeface="Arial Unicode MS" pitchFamily="34" charset="-128"/>
          <a:cs typeface="Arial Unicode MS" pitchFamily="34" charset="-128"/>
        </a:defRPr>
      </a:lvl1pPr>
    </p:titleStyle>
    <p:bodyStyle>
      <a:lvl1pPr marL="297815" indent="-297815" algn="l" defTabSz="1016000" rtl="0" eaLnBrk="1" latinLnBrk="0" hangingPunct="1">
        <a:spcBef>
          <a:spcPct val="20000"/>
        </a:spcBef>
        <a:buClr>
          <a:srgbClr val="008C4F"/>
        </a:buClr>
        <a:buSzPct val="110000"/>
        <a:buFont typeface="Wingdings" panose="05000000000000000000" pitchFamily="2" charset="2"/>
        <a:buChar char="§"/>
        <a:defRPr sz="2000" kern="1200">
          <a:solidFill>
            <a:schemeClr val="tx1"/>
          </a:solidFill>
          <a:latin typeface="Arial Unicode MS" pitchFamily="34" charset="-128"/>
          <a:ea typeface="Arial Unicode MS" pitchFamily="34" charset="-128"/>
          <a:cs typeface="Arial Unicode MS" pitchFamily="34" charset="-128"/>
        </a:defRPr>
      </a:lvl1pPr>
      <a:lvl2pPr marL="596265" indent="-313690" algn="l" defTabSz="1016000" rtl="0" eaLnBrk="1" latinLnBrk="0" hangingPunct="1">
        <a:spcBef>
          <a:spcPct val="20000"/>
        </a:spcBef>
        <a:buClrTx/>
        <a:buFont typeface="Wingdings" panose="05000000000000000000" pitchFamily="2" charset="2"/>
        <a:buChar char="§"/>
        <a:defRPr sz="2000" b="0" kern="1200">
          <a:solidFill>
            <a:schemeClr val="tx1"/>
          </a:solidFill>
          <a:latin typeface="+mn-lt"/>
          <a:ea typeface="+mn-ea"/>
          <a:cs typeface="+mn-cs"/>
        </a:defRPr>
      </a:lvl2pPr>
      <a:lvl3pPr marL="894080" indent="-297815" algn="l" defTabSz="1016000" rtl="0" eaLnBrk="1" latinLnBrk="0" hangingPunct="1">
        <a:spcBef>
          <a:spcPct val="20000"/>
        </a:spcBef>
        <a:buClr>
          <a:schemeClr val="bg1">
            <a:lumMod val="50000"/>
          </a:schemeClr>
        </a:buClr>
        <a:buFont typeface="Wingdings" panose="05000000000000000000" pitchFamily="2" charset="2"/>
        <a:buChar char="§"/>
        <a:defRPr sz="1800" kern="1200">
          <a:solidFill>
            <a:schemeClr val="tx1"/>
          </a:solidFill>
          <a:latin typeface="Arial Unicode MS" pitchFamily="34" charset="-128"/>
          <a:ea typeface="Arial Unicode MS" pitchFamily="34" charset="-128"/>
          <a:cs typeface="Arial Unicode MS" pitchFamily="34" charset="-128"/>
        </a:defRPr>
      </a:lvl3pPr>
      <a:lvl4pPr marL="1190625" indent="-254000" algn="l" defTabSz="1016000" rtl="0" eaLnBrk="1" latinLnBrk="0" hangingPunct="1">
        <a:spcBef>
          <a:spcPct val="20000"/>
        </a:spcBef>
        <a:buClrTx/>
        <a:buFont typeface="Arial" panose="020B0604020202020204" pitchFamily="34" charset="0"/>
        <a:buChar char="–"/>
        <a:defRPr sz="1800" kern="1200">
          <a:solidFill>
            <a:schemeClr val="tx1"/>
          </a:solidFill>
          <a:latin typeface="Arial Unicode MS" pitchFamily="34" charset="-128"/>
          <a:ea typeface="Arial Unicode MS" pitchFamily="34" charset="-128"/>
          <a:cs typeface="Arial Unicode MS" pitchFamily="34" charset="-128"/>
        </a:defRPr>
      </a:lvl4pPr>
      <a:lvl5pPr marL="1294765" indent="-294640" algn="l" defTabSz="1016000" rtl="0" eaLnBrk="1" latinLnBrk="0" hangingPunct="1">
        <a:spcBef>
          <a:spcPct val="20000"/>
        </a:spcBef>
        <a:buClr>
          <a:schemeClr val="bg1">
            <a:lumMod val="50000"/>
          </a:schemeClr>
        </a:buClr>
        <a:buFont typeface="Symbol" panose="05050102010706020507" pitchFamily="18" charset="2"/>
        <a:buChar char="-"/>
        <a:defRPr sz="2000" kern="1200">
          <a:solidFill>
            <a:schemeClr val="tx1"/>
          </a:solidFill>
          <a:latin typeface="+mn-lt"/>
          <a:ea typeface="+mn-ea"/>
          <a:cs typeface="+mn-cs"/>
        </a:defRPr>
      </a:lvl5pPr>
      <a:lvl6pPr marL="2794000" indent="-254000" algn="l" defTabSz="1016000" rtl="0" eaLnBrk="1" latinLnBrk="0" hangingPunct="1">
        <a:spcBef>
          <a:spcPct val="20000"/>
        </a:spcBef>
        <a:buFont typeface="Arial" panose="020B0604020202020204" pitchFamily="34" charset="0"/>
        <a:buChar char="•"/>
        <a:defRPr sz="2220" kern="1200">
          <a:solidFill>
            <a:schemeClr val="tx1"/>
          </a:solidFill>
          <a:latin typeface="+mn-lt"/>
          <a:ea typeface="+mn-ea"/>
          <a:cs typeface="+mn-cs"/>
        </a:defRPr>
      </a:lvl6pPr>
      <a:lvl7pPr marL="3302000" indent="-254000" algn="l" defTabSz="1016000" rtl="0" eaLnBrk="1" latinLnBrk="0" hangingPunct="1">
        <a:spcBef>
          <a:spcPct val="20000"/>
        </a:spcBef>
        <a:buFont typeface="Arial" panose="020B0604020202020204" pitchFamily="34" charset="0"/>
        <a:buChar char="•"/>
        <a:defRPr sz="2220" kern="1200">
          <a:solidFill>
            <a:schemeClr val="tx1"/>
          </a:solidFill>
          <a:latin typeface="+mn-lt"/>
          <a:ea typeface="+mn-ea"/>
          <a:cs typeface="+mn-cs"/>
        </a:defRPr>
      </a:lvl7pPr>
      <a:lvl8pPr marL="3810000" indent="-254000" algn="l" defTabSz="1016000" rtl="0" eaLnBrk="1" latinLnBrk="0" hangingPunct="1">
        <a:spcBef>
          <a:spcPct val="20000"/>
        </a:spcBef>
        <a:buFont typeface="Arial" panose="020B0604020202020204" pitchFamily="34" charset="0"/>
        <a:buChar char="•"/>
        <a:defRPr sz="2220" kern="1200">
          <a:solidFill>
            <a:schemeClr val="tx1"/>
          </a:solidFill>
          <a:latin typeface="+mn-lt"/>
          <a:ea typeface="+mn-ea"/>
          <a:cs typeface="+mn-cs"/>
        </a:defRPr>
      </a:lvl8pPr>
      <a:lvl9pPr marL="4318000" indent="-254000" algn="l" defTabSz="1016000" rtl="0" eaLnBrk="1" latinLnBrk="0" hangingPunct="1">
        <a:spcBef>
          <a:spcPct val="20000"/>
        </a:spcBef>
        <a:buFont typeface="Arial" panose="020B0604020202020204" pitchFamily="34" charset="0"/>
        <a:buChar char="•"/>
        <a:defRPr sz="2220" kern="1200">
          <a:solidFill>
            <a:schemeClr val="tx1"/>
          </a:solidFill>
          <a:latin typeface="+mn-lt"/>
          <a:ea typeface="+mn-ea"/>
          <a:cs typeface="+mn-cs"/>
        </a:defRPr>
      </a:lvl9pPr>
    </p:bodyStyle>
    <p:otherStyle>
      <a:defPPr>
        <a:defRPr lang="de-DE"/>
      </a:defPPr>
      <a:lvl1pPr marL="0" algn="l" defTabSz="1016000" rtl="0" eaLnBrk="1" latinLnBrk="0" hangingPunct="1">
        <a:defRPr sz="2000" kern="1200">
          <a:solidFill>
            <a:schemeClr val="tx1"/>
          </a:solidFill>
          <a:latin typeface="+mn-lt"/>
          <a:ea typeface="+mn-ea"/>
          <a:cs typeface="+mn-cs"/>
        </a:defRPr>
      </a:lvl1pPr>
      <a:lvl2pPr marL="508000" algn="l" defTabSz="1016000" rtl="0" eaLnBrk="1" latinLnBrk="0" hangingPunct="1">
        <a:defRPr sz="2000" kern="1200">
          <a:solidFill>
            <a:schemeClr val="tx1"/>
          </a:solidFill>
          <a:latin typeface="+mn-lt"/>
          <a:ea typeface="+mn-ea"/>
          <a:cs typeface="+mn-cs"/>
        </a:defRPr>
      </a:lvl2pPr>
      <a:lvl3pPr marL="1016000" algn="l" defTabSz="1016000" rtl="0" eaLnBrk="1" latinLnBrk="0" hangingPunct="1">
        <a:defRPr sz="2000" kern="1200">
          <a:solidFill>
            <a:schemeClr val="tx1"/>
          </a:solidFill>
          <a:latin typeface="+mn-lt"/>
          <a:ea typeface="+mn-ea"/>
          <a:cs typeface="+mn-cs"/>
        </a:defRPr>
      </a:lvl3pPr>
      <a:lvl4pPr marL="1524000" algn="l" defTabSz="1016000" rtl="0" eaLnBrk="1" latinLnBrk="0" hangingPunct="1">
        <a:defRPr sz="2000" kern="1200">
          <a:solidFill>
            <a:schemeClr val="tx1"/>
          </a:solidFill>
          <a:latin typeface="+mn-lt"/>
          <a:ea typeface="+mn-ea"/>
          <a:cs typeface="+mn-cs"/>
        </a:defRPr>
      </a:lvl4pPr>
      <a:lvl5pPr marL="2032000" algn="l" defTabSz="1016000" rtl="0" eaLnBrk="1" latinLnBrk="0" hangingPunct="1">
        <a:defRPr sz="2000" kern="1200">
          <a:solidFill>
            <a:schemeClr val="tx1"/>
          </a:solidFill>
          <a:latin typeface="+mn-lt"/>
          <a:ea typeface="+mn-ea"/>
          <a:cs typeface="+mn-cs"/>
        </a:defRPr>
      </a:lvl5pPr>
      <a:lvl6pPr marL="2540000" algn="l" defTabSz="1016000" rtl="0" eaLnBrk="1" latinLnBrk="0" hangingPunct="1">
        <a:defRPr sz="2000" kern="1200">
          <a:solidFill>
            <a:schemeClr val="tx1"/>
          </a:solidFill>
          <a:latin typeface="+mn-lt"/>
          <a:ea typeface="+mn-ea"/>
          <a:cs typeface="+mn-cs"/>
        </a:defRPr>
      </a:lvl6pPr>
      <a:lvl7pPr marL="3048000" algn="l" defTabSz="1016000" rtl="0" eaLnBrk="1" latinLnBrk="0" hangingPunct="1">
        <a:defRPr sz="2000" kern="1200">
          <a:solidFill>
            <a:schemeClr val="tx1"/>
          </a:solidFill>
          <a:latin typeface="+mn-lt"/>
          <a:ea typeface="+mn-ea"/>
          <a:cs typeface="+mn-cs"/>
        </a:defRPr>
      </a:lvl7pPr>
      <a:lvl8pPr marL="3556000" algn="l" defTabSz="1016000" rtl="0" eaLnBrk="1" latinLnBrk="0" hangingPunct="1">
        <a:defRPr sz="2000" kern="1200">
          <a:solidFill>
            <a:schemeClr val="tx1"/>
          </a:solidFill>
          <a:latin typeface="+mn-lt"/>
          <a:ea typeface="+mn-ea"/>
          <a:cs typeface="+mn-cs"/>
        </a:defRPr>
      </a:lvl8pPr>
      <a:lvl9pPr marL="4064000" algn="l" defTabSz="101600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el 23"/>
          <p:cNvSpPr>
            <a:spLocks noGrp="1"/>
          </p:cNvSpPr>
          <p:nvPr>
            <p:ph type="ctrTitle"/>
          </p:nvPr>
        </p:nvSpPr>
        <p:spPr/>
        <p:txBody>
          <a:bodyPr/>
          <a:lstStyle/>
          <a:p>
            <a:r>
              <a:rPr lang="de-DE" dirty="0"/>
              <a:t>Softwaretechnik I</a:t>
            </a:r>
            <a:endParaRPr lang="de-DE" dirty="0"/>
          </a:p>
        </p:txBody>
      </p:sp>
      <p:sp>
        <p:nvSpPr>
          <p:cNvPr id="25" name="Untertitel 24"/>
          <p:cNvSpPr>
            <a:spLocks noGrp="1"/>
          </p:cNvSpPr>
          <p:nvPr>
            <p:ph type="subTitle" idx="1"/>
          </p:nvPr>
        </p:nvSpPr>
        <p:spPr/>
        <p:txBody>
          <a:bodyPr/>
          <a:lstStyle/>
          <a:p>
            <a:r>
              <a:rPr lang="de-DE" dirty="0"/>
              <a:t>Praktische Arbeit  OOA-Gruppe 2.2</a:t>
            </a:r>
            <a:endParaRPr lang="de-DE" dirty="0">
              <a:solidFill>
                <a:srgbClr val="FF0000"/>
              </a:solidFill>
            </a:endParaRPr>
          </a:p>
          <a:p>
            <a:r>
              <a:rPr lang="de-DE" sz="2400" dirty="0">
                <a:solidFill>
                  <a:schemeClr val="tx1"/>
                </a:solidFill>
              </a:rPr>
              <a:t>Mingwei Gao</a:t>
            </a:r>
            <a:endParaRPr lang="de-DE" sz="2400" dirty="0">
              <a:solidFill>
                <a:schemeClr val="tx1"/>
              </a:solidFill>
            </a:endParaRPr>
          </a:p>
          <a:p>
            <a:r>
              <a:rPr lang="de-DE" sz="2400" dirty="0">
                <a:solidFill>
                  <a:schemeClr val="tx1"/>
                </a:solidFill>
              </a:rPr>
              <a:t>Behnaz Moradi</a:t>
            </a:r>
            <a:endParaRPr lang="de-DE" sz="2665" dirty="0">
              <a:solidFill>
                <a:schemeClr val="tx1"/>
              </a:solidFill>
            </a:endParaRPr>
          </a:p>
          <a:p>
            <a:r>
              <a:rPr lang="de-DE" dirty="0">
                <a:solidFill>
                  <a:schemeClr val="tx1"/>
                </a:solidFill>
              </a:rPr>
              <a:t>08.12.2022</a:t>
            </a:r>
            <a:endParaRPr lang="de-DE"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lgn="just">
              <a:buNone/>
            </a:pPr>
            <a:r>
              <a:rPr lang="de-DE" sz="1800" dirty="0">
                <a:solidFill>
                  <a:schemeClr val="tx1"/>
                </a:solidFill>
                <a:latin typeface="Arial" panose="020B0604020202020204" pitchFamily="34" charset="0"/>
                <a:cs typeface="Arial" panose="020B0604020202020204" pitchFamily="34" charset="0"/>
              </a:rPr>
              <a:t>In einer </a:t>
            </a:r>
            <a:r>
              <a:rPr lang="de-DE" sz="1800" u="sng" strike="sngStrike" dirty="0">
                <a:solidFill>
                  <a:srgbClr val="00B050"/>
                </a:solidFill>
                <a:uFillTx/>
                <a:latin typeface="Arial" panose="020B0604020202020204" pitchFamily="34" charset="0"/>
                <a:cs typeface="Arial" panose="020B0604020202020204" pitchFamily="34" charset="0"/>
              </a:rPr>
              <a:t>Bank</a:t>
            </a:r>
            <a:r>
              <a:rPr lang="de-DE" sz="1800" dirty="0">
                <a:solidFill>
                  <a:schemeClr val="tx1"/>
                </a:solidFill>
                <a:latin typeface="Arial" panose="020B0604020202020204" pitchFamily="34" charset="0"/>
                <a:cs typeface="Arial" panose="020B0604020202020204" pitchFamily="34" charset="0"/>
              </a:rPr>
              <a:t> können </a:t>
            </a:r>
            <a:r>
              <a:rPr lang="de-DE" sz="1800" dirty="0">
                <a:solidFill>
                  <a:srgbClr val="00B050"/>
                </a:solidFill>
                <a:latin typeface="Arial" panose="020B0604020202020204" pitchFamily="34" charset="0"/>
                <a:cs typeface="Arial" panose="020B0604020202020204" pitchFamily="34" charset="0"/>
              </a:rPr>
              <a:t>Kunden</a:t>
            </a:r>
            <a:r>
              <a:rPr lang="de-DE" sz="1800" dirty="0">
                <a:solidFill>
                  <a:schemeClr val="tx1"/>
                </a:solidFill>
                <a:latin typeface="Arial" panose="020B0604020202020204" pitchFamily="34" charset="0"/>
                <a:cs typeface="Arial" panose="020B0604020202020204" pitchFamily="34" charset="0"/>
              </a:rPr>
              <a:t> eine </a:t>
            </a:r>
            <a:r>
              <a:rPr lang="de-DE" sz="1800" u="sng" strike="sngStrike" dirty="0">
                <a:solidFill>
                  <a:srgbClr val="00B050"/>
                </a:solidFill>
                <a:uFillTx/>
                <a:latin typeface="Arial" panose="020B0604020202020204" pitchFamily="34" charset="0"/>
                <a:cs typeface="Arial" panose="020B0604020202020204" pitchFamily="34" charset="0"/>
              </a:rPr>
              <a:t>Reihe</a:t>
            </a:r>
            <a:r>
              <a:rPr lang="de-DE" sz="1800" dirty="0">
                <a:solidFill>
                  <a:schemeClr val="tx1"/>
                </a:solidFill>
                <a:latin typeface="Arial" panose="020B0604020202020204" pitchFamily="34" charset="0"/>
                <a:cs typeface="Arial" panose="020B0604020202020204" pitchFamily="34" charset="0"/>
              </a:rPr>
              <a:t> von </a:t>
            </a:r>
            <a:r>
              <a:rPr lang="de-DE" sz="1800" dirty="0">
                <a:solidFill>
                  <a:srgbClr val="00B050"/>
                </a:solidFill>
                <a:latin typeface="Arial" panose="020B0604020202020204" pitchFamily="34" charset="0"/>
                <a:cs typeface="Arial" panose="020B0604020202020204" pitchFamily="34" charset="0"/>
              </a:rPr>
              <a:t>Konten</a:t>
            </a:r>
            <a:r>
              <a:rPr lang="de-DE" sz="1800" dirty="0">
                <a:solidFill>
                  <a:schemeClr val="tx1"/>
                </a:solidFill>
                <a:latin typeface="Arial" panose="020B0604020202020204" pitchFamily="34" charset="0"/>
                <a:cs typeface="Arial" panose="020B0604020202020204" pitchFamily="34" charset="0"/>
              </a:rPr>
              <a:t> </a:t>
            </a:r>
            <a:r>
              <a:rPr lang="de-DE" sz="1800" dirty="0">
                <a:solidFill>
                  <a:srgbClr val="0070C0"/>
                </a:solidFill>
                <a:latin typeface="Arial" panose="020B0604020202020204" pitchFamily="34" charset="0"/>
                <a:cs typeface="Arial" panose="020B0604020202020204" pitchFamily="34" charset="0"/>
              </a:rPr>
              <a:t>eröffnen</a:t>
            </a:r>
            <a:r>
              <a:rPr lang="de-DE" sz="1800" dirty="0">
                <a:solidFill>
                  <a:schemeClr val="tx1"/>
                </a:solidFill>
                <a:latin typeface="Arial" panose="020B0604020202020204" pitchFamily="34" charset="0"/>
                <a:cs typeface="Arial" panose="020B0604020202020204" pitchFamily="34" charset="0"/>
              </a:rPr>
              <a:t>. Hierzu müssen der </a:t>
            </a:r>
            <a:r>
              <a:rPr lang="de-DE" sz="1800" u="sng" dirty="0">
                <a:solidFill>
                  <a:srgbClr val="FF0000"/>
                </a:solidFill>
                <a:latin typeface="Arial" panose="020B0604020202020204" pitchFamily="34" charset="0"/>
                <a:cs typeface="Arial" panose="020B0604020202020204" pitchFamily="34" charset="0"/>
              </a:rPr>
              <a:t>Name</a:t>
            </a:r>
            <a:r>
              <a:rPr lang="de-DE" sz="1800" dirty="0">
                <a:solidFill>
                  <a:schemeClr val="tx1"/>
                </a:solidFill>
                <a:latin typeface="Arial" panose="020B0604020202020204" pitchFamily="34" charset="0"/>
                <a:cs typeface="Arial" panose="020B0604020202020204" pitchFamily="34" charset="0"/>
              </a:rPr>
              <a:t> und die </a:t>
            </a:r>
            <a:r>
              <a:rPr lang="de-DE" sz="1800" u="sng" dirty="0">
                <a:solidFill>
                  <a:srgbClr val="FF0000"/>
                </a:solidFill>
                <a:latin typeface="Arial" panose="020B0604020202020204" pitchFamily="34" charset="0"/>
                <a:cs typeface="Arial" panose="020B0604020202020204" pitchFamily="34" charset="0"/>
              </a:rPr>
              <a:t>Adresse</a:t>
            </a:r>
            <a:r>
              <a:rPr lang="de-DE" sz="1800" dirty="0">
                <a:solidFill>
                  <a:schemeClr val="tx1"/>
                </a:solidFill>
                <a:latin typeface="Arial" panose="020B0604020202020204" pitchFamily="34" charset="0"/>
                <a:cs typeface="Arial" panose="020B0604020202020204" pitchFamily="34" charset="0"/>
              </a:rPr>
              <a:t> </a:t>
            </a:r>
            <a:r>
              <a:rPr lang="de-DE" sz="1800" u="sng" strike="sngStrike" dirty="0">
                <a:solidFill>
                  <a:srgbClr val="0070C0"/>
                </a:solidFill>
                <a:uFillTx/>
                <a:latin typeface="Arial" panose="020B0604020202020204" pitchFamily="34" charset="0"/>
                <a:cs typeface="Arial" panose="020B0604020202020204" pitchFamily="34" charset="0"/>
              </a:rPr>
              <a:t>hinterlegt</a:t>
            </a:r>
            <a:r>
              <a:rPr lang="de-DE" sz="1800" dirty="0">
                <a:solidFill>
                  <a:schemeClr val="tx1"/>
                </a:solidFill>
                <a:latin typeface="Arial" panose="020B0604020202020204" pitchFamily="34" charset="0"/>
                <a:cs typeface="Arial" panose="020B0604020202020204" pitchFamily="34" charset="0"/>
              </a:rPr>
              <a:t> werden. Alle </a:t>
            </a:r>
            <a:r>
              <a:rPr lang="de-DE" sz="1800" u="sng" strike="sngStrike" dirty="0">
                <a:solidFill>
                  <a:srgbClr val="00B050"/>
                </a:solidFill>
                <a:uFillTx/>
                <a:latin typeface="Arial" panose="020B0604020202020204" pitchFamily="34" charset="0"/>
                <a:cs typeface="Arial" panose="020B0604020202020204" pitchFamily="34" charset="0"/>
              </a:rPr>
              <a:t>Konten</a:t>
            </a:r>
            <a:r>
              <a:rPr lang="de-DE" sz="1800" dirty="0">
                <a:solidFill>
                  <a:schemeClr val="tx1"/>
                </a:solidFill>
                <a:latin typeface="Arial" panose="020B0604020202020204" pitchFamily="34" charset="0"/>
                <a:cs typeface="Arial" panose="020B0604020202020204" pitchFamily="34" charset="0"/>
              </a:rPr>
              <a:t> </a:t>
            </a:r>
            <a:r>
              <a:rPr lang="de-DE" sz="1800" u="sng" strike="sngStrike" dirty="0">
                <a:solidFill>
                  <a:srgbClr val="0070C0"/>
                </a:solidFill>
                <a:uFillTx/>
                <a:latin typeface="Arial" panose="020B0604020202020204" pitchFamily="34" charset="0"/>
                <a:cs typeface="Arial" panose="020B0604020202020204" pitchFamily="34" charset="0"/>
              </a:rPr>
              <a:t>haben</a:t>
            </a:r>
            <a:r>
              <a:rPr lang="de-DE" sz="1800" dirty="0">
                <a:solidFill>
                  <a:schemeClr val="tx1"/>
                </a:solidFill>
                <a:latin typeface="Arial" panose="020B0604020202020204" pitchFamily="34" charset="0"/>
                <a:cs typeface="Arial" panose="020B0604020202020204" pitchFamily="34" charset="0"/>
              </a:rPr>
              <a:t> einen </a:t>
            </a:r>
            <a:r>
              <a:rPr lang="de-DE" sz="1800" u="sng" dirty="0">
                <a:solidFill>
                  <a:srgbClr val="FF0000"/>
                </a:solidFill>
                <a:latin typeface="Arial" panose="020B0604020202020204" pitchFamily="34" charset="0"/>
                <a:cs typeface="Arial" panose="020B0604020202020204" pitchFamily="34" charset="0"/>
              </a:rPr>
              <a:t>Saldo</a:t>
            </a:r>
            <a:r>
              <a:rPr lang="de-DE" sz="1800" dirty="0">
                <a:solidFill>
                  <a:schemeClr val="tx1"/>
                </a:solidFill>
                <a:latin typeface="Arial" panose="020B0604020202020204" pitchFamily="34" charset="0"/>
                <a:cs typeface="Arial" panose="020B0604020202020204" pitchFamily="34" charset="0"/>
              </a:rPr>
              <a:t>, welcher </a:t>
            </a:r>
            <a:r>
              <a:rPr lang="de-DE" sz="1800" u="sng" strike="sngStrike" dirty="0">
                <a:solidFill>
                  <a:srgbClr val="0070C0"/>
                </a:solidFill>
                <a:uFillTx/>
                <a:latin typeface="Arial" panose="020B0604020202020204" pitchFamily="34" charset="0"/>
                <a:cs typeface="Arial" panose="020B0604020202020204" pitchFamily="34" charset="0"/>
              </a:rPr>
              <a:t>angibt</a:t>
            </a:r>
            <a:r>
              <a:rPr lang="de-DE" sz="1800" dirty="0">
                <a:solidFill>
                  <a:schemeClr val="tx1"/>
                </a:solidFill>
                <a:latin typeface="Arial" panose="020B0604020202020204" pitchFamily="34" charset="0"/>
                <a:cs typeface="Arial" panose="020B0604020202020204" pitchFamily="34" charset="0"/>
              </a:rPr>
              <a:t>, was für ein </a:t>
            </a:r>
            <a:r>
              <a:rPr lang="de-DE" sz="1800" u="sng" strike="sngStrike" dirty="0">
                <a:solidFill>
                  <a:srgbClr val="00B050"/>
                </a:solidFill>
                <a:uFillTx/>
                <a:latin typeface="Arial" panose="020B0604020202020204" pitchFamily="34" charset="0"/>
                <a:cs typeface="Arial" panose="020B0604020202020204" pitchFamily="34" charset="0"/>
              </a:rPr>
              <a:t>Wert</a:t>
            </a:r>
            <a:r>
              <a:rPr lang="de-DE" sz="1800" dirty="0">
                <a:solidFill>
                  <a:schemeClr val="tx1"/>
                </a:solidFill>
                <a:latin typeface="Arial" panose="020B0604020202020204" pitchFamily="34" charset="0"/>
                <a:cs typeface="Arial" panose="020B0604020202020204" pitchFamily="34" charset="0"/>
              </a:rPr>
              <a:t> sich aktuell auf dem </a:t>
            </a:r>
            <a:r>
              <a:rPr lang="de-DE" sz="1800" u="sng" strike="sngStrike" dirty="0">
                <a:solidFill>
                  <a:srgbClr val="00B050"/>
                </a:solidFill>
                <a:uFillTx/>
                <a:latin typeface="Arial" panose="020B0604020202020204" pitchFamily="34" charset="0"/>
                <a:cs typeface="Arial" panose="020B0604020202020204" pitchFamily="34" charset="0"/>
              </a:rPr>
              <a:t>Konto</a:t>
            </a:r>
            <a:r>
              <a:rPr lang="de-DE" sz="1800" dirty="0">
                <a:solidFill>
                  <a:schemeClr val="tx1"/>
                </a:solidFill>
                <a:latin typeface="Arial" panose="020B0604020202020204" pitchFamily="34" charset="0"/>
                <a:cs typeface="Arial" panose="020B0604020202020204" pitchFamily="34" charset="0"/>
              </a:rPr>
              <a:t> </a:t>
            </a:r>
            <a:r>
              <a:rPr lang="de-DE" sz="1800" u="sng" strike="sngStrike" dirty="0">
                <a:solidFill>
                  <a:srgbClr val="0070C0"/>
                </a:solidFill>
                <a:uFillTx/>
                <a:latin typeface="Arial" panose="020B0604020202020204" pitchFamily="34" charset="0"/>
                <a:cs typeface="Arial" panose="020B0604020202020204" pitchFamily="34" charset="0"/>
              </a:rPr>
              <a:t>befindet</a:t>
            </a:r>
            <a:r>
              <a:rPr lang="de-DE" sz="1800" dirty="0">
                <a:solidFill>
                  <a:schemeClr val="tx1"/>
                </a:solidFill>
                <a:latin typeface="Arial" panose="020B0604020202020204" pitchFamily="34" charset="0"/>
                <a:cs typeface="Arial" panose="020B0604020202020204" pitchFamily="34" charset="0"/>
              </a:rPr>
              <a:t>. </a:t>
            </a:r>
            <a:r>
              <a:rPr lang="de-DE" sz="1800" dirty="0">
                <a:solidFill>
                  <a:srgbClr val="00B050"/>
                </a:solidFill>
                <a:latin typeface="Arial" panose="020B0604020202020204" pitchFamily="34" charset="0"/>
                <a:cs typeface="Arial" panose="020B0604020202020204" pitchFamily="34" charset="0"/>
              </a:rPr>
              <a:t>Girokonten</a:t>
            </a:r>
            <a:r>
              <a:rPr lang="de-DE" sz="1800" dirty="0">
                <a:solidFill>
                  <a:schemeClr val="tx1"/>
                </a:solidFill>
                <a:latin typeface="Arial" panose="020B0604020202020204" pitchFamily="34" charset="0"/>
                <a:cs typeface="Arial" panose="020B0604020202020204" pitchFamily="34" charset="0"/>
              </a:rPr>
              <a:t> sind die ganz normalen </a:t>
            </a:r>
            <a:r>
              <a:rPr lang="de-DE" sz="1800" u="sng" strike="sngStrike" dirty="0">
                <a:solidFill>
                  <a:srgbClr val="00B050"/>
                </a:solidFill>
                <a:uFillTx/>
                <a:latin typeface="Arial" panose="020B0604020202020204" pitchFamily="34" charset="0"/>
                <a:cs typeface="Arial" panose="020B0604020202020204" pitchFamily="34" charset="0"/>
              </a:rPr>
              <a:t>Konten</a:t>
            </a:r>
            <a:r>
              <a:rPr lang="de-DE" sz="1800" dirty="0">
                <a:solidFill>
                  <a:schemeClr val="tx1"/>
                </a:solidFill>
                <a:latin typeface="Arial" panose="020B0604020202020204" pitchFamily="34" charset="0"/>
                <a:cs typeface="Arial" panose="020B0604020202020204" pitchFamily="34" charset="0"/>
              </a:rPr>
              <a:t>, sie werden durch eine eindeutige </a:t>
            </a:r>
            <a:r>
              <a:rPr lang="de-DE" sz="1800" u="sng" dirty="0">
                <a:solidFill>
                  <a:srgbClr val="FF0000"/>
                </a:solidFill>
                <a:latin typeface="Arial" panose="020B0604020202020204" pitchFamily="34" charset="0"/>
                <a:cs typeface="Arial" panose="020B0604020202020204" pitchFamily="34" charset="0"/>
              </a:rPr>
              <a:t>IBAN</a:t>
            </a:r>
            <a:r>
              <a:rPr lang="de-DE" sz="1800" dirty="0">
                <a:solidFill>
                  <a:schemeClr val="tx1"/>
                </a:solidFill>
                <a:latin typeface="Arial" panose="020B0604020202020204" pitchFamily="34" charset="0"/>
                <a:cs typeface="Arial" panose="020B0604020202020204" pitchFamily="34" charset="0"/>
              </a:rPr>
              <a:t> </a:t>
            </a:r>
            <a:r>
              <a:rPr lang="de-DE" sz="1800" u="sng" strike="sngStrike" dirty="0">
                <a:solidFill>
                  <a:srgbClr val="0070C0"/>
                </a:solidFill>
                <a:uFillTx/>
                <a:latin typeface="Arial" panose="020B0604020202020204" pitchFamily="34" charset="0"/>
                <a:cs typeface="Arial" panose="020B0604020202020204" pitchFamily="34" charset="0"/>
              </a:rPr>
              <a:t>identifiziert</a:t>
            </a:r>
            <a:r>
              <a:rPr lang="de-DE" sz="1800" dirty="0">
                <a:solidFill>
                  <a:schemeClr val="tx1"/>
                </a:solidFill>
                <a:latin typeface="Arial" panose="020B0604020202020204" pitchFamily="34" charset="0"/>
                <a:cs typeface="Arial" panose="020B0604020202020204" pitchFamily="34" charset="0"/>
              </a:rPr>
              <a:t>. Zudem gibt es </a:t>
            </a:r>
            <a:r>
              <a:rPr lang="de-DE" sz="1800" dirty="0">
                <a:solidFill>
                  <a:srgbClr val="00B050"/>
                </a:solidFill>
                <a:latin typeface="Arial" panose="020B0604020202020204" pitchFamily="34" charset="0"/>
                <a:cs typeface="Arial" panose="020B0604020202020204" pitchFamily="34" charset="0"/>
              </a:rPr>
              <a:t>Depotkonten</a:t>
            </a:r>
            <a:r>
              <a:rPr lang="de-DE" sz="1800" dirty="0">
                <a:solidFill>
                  <a:schemeClr val="tx1"/>
                </a:solidFill>
                <a:latin typeface="Arial" panose="020B0604020202020204" pitchFamily="34" charset="0"/>
                <a:cs typeface="Arial" panose="020B0604020202020204" pitchFamily="34" charset="0"/>
              </a:rPr>
              <a:t>, in dem die von den </a:t>
            </a:r>
            <a:r>
              <a:rPr lang="de-DE" sz="1800" u="sng" strike="sngStrike" dirty="0">
                <a:solidFill>
                  <a:srgbClr val="00B050"/>
                </a:solidFill>
                <a:uFillTx/>
                <a:latin typeface="Arial" panose="020B0604020202020204" pitchFamily="34" charset="0"/>
                <a:cs typeface="Arial" panose="020B0604020202020204" pitchFamily="34" charset="0"/>
              </a:rPr>
              <a:t>Kunden</a:t>
            </a:r>
            <a:r>
              <a:rPr lang="de-DE" sz="1800" dirty="0">
                <a:solidFill>
                  <a:schemeClr val="tx1"/>
                </a:solidFill>
                <a:latin typeface="Arial" panose="020B0604020202020204" pitchFamily="34" charset="0"/>
                <a:cs typeface="Arial" panose="020B0604020202020204" pitchFamily="34" charset="0"/>
              </a:rPr>
              <a:t> gekauften </a:t>
            </a:r>
            <a:r>
              <a:rPr lang="de-DE" sz="1800" dirty="0">
                <a:solidFill>
                  <a:srgbClr val="00B050"/>
                </a:solidFill>
                <a:latin typeface="Arial" panose="020B0604020202020204" pitchFamily="34" charset="0"/>
                <a:cs typeface="Arial" panose="020B0604020202020204" pitchFamily="34" charset="0"/>
              </a:rPr>
              <a:t>Aktien</a:t>
            </a:r>
            <a:r>
              <a:rPr lang="de-DE" sz="1800" dirty="0">
                <a:solidFill>
                  <a:schemeClr val="tx1"/>
                </a:solidFill>
                <a:latin typeface="Arial" panose="020B0604020202020204" pitchFamily="34" charset="0"/>
                <a:cs typeface="Arial" panose="020B0604020202020204" pitchFamily="34" charset="0"/>
              </a:rPr>
              <a:t> </a:t>
            </a:r>
            <a:r>
              <a:rPr lang="de-DE" sz="1800" u="sng" strike="sngStrike" dirty="0">
                <a:solidFill>
                  <a:srgbClr val="0070C0"/>
                </a:solidFill>
                <a:uFillTx/>
                <a:latin typeface="Arial" panose="020B0604020202020204" pitchFamily="34" charset="0"/>
                <a:cs typeface="Arial" panose="020B0604020202020204" pitchFamily="34" charset="0"/>
              </a:rPr>
              <a:t>abgelegt</a:t>
            </a:r>
            <a:r>
              <a:rPr lang="de-DE" sz="1800" dirty="0">
                <a:solidFill>
                  <a:schemeClr val="tx1"/>
                </a:solidFill>
                <a:latin typeface="Arial" panose="020B0604020202020204" pitchFamily="34" charset="0"/>
                <a:cs typeface="Arial" panose="020B0604020202020204" pitchFamily="34" charset="0"/>
              </a:rPr>
              <a:t> werden. Der </a:t>
            </a:r>
            <a:r>
              <a:rPr lang="de-DE" sz="1800" u="sng" strike="sngStrike" dirty="0">
                <a:solidFill>
                  <a:srgbClr val="00B050"/>
                </a:solidFill>
                <a:uFillTx/>
                <a:latin typeface="Arial" panose="020B0604020202020204" pitchFamily="34" charset="0"/>
                <a:cs typeface="Arial" panose="020B0604020202020204" pitchFamily="34" charset="0"/>
              </a:rPr>
              <a:t>Kunde</a:t>
            </a:r>
            <a:r>
              <a:rPr lang="de-DE" sz="1800" dirty="0">
                <a:solidFill>
                  <a:schemeClr val="tx1"/>
                </a:solidFill>
                <a:latin typeface="Arial" panose="020B0604020202020204" pitchFamily="34" charset="0"/>
                <a:cs typeface="Arial" panose="020B0604020202020204" pitchFamily="34" charset="0"/>
              </a:rPr>
              <a:t> kann sich eine </a:t>
            </a:r>
            <a:r>
              <a:rPr lang="de-DE" sz="1800" u="sng" dirty="0">
                <a:solidFill>
                  <a:srgbClr val="0070C0"/>
                </a:solidFill>
                <a:latin typeface="Arial" panose="020B0604020202020204" pitchFamily="34" charset="0"/>
                <a:cs typeface="Arial" panose="020B0604020202020204" pitchFamily="34" charset="0"/>
              </a:rPr>
              <a:t>Auflistung</a:t>
            </a:r>
            <a:r>
              <a:rPr lang="de-DE" sz="1800" dirty="0">
                <a:solidFill>
                  <a:schemeClr val="tx1"/>
                </a:solidFill>
                <a:latin typeface="Arial" panose="020B0604020202020204" pitchFamily="34" charset="0"/>
                <a:cs typeface="Arial" panose="020B0604020202020204" pitchFamily="34" charset="0"/>
              </a:rPr>
              <a:t> der verschiedenen </a:t>
            </a:r>
            <a:r>
              <a:rPr lang="de-DE" sz="1800" u="sng" strike="sngStrike" dirty="0">
                <a:solidFill>
                  <a:srgbClr val="00B050"/>
                </a:solidFill>
                <a:uFillTx/>
                <a:latin typeface="Arial" panose="020B0604020202020204" pitchFamily="34" charset="0"/>
                <a:cs typeface="Arial" panose="020B0604020202020204" pitchFamily="34" charset="0"/>
              </a:rPr>
              <a:t>Posten</a:t>
            </a:r>
            <a:r>
              <a:rPr lang="de-DE" sz="1800" dirty="0">
                <a:solidFill>
                  <a:schemeClr val="tx1"/>
                </a:solidFill>
                <a:latin typeface="Arial" panose="020B0604020202020204" pitchFamily="34" charset="0"/>
                <a:cs typeface="Arial" panose="020B0604020202020204" pitchFamily="34" charset="0"/>
              </a:rPr>
              <a:t> in seinen </a:t>
            </a:r>
            <a:r>
              <a:rPr lang="de-DE" sz="1800" u="sng" strike="sngStrike" dirty="0">
                <a:solidFill>
                  <a:srgbClr val="00B050"/>
                </a:solidFill>
                <a:uFillTx/>
                <a:latin typeface="Arial" panose="020B0604020202020204" pitchFamily="34" charset="0"/>
                <a:cs typeface="Arial" panose="020B0604020202020204" pitchFamily="34" charset="0"/>
              </a:rPr>
              <a:t>Depots</a:t>
            </a:r>
            <a:r>
              <a:rPr lang="de-DE" sz="1800" dirty="0">
                <a:solidFill>
                  <a:schemeClr val="tx1"/>
                </a:solidFill>
                <a:latin typeface="Arial" panose="020B0604020202020204" pitchFamily="34" charset="0"/>
                <a:cs typeface="Arial" panose="020B0604020202020204" pitchFamily="34" charset="0"/>
              </a:rPr>
              <a:t> </a:t>
            </a:r>
            <a:r>
              <a:rPr lang="de-DE" sz="1800" u="sng" strike="sngStrike" dirty="0">
                <a:solidFill>
                  <a:srgbClr val="0070C0"/>
                </a:solidFill>
                <a:uFillTx/>
                <a:latin typeface="Arial" panose="020B0604020202020204" pitchFamily="34" charset="0"/>
                <a:cs typeface="Arial" panose="020B0604020202020204" pitchFamily="34" charset="0"/>
              </a:rPr>
              <a:t>anzeigen</a:t>
            </a:r>
            <a:r>
              <a:rPr lang="de-DE" sz="1800" dirty="0">
                <a:solidFill>
                  <a:schemeClr val="tx1"/>
                </a:solidFill>
                <a:latin typeface="Arial" panose="020B0604020202020204" pitchFamily="34" charset="0"/>
                <a:cs typeface="Arial" panose="020B0604020202020204" pitchFamily="34" charset="0"/>
              </a:rPr>
              <a:t> lassen. Wichtig ist, dass zur </a:t>
            </a:r>
            <a:r>
              <a:rPr lang="de-DE" sz="1800" u="sng" dirty="0">
                <a:solidFill>
                  <a:srgbClr val="0070C0"/>
                </a:solidFill>
                <a:latin typeface="Arial" panose="020B0604020202020204" pitchFamily="34" charset="0"/>
                <a:cs typeface="Arial" panose="020B0604020202020204" pitchFamily="34" charset="0"/>
              </a:rPr>
              <a:t>Deckung</a:t>
            </a:r>
            <a:r>
              <a:rPr lang="de-DE" sz="1800" dirty="0">
                <a:solidFill>
                  <a:schemeClr val="tx1"/>
                </a:solidFill>
                <a:latin typeface="Arial" panose="020B0604020202020204" pitchFamily="34" charset="0"/>
                <a:cs typeface="Arial" panose="020B0604020202020204" pitchFamily="34" charset="0"/>
              </a:rPr>
              <a:t> von </a:t>
            </a:r>
            <a:r>
              <a:rPr lang="de-DE" sz="1800" u="sng" strike="sngStrike" dirty="0">
                <a:solidFill>
                  <a:srgbClr val="00B050"/>
                </a:solidFill>
                <a:uFillTx/>
                <a:latin typeface="Arial" panose="020B0604020202020204" pitchFamily="34" charset="0"/>
                <a:cs typeface="Arial" panose="020B0604020202020204" pitchFamily="34" charset="0"/>
              </a:rPr>
              <a:t>Käufen</a:t>
            </a:r>
            <a:r>
              <a:rPr lang="de-DE" sz="1800" dirty="0">
                <a:solidFill>
                  <a:schemeClr val="tx1"/>
                </a:solidFill>
                <a:latin typeface="Arial" panose="020B0604020202020204" pitchFamily="34" charset="0"/>
                <a:cs typeface="Arial" panose="020B0604020202020204" pitchFamily="34" charset="0"/>
              </a:rPr>
              <a:t> und zur </a:t>
            </a:r>
            <a:r>
              <a:rPr lang="de-DE" sz="1800" u="sng" dirty="0">
                <a:solidFill>
                  <a:srgbClr val="0070C0"/>
                </a:solidFill>
                <a:latin typeface="Arial" panose="020B0604020202020204" pitchFamily="34" charset="0"/>
                <a:cs typeface="Arial" panose="020B0604020202020204" pitchFamily="34" charset="0"/>
              </a:rPr>
              <a:t>Ausschüttung</a:t>
            </a:r>
            <a:r>
              <a:rPr lang="de-DE" sz="1800" dirty="0">
                <a:solidFill>
                  <a:schemeClr val="tx1"/>
                </a:solidFill>
                <a:latin typeface="Arial" panose="020B0604020202020204" pitchFamily="34" charset="0"/>
                <a:cs typeface="Arial" panose="020B0604020202020204" pitchFamily="34" charset="0"/>
              </a:rPr>
              <a:t> bei </a:t>
            </a:r>
            <a:r>
              <a:rPr lang="de-DE" sz="1800" u="sng" strike="sngStrike" dirty="0">
                <a:solidFill>
                  <a:srgbClr val="00B050"/>
                </a:solidFill>
                <a:uFillTx/>
                <a:latin typeface="Arial" panose="020B0604020202020204" pitchFamily="34" charset="0"/>
                <a:cs typeface="Arial" panose="020B0604020202020204" pitchFamily="34" charset="0"/>
              </a:rPr>
              <a:t>Verkäufen</a:t>
            </a:r>
            <a:r>
              <a:rPr lang="de-DE" sz="1800" dirty="0">
                <a:solidFill>
                  <a:schemeClr val="tx1"/>
                </a:solidFill>
                <a:latin typeface="Arial" panose="020B0604020202020204" pitchFamily="34" charset="0"/>
                <a:cs typeface="Arial" panose="020B0604020202020204" pitchFamily="34" charset="0"/>
              </a:rPr>
              <a:t> oder </a:t>
            </a:r>
            <a:r>
              <a:rPr lang="de-DE" sz="1800" u="sng" strike="sngStrike" dirty="0">
                <a:solidFill>
                  <a:srgbClr val="00B050"/>
                </a:solidFill>
                <a:uFillTx/>
                <a:latin typeface="Arial" panose="020B0604020202020204" pitchFamily="34" charset="0"/>
                <a:cs typeface="Arial" panose="020B0604020202020204" pitchFamily="34" charset="0"/>
              </a:rPr>
              <a:t>Dividendenzahlungen</a:t>
            </a:r>
            <a:r>
              <a:rPr lang="de-DE" sz="1800" dirty="0">
                <a:solidFill>
                  <a:schemeClr val="tx1"/>
                </a:solidFill>
                <a:latin typeface="Arial" panose="020B0604020202020204" pitchFamily="34" charset="0"/>
                <a:cs typeface="Arial" panose="020B0604020202020204" pitchFamily="34" charset="0"/>
              </a:rPr>
              <a:t> immer ein </a:t>
            </a:r>
            <a:r>
              <a:rPr lang="de-DE" sz="1800" dirty="0">
                <a:solidFill>
                  <a:srgbClr val="00B050"/>
                </a:solidFill>
                <a:latin typeface="Arial" panose="020B0604020202020204" pitchFamily="34" charset="0"/>
                <a:cs typeface="Arial" panose="020B0604020202020204" pitchFamily="34" charset="0"/>
              </a:rPr>
              <a:t>Referenzkonto</a:t>
            </a:r>
            <a:r>
              <a:rPr lang="de-DE" sz="1800" dirty="0">
                <a:solidFill>
                  <a:schemeClr val="tx1"/>
                </a:solidFill>
                <a:latin typeface="Arial" panose="020B0604020202020204" pitchFamily="34" charset="0"/>
                <a:cs typeface="Arial" panose="020B0604020202020204" pitchFamily="34" charset="0"/>
              </a:rPr>
              <a:t> </a:t>
            </a:r>
            <a:r>
              <a:rPr lang="de-DE" sz="1800" u="sng" strike="sngStrike" dirty="0">
                <a:solidFill>
                  <a:srgbClr val="0070C0"/>
                </a:solidFill>
                <a:uFillTx/>
                <a:latin typeface="Arial" panose="020B0604020202020204" pitchFamily="34" charset="0"/>
                <a:cs typeface="Arial" panose="020B0604020202020204" pitchFamily="34" charset="0"/>
              </a:rPr>
              <a:t>angegeben</a:t>
            </a:r>
            <a:r>
              <a:rPr lang="de-DE" sz="1800" dirty="0">
                <a:solidFill>
                  <a:schemeClr val="tx1"/>
                </a:solidFill>
                <a:latin typeface="Arial" panose="020B0604020202020204" pitchFamily="34" charset="0"/>
                <a:cs typeface="Arial" panose="020B0604020202020204" pitchFamily="34" charset="0"/>
              </a:rPr>
              <a:t> werden muss. Zur </a:t>
            </a:r>
            <a:r>
              <a:rPr lang="de-DE" sz="1800" u="sng" dirty="0">
                <a:solidFill>
                  <a:srgbClr val="0070C0"/>
                </a:solidFill>
                <a:latin typeface="Arial" panose="020B0604020202020204" pitchFamily="34" charset="0"/>
                <a:cs typeface="Arial" panose="020B0604020202020204" pitchFamily="34" charset="0"/>
              </a:rPr>
              <a:t>Berechnung</a:t>
            </a:r>
            <a:r>
              <a:rPr lang="de-DE" sz="1800" dirty="0">
                <a:solidFill>
                  <a:schemeClr val="tx1"/>
                </a:solidFill>
                <a:latin typeface="Arial" panose="020B0604020202020204" pitchFamily="34" charset="0"/>
                <a:cs typeface="Arial" panose="020B0604020202020204" pitchFamily="34" charset="0"/>
              </a:rPr>
              <a:t> des </a:t>
            </a:r>
            <a:r>
              <a:rPr lang="de-DE" sz="1800" u="sng" strike="sngStrike" dirty="0">
                <a:solidFill>
                  <a:srgbClr val="00B050"/>
                </a:solidFill>
                <a:uFillTx/>
                <a:latin typeface="Arial" panose="020B0604020202020204" pitchFamily="34" charset="0"/>
                <a:cs typeface="Arial" panose="020B0604020202020204" pitchFamily="34" charset="0"/>
              </a:rPr>
              <a:t>Saldos</a:t>
            </a:r>
            <a:r>
              <a:rPr lang="de-DE" sz="1800" dirty="0">
                <a:solidFill>
                  <a:schemeClr val="tx1"/>
                </a:solidFill>
                <a:latin typeface="Arial" panose="020B0604020202020204" pitchFamily="34" charset="0"/>
                <a:cs typeface="Arial" panose="020B0604020202020204" pitchFamily="34" charset="0"/>
              </a:rPr>
              <a:t> eines </a:t>
            </a:r>
            <a:r>
              <a:rPr lang="de-DE" sz="1800" u="sng" strike="sngStrike" dirty="0">
                <a:solidFill>
                  <a:srgbClr val="00B050"/>
                </a:solidFill>
                <a:uFillTx/>
                <a:latin typeface="Arial" panose="020B0604020202020204" pitchFamily="34" charset="0"/>
                <a:cs typeface="Arial" panose="020B0604020202020204" pitchFamily="34" charset="0"/>
              </a:rPr>
              <a:t>Depots</a:t>
            </a:r>
            <a:r>
              <a:rPr lang="de-DE" sz="1800" dirty="0">
                <a:solidFill>
                  <a:schemeClr val="tx1"/>
                </a:solidFill>
                <a:latin typeface="Arial" panose="020B0604020202020204" pitchFamily="34" charset="0"/>
                <a:cs typeface="Arial" panose="020B0604020202020204" pitchFamily="34" charset="0"/>
              </a:rPr>
              <a:t> werden immer die </a:t>
            </a:r>
            <a:r>
              <a:rPr lang="de-DE" sz="1800" u="sng" dirty="0">
                <a:solidFill>
                  <a:srgbClr val="FF0000"/>
                </a:solidFill>
                <a:latin typeface="Arial" panose="020B0604020202020204" pitchFamily="34" charset="0"/>
                <a:cs typeface="Arial" panose="020B0604020202020204" pitchFamily="34" charset="0"/>
              </a:rPr>
              <a:t>Tageskurse</a:t>
            </a:r>
            <a:r>
              <a:rPr lang="de-DE" sz="1800" dirty="0">
                <a:solidFill>
                  <a:schemeClr val="tx1"/>
                </a:solidFill>
                <a:latin typeface="Arial" panose="020B0604020202020204" pitchFamily="34" charset="0"/>
                <a:cs typeface="Arial" panose="020B0604020202020204" pitchFamily="34" charset="0"/>
              </a:rPr>
              <a:t> der </a:t>
            </a:r>
            <a:r>
              <a:rPr lang="de-DE" sz="1800" u="sng" strike="sngStrike" dirty="0">
                <a:solidFill>
                  <a:srgbClr val="00B050"/>
                </a:solidFill>
                <a:uFillTx/>
                <a:latin typeface="Arial" panose="020B0604020202020204" pitchFamily="34" charset="0"/>
                <a:cs typeface="Arial" panose="020B0604020202020204" pitchFamily="34" charset="0"/>
              </a:rPr>
              <a:t>Aktien</a:t>
            </a:r>
            <a:r>
              <a:rPr lang="de-DE" sz="1800" dirty="0">
                <a:solidFill>
                  <a:schemeClr val="tx1"/>
                </a:solidFill>
                <a:latin typeface="Arial" panose="020B0604020202020204" pitchFamily="34" charset="0"/>
                <a:cs typeface="Arial" panose="020B0604020202020204" pitchFamily="34" charset="0"/>
              </a:rPr>
              <a:t> </a:t>
            </a:r>
            <a:r>
              <a:rPr lang="de-DE" sz="1800" u="sng" strike="sngStrike" dirty="0">
                <a:solidFill>
                  <a:srgbClr val="0070C0"/>
                </a:solidFill>
                <a:uFillTx/>
                <a:latin typeface="Arial" panose="020B0604020202020204" pitchFamily="34" charset="0"/>
                <a:cs typeface="Arial" panose="020B0604020202020204" pitchFamily="34" charset="0"/>
              </a:rPr>
              <a:t>verwendet</a:t>
            </a:r>
            <a:r>
              <a:rPr lang="de-DE" sz="1800" dirty="0">
                <a:solidFill>
                  <a:schemeClr val="tx1"/>
                </a:solidFill>
                <a:latin typeface="Arial" panose="020B0604020202020204" pitchFamily="34" charset="0"/>
                <a:cs typeface="Arial" panose="020B0604020202020204" pitchFamily="34" charset="0"/>
              </a:rPr>
              <a:t>. </a:t>
            </a:r>
            <a:r>
              <a:rPr lang="de-DE" sz="1800" u="sng" strike="sngStrike" dirty="0">
                <a:solidFill>
                  <a:srgbClr val="00B050"/>
                </a:solidFill>
                <a:uFillTx/>
                <a:latin typeface="Arial" panose="020B0604020202020204" pitchFamily="34" charset="0"/>
                <a:cs typeface="Arial" panose="020B0604020202020204" pitchFamily="34" charset="0"/>
              </a:rPr>
              <a:t>Aktien</a:t>
            </a:r>
            <a:r>
              <a:rPr lang="de-DE" sz="1800" dirty="0">
                <a:solidFill>
                  <a:schemeClr val="tx1"/>
                </a:solidFill>
                <a:latin typeface="Arial" panose="020B0604020202020204" pitchFamily="34" charset="0"/>
                <a:cs typeface="Arial" panose="020B0604020202020204" pitchFamily="34" charset="0"/>
              </a:rPr>
              <a:t> werden durch die sogenannte </a:t>
            </a:r>
            <a:r>
              <a:rPr lang="de-DE" sz="1800" u="sng" dirty="0">
                <a:solidFill>
                  <a:srgbClr val="FF0000"/>
                </a:solidFill>
                <a:latin typeface="Arial" panose="020B0604020202020204" pitchFamily="34" charset="0"/>
                <a:cs typeface="Arial" panose="020B0604020202020204" pitchFamily="34" charset="0"/>
              </a:rPr>
              <a:t>Wertpapierkennnummer</a:t>
            </a:r>
            <a:r>
              <a:rPr lang="de-DE" sz="1800" dirty="0">
                <a:solidFill>
                  <a:schemeClr val="tx1"/>
                </a:solidFill>
                <a:latin typeface="Arial" panose="020B0604020202020204" pitchFamily="34" charset="0"/>
                <a:cs typeface="Arial" panose="020B0604020202020204" pitchFamily="34" charset="0"/>
              </a:rPr>
              <a:t> eindeutig </a:t>
            </a:r>
            <a:r>
              <a:rPr lang="de-DE" sz="1800" u="sng" strike="sngStrike" dirty="0">
                <a:solidFill>
                  <a:srgbClr val="0070C0"/>
                </a:solidFill>
                <a:uFillTx/>
                <a:latin typeface="Arial" panose="020B0604020202020204" pitchFamily="34" charset="0"/>
                <a:cs typeface="Arial" panose="020B0604020202020204" pitchFamily="34" charset="0"/>
              </a:rPr>
              <a:t>identifiziert</a:t>
            </a:r>
            <a:r>
              <a:rPr lang="de-DE" sz="1800" dirty="0">
                <a:solidFill>
                  <a:schemeClr val="tx1"/>
                </a:solidFill>
                <a:latin typeface="Arial" panose="020B0604020202020204" pitchFamily="34" charset="0"/>
                <a:cs typeface="Arial" panose="020B0604020202020204" pitchFamily="34" charset="0"/>
              </a:rPr>
              <a:t>. </a:t>
            </a:r>
            <a:endParaRPr lang="de-DE" sz="1800" dirty="0">
              <a:solidFill>
                <a:schemeClr val="tx1"/>
              </a:solidFill>
              <a:latin typeface="Arial" panose="020B0604020202020204" pitchFamily="34" charset="0"/>
              <a:cs typeface="Arial" panose="020B0604020202020204" pitchFamily="34" charset="0"/>
            </a:endParaRPr>
          </a:p>
        </p:txBody>
      </p:sp>
      <p:sp>
        <p:nvSpPr>
          <p:cNvPr id="4" name="Titel 3"/>
          <p:cNvSpPr>
            <a:spLocks noGrp="1"/>
          </p:cNvSpPr>
          <p:nvPr>
            <p:ph type="title"/>
          </p:nvPr>
        </p:nvSpPr>
        <p:spPr/>
        <p:txBody>
          <a:bodyPr/>
          <a:lstStyle/>
          <a:p>
            <a:r>
              <a:rPr lang="de-DE" dirty="0"/>
              <a:t>Anforderungstext – Bank</a:t>
            </a:r>
            <a:endParaRPr lang="de-D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1" descr="Dominmodel"/>
          <p:cNvPicPr>
            <a:picLocks noChangeAspect="1"/>
          </p:cNvPicPr>
          <p:nvPr>
            <p:ph idx="1"/>
          </p:nvPr>
        </p:nvPicPr>
        <p:blipFill>
          <a:blip r:embed="rId1"/>
          <a:stretch>
            <a:fillRect/>
          </a:stretch>
        </p:blipFill>
        <p:spPr>
          <a:xfrm>
            <a:off x="2385060" y="1426210"/>
            <a:ext cx="5098415" cy="3591560"/>
          </a:xfrm>
          <a:prstGeom prst="rect">
            <a:avLst/>
          </a:prstGeom>
        </p:spPr>
      </p:pic>
      <p:sp>
        <p:nvSpPr>
          <p:cNvPr id="4" name="Titel 3"/>
          <p:cNvSpPr>
            <a:spLocks noGrp="1"/>
          </p:cNvSpPr>
          <p:nvPr>
            <p:ph type="title"/>
          </p:nvPr>
        </p:nvSpPr>
        <p:spPr/>
        <p:txBody>
          <a:bodyPr/>
          <a:lstStyle/>
          <a:p>
            <a:r>
              <a:rPr lang="de-DE" dirty="0"/>
              <a:t>Domänenmodell</a:t>
            </a:r>
            <a:endParaRPr lang="de-D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err="1"/>
              <a:t>Use</a:t>
            </a:r>
            <a:r>
              <a:rPr lang="de-DE" dirty="0"/>
              <a:t>-Case Diagramm</a:t>
            </a:r>
            <a:endParaRPr lang="de-DE" dirty="0"/>
          </a:p>
        </p:txBody>
      </p:sp>
      <p:pic>
        <p:nvPicPr>
          <p:cNvPr id="8" name="内容占位符 7" descr="Usecasediagramm"/>
          <p:cNvPicPr>
            <a:picLocks noChangeAspect="1"/>
          </p:cNvPicPr>
          <p:nvPr>
            <p:ph idx="1"/>
          </p:nvPr>
        </p:nvPicPr>
        <p:blipFill>
          <a:blip r:embed="rId1"/>
          <a:stretch>
            <a:fillRect/>
          </a:stretch>
        </p:blipFill>
        <p:spPr>
          <a:xfrm>
            <a:off x="1752600" y="1426210"/>
            <a:ext cx="6363335" cy="3591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1" dirty="0">
                <a:latin typeface="Arial" panose="020B0604020202020204" pitchFamily="34" charset="0"/>
                <a:cs typeface="Arial" panose="020B0604020202020204" pitchFamily="34" charset="0"/>
                <a:sym typeface="+mn-ea"/>
              </a:rPr>
              <a:t>Epic</a:t>
            </a:r>
            <a:r>
              <a:rPr lang="de-DE" sz="1800" dirty="0">
                <a:latin typeface="Arial" panose="020B0604020202020204" pitchFamily="34" charset="0"/>
                <a:cs typeface="Arial" panose="020B0604020202020204" pitchFamily="34" charset="0"/>
                <a:sym typeface="+mn-ea"/>
              </a:rPr>
              <a:t> : Konto eröffnen</a:t>
            </a:r>
            <a:endParaRPr lang="de-DE" sz="1800" dirty="0">
              <a:latin typeface="Arial" panose="020B0604020202020204" pitchFamily="34" charset="0"/>
              <a:cs typeface="Arial" panose="020B0604020202020204" pitchFamily="34" charset="0"/>
            </a:endParaRPr>
          </a:p>
          <a:p>
            <a:pPr marL="0" indent="0">
              <a:buNone/>
            </a:pPr>
            <a:r>
              <a:rPr lang="de-DE" sz="1800" b="1" dirty="0">
                <a:latin typeface="Arial" panose="020B0604020202020204" pitchFamily="34" charset="0"/>
                <a:cs typeface="Arial" panose="020B0604020202020204" pitchFamily="34" charset="0"/>
                <a:sym typeface="+mn-ea"/>
              </a:rPr>
              <a:t>User-Story</a:t>
            </a:r>
            <a:r>
              <a:rPr lang="de-DE" sz="1800" dirty="0">
                <a:latin typeface="Arial" panose="020B0604020202020204" pitchFamily="34" charset="0"/>
                <a:cs typeface="Arial" panose="020B0604020202020204" pitchFamily="34" charset="0"/>
                <a:sym typeface="+mn-ea"/>
              </a:rPr>
              <a:t> : Als Kunde möchte ich </a:t>
            </a:r>
            <a:r>
              <a:rPr lang="de-DE" sz="1800" dirty="0">
                <a:latin typeface="Arial" panose="020B0604020202020204" pitchFamily="34" charset="0"/>
                <a:cs typeface="Arial" panose="020B0604020202020204" pitchFamily="34" charset="0"/>
                <a:sym typeface="+mn-ea"/>
              </a:rPr>
              <a:t>Konto eröffnen</a:t>
            </a:r>
            <a:r>
              <a:rPr lang="de-DE" sz="1800" dirty="0">
                <a:latin typeface="Arial" panose="020B0604020202020204" pitchFamily="34" charset="0"/>
                <a:cs typeface="Arial" panose="020B0604020202020204" pitchFamily="34" charset="0"/>
                <a:sym typeface="+mn-ea"/>
              </a:rPr>
              <a:t>, um Service zu bieten</a:t>
            </a:r>
            <a:endParaRPr lang="de-DE" sz="1800" dirty="0">
              <a:latin typeface="Arial" panose="020B0604020202020204" pitchFamily="34" charset="0"/>
              <a:cs typeface="Arial" panose="020B0604020202020204" pitchFamily="34" charset="0"/>
            </a:endParaRPr>
          </a:p>
          <a:p>
            <a:pPr marL="0" indent="0">
              <a:buNone/>
            </a:pPr>
            <a:r>
              <a:rPr lang="de-DE" sz="1800" b="1" dirty="0">
                <a:latin typeface="Arial" panose="020B0604020202020204" pitchFamily="34" charset="0"/>
                <a:cs typeface="Arial" panose="020B0604020202020204" pitchFamily="34" charset="0"/>
                <a:sym typeface="+mn-ea"/>
              </a:rPr>
              <a:t>Akzeptanzkriterien : </a:t>
            </a:r>
            <a:endParaRPr lang="de-DE" sz="1800" b="1" dirty="0">
              <a:latin typeface="Arial" panose="020B0604020202020204" pitchFamily="34" charset="0"/>
              <a:cs typeface="Arial" panose="020B0604020202020204" pitchFamily="34" charset="0"/>
            </a:endParaRPr>
          </a:p>
          <a:p>
            <a:pPr/>
            <a:r>
              <a:rPr lang="de-DE" sz="1800" dirty="0">
                <a:latin typeface="Arial" panose="020B0604020202020204" pitchFamily="34" charset="0"/>
                <a:cs typeface="Arial" panose="020B0604020202020204" pitchFamily="34" charset="0"/>
                <a:sym typeface="+mn-ea"/>
              </a:rPr>
              <a:t>Bei </a:t>
            </a:r>
            <a:r>
              <a:rPr lang="en-US" altLang="de-DE" sz="1800" dirty="0">
                <a:latin typeface="Arial" panose="020B0604020202020204" pitchFamily="34" charset="0"/>
                <a:cs typeface="Arial" panose="020B0604020202020204" pitchFamily="34" charset="0"/>
                <a:sym typeface="+mn-ea"/>
              </a:rPr>
              <a:t>des </a:t>
            </a:r>
            <a:r>
              <a:rPr lang="de-DE" altLang="en-US" sz="1800" dirty="0">
                <a:latin typeface="Arial" panose="020B0604020202020204" pitchFamily="34" charset="0"/>
                <a:cs typeface="Arial" panose="020B0604020202020204" pitchFamily="34" charset="0"/>
                <a:sym typeface="+mn-ea"/>
              </a:rPr>
              <a:t>Eröffnen</a:t>
            </a:r>
            <a:r>
              <a:rPr lang="de-DE" sz="1800" dirty="0">
                <a:latin typeface="Arial" panose="020B0604020202020204" pitchFamily="34" charset="0"/>
                <a:cs typeface="Arial" panose="020B0604020202020204" pitchFamily="34" charset="0"/>
                <a:sym typeface="+mn-ea"/>
              </a:rPr>
              <a:t> eines Kontos müssen </a:t>
            </a:r>
            <a:r>
              <a:rPr lang="de-DE" sz="1800" dirty="0">
                <a:latin typeface="Arial" panose="020B0604020202020204" pitchFamily="34" charset="0"/>
                <a:cs typeface="Arial" panose="020B0604020202020204" pitchFamily="34" charset="0"/>
                <a:sym typeface="+mn-ea"/>
              </a:rPr>
              <a:t>das Antragsformular mit</a:t>
            </a:r>
            <a:r>
              <a:rPr lang="de-DE" sz="1800" dirty="0">
                <a:latin typeface="Arial" panose="020B0604020202020204" pitchFamily="34" charset="0"/>
                <a:cs typeface="Arial" panose="020B0604020202020204" pitchFamily="34" charset="0"/>
                <a:sym typeface="+mn-ea"/>
              </a:rPr>
              <a:t> Name und Addresse ausgefüllt</a:t>
            </a:r>
            <a:r>
              <a:rPr lang="en-US" altLang="de-DE" sz="1800" dirty="0">
                <a:latin typeface="Arial" panose="020B0604020202020204" pitchFamily="34" charset="0"/>
                <a:cs typeface="Arial" panose="020B0604020202020204" pitchFamily="34" charset="0"/>
                <a:sym typeface="+mn-ea"/>
              </a:rPr>
              <a:t>,</a:t>
            </a:r>
            <a:r>
              <a:rPr lang="de-DE" sz="1800" dirty="0">
                <a:latin typeface="Arial" panose="020B0604020202020204" pitchFamily="34" charset="0"/>
                <a:cs typeface="Arial" panose="020B0604020202020204" pitchFamily="34" charset="0"/>
                <a:sym typeface="+mn-ea"/>
              </a:rPr>
              <a:t>das Antragsformular abgegeben </a:t>
            </a:r>
            <a:r>
              <a:rPr lang="en-US" altLang="de-DE" sz="1800" dirty="0">
                <a:latin typeface="Arial" panose="020B0604020202020204" pitchFamily="34" charset="0"/>
                <a:cs typeface="Arial" panose="020B0604020202020204" pitchFamily="34" charset="0"/>
                <a:sym typeface="+mn-ea"/>
              </a:rPr>
              <a:t>und pers</a:t>
            </a:r>
            <a:r>
              <a:rPr lang="de-DE" altLang="en-US" sz="1800" dirty="0">
                <a:latin typeface="Arial" panose="020B0604020202020204" pitchFamily="34" charset="0"/>
                <a:cs typeface="Arial" panose="020B0604020202020204" pitchFamily="34" charset="0"/>
                <a:sym typeface="+mn-ea"/>
              </a:rPr>
              <a:t>ö</a:t>
            </a:r>
            <a:r>
              <a:rPr lang="en-US" altLang="de-DE" sz="1800" dirty="0">
                <a:latin typeface="Arial" panose="020B0604020202020204" pitchFamily="34" charset="0"/>
                <a:cs typeface="Arial" panose="020B0604020202020204" pitchFamily="34" charset="0"/>
                <a:sym typeface="+mn-ea"/>
              </a:rPr>
              <a:t>nliche Ausweis zeigt </a:t>
            </a:r>
            <a:r>
              <a:rPr lang="de-DE" sz="1800" dirty="0">
                <a:latin typeface="Arial" panose="020B0604020202020204" pitchFamily="34" charset="0"/>
                <a:cs typeface="Arial" panose="020B0604020202020204" pitchFamily="34" charset="0"/>
                <a:sym typeface="+mn-ea"/>
              </a:rPr>
              <a:t>werden.</a:t>
            </a:r>
            <a:endParaRPr lang="de-DE" sz="1800" dirty="0">
              <a:latin typeface="Arial" panose="020B0604020202020204" pitchFamily="34" charset="0"/>
              <a:cs typeface="Arial" panose="020B0604020202020204" pitchFamily="34" charset="0"/>
            </a:endParaRPr>
          </a:p>
          <a:p>
            <a:r>
              <a:rPr lang="de-DE" sz="1800" dirty="0">
                <a:latin typeface="Arial" panose="020B0604020202020204" pitchFamily="34" charset="0"/>
                <a:cs typeface="Arial" panose="020B0604020202020204" pitchFamily="34" charset="0"/>
                <a:sym typeface="+mn-ea"/>
              </a:rPr>
              <a:t>Wenn man alle richtige Information angegeben hat, bekommt man nach einiege Tagen ein Brief mit eine Bankkarte, Tan-code und ausführliche Klausel.</a:t>
            </a:r>
            <a:endParaRPr lang="de-DE" sz="1800" dirty="0">
              <a:solidFill>
                <a:srgbClr val="FF0000"/>
              </a:solidFill>
              <a:latin typeface="Arial" panose="020B0604020202020204" pitchFamily="34" charset="0"/>
              <a:cs typeface="Arial" panose="020B0604020202020204" pitchFamily="34" charset="0"/>
            </a:endParaRPr>
          </a:p>
        </p:txBody>
      </p:sp>
      <p:sp>
        <p:nvSpPr>
          <p:cNvPr id="4" name="Titel 3"/>
          <p:cNvSpPr>
            <a:spLocks noGrp="1"/>
          </p:cNvSpPr>
          <p:nvPr>
            <p:ph type="title"/>
          </p:nvPr>
        </p:nvSpPr>
        <p:spPr/>
        <p:txBody>
          <a:bodyPr/>
          <a:lstStyle/>
          <a:p>
            <a:r>
              <a:rPr lang="de-DE" dirty="0" err="1"/>
              <a:t>Epics</a:t>
            </a:r>
            <a:r>
              <a:rPr lang="de-DE" dirty="0"/>
              <a:t> und User-Stories </a:t>
            </a:r>
            <a:endParaRPr lang="de-DE" sz="1400" dirty="0">
              <a:solidFill>
                <a:srgbClr val="00B05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endParaRPr lang="de-DE" b="1" dirty="0">
              <a:latin typeface="Arial" panose="020B0604020202020204" pitchFamily="34" charset="0"/>
              <a:cs typeface="Arial" panose="020B0604020202020204" pitchFamily="34" charset="0"/>
              <a:sym typeface="+mn-ea"/>
            </a:endParaRPr>
          </a:p>
          <a:p>
            <a:pPr marL="0" indent="0">
              <a:buNone/>
            </a:pPr>
            <a:endParaRPr lang="de-DE" b="1" dirty="0">
              <a:latin typeface="Arial" panose="020B0604020202020204" pitchFamily="34" charset="0"/>
              <a:cs typeface="Arial" panose="020B0604020202020204" pitchFamily="34" charset="0"/>
              <a:sym typeface="+mn-ea"/>
            </a:endParaRPr>
          </a:p>
          <a:p>
            <a:pPr marL="0" indent="0">
              <a:buNone/>
            </a:pPr>
            <a:r>
              <a:rPr lang="de-DE" sz="1800" b="1" dirty="0">
                <a:latin typeface="Arial" panose="020B0604020202020204" pitchFamily="34" charset="0"/>
                <a:cs typeface="Arial" panose="020B0604020202020204" pitchFamily="34" charset="0"/>
                <a:sym typeface="+mn-ea"/>
              </a:rPr>
              <a:t>Epic</a:t>
            </a:r>
            <a:r>
              <a:rPr lang="de-DE" sz="1800" dirty="0">
                <a:latin typeface="Arial" panose="020B0604020202020204" pitchFamily="34" charset="0"/>
                <a:cs typeface="Arial" panose="020B0604020202020204" pitchFamily="34" charset="0"/>
                <a:sym typeface="+mn-ea"/>
              </a:rPr>
              <a:t> : Posten auflisten</a:t>
            </a:r>
            <a:endParaRPr lang="de-DE" sz="1800" dirty="0">
              <a:latin typeface="Arial" panose="020B0604020202020204" pitchFamily="34" charset="0"/>
              <a:cs typeface="Arial" panose="020B0604020202020204" pitchFamily="34" charset="0"/>
            </a:endParaRPr>
          </a:p>
          <a:p>
            <a:pPr marL="0" indent="0" algn="just">
              <a:buNone/>
            </a:pPr>
            <a:r>
              <a:rPr lang="de-DE" sz="1800" b="1" dirty="0">
                <a:latin typeface="Arial" panose="020B0604020202020204" pitchFamily="34" charset="0"/>
                <a:cs typeface="Arial" panose="020B0604020202020204" pitchFamily="34" charset="0"/>
                <a:sym typeface="+mn-ea"/>
              </a:rPr>
              <a:t>User-Story</a:t>
            </a:r>
            <a:r>
              <a:rPr lang="de-DE" sz="1800" dirty="0">
                <a:latin typeface="Arial" panose="020B0604020202020204" pitchFamily="34" charset="0"/>
                <a:cs typeface="Arial" panose="020B0604020202020204" pitchFamily="34" charset="0"/>
                <a:sym typeface="+mn-ea"/>
              </a:rPr>
              <a:t> : Als Kunde möchte ich Posten auflisten, um mein Kapital ins Depotkonto zu beobachten.</a:t>
            </a:r>
            <a:endParaRPr lang="de-DE" sz="1800" dirty="0">
              <a:latin typeface="Arial" panose="020B0604020202020204" pitchFamily="34" charset="0"/>
              <a:cs typeface="Arial" panose="020B0604020202020204" pitchFamily="34" charset="0"/>
            </a:endParaRPr>
          </a:p>
          <a:p>
            <a:pPr marL="0" indent="0" algn="just">
              <a:buNone/>
            </a:pPr>
            <a:r>
              <a:rPr lang="de-DE" sz="1800" b="1" dirty="0">
                <a:latin typeface="Arial" panose="020B0604020202020204" pitchFamily="34" charset="0"/>
                <a:cs typeface="Arial" panose="020B0604020202020204" pitchFamily="34" charset="0"/>
                <a:sym typeface="+mn-ea"/>
              </a:rPr>
              <a:t>Akzeptanzkriterien : </a:t>
            </a:r>
            <a:endParaRPr lang="de-DE" sz="1800" b="1" dirty="0">
              <a:latin typeface="Arial" panose="020B0604020202020204" pitchFamily="34" charset="0"/>
              <a:cs typeface="Arial" panose="020B0604020202020204" pitchFamily="34" charset="0"/>
            </a:endParaRPr>
          </a:p>
          <a:p>
            <a:pPr algn="just"/>
            <a:r>
              <a:rPr lang="de-DE" sz="1800" dirty="0">
                <a:latin typeface="Arial" panose="020B0604020202020204" pitchFamily="34" charset="0"/>
                <a:cs typeface="Arial" panose="020B0604020202020204" pitchFamily="34" charset="0"/>
                <a:sym typeface="+mn-ea"/>
              </a:rPr>
              <a:t>Bei </a:t>
            </a:r>
            <a:r>
              <a:rPr lang="en-US" altLang="de-DE" sz="1800" dirty="0">
                <a:latin typeface="Arial" panose="020B0604020202020204" pitchFamily="34" charset="0"/>
                <a:cs typeface="Arial" panose="020B0604020202020204" pitchFamily="34" charset="0"/>
                <a:sym typeface="+mn-ea"/>
              </a:rPr>
              <a:t>des </a:t>
            </a:r>
            <a:r>
              <a:rPr lang="de-DE" altLang="en-US" sz="1800" dirty="0">
                <a:latin typeface="Arial" panose="020B0604020202020204" pitchFamily="34" charset="0"/>
                <a:cs typeface="Arial" panose="020B0604020202020204" pitchFamily="34" charset="0"/>
                <a:sym typeface="+mn-ea"/>
              </a:rPr>
              <a:t>Auflistung der Posten</a:t>
            </a:r>
            <a:r>
              <a:rPr lang="de-DE" sz="1800" dirty="0">
                <a:latin typeface="Arial" panose="020B0604020202020204" pitchFamily="34" charset="0"/>
                <a:cs typeface="Arial" panose="020B0604020202020204" pitchFamily="34" charset="0"/>
                <a:sym typeface="+mn-ea"/>
              </a:rPr>
              <a:t> müssen der Kunde zuerst seine Bankkarte bieten, um Kundenservice zu aktivieren und individuelle Information zu bestätigen. Wenn es online ist, sollte der Kunde außer Kontonummer noch Tan oder Mobile-Tan ausfüllen.</a:t>
            </a:r>
            <a:endParaRPr lang="de-DE" sz="1800" dirty="0">
              <a:latin typeface="Arial" panose="020B0604020202020204" pitchFamily="34" charset="0"/>
              <a:cs typeface="Arial" panose="020B0604020202020204" pitchFamily="34" charset="0"/>
              <a:sym typeface="+mn-ea"/>
            </a:endParaRPr>
          </a:p>
          <a:p>
            <a:pPr algn="just"/>
            <a:r>
              <a:rPr lang="de-DE" sz="1800" dirty="0">
                <a:latin typeface="Arial" panose="020B0604020202020204" pitchFamily="34" charset="0"/>
                <a:cs typeface="Arial" panose="020B0604020202020204" pitchFamily="34" charset="0"/>
                <a:sym typeface="+mn-ea"/>
              </a:rPr>
              <a:t>Wenn die persönliche Daten bestätigt werden, wird man genau eine Liste von Posten bekommen. Wenn es online ist, bekommt der Kunde eine Datei unter PDF und könnte man sie einfach herunterladen und aufdrücken. </a:t>
            </a:r>
            <a:endParaRPr lang="de-DE" sz="1800" dirty="0">
              <a:latin typeface="Arial" panose="020B0604020202020204" pitchFamily="34" charset="0"/>
              <a:cs typeface="Arial" panose="020B0604020202020204" pitchFamily="34" charset="0"/>
            </a:endParaRPr>
          </a:p>
          <a:p>
            <a:pPr marL="0" indent="0" algn="ctr">
              <a:buNone/>
            </a:pPr>
            <a:endParaRPr lang="de-DE" sz="1800" dirty="0">
              <a:solidFill>
                <a:srgbClr val="FF0000"/>
              </a:solidFill>
            </a:endParaRPr>
          </a:p>
        </p:txBody>
      </p:sp>
      <p:sp>
        <p:nvSpPr>
          <p:cNvPr id="4" name="Titel 3"/>
          <p:cNvSpPr>
            <a:spLocks noGrp="1"/>
          </p:cNvSpPr>
          <p:nvPr>
            <p:ph type="title"/>
          </p:nvPr>
        </p:nvSpPr>
        <p:spPr/>
        <p:txBody>
          <a:bodyPr/>
          <a:lstStyle/>
          <a:p>
            <a:r>
              <a:rPr lang="de-DE" dirty="0" err="1"/>
              <a:t>Epics</a:t>
            </a:r>
            <a:r>
              <a:rPr lang="de-DE" dirty="0"/>
              <a:t> und User-Stories </a:t>
            </a:r>
            <a:endParaRPr lang="de-DE" sz="1400" dirty="0">
              <a:solidFill>
                <a:srgbClr val="00B050"/>
              </a:solidFill>
            </a:endParaRPr>
          </a:p>
        </p:txBody>
      </p:sp>
    </p:spTree>
  </p:cSld>
  <p:clrMapOvr>
    <a:masterClrMapping/>
  </p:clrMapOvr>
</p:sld>
</file>

<file path=ppt/tags/tag1.xml><?xml version="1.0" encoding="utf-8"?>
<p:tagLst xmlns:p="http://schemas.openxmlformats.org/presentationml/2006/main">
  <p:tag name="KSO_WPP_MARK_KEY" val="8f273332-5867-4271-8d11-ec5937a28e3f"/>
  <p:tag name="COMMONDATA" val="eyJoZGlkIjoiMWM2OGIxMTViMWJiZTBjZTZjY2M2NGY0OThiNTg2MDEifQ=="/>
</p:tagLst>
</file>

<file path=ppt/theme/theme1.xml><?xml version="1.0" encoding="utf-8"?>
<a:theme xmlns:a="http://schemas.openxmlformats.org/drawing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
        <a:cs typeface=""/>
      </a:majorFont>
      <a:minorFont>
        <a:latin typeface="Arial Unicode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TU-Clausthal-Powerpoint16zu10</Template>
  <TotalTime>0</TotalTime>
  <Words>2004</Words>
  <Application>WPS 演示</Application>
  <PresentationFormat>Benutzerdefiniert</PresentationFormat>
  <Paragraphs>33</Paragraphs>
  <Slides>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Arial</vt:lpstr>
      <vt:lpstr>宋体</vt:lpstr>
      <vt:lpstr>Wingdings</vt:lpstr>
      <vt:lpstr>Arial Unicode MS</vt:lpstr>
      <vt:lpstr>Symbol</vt:lpstr>
      <vt:lpstr>微软雅黑</vt:lpstr>
      <vt:lpstr>Arial Unicode MS</vt:lpstr>
      <vt:lpstr>Times New Roman</vt:lpstr>
      <vt:lpstr>Calibri</vt:lpstr>
      <vt:lpstr>Wingdings</vt:lpstr>
      <vt:lpstr>en_tuc_vorlage_test</vt:lpstr>
      <vt:lpstr>Softwaretechnik I</vt:lpstr>
      <vt:lpstr>Anforderungstext – Überschrift der Anf.</vt:lpstr>
      <vt:lpstr>Domänenmodell</vt:lpstr>
      <vt:lpstr>Use-Case Diagramm</vt:lpstr>
      <vt:lpstr>Epics und User-Stories (Hinweis: Hier können Sie mehrere Folien erstellen)</vt:lpstr>
      <vt:lpstr>Epics und User-Stories (Hinweis: Hier können Sie mehrere Folien erstellen)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creator>Leonard Scholz</dc:creator>
  <cp:lastModifiedBy>却看似水流年</cp:lastModifiedBy>
  <cp:revision>42</cp:revision>
  <dcterms:created xsi:type="dcterms:W3CDTF">2018-11-30T17:46:00Z</dcterms:created>
  <dcterms:modified xsi:type="dcterms:W3CDTF">2022-12-07T22:07:56Z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D5CB5B10493A41D08DDBE6F78B049F29</vt:lpwstr>
  </property>
  <property fmtid="{D5CDD505-2E9C-101B-9397-08002B2CF9AE}" pid="3" name="KSOProductBuildVer">
    <vt:lpwstr>2052-11.1.0.12763</vt:lpwstr>
  </property>
</Properties>
</file>