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9" r:id="rId8"/>
    <p:sldId id="270" r:id="rId9"/>
    <p:sldId id="271" r:id="rId10"/>
    <p:sldId id="272" r:id="rId11"/>
    <p:sldId id="261" r:id="rId12"/>
    <p:sldId id="262" r:id="rId13"/>
    <p:sldId id="263" r:id="rId14"/>
    <p:sldId id="264" r:id="rId15"/>
    <p:sldId id="265" r:id="rId16"/>
    <p:sldId id="266" r:id="rId17"/>
    <p:sldId id="267" r:id="rId18"/>
    <p:sldId id="268" r:id="rId19"/>
  </p:sldIdLst>
  <p:sldSz cx="10160000" cy="5715000"/>
  <p:notesSz cx="10160000" cy="5715000"/>
  <p:custDataLst>
    <p:tags r:id="rId23"/>
  </p:custDataLst>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36" autoAdjust="0"/>
  </p:normalViewPr>
  <p:slideViewPr>
    <p:cSldViewPr showGuides="1">
      <p:cViewPr>
        <p:scale>
          <a:sx n="100" d="100"/>
          <a:sy n="100" d="100"/>
        </p:scale>
        <p:origin x="-1075"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02138" cy="2857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754688" y="0"/>
            <a:ext cx="4403725" cy="285750"/>
          </a:xfrm>
          <a:prstGeom prst="rect">
            <a:avLst/>
          </a:prstGeom>
        </p:spPr>
        <p:txBody>
          <a:bodyPr vert="horz" lIns="91440" tIns="45720" rIns="91440" bIns="45720" rtlCol="0"/>
          <a:lstStyle>
            <a:lvl1pPr algn="r">
              <a:defRPr sz="1200"/>
            </a:lvl1pPr>
          </a:lstStyle>
          <a:p>
            <a:fld id="{7CCF04B6-F124-4085-A1A7-38F8BB831EC6}" type="datetimeFigureOut">
              <a:rPr lang="en-GB" smtClean="0"/>
            </a:fld>
            <a:endParaRPr lang="en-GB"/>
          </a:p>
        </p:txBody>
      </p:sp>
      <p:sp>
        <p:nvSpPr>
          <p:cNvPr id="4" name="Slide Image Placeholder 3"/>
          <p:cNvSpPr>
            <a:spLocks noGrp="1" noRot="1" noChangeAspect="1"/>
          </p:cNvSpPr>
          <p:nvPr>
            <p:ph type="sldImg" idx="2"/>
          </p:nvPr>
        </p:nvSpPr>
        <p:spPr>
          <a:xfrm>
            <a:off x="3175000" y="428625"/>
            <a:ext cx="3810000" cy="2143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16000" y="2714625"/>
            <a:ext cx="8128000" cy="25717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5427663"/>
            <a:ext cx="4402138" cy="2857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754688" y="5427663"/>
            <a:ext cx="4403725" cy="285750"/>
          </a:xfrm>
          <a:prstGeom prst="rect">
            <a:avLst/>
          </a:prstGeom>
        </p:spPr>
        <p:txBody>
          <a:bodyPr vert="horz" lIns="91440" tIns="45720" rIns="91440" bIns="45720" rtlCol="0" anchor="b"/>
          <a:lstStyle>
            <a:lvl1pPr algn="r">
              <a:defRPr sz="1200"/>
            </a:lvl1pPr>
          </a:lstStyle>
          <a:p>
            <a:fld id="{5006EB49-3316-4F9F-B45A-35AB7501F48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06EB49-3316-4F9F-B45A-35AB7501F48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lang="de-DE"/>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panose="05000000000000000000"/>
              <a:buNone/>
              <a:defRPr/>
            </a:lvl1pPr>
          </a:lstStyle>
          <a:p>
            <a:pPr lvl="0">
              <a:defRPr/>
            </a:pPr>
            <a:r>
              <a:rPr lang="de-DE"/>
              <a:t>Formatvorlage des Untertitelmasters durch Klicken bearbeiten</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fld>
            <a:endParaRPr lang="de-DE"/>
          </a:p>
        </p:txBody>
      </p:sp>
      <p:sp>
        <p:nvSpPr>
          <p:cNvPr id="8" name="Inhaltsplatzhalter 2"/>
          <p:cNvSpPr>
            <a:spLocks noGrp="1"/>
          </p:cNvSpPr>
          <p:nvPr>
            <p:ph idx="1" hasCustomPrompt="1"/>
          </p:nvPr>
        </p:nvSpPr>
        <p:spPr bwMode="auto">
          <a:xfrm>
            <a:off x="532697" y="1426104"/>
            <a:ext cx="8803570" cy="3591636"/>
          </a:xfrm>
        </p:spPr>
        <p:txBody>
          <a:bodyPr/>
          <a:lstStyle>
            <a:lvl1pPr marL="297815" indent="-297815">
              <a:defRPr/>
            </a:lvl1pPr>
            <a:lvl2pPr marL="596265" indent="-313690">
              <a:spcBef>
                <a:spcPts val="665"/>
              </a:spcBef>
              <a:defRPr/>
            </a:lvl2pPr>
            <a:lvl3pPr marL="894080" indent="-297815">
              <a:spcBef>
                <a:spcPts val="665"/>
              </a:spcBef>
              <a:defRPr/>
            </a:lvl3pPr>
            <a:lvl4pPr marL="1193800" indent="-299720">
              <a:spcBef>
                <a:spcPts val="665"/>
              </a:spcBef>
              <a:defRPr/>
            </a:lvl4pPr>
            <a:lvl5pPr marL="1492250" indent="-299720">
              <a:spcBef>
                <a:spcPts val="665"/>
              </a:spcBef>
              <a:defRPr sz="1800"/>
            </a:lvl5pPr>
          </a:lstStyle>
          <a:p>
            <a:pPr lvl="0">
              <a:defRPr/>
            </a:pPr>
            <a:r>
              <a:rPr lang="de-DE"/>
              <a:t>Textmasterformat bearbeiten</a:t>
            </a:r>
            <a:endParaRPr lang="de-DE"/>
          </a:p>
          <a:p>
            <a:pPr lvl="1">
              <a:defRPr/>
            </a:pPr>
            <a:r>
              <a:rPr lang="de-DE"/>
              <a:t>Zweite Ebene</a:t>
            </a:r>
            <a:endParaRPr lang="de-DE"/>
          </a:p>
          <a:p>
            <a:pPr lvl="2">
              <a:defRPr/>
            </a:pPr>
            <a:r>
              <a:rPr lang="de-DE"/>
              <a:t>Dritte Ebene</a:t>
            </a:r>
            <a:endParaRPr lang="de-DE"/>
          </a:p>
          <a:p>
            <a:pPr lvl="3">
              <a:defRPr/>
            </a:pPr>
            <a:r>
              <a:rPr lang="de-DE"/>
              <a:t>Vierte Ebene</a:t>
            </a:r>
            <a:endParaRPr lang="de-DE"/>
          </a:p>
          <a:p>
            <a:pPr lvl="4">
              <a:defRPr/>
            </a:pPr>
            <a:r>
              <a:rPr lang="de-DE"/>
              <a:t>Fünfte Ebene</a:t>
            </a:r>
            <a:endParaRPr lang="de-DE"/>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3"/>
          <a:stretch>
            <a:fillRect/>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0350"/>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r>
              <a:rPr lang="en-US" altLang="de-DE" sz="1100">
                <a:solidFill>
                  <a:srgbClr val="808080"/>
                </a:solidFill>
              </a:rPr>
              <a:t>-OOD</a:t>
            </a:r>
            <a:endParaRPr lang="en-US" altLang="de-DE" sz="1100">
              <a:solidFill>
                <a:srgbClr val="80808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lstStyle/>
          <a:p>
            <a:pPr lvl="0">
              <a:defRPr/>
            </a:pPr>
            <a:r>
              <a:rPr lang="de-DE"/>
              <a:t>Titelmasterformat durch Klicken bearbeiten</a:t>
            </a:r>
            <a:endParaRPr lang="de-DE"/>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lstStyle/>
          <a:p>
            <a:pPr lvl="0">
              <a:defRPr/>
            </a:pPr>
            <a:r>
              <a:rPr lang="de-DE"/>
              <a:t>Textmasterformate durch Klicken bearbeiten</a:t>
            </a:r>
            <a:endParaRPr lang="de-DE"/>
          </a:p>
          <a:p>
            <a:pPr lvl="1">
              <a:defRPr/>
            </a:pPr>
            <a:r>
              <a:rPr lang="de-DE"/>
              <a:t>Zweite Ebene</a:t>
            </a:r>
            <a:endParaRPr lang="de-DE"/>
          </a:p>
          <a:p>
            <a:pPr lvl="2">
              <a:defRPr/>
            </a:pPr>
            <a:r>
              <a:rPr lang="de-DE"/>
              <a:t>Dritte Ebene</a:t>
            </a:r>
            <a:endParaRPr lang="de-DE"/>
          </a:p>
          <a:p>
            <a:pPr lvl="3">
              <a:defRPr/>
            </a:pPr>
            <a:r>
              <a:rPr lang="de-DE"/>
              <a:t>Vierte Ebene</a:t>
            </a:r>
            <a:endParaRPr lang="de-DE"/>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fld>
            <a:endParaRPr lang="de-DE" sz="1100">
              <a:solidFill>
                <a:srgbClr val="808080"/>
              </a:solidFill>
            </a:endParaRPr>
          </a:p>
        </p:txBody>
      </p:sp>
      <p:sp>
        <p:nvSpPr>
          <p:cNvPr id="11" name="Text Box 44"/>
          <p:cNvSpPr txBox="1">
            <a:spLocks noChangeArrowheads="1"/>
          </p:cNvSpPr>
          <p:nvPr userDrawn="1"/>
        </p:nvSpPr>
        <p:spPr bwMode="auto">
          <a:xfrm>
            <a:off x="532697" y="5338104"/>
            <a:ext cx="6387508" cy="429895"/>
          </a:xfrm>
          <a:prstGeom prst="rect">
            <a:avLst/>
          </a:prstGeom>
          <a:noFill/>
          <a:ln>
            <a:noFill/>
          </a:ln>
          <a:effectLst/>
        </p:spPr>
        <p:txBody>
          <a:bodyPr wrap="square">
            <a:spAutoFit/>
          </a:bodyPr>
          <a:lstStyle/>
          <a:p>
            <a:pPr algn="l">
              <a:spcBef>
                <a:spcPts val="0"/>
              </a:spcBef>
              <a:defRPr/>
            </a:pPr>
            <a:r>
              <a:rPr lang="en-US" altLang="de-DE" sz="1100">
                <a:solidFill>
                  <a:schemeClr val="tx1"/>
                </a:solidFill>
              </a:rPr>
              <a:t>Mingwei Gao,</a:t>
            </a:r>
            <a:r>
              <a:rPr lang="de-DE" sz="1100" dirty="0" smtClean="0">
                <a:solidFill>
                  <a:schemeClr val="tx1"/>
                </a:solidFill>
                <a:sym typeface="+mn-ea"/>
              </a:rPr>
              <a:t>Mustafa Abdalla</a:t>
            </a:r>
            <a:endParaRPr lang="de-DE" sz="1100" dirty="0">
              <a:solidFill>
                <a:schemeClr val="tx1"/>
              </a:solidFill>
            </a:endParaRPr>
          </a:p>
          <a:p>
            <a:pPr algn="l">
              <a:spcBef>
                <a:spcPts val="0"/>
              </a:spcBef>
              <a:defRPr/>
            </a:pPr>
            <a:endParaRPr lang="de-DE" altLang="de-DE" sz="1100" dirty="0">
              <a:solidFill>
                <a:schemeClr val="tx1"/>
              </a:solidFill>
            </a:endParaRPr>
          </a:p>
        </p:txBody>
      </p:sp>
      <p:pic>
        <p:nvPicPr>
          <p:cNvPr id="9" name="Grafik 8"/>
          <p:cNvPicPr>
            <a:picLocks noChangeAspect="1"/>
          </p:cNvPicPr>
          <p:nvPr userDrawn="1"/>
        </p:nvPicPr>
        <p:blipFill>
          <a:blip r:embed="rId4"/>
          <a:stretch>
            <a:fillRect/>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6000">
        <a:spcBef>
          <a:spcPts val="0"/>
        </a:spcBef>
        <a:buNone/>
        <a:defRPr sz="2400" b="1">
          <a:solidFill>
            <a:schemeClr val="tx1"/>
          </a:solidFill>
          <a:latin typeface="Arial Unicode MS"/>
          <a:ea typeface="Arial Unicode MS"/>
          <a:cs typeface="Arial Unicode MS"/>
        </a:defRPr>
      </a:lvl1pPr>
    </p:titleStyle>
    <p:bodyStyle>
      <a:lvl1pPr marL="297815" indent="-297815" algn="l" defTabSz="1016000">
        <a:spcBef>
          <a:spcPts val="0"/>
        </a:spcBef>
        <a:buClr>
          <a:srgbClr val="008C4F"/>
        </a:buClr>
        <a:buSzPct val="110000"/>
        <a:buFont typeface="Wingdings" panose="05000000000000000000"/>
        <a:buChar char="§"/>
        <a:defRPr sz="2000">
          <a:solidFill>
            <a:schemeClr val="tx1"/>
          </a:solidFill>
          <a:latin typeface="Arial Unicode MS"/>
          <a:ea typeface="Arial Unicode MS"/>
          <a:cs typeface="Arial Unicode MS"/>
        </a:defRPr>
      </a:lvl1pPr>
      <a:lvl2pPr marL="596265" indent="-313690" algn="l" defTabSz="1016000">
        <a:spcBef>
          <a:spcPts val="0"/>
        </a:spcBef>
        <a:buClrTx/>
        <a:buFont typeface="Wingdings" panose="05000000000000000000"/>
        <a:buChar char="§"/>
        <a:defRPr sz="2000" b="0">
          <a:solidFill>
            <a:schemeClr val="tx1"/>
          </a:solidFill>
          <a:latin typeface="+mn-lt"/>
          <a:ea typeface="+mn-ea"/>
          <a:cs typeface="+mn-cs"/>
        </a:defRPr>
      </a:lvl2pPr>
      <a:lvl3pPr marL="894080" indent="-297815" algn="l" defTabSz="1016000">
        <a:spcBef>
          <a:spcPts val="0"/>
        </a:spcBef>
        <a:buClr>
          <a:schemeClr val="bg1">
            <a:lumMod val="50000"/>
          </a:schemeClr>
        </a:buClr>
        <a:buFont typeface="Wingdings" panose="05000000000000000000"/>
        <a:buChar char="§"/>
        <a:defRPr sz="1800">
          <a:solidFill>
            <a:schemeClr val="tx1"/>
          </a:solidFill>
          <a:latin typeface="Arial Unicode MS"/>
          <a:ea typeface="Arial Unicode MS"/>
          <a:cs typeface="Arial Unicode MS"/>
        </a:defRPr>
      </a:lvl3pPr>
      <a:lvl4pPr marL="1190625" indent="-254000" algn="l" defTabSz="1016000">
        <a:spcBef>
          <a:spcPts val="0"/>
        </a:spcBef>
        <a:buClrTx/>
        <a:buFont typeface="Arial" panose="020B0604020202020204"/>
        <a:buChar char="–"/>
        <a:defRPr sz="1800">
          <a:solidFill>
            <a:schemeClr val="tx1"/>
          </a:solidFill>
          <a:latin typeface="Arial Unicode MS"/>
          <a:ea typeface="Arial Unicode MS"/>
          <a:cs typeface="Arial Unicode MS"/>
        </a:defRPr>
      </a:lvl4pPr>
      <a:lvl5pPr marL="1294765" indent="-294640" algn="l" defTabSz="1016000">
        <a:spcBef>
          <a:spcPts val="0"/>
        </a:spcBef>
        <a:buClr>
          <a:schemeClr val="bg1">
            <a:lumMod val="50000"/>
          </a:schemeClr>
        </a:buClr>
        <a:buFont typeface="Symbol" panose="05050102010706020507"/>
        <a:buChar char="-"/>
        <a:defRPr sz="2000">
          <a:solidFill>
            <a:schemeClr val="tx1"/>
          </a:solidFill>
          <a:latin typeface="+mn-lt"/>
          <a:ea typeface="+mn-ea"/>
          <a:cs typeface="+mn-cs"/>
        </a:defRPr>
      </a:lvl5pPr>
      <a:lvl6pPr marL="2794000" indent="-254000" algn="l" defTabSz="1016000">
        <a:spcBef>
          <a:spcPts val="0"/>
        </a:spcBef>
        <a:buFont typeface="Arial" panose="020B0604020202020204"/>
        <a:buChar char="•"/>
        <a:defRPr sz="2200">
          <a:solidFill>
            <a:schemeClr val="tx1"/>
          </a:solidFill>
          <a:latin typeface="+mn-lt"/>
          <a:ea typeface="+mn-ea"/>
          <a:cs typeface="+mn-cs"/>
        </a:defRPr>
      </a:lvl6pPr>
      <a:lvl7pPr marL="3302000" indent="-254000" algn="l" defTabSz="1016000">
        <a:spcBef>
          <a:spcPts val="0"/>
        </a:spcBef>
        <a:buFont typeface="Arial" panose="020B0604020202020204"/>
        <a:buChar char="•"/>
        <a:defRPr sz="2200">
          <a:solidFill>
            <a:schemeClr val="tx1"/>
          </a:solidFill>
          <a:latin typeface="+mn-lt"/>
          <a:ea typeface="+mn-ea"/>
          <a:cs typeface="+mn-cs"/>
        </a:defRPr>
      </a:lvl7pPr>
      <a:lvl8pPr marL="3810000" indent="-254000" algn="l" defTabSz="1016000">
        <a:spcBef>
          <a:spcPts val="0"/>
        </a:spcBef>
        <a:buFont typeface="Arial" panose="020B0604020202020204"/>
        <a:buChar char="•"/>
        <a:defRPr sz="2200">
          <a:solidFill>
            <a:schemeClr val="tx1"/>
          </a:solidFill>
          <a:latin typeface="+mn-lt"/>
          <a:ea typeface="+mn-ea"/>
          <a:cs typeface="+mn-cs"/>
        </a:defRPr>
      </a:lvl8pPr>
      <a:lvl9pPr marL="4318000" indent="-254000" algn="l" defTabSz="1016000">
        <a:spcBef>
          <a:spcPts val="0"/>
        </a:spcBef>
        <a:buFont typeface="Arial" panose="020B0604020202020204"/>
        <a:buChar char="•"/>
        <a:defRPr sz="2200">
          <a:solidFill>
            <a:schemeClr val="tx1"/>
          </a:solidFill>
          <a:latin typeface="+mn-lt"/>
          <a:ea typeface="+mn-ea"/>
          <a:cs typeface="+mn-cs"/>
        </a:defRPr>
      </a:lvl9pPr>
    </p:bodyStyle>
    <p:otherStyle>
      <a:defPPr>
        <a:defRPr lang="de-DE"/>
      </a:defPPr>
      <a:lvl1pPr marL="0" algn="l" defTabSz="1016000">
        <a:defRPr sz="2000">
          <a:solidFill>
            <a:schemeClr val="tx1"/>
          </a:solidFill>
          <a:latin typeface="+mn-lt"/>
          <a:ea typeface="+mn-ea"/>
          <a:cs typeface="+mn-cs"/>
        </a:defRPr>
      </a:lvl1pPr>
      <a:lvl2pPr marL="508000" algn="l" defTabSz="1016000">
        <a:defRPr sz="2000">
          <a:solidFill>
            <a:schemeClr val="tx1"/>
          </a:solidFill>
          <a:latin typeface="+mn-lt"/>
          <a:ea typeface="+mn-ea"/>
          <a:cs typeface="+mn-cs"/>
        </a:defRPr>
      </a:lvl2pPr>
      <a:lvl3pPr marL="1016000" algn="l" defTabSz="1016000">
        <a:defRPr sz="2000">
          <a:solidFill>
            <a:schemeClr val="tx1"/>
          </a:solidFill>
          <a:latin typeface="+mn-lt"/>
          <a:ea typeface="+mn-ea"/>
          <a:cs typeface="+mn-cs"/>
        </a:defRPr>
      </a:lvl3pPr>
      <a:lvl4pPr marL="1524000" algn="l" defTabSz="1016000">
        <a:defRPr sz="2000">
          <a:solidFill>
            <a:schemeClr val="tx1"/>
          </a:solidFill>
          <a:latin typeface="+mn-lt"/>
          <a:ea typeface="+mn-ea"/>
          <a:cs typeface="+mn-cs"/>
        </a:defRPr>
      </a:lvl4pPr>
      <a:lvl5pPr marL="2032000" algn="l" defTabSz="1016000">
        <a:defRPr sz="2000">
          <a:solidFill>
            <a:schemeClr val="tx1"/>
          </a:solidFill>
          <a:latin typeface="+mn-lt"/>
          <a:ea typeface="+mn-ea"/>
          <a:cs typeface="+mn-cs"/>
        </a:defRPr>
      </a:lvl5pPr>
      <a:lvl6pPr marL="2540000" algn="l" defTabSz="1016000">
        <a:defRPr sz="2000">
          <a:solidFill>
            <a:schemeClr val="tx1"/>
          </a:solidFill>
          <a:latin typeface="+mn-lt"/>
          <a:ea typeface="+mn-ea"/>
          <a:cs typeface="+mn-cs"/>
        </a:defRPr>
      </a:lvl6pPr>
      <a:lvl7pPr marL="3048000" algn="l" defTabSz="1016000">
        <a:defRPr sz="2000">
          <a:solidFill>
            <a:schemeClr val="tx1"/>
          </a:solidFill>
          <a:latin typeface="+mn-lt"/>
          <a:ea typeface="+mn-ea"/>
          <a:cs typeface="+mn-cs"/>
        </a:defRPr>
      </a:lvl7pPr>
      <a:lvl8pPr marL="3556000" algn="l" defTabSz="1016000">
        <a:defRPr sz="2000">
          <a:solidFill>
            <a:schemeClr val="tx1"/>
          </a:solidFill>
          <a:latin typeface="+mn-lt"/>
          <a:ea typeface="+mn-ea"/>
          <a:cs typeface="+mn-cs"/>
        </a:defRPr>
      </a:lvl8pPr>
      <a:lvl9pPr marL="4064000" algn="l" defTabSz="101600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dirty="0"/>
              <a:t>Softwaretechnik I</a:t>
            </a:r>
            <a:endParaRPr dirty="0"/>
          </a:p>
        </p:txBody>
      </p:sp>
      <p:sp>
        <p:nvSpPr>
          <p:cNvPr id="25" name="Untertitel 24"/>
          <p:cNvSpPr>
            <a:spLocks noGrp="1"/>
          </p:cNvSpPr>
          <p:nvPr>
            <p:ph type="subTitle" idx="1"/>
          </p:nvPr>
        </p:nvSpPr>
        <p:spPr bwMode="auto"/>
        <p:txBody>
          <a:bodyPr/>
          <a:lstStyle/>
          <a:p>
            <a:pPr>
              <a:defRPr/>
            </a:pPr>
            <a:r>
              <a:rPr lang="de-DE" dirty="0"/>
              <a:t>Praktische Arbeit</a:t>
            </a:r>
            <a:r>
              <a:rPr lang="en-US" altLang="de-DE" dirty="0"/>
              <a:t> - OOD_2.1</a:t>
            </a:r>
            <a:endParaRPr lang="de-DE" dirty="0">
              <a:solidFill>
                <a:srgbClr val="FF0000"/>
              </a:solidFill>
            </a:endParaRPr>
          </a:p>
          <a:p>
            <a:pPr>
              <a:defRPr/>
            </a:pPr>
            <a:r>
              <a:rPr lang="de-DE" sz="2650" dirty="0" smtClean="0"/>
              <a:t>Mingwei Gao</a:t>
            </a:r>
            <a:endParaRPr lang="de-DE" sz="2650" dirty="0" smtClean="0"/>
          </a:p>
          <a:p>
            <a:pPr>
              <a:defRPr/>
            </a:pPr>
            <a:r>
              <a:rPr lang="de-DE" sz="2650" dirty="0" smtClean="0"/>
              <a:t>Mustafa Abdalla</a:t>
            </a:r>
            <a:endParaRPr lang="de-DE" sz="2650" dirty="0"/>
          </a:p>
          <a:p>
            <a:pPr>
              <a:defRPr/>
            </a:pPr>
            <a:endParaRPr lang="de-DE" sz="2650" dirty="0"/>
          </a:p>
          <a:p>
            <a:pPr>
              <a:defRPr/>
            </a:pPr>
            <a:r>
              <a:rPr lang="en-US" altLang="de-DE" dirty="0">
                <a:solidFill>
                  <a:schemeClr val="tx1"/>
                </a:solidFill>
              </a:rPr>
              <a:t>12.01.2023</a:t>
            </a:r>
            <a:endParaRPr lang="en-US" altLang="de-DE"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内容占位符 1" descr="Context View_Fachlich"/>
          <p:cNvPicPr>
            <a:picLocks noChangeAspect="1"/>
          </p:cNvPicPr>
          <p:nvPr>
            <p:ph idx="1"/>
          </p:nvPr>
        </p:nvPicPr>
        <p:blipFill>
          <a:blip r:embed="rId1"/>
          <a:stretch>
            <a:fillRect/>
          </a:stretch>
        </p:blipFill>
        <p:spPr>
          <a:xfrm>
            <a:off x="1565910" y="1267460"/>
            <a:ext cx="6688455" cy="3881755"/>
          </a:xfrm>
          <a:prstGeom prst="rect">
            <a:avLst/>
          </a:prstGeom>
        </p:spPr>
      </p:pic>
      <p:sp>
        <p:nvSpPr>
          <p:cNvPr id="4" name="Titel 3"/>
          <p:cNvSpPr>
            <a:spLocks noGrp="1"/>
          </p:cNvSpPr>
          <p:nvPr>
            <p:ph type="title"/>
          </p:nvPr>
        </p:nvSpPr>
        <p:spPr bwMode="auto"/>
        <p:txBody>
          <a:bodyPr/>
          <a:lstStyle/>
          <a:p>
            <a:pPr>
              <a:defRPr/>
            </a:pPr>
            <a:r>
              <a:rPr lang="de-DE"/>
              <a:t>Context View: Fachlicher Überblick</a:t>
            </a:r>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Grobarchitektur: Architekturstil</a:t>
            </a:r>
            <a:endParaRPr lang="de-DE"/>
          </a:p>
        </p:txBody>
      </p:sp>
      <p:pic>
        <p:nvPicPr>
          <p:cNvPr id="3" name="内容占位符 2" descr="Grobarchitektur_arch"/>
          <p:cNvPicPr>
            <a:picLocks noChangeAspect="1"/>
          </p:cNvPicPr>
          <p:nvPr>
            <p:ph idx="1"/>
          </p:nvPr>
        </p:nvPicPr>
        <p:blipFill>
          <a:blip r:embed="rId1"/>
          <a:stretch>
            <a:fillRect/>
          </a:stretch>
        </p:blipFill>
        <p:spPr>
          <a:xfrm>
            <a:off x="1741805" y="1426210"/>
            <a:ext cx="6384290" cy="35915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lang="de-DE"/>
          </a:p>
        </p:txBody>
      </p:sp>
      <p:pic>
        <p:nvPicPr>
          <p:cNvPr id="4" name="内容占位符 3" descr="Grobarchitektur_abbi"/>
          <p:cNvPicPr>
            <a:picLocks noChangeAspect="1"/>
          </p:cNvPicPr>
          <p:nvPr>
            <p:ph idx="1"/>
          </p:nvPr>
        </p:nvPicPr>
        <p:blipFill>
          <a:blip r:embed="rId1"/>
          <a:stretch>
            <a:fillRect/>
          </a:stretch>
        </p:blipFill>
        <p:spPr>
          <a:xfrm>
            <a:off x="1671320" y="1426210"/>
            <a:ext cx="7030720" cy="391604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pic>
        <p:nvPicPr>
          <p:cNvPr id="5122" name="Picture 2" descr="D:\Uni\2022 WS\Softwaretechnik\Übungen\Projektaufgabe Toplevel.bmp"/>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2465514" y="1273324"/>
            <a:ext cx="5416066" cy="3939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a:t>
            </a:r>
            <a:br>
              <a:rPr lang="de-DE"/>
            </a:br>
            <a:r>
              <a:rPr lang="de-DE" sz="2000"/>
              <a:t>Komponente XY</a:t>
            </a:r>
            <a:endParaRPr lang="de-DE"/>
          </a:p>
        </p:txBody>
      </p:sp>
      <p:pic>
        <p:nvPicPr>
          <p:cNvPr id="6146" name="Picture 2" descr="D:\Uni\2022 WS\Softwaretechnik\Übungen\Projektaufgabe KompZerlegung.bmp"/>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623616" y="1489348"/>
            <a:ext cx="6613490" cy="3592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Behavioral View</a:t>
            </a:r>
            <a:br>
              <a:rPr lang="de-DE"/>
            </a:br>
            <a:r>
              <a:rPr lang="de-DE" sz="2000"/>
              <a:t>Sequenzdiagramm für User-Story XYZ</a:t>
            </a:r>
            <a:endParaRPr lang="de-DE"/>
          </a:p>
        </p:txBody>
      </p:sp>
      <p:pic>
        <p:nvPicPr>
          <p:cNvPr id="2" name="内容占位符 1" descr="Sequenzdiagramm"/>
          <p:cNvPicPr>
            <a:picLocks noChangeAspect="1"/>
          </p:cNvPicPr>
          <p:nvPr>
            <p:ph idx="1"/>
          </p:nvPr>
        </p:nvPicPr>
        <p:blipFill>
          <a:blip r:embed="rId1"/>
          <a:stretch>
            <a:fillRect/>
          </a:stretch>
        </p:blipFill>
        <p:spPr>
          <a:xfrm>
            <a:off x="3550920" y="1426210"/>
            <a:ext cx="2766695" cy="35915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Deployment View</a:t>
            </a:r>
            <a:endParaRPr lang="de-DE"/>
          </a:p>
        </p:txBody>
      </p:sp>
      <p:pic>
        <p:nvPicPr>
          <p:cNvPr id="2" name="内容占位符 1" descr="deployment view"/>
          <p:cNvPicPr>
            <a:picLocks noChangeAspect="1"/>
          </p:cNvPicPr>
          <p:nvPr>
            <p:ph idx="1"/>
          </p:nvPr>
        </p:nvPicPr>
        <p:blipFill>
          <a:blip r:embed="rId1"/>
          <a:stretch>
            <a:fillRect/>
          </a:stretch>
        </p:blipFill>
        <p:spPr>
          <a:xfrm>
            <a:off x="1100455" y="1511935"/>
            <a:ext cx="7667625" cy="34194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den entsprechenden Anforderungstext ein.</a:t>
            </a:r>
            <a:endParaRPr dirty="0"/>
          </a:p>
        </p:txBody>
      </p:sp>
      <p:sp>
        <p:nvSpPr>
          <p:cNvPr id="4" name="Titel 3"/>
          <p:cNvSpPr>
            <a:spLocks noGrp="1"/>
          </p:cNvSpPr>
          <p:nvPr>
            <p:ph type="title"/>
          </p:nvPr>
        </p:nvSpPr>
        <p:spPr bwMode="auto"/>
        <p:txBody>
          <a:bodyPr/>
          <a:lstStyle/>
          <a:p>
            <a:pPr>
              <a:defRPr/>
            </a:pPr>
            <a:r>
              <a:rPr lang="de-DE"/>
              <a:t>Anforderungstext – </a:t>
            </a:r>
            <a:r>
              <a:rPr lang="en-US" altLang="de-DE">
                <a:solidFill>
                  <a:schemeClr val="tx1"/>
                </a:solidFill>
              </a:rPr>
              <a:t>Bank</a:t>
            </a:r>
            <a:endParaRPr lang="en-US" altLang="de-DE">
              <a:solidFill>
                <a:schemeClr val="tx1"/>
              </a:solidFill>
            </a:endParaRPr>
          </a:p>
        </p:txBody>
      </p:sp>
      <p:pic>
        <p:nvPicPr>
          <p:cNvPr id="6" name="Picture 5"/>
          <p:cNvPicPr>
            <a:picLocks noChangeAspect="1"/>
          </p:cNvPicPr>
          <p:nvPr/>
        </p:nvPicPr>
        <p:blipFill>
          <a:blip r:embed="rId1"/>
          <a:stretch>
            <a:fillRect/>
          </a:stretch>
        </p:blipFill>
        <p:spPr>
          <a:xfrm>
            <a:off x="462387" y="1777380"/>
            <a:ext cx="8914208" cy="2867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Ihr Domänenmodell ein.</a:t>
            </a:r>
            <a:endParaRPr dirty="0"/>
          </a:p>
        </p:txBody>
      </p:sp>
      <p:sp>
        <p:nvSpPr>
          <p:cNvPr id="4" name="Titel 3"/>
          <p:cNvSpPr>
            <a:spLocks noGrp="1"/>
          </p:cNvSpPr>
          <p:nvPr>
            <p:ph type="title"/>
          </p:nvPr>
        </p:nvSpPr>
        <p:spPr bwMode="auto"/>
        <p:txBody>
          <a:bodyPr/>
          <a:lstStyle/>
          <a:p>
            <a:pPr>
              <a:defRPr/>
            </a:pPr>
            <a:r>
              <a:rPr lang="de-DE"/>
              <a:t>Domänenmodell</a:t>
            </a:r>
            <a:endParaRPr lang="de-DE"/>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1568" y="1417340"/>
            <a:ext cx="6921599" cy="3776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Ihr Use-Case Diagramm ein.</a:t>
            </a:r>
            <a:endParaRPr dirty="0"/>
          </a:p>
        </p:txBody>
      </p:sp>
      <p:sp>
        <p:nvSpPr>
          <p:cNvPr id="4" name="Titel 3"/>
          <p:cNvSpPr>
            <a:spLocks noGrp="1"/>
          </p:cNvSpPr>
          <p:nvPr>
            <p:ph type="title"/>
          </p:nvPr>
        </p:nvSpPr>
        <p:spPr bwMode="auto"/>
        <p:txBody>
          <a:bodyPr/>
          <a:lstStyle/>
          <a:p>
            <a:pPr>
              <a:defRPr/>
            </a:pPr>
            <a:r>
              <a:rPr lang="de-DE"/>
              <a:t>Use-Case Diagramm</a:t>
            </a:r>
            <a:endParaRPr lang="de-DE"/>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9640" y="1201316"/>
            <a:ext cx="5806033" cy="404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Saldo berechnen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dirty="0">
                <a:latin typeface="Arial" panose="020B0604020202020204" pitchFamily="34" charset="0"/>
                <a:cs typeface="Arial" panose="020B0604020202020204" pitchFamily="34" charset="0"/>
                <a:sym typeface="+mn-ea"/>
              </a:rPr>
              <a:t>Als Kunde möchte ich Konto </a:t>
            </a:r>
            <a:r>
              <a:rPr lang="de-DE" altLang="en-US" sz="1800" dirty="0">
                <a:latin typeface="Calibri" panose="020F0502020204030204" charset="0"/>
                <a:cs typeface="Arial" panose="020B0604020202020204" pitchFamily="34" charset="0"/>
                <a:sym typeface="+mn-ea"/>
              </a:rPr>
              <a:t>anwenden</a:t>
            </a:r>
            <a:r>
              <a:rPr lang="de-DE" sz="1800" dirty="0">
                <a:latin typeface="Arial" panose="020B0604020202020204" pitchFamily="34" charset="0"/>
                <a:cs typeface="Arial" panose="020B0604020202020204" pitchFamily="34" charset="0"/>
                <a:sym typeface="+mn-ea"/>
              </a:rPr>
              <a:t>, um Saldo zu berechnen.</a:t>
            </a:r>
            <a:endParaRPr lang="de-DE" sz="1800" dirty="0">
              <a:latin typeface="Arial" panose="020B0604020202020204" pitchFamily="34" charset="0"/>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mein </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Konto anmelden, um Service zu bieten.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Bei </a:t>
            </a:r>
            <a:r>
              <a:rPr lang="en-US" altLang="de-DE" sz="1800" dirty="0">
                <a:latin typeface="Arial" panose="020B0604020202020204" pitchFamily="34" charset="0"/>
                <a:cs typeface="Arial" panose="020B0604020202020204" pitchFamily="34" charset="0"/>
                <a:sym typeface="+mn-ea"/>
              </a:rPr>
              <a:t>des </a:t>
            </a:r>
            <a:r>
              <a:rPr lang="de-DE" altLang="en-US" sz="1800" dirty="0">
                <a:latin typeface="Arial" panose="020B0604020202020204" pitchFamily="34" charset="0"/>
                <a:cs typeface="Arial" panose="020B0604020202020204" pitchFamily="34" charset="0"/>
                <a:sym typeface="+mn-ea"/>
              </a:rPr>
              <a:t>Auflistung der Posten</a:t>
            </a:r>
            <a:r>
              <a:rPr lang="de-DE" sz="1800" dirty="0">
                <a:latin typeface="Arial" panose="020B0604020202020204" pitchFamily="34" charset="0"/>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 wird der Kunde richtig angemeldet.</a:t>
            </a:r>
            <a:endParaRPr kumimoji="0" lang="de-DE" sz="1800" b="0" i="0" u="none" strike="noStrike" kern="1200" cap="none" spc="0" normalizeH="0" baseline="0" noProof="1" dirty="0">
              <a:solidFill>
                <a:srgbClr val="FF0000"/>
              </a:solidFill>
              <a:latin typeface="Arial" panose="020B0604020202020204" pitchFamily="3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noch alle Kapitel mit meiner Aktien berechnen, um gemeinsame Kapital zu bekommen.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rPr>
              <a:t>Nach der Anmeldung wird man „Umsatzanzeige“ klicken, um genaue Menge von Geld zu kennen.</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rPr>
              <a:t>Wenn man ein Depotkonto hat, wird Wertpapierkennnummer und Tageskurse gesucht. Man klickt hier „Wertpapier suchen“, um die Kapital von Wertpapier zu berechnen. Mit die Menge von Aktien und Tageskurse bekommt man genau den Teil von Geld. Dann addiert man Werte von Währung und Aktien und bekommt der Kunde mit Depotkonto, ein richtige Saldo.</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Posten auflisten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i="1" dirty="0">
                <a:latin typeface="Arial" panose="020B0604020202020204" pitchFamily="34" charset="0"/>
                <a:cs typeface="Arial" panose="020B0604020202020204" pitchFamily="34" charset="0"/>
                <a:sym typeface="+mn-ea"/>
              </a:rPr>
              <a:t>Als Kunde möchte ich Posten auflisten, um mein Kapital ins Depotkonto zu beobachten.</a:t>
            </a:r>
            <a:endParaRPr kumimoji="0" lang="de-DE" sz="1800" b="0" i="1"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mein Konto anmelden, um Posten ins Depotkonto zu beobachten.</a:t>
            </a:r>
            <a:endParaRPr lang="de-DE" sz="1800" dirty="0">
              <a:latin typeface="Arial" panose="020B0604020202020204" pitchFamily="34" charset="0"/>
              <a:cs typeface="Arial" panose="020B0604020202020204" pitchFamily="34" charset="0"/>
              <a:sym typeface="+mn-ea"/>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Bei </a:t>
            </a:r>
            <a:r>
              <a:rPr kumimoji="0" lang="en-US" alt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des </a:t>
            </a:r>
            <a:r>
              <a:rPr kumimoji="0" lang="de-DE" altLang="en-US"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Auflistung der Posten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wird der Kunde richtig angemeldet.</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ein Report bekommen, um die genaue Information von Posten zu schauen.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Nach der Beobachtung der Posten ins Depotkonto muss man „als PDF speichern“ klicken, um das Report als PDF zu herunterladen und speichern. </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Nachdem kann man noch „Drucken“ klicken, um ganz Report auszudrucken.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endParaRPr lang="de-DE">
              <a:solidFill>
                <a:srgbClr val="FF0000"/>
              </a:solidFill>
            </a:endParaRPr>
          </a:p>
        </p:txBody>
      </p:sp>
      <p:sp>
        <p:nvSpPr>
          <p:cNvPr id="4" name="Titel 3"/>
          <p:cNvSpPr>
            <a:spLocks noGrp="1"/>
          </p:cNvSpPr>
          <p:nvPr>
            <p:ph type="title"/>
          </p:nvPr>
        </p:nvSpPr>
        <p:spPr bwMode="auto"/>
        <p:txBody>
          <a:bodyPr/>
          <a:lstStyle/>
          <a:p>
            <a:pPr>
              <a:defRPr/>
            </a:pPr>
            <a:r>
              <a:rPr lang="de-DE"/>
              <a:t>Context View: Technischer Überblick</a:t>
            </a:r>
            <a:endParaRPr lang="de-DE"/>
          </a:p>
        </p:txBody>
      </p:sp>
      <p:pic>
        <p:nvPicPr>
          <p:cNvPr id="2" name="图片 1"/>
          <p:cNvPicPr>
            <a:picLocks noChangeAspect="1"/>
          </p:cNvPicPr>
          <p:nvPr>
            <p:custDataLst>
              <p:tags r:id="rId1"/>
            </p:custDataLst>
          </p:nvPr>
        </p:nvPicPr>
        <p:blipFill>
          <a:blip r:embed="rId2"/>
          <a:stretch>
            <a:fillRect/>
          </a:stretch>
        </p:blipFill>
        <p:spPr>
          <a:xfrm>
            <a:off x="687705" y="1920875"/>
            <a:ext cx="8168640" cy="231648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 name="KSO_WM_UNIT_PLACING_PICTURE_USER_VIEWPORT" val="{&quot;height&quot;:3648,&quot;width&quot;:12864}"/>
</p:tagLst>
</file>

<file path=ppt/tags/tag2.xml><?xml version="1.0" encoding="utf-8"?>
<p:tagLst xmlns:p="http://schemas.openxmlformats.org/presentationml/2006/main">
  <p:tag name="COMMONDATA" val="eyJoZGlkIjoiMWM2OGIxMTViMWJiZTBjZTZjY2M2NGY0OThiNTg2MDEifQ=="/>
</p:tagLst>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2771</Words>
  <Application>WPS 演示</Application>
  <PresentationFormat>Custom</PresentationFormat>
  <Paragraphs>72</Paragraphs>
  <Slides>16</Slides>
  <Notes>1</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Arial Unicode MS</vt:lpstr>
      <vt:lpstr>Wingdings</vt:lpstr>
      <vt:lpstr>Arial</vt:lpstr>
      <vt:lpstr>Symbol</vt:lpstr>
      <vt:lpstr>Arial Unicode MS</vt:lpstr>
      <vt:lpstr>Calibri</vt:lpstr>
      <vt:lpstr>微软雅黑</vt:lpstr>
      <vt:lpstr>Arial Unicode MS</vt:lpstr>
      <vt:lpstr>en_tuc_vorlage_test</vt:lpstr>
      <vt:lpstr>Softwaretechnik I</vt:lpstr>
      <vt:lpstr>Anforderungstext – Überschrift der Anf.</vt:lpstr>
      <vt:lpstr>Domänenmodell</vt:lpstr>
      <vt:lpstr>Use-Case Diagramm</vt:lpstr>
      <vt:lpstr>Epics und User-Stories </vt:lpstr>
      <vt:lpstr>Epics und User-Stories </vt:lpstr>
      <vt:lpstr>Epics und User-Stories </vt:lpstr>
      <vt:lpstr>Epics und User-Stories </vt:lpstr>
      <vt:lpstr>Context View: Technischer Überblick</vt:lpstr>
      <vt:lpstr>Context View: Fachlicher Überblick</vt:lpstr>
      <vt:lpstr>Grobarchitektur: Architekturstil</vt:lpstr>
      <vt:lpstr>Grobarchitektur: Codeabbildung</vt:lpstr>
      <vt:lpstr>Fachliche Architekturebene: Structural View  Top Level</vt:lpstr>
      <vt:lpstr>Fachliche Architekturebene: Structural View Komponente XY</vt:lpstr>
      <vt:lpstr>Fachliche Architekturebene: Behavioral View Sequenzdiagramm für User-Story XYZ</vt:lpstr>
      <vt:lpstr>Fachliche Architekturebene: Deployment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却看似水流年</cp:lastModifiedBy>
  <cp:revision>45</cp:revision>
  <dcterms:created xsi:type="dcterms:W3CDTF">2018-11-30T17:46:00Z</dcterms:created>
  <dcterms:modified xsi:type="dcterms:W3CDTF">2023-01-11T22:37:03Z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D50A401605544C749B446EA4626F77A8</vt:lpwstr>
  </property>
  <property fmtid="{D5CDD505-2E9C-101B-9397-08002B2CF9AE}" pid="3" name="KSOProductBuildVer">
    <vt:lpwstr>2052-11.1.0.13703</vt:lpwstr>
  </property>
</Properties>
</file>