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45" d="100"/>
          <a:sy n="145" d="100"/>
        </p:scale>
        <p:origin x="7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19.12.22</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‹Nr.›</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‹Nr.›</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a:solidFill>
                  <a:srgbClr val="FF0000"/>
                </a:solidFill>
                <a:latin typeface="Arial Unicode MS"/>
              </a:rPr>
              <a:t>Referent1</a:t>
            </a:r>
            <a:endParaRPr lang="de-DE" sz="1100">
              <a:solidFill>
                <a:srgbClr val="FF0000"/>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p:txBody>
          <a:bodyPr/>
          <a:lstStyle/>
          <a:p>
            <a:pPr>
              <a:defRPr/>
            </a:pPr>
            <a:r>
              <a:rPr lang="de-DE"/>
              <a:t>Praktische Arbeit</a:t>
            </a:r>
            <a:endParaRPr lang="de-DE">
              <a:solidFill>
                <a:srgbClr val="FF0000"/>
              </a:solidFill>
            </a:endParaRPr>
          </a:p>
          <a:p>
            <a:pPr>
              <a:defRPr/>
            </a:pPr>
            <a:r>
              <a:rPr lang="de-DE" sz="2400">
                <a:solidFill>
                  <a:srgbClr val="FF0000"/>
                </a:solidFill>
              </a:rPr>
              <a:t>Referent1</a:t>
            </a:r>
            <a:endParaRPr lang="de-DE" sz="2650"/>
          </a:p>
          <a:p>
            <a:pPr>
              <a:defRPr/>
            </a:pPr>
            <a:endParaRPr lang="de-DE" sz="2650"/>
          </a:p>
          <a:p>
            <a:pPr>
              <a:defRPr/>
            </a:pPr>
            <a:r>
              <a:rPr lang="de-DE">
                <a:solidFill>
                  <a:srgbClr val="FF0000"/>
                </a:solidFill>
              </a:rPr>
              <a:t>Datum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Beschreiben sie hier mit einem UML Komponentendiagramm bzw. Kompositionsstrukturdiagramm wie das System fachlich in die Komponenten zerlegt wird. Berücksichtigen sie dabei den Zusammenhang zur Grobarchitektur!</a:t>
            </a:r>
          </a:p>
          <a:p>
            <a:pPr marL="0" indent="0" algn="ctr">
              <a:buNone/>
              <a:defRPr/>
            </a:pPr>
            <a:r>
              <a:rPr lang="de-DE" sz="2000" b="0" i="0" u="none" strike="noStrike" cap="none" spc="0">
                <a:solidFill>
                  <a:srgbClr val="FF0000"/>
                </a:solidFill>
                <a:latin typeface="Arial Unicode MS"/>
                <a:ea typeface="Arial Unicode MS"/>
                <a:cs typeface="Arial Unicode MS"/>
              </a:rPr>
              <a:t>Berücksichtigen sie hierbei auch die Beschreibung der Schnittstellen!</a:t>
            </a:r>
            <a:endParaRPr/>
          </a:p>
        </p:txBody>
      </p:sp>
      <p:sp>
        <p:nvSpPr>
          <p:cNvPr id="4" name="Titel 3"/>
          <p:cNvSpPr>
            <a:spLocks noGrp="1"/>
          </p:cNvSpPr>
          <p:nvPr>
            <p:ph type="title"/>
          </p:nvPr>
        </p:nvSpPr>
        <p:spPr bwMode="auto"/>
        <p:txBody>
          <a:bodyPr/>
          <a:lstStyle/>
          <a:p>
            <a:pPr>
              <a:defRPr/>
            </a:pPr>
            <a:r>
              <a:rPr lang="de-DE"/>
              <a:t>Fachliche Architekturebene: Structural View </a:t>
            </a:r>
            <a:br>
              <a:rPr lang="de-DE"/>
            </a:br>
            <a:r>
              <a:rPr lang="de-DE" sz="2000"/>
              <a:t>Top Level</a:t>
            </a:r>
            <a:endParaRPr lang="de-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sz="2000" b="0" i="0" u="none" strike="noStrike" cap="none" spc="0">
                <a:solidFill>
                  <a:srgbClr val="FF0000"/>
                </a:solidFill>
                <a:latin typeface="Arial Unicode MS"/>
                <a:ea typeface="Arial Unicode MS"/>
                <a:cs typeface="Arial Unicode MS"/>
              </a:rPr>
              <a:t>Beschreiben sie hier mit einem UML Komponentendiagramm bzw. Kompositionsstrukturdiagramm wie eine ausgewählte Komponente aus der oberen fachlichen Architekturebene weiter in Unterkomponenten zerlegt wird. </a:t>
            </a:r>
          </a:p>
          <a:p>
            <a:pPr marL="0" indent="0" algn="ctr">
              <a:buNone/>
              <a:defRPr/>
            </a:pPr>
            <a:r>
              <a:rPr lang="de-DE" sz="2000" b="0" i="0" u="none" strike="noStrike" cap="none" spc="0">
                <a:solidFill>
                  <a:srgbClr val="FF0000"/>
                </a:solidFill>
                <a:latin typeface="Arial Unicode MS"/>
                <a:ea typeface="Arial Unicode MS"/>
                <a:cs typeface="Arial Unicode MS"/>
              </a:rPr>
              <a:t>Berücksichtigen sie hierbei auch die Beschreibung der Schnittstellen!</a:t>
            </a:r>
            <a:endParaRPr/>
          </a:p>
        </p:txBody>
      </p:sp>
      <p:sp>
        <p:nvSpPr>
          <p:cNvPr id="4" name="Titel 3"/>
          <p:cNvSpPr>
            <a:spLocks noGrp="1"/>
          </p:cNvSpPr>
          <p:nvPr>
            <p:ph type="title"/>
          </p:nvPr>
        </p:nvSpPr>
        <p:spPr bwMode="auto"/>
        <p:txBody>
          <a:bodyPr/>
          <a:lstStyle/>
          <a:p>
            <a:pPr>
              <a:defRPr/>
            </a:pPr>
            <a:r>
              <a:rPr lang="de-DE"/>
              <a:t>Fachliche Architekturebene: Structural View</a:t>
            </a:r>
            <a:br>
              <a:rPr lang="de-DE"/>
            </a:br>
            <a:r>
              <a:rPr lang="de-DE" sz="2000"/>
              <a:t>Komponente XY</a:t>
            </a:r>
            <a:endParaRPr lang="de-D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Fachliche Architekturebene: Behavioral View</a:t>
            </a:r>
            <a:br>
              <a:rPr lang="de-DE"/>
            </a:br>
            <a:r>
              <a:rPr lang="de-DE" sz="2000"/>
              <a:t>Sequenzdiagramm für User-Story XYZ</a:t>
            </a:r>
            <a:endParaRPr lang="de-DE"/>
          </a:p>
        </p:txBody>
      </p:sp>
      <p:sp>
        <p:nvSpPr>
          <p:cNvPr id="4" name="Inhaltsplatzhalter 4"/>
          <p:cNvSpPr>
            <a:spLocks noGrp="1"/>
          </p:cNvSpPr>
          <p:nvPr>
            <p:ph idx="1"/>
          </p:nvPr>
        </p:nvSpPr>
        <p:spPr bwMode="auto">
          <a:xfrm>
            <a:off x="532697" y="1426104"/>
            <a:ext cx="8803570" cy="3591636"/>
          </a:xfrm>
        </p:spPr>
        <p:txBody>
          <a:bodyPr anchor="ctr"/>
          <a:lstStyle/>
          <a:p>
            <a:pPr marL="0" indent="0" algn="ctr">
              <a:buNone/>
              <a:defRPr/>
            </a:pPr>
            <a:r>
              <a:rPr lang="de-DE">
                <a:solidFill>
                  <a:srgbClr val="FF0000"/>
                </a:solidFill>
              </a:rPr>
              <a:t>Fügen Sie bitte Ihr Sequenzdiagram ein.</a:t>
            </a:r>
            <a:endParaRPr/>
          </a:p>
          <a:p>
            <a:pPr marL="0" indent="0" algn="ctr">
              <a:buNone/>
              <a:defRPr/>
            </a:pPr>
            <a:r>
              <a:rPr lang="de-DE">
                <a:solidFill>
                  <a:srgbClr val="FF0000"/>
                </a:solidFill>
              </a:rPr>
              <a:t>(Entsprechend zu der User-Story (Use Case), der vorher ausgewählt wurde!)</a:t>
            </a:r>
          </a:p>
          <a:p>
            <a:pPr marL="0" indent="0" algn="ctr">
              <a:buNone/>
              <a:defRPr/>
            </a:pPr>
            <a:r>
              <a:rPr lang="de-DE">
                <a:solidFill>
                  <a:srgbClr val="FF0000"/>
                </a:solidFill>
              </a:rPr>
              <a:t>Beachte: Die Teilnehmer in dem Sequenzdiagramm müssen konsistent mit der fachlichen Architektur sein!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Fachliche Architekturebene: Deployment View</a:t>
            </a:r>
            <a:endParaRPr/>
          </a:p>
        </p:txBody>
      </p:sp>
      <p:sp>
        <p:nvSpPr>
          <p:cNvPr id="4" name="Inhaltsplatzhalter 4"/>
          <p:cNvSpPr>
            <a:spLocks noGrp="1"/>
          </p:cNvSpPr>
          <p:nvPr>
            <p:ph idx="1"/>
          </p:nvPr>
        </p:nvSpPr>
        <p:spPr bwMode="auto">
          <a:xfrm>
            <a:off x="532697" y="1426104"/>
            <a:ext cx="8803570" cy="3591636"/>
          </a:xfrm>
        </p:spPr>
        <p:txBody>
          <a:bodyPr anchor="ctr"/>
          <a:lstStyle/>
          <a:p>
            <a:pPr marL="0" indent="0" algn="ctr">
              <a:buNone/>
              <a:defRPr/>
            </a:pPr>
            <a:r>
              <a:rPr lang="de-DE">
                <a:solidFill>
                  <a:srgbClr val="FF0000"/>
                </a:solidFill>
              </a:rPr>
              <a:t>Fügen Sie bitte Ihr Deployment Diagram ein.</a:t>
            </a:r>
          </a:p>
          <a:p>
            <a:pPr marL="0" indent="0" algn="ctr">
              <a:buNone/>
              <a:defRPr/>
            </a:pPr>
            <a:r>
              <a:rPr lang="de-DE">
                <a:solidFill>
                  <a:srgbClr val="FF0000"/>
                </a:solidFill>
              </a:rPr>
              <a:t>Beachten sie hierbei wiederum die Konsistenz zur fachlichen Architektur wie auch zum technischen und fachlichen Context 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den entsprechenden Anforderungstext ein.</a:t>
            </a:r>
            <a:endParaRPr/>
          </a:p>
        </p:txBody>
      </p:sp>
      <p:sp>
        <p:nvSpPr>
          <p:cNvPr id="4" name="Titel 3"/>
          <p:cNvSpPr>
            <a:spLocks noGrp="1"/>
          </p:cNvSpPr>
          <p:nvPr>
            <p:ph type="title"/>
          </p:nvPr>
        </p:nvSpPr>
        <p:spPr bwMode="auto"/>
        <p:txBody>
          <a:bodyPr/>
          <a:lstStyle/>
          <a:p>
            <a:pPr>
              <a:defRPr/>
            </a:pPr>
            <a:r>
              <a:rPr lang="de-DE"/>
              <a:t>Anforderungstext – </a:t>
            </a:r>
            <a:r>
              <a:rPr lang="de-DE">
                <a:solidFill>
                  <a:srgbClr val="FF0000"/>
                </a:solidFill>
              </a:rPr>
              <a:t>Überschrift der Anf.</a:t>
            </a:r>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Ihre Epics ein und ordnen sie die Epics den Use Cases zu (Verwenden sie die Textschablone für Use Cases aus der Vorlesung für die Beschreibung der Epics)</a:t>
            </a:r>
            <a:endParaRPr/>
          </a:p>
          <a:p>
            <a:pPr marL="0" indent="0" algn="ctr">
              <a:buNone/>
              <a:defRPr/>
            </a:pPr>
            <a:endParaRPr lang="de-DE">
              <a:solidFill>
                <a:srgbClr val="FF0000"/>
              </a:solidFill>
            </a:endParaRPr>
          </a:p>
          <a:p>
            <a:pPr marL="0" indent="0" algn="ctr">
              <a:buNone/>
              <a:defRPr/>
            </a:pPr>
            <a:r>
              <a:rPr lang="de-DE">
                <a:solidFill>
                  <a:srgbClr val="FF0000"/>
                </a:solidFill>
              </a:rPr>
              <a:t>Fügen sie ihre User-Stories zu den Epics ein. Beschreiben sie die User-Stories mit Story-Cards (Textschablone aus der Vorlesung beachten) ein. Vergessen sie nicht die Akzeptanzkritieren für die User-Stories zu beschreiben.</a:t>
            </a:r>
            <a:endParaRPr/>
          </a:p>
          <a:p>
            <a:pPr marL="0" indent="0" algn="ctr">
              <a:buNone/>
              <a:defRPr/>
            </a:pPr>
            <a:endParaRPr lang="de-DE">
              <a:solidFill>
                <a:srgbClr val="FF0000"/>
              </a:solidFill>
            </a:endParaRPr>
          </a:p>
          <a:p>
            <a:pPr marL="0" indent="0" algn="ctr">
              <a:buNone/>
              <a:defRPr/>
            </a:pPr>
            <a:r>
              <a:rPr lang="de-DE">
                <a:solidFill>
                  <a:srgbClr val="FF0000"/>
                </a:solidFill>
              </a:rPr>
              <a:t>Kennzeichnen sie die Story Card / User-Stories bzw. den Use-Case / Epic der anschließend als Sequenzdiagramm dargestellt wird!</a:t>
            </a:r>
            <a:endParaRPr/>
          </a:p>
        </p:txBody>
      </p:sp>
      <p:sp>
        <p:nvSpPr>
          <p:cNvPr id="4" name="Titel 3"/>
          <p:cNvSpPr>
            <a:spLocks noGrp="1"/>
          </p:cNvSpPr>
          <p:nvPr>
            <p:ph type="title"/>
          </p:nvPr>
        </p:nvSpPr>
        <p:spPr bwMode="auto"/>
        <p:txBody>
          <a:bodyPr/>
          <a:lstStyle/>
          <a:p>
            <a:pPr>
              <a:defRPr/>
            </a:pPr>
            <a:r>
              <a:rPr lang="de-DE"/>
              <a:t>Epics und User-Stories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Ihren technischen Überblick ein. Der technische Überblick kann mit einem UML Diagramm oder auch ein Box und Line Diagramm (keine Standardsyntax) oder auch Box und Line versehen mit grafischen Bilder sein. Vergleiche dazu auch die Vorlesung.</a:t>
            </a:r>
          </a:p>
          <a:p>
            <a:pPr marL="0" indent="0" algn="ctr">
              <a:buNone/>
              <a:defRPr/>
            </a:pPr>
            <a:endParaRPr/>
          </a:p>
          <a:p>
            <a:pPr marL="0" indent="0" algn="ctr">
              <a:buNone/>
              <a:defRPr/>
            </a:pPr>
            <a:r>
              <a:rPr lang="de-DE">
                <a:solidFill>
                  <a:srgbClr val="FF0000"/>
                </a:solidFill>
              </a:rPr>
              <a:t>Wichtig: Im technischen Überblick beschreiben zeigen wir einen Überblick über die technischen Komponenten (PCs, Server, Drucker, externe Systeme, etc.) und wie diese vernetzt sind (Internet, Cloud, etc.)  und wie sie so interagieren können.</a:t>
            </a:r>
            <a:endParaRPr/>
          </a:p>
        </p:txBody>
      </p:sp>
      <p:sp>
        <p:nvSpPr>
          <p:cNvPr id="4" name="Titel 3"/>
          <p:cNvSpPr>
            <a:spLocks noGrp="1"/>
          </p:cNvSpPr>
          <p:nvPr>
            <p:ph type="title"/>
          </p:nvPr>
        </p:nvSpPr>
        <p:spPr bwMode="auto"/>
        <p:txBody>
          <a:bodyPr/>
          <a:lstStyle/>
          <a:p>
            <a:pPr>
              <a:defRPr/>
            </a:pPr>
            <a:r>
              <a:rPr lang="de-DE"/>
              <a:t>Context View: Technischer Überblick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Ihre Context View Fachlich ein.</a:t>
            </a:r>
            <a:br>
              <a:rPr lang="de-DE">
                <a:solidFill>
                  <a:srgbClr val="FF0000"/>
                </a:solidFill>
              </a:rPr>
            </a:br>
            <a:r>
              <a:rPr lang="de-DE">
                <a:solidFill>
                  <a:srgbClr val="FF0000"/>
                </a:solidFill>
              </a:rPr>
              <a:t>(Use-Case Diagramm mit ggf. ergänzenden technischen Komponenten – Macht nur Sinn, falls das Use-Case Diagramm mit zusätzlichen technischen Komponenten erweitert wurde !) </a:t>
            </a:r>
            <a:endParaRPr/>
          </a:p>
        </p:txBody>
      </p:sp>
      <p:sp>
        <p:nvSpPr>
          <p:cNvPr id="4" name="Titel 3"/>
          <p:cNvSpPr>
            <a:spLocks noGrp="1"/>
          </p:cNvSpPr>
          <p:nvPr>
            <p:ph type="title"/>
          </p:nvPr>
        </p:nvSpPr>
        <p:spPr bwMode="auto"/>
        <p:txBody>
          <a:bodyPr/>
          <a:lstStyle/>
          <a:p>
            <a:pPr>
              <a:defRPr/>
            </a:pPr>
            <a:r>
              <a:rPr lang="de-DE"/>
              <a:t>Context View: Fachlicher Überblick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Ihre Grobarchitektur ein. Hierzu kann wiederum UML verwendet werden. Beispiele für Grobarchitekturen aus der Vorlesung waren 3-Schichten Architektur oder Model View Controler. Sie können aber auch eine andere Grobarchitektur verwenden.</a:t>
            </a:r>
          </a:p>
          <a:p>
            <a:pPr marL="0" indent="0" algn="ctr">
              <a:buNone/>
              <a:defRPr/>
            </a:pPr>
            <a:r>
              <a:rPr lang="de-DE">
                <a:solidFill>
                  <a:srgbClr val="FF0000"/>
                </a:solidFill>
              </a:rPr>
              <a:t>Wichtig: Die Grobarchitektur beschreibt die Strukturierung der gesamten Anwendung in Unterbereiche und wie diese interagieren, ohne die fachliche Interaktion zu beschreiben.</a:t>
            </a:r>
            <a:endParaRPr/>
          </a:p>
        </p:txBody>
      </p:sp>
      <p:sp>
        <p:nvSpPr>
          <p:cNvPr id="4" name="Titel 3"/>
          <p:cNvSpPr>
            <a:spLocks noGrp="1"/>
          </p:cNvSpPr>
          <p:nvPr>
            <p:ph type="title"/>
          </p:nvPr>
        </p:nvSpPr>
        <p:spPr bwMode="auto"/>
        <p:txBody>
          <a:bodyPr/>
          <a:lstStyle/>
          <a:p>
            <a:pPr>
              <a:defRPr/>
            </a:pPr>
            <a:r>
              <a:rPr lang="de-DE"/>
              <a:t>Grobarchitektur: Architekturstil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sp>
        <p:nvSpPr>
          <p:cNvPr id="4" name="Inhaltsplatzhalter 4"/>
          <p:cNvSpPr>
            <a:spLocks noGrp="1"/>
          </p:cNvSpPr>
          <p:nvPr>
            <p:ph idx="1"/>
          </p:nvPr>
        </p:nvSpPr>
        <p:spPr bwMode="auto">
          <a:xfrm>
            <a:off x="532697" y="1426104"/>
            <a:ext cx="8803570" cy="3591636"/>
          </a:xfrm>
        </p:spPr>
        <p:txBody>
          <a:bodyPr anchor="ctr"/>
          <a:lstStyle/>
          <a:p>
            <a:pPr marL="0" indent="0" algn="ctr">
              <a:buNone/>
              <a:defRPr/>
            </a:pPr>
            <a:r>
              <a:rPr lang="de-DE">
                <a:solidFill>
                  <a:srgbClr val="FF0000"/>
                </a:solidFill>
              </a:rPr>
              <a:t>Zeigen sie hier wie die Bereiche aus der Gorbarchitektur auf Code abgebildet werden. Siehe hierzu auch die Vorlesung. Ein Beispiel für eine Abbildung auf Code wäre die Abbildung auf die Paketstruktur. Aber auch andere Abbildungen sind möglich. Sie müssen nur eindeutig sein.</a:t>
            </a:r>
            <a:endParaRPr/>
          </a:p>
        </p:txBody>
      </p:sp>
    </p:spTree>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540</Words>
  <Application>Microsoft Macintosh PowerPoint</Application>
  <DocSecurity>0</DocSecurity>
  <PresentationFormat>Benutzerdefiniert</PresentationFormat>
  <Paragraphs>41</Paragraphs>
  <Slides>13</Slides>
  <Notes>0</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 Unicode MS</vt:lpstr>
      <vt:lpstr>Arial</vt:lpstr>
      <vt:lpstr>Symbol</vt:lpstr>
      <vt:lpstr>Wingdings</vt:lpstr>
      <vt:lpstr>en_tuc_vorlage_test</vt:lpstr>
      <vt:lpstr>Softwaretechnik I</vt:lpstr>
      <vt:lpstr>Anforderungstext – Überschrift der Anf.</vt:lpstr>
      <vt:lpstr>Domänenmodell</vt:lpstr>
      <vt:lpstr>Use-Case Diagramm</vt:lpstr>
      <vt:lpstr>Epics und User-Stories</vt:lpstr>
      <vt:lpstr>Context View: Technischer Überblick</vt:lpstr>
      <vt:lpstr>Context View: Fachlicher Überblick</vt:lpstr>
      <vt:lpstr>Grobarchitektur: Architekturstil</vt:lpstr>
      <vt:lpstr>Grobarchitektur: Codeabbildung</vt:lpstr>
      <vt:lpstr>Fachliche Architekturebene: Structural View  Top Level</vt:lpstr>
      <vt:lpstr>Fachliche Architekturebene: Structural View Komponente XY</vt:lpstr>
      <vt:lpstr>Fachliche Architekturebene: Behavioral View Sequenzdiagramm für User-Story XYZ</vt:lpstr>
      <vt:lpstr>Fachliche Architekturebene: Deployment 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Isabell Erens</cp:lastModifiedBy>
  <cp:revision>40</cp:revision>
  <dcterms:created xsi:type="dcterms:W3CDTF">2018-11-30T17:46:50Z</dcterms:created>
  <dcterms:modified xsi:type="dcterms:W3CDTF">2022-12-19T11:31:29Z</dcterms:modified>
  <cp:category/>
  <dc:identifier/>
  <cp:contentStatus/>
  <dc:language/>
  <cp:version/>
</cp:coreProperties>
</file>