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9" r:id="rId8"/>
    <p:sldId id="270" r:id="rId9"/>
    <p:sldId id="271" r:id="rId10"/>
    <p:sldId id="272" r:id="rId11"/>
    <p:sldId id="261" r:id="rId12"/>
    <p:sldId id="262" r:id="rId13"/>
    <p:sldId id="263" r:id="rId14"/>
    <p:sldId id="264" r:id="rId15"/>
    <p:sldId id="265" r:id="rId16"/>
    <p:sldId id="266" r:id="rId17"/>
    <p:sldId id="267" r:id="rId18"/>
    <p:sldId id="268" r:id="rId19"/>
  </p:sldIdLst>
  <p:sldSz cx="10160000" cy="5715000"/>
  <p:notesSz cx="10160000" cy="5715000"/>
  <p:custDataLst>
    <p:tags r:id="rId23"/>
  </p:custDataLst>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56" autoAdjust="0"/>
    <p:restoredTop sz="94636" autoAdjust="0"/>
  </p:normalViewPr>
  <p:slideViewPr>
    <p:cSldViewPr showGuides="1">
      <p:cViewPr>
        <p:scale>
          <a:sx n="100" d="100"/>
          <a:sy n="100" d="100"/>
        </p:scale>
        <p:origin x="-1075" y="-21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02138" cy="28575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754688" y="0"/>
            <a:ext cx="4403725" cy="285750"/>
          </a:xfrm>
          <a:prstGeom prst="rect">
            <a:avLst/>
          </a:prstGeom>
        </p:spPr>
        <p:txBody>
          <a:bodyPr vert="horz" lIns="91440" tIns="45720" rIns="91440" bIns="45720" rtlCol="0"/>
          <a:lstStyle>
            <a:lvl1pPr algn="r">
              <a:defRPr sz="1200"/>
            </a:lvl1pPr>
          </a:lstStyle>
          <a:p>
            <a:fld id="{7CCF04B6-F124-4085-A1A7-38F8BB831EC6}" type="datetimeFigureOut">
              <a:rPr lang="en-GB" smtClean="0"/>
            </a:fld>
            <a:endParaRPr lang="en-GB"/>
          </a:p>
        </p:txBody>
      </p:sp>
      <p:sp>
        <p:nvSpPr>
          <p:cNvPr id="4" name="Slide Image Placeholder 3"/>
          <p:cNvSpPr>
            <a:spLocks noGrp="1" noRot="1" noChangeAspect="1"/>
          </p:cNvSpPr>
          <p:nvPr>
            <p:ph type="sldImg" idx="2"/>
          </p:nvPr>
        </p:nvSpPr>
        <p:spPr>
          <a:xfrm>
            <a:off x="3175000" y="428625"/>
            <a:ext cx="3810000" cy="21431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016000" y="2714625"/>
            <a:ext cx="8128000" cy="25717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6" name="Footer Placeholder 5"/>
          <p:cNvSpPr>
            <a:spLocks noGrp="1"/>
          </p:cNvSpPr>
          <p:nvPr>
            <p:ph type="ftr" sz="quarter" idx="4"/>
          </p:nvPr>
        </p:nvSpPr>
        <p:spPr>
          <a:xfrm>
            <a:off x="0" y="5427663"/>
            <a:ext cx="4402138" cy="28575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754688" y="5427663"/>
            <a:ext cx="4403725" cy="285750"/>
          </a:xfrm>
          <a:prstGeom prst="rect">
            <a:avLst/>
          </a:prstGeom>
        </p:spPr>
        <p:txBody>
          <a:bodyPr vert="horz" lIns="91440" tIns="45720" rIns="91440" bIns="45720" rtlCol="0" anchor="b"/>
          <a:lstStyle>
            <a:lvl1pPr algn="r">
              <a:defRPr sz="1200"/>
            </a:lvl1pPr>
          </a:lstStyle>
          <a:p>
            <a:fld id="{5006EB49-3316-4F9F-B45A-35AB7501F482}"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006EB49-3316-4F9F-B45A-35AB7501F482}"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PhAnim="0" userDrawn="1">
  <p:cSld name="Titelfolie">
    <p:spTree>
      <p:nvGrpSpPr>
        <p:cNvPr id="1" name=""/>
        <p:cNvGrpSpPr/>
        <p:nvPr/>
      </p:nvGrpSpPr>
      <p:grpSpPr bwMode="auto">
        <a:xfrm>
          <a:off x="0" y="0"/>
          <a:ext cx="0" cy="0"/>
          <a:chOff x="0" y="0"/>
          <a:chExt cx="0" cy="0"/>
        </a:xfrm>
      </p:grpSpPr>
      <p:sp>
        <p:nvSpPr>
          <p:cNvPr id="7" name="Rectangle 8"/>
          <p:cNvSpPr>
            <a:spLocks noGrp="1" noChangeArrowheads="1"/>
          </p:cNvSpPr>
          <p:nvPr>
            <p:ph type="ctrTitle"/>
          </p:nvPr>
        </p:nvSpPr>
        <p:spPr bwMode="auto">
          <a:xfrm>
            <a:off x="563264" y="857278"/>
            <a:ext cx="8597194" cy="1280142"/>
          </a:xfrm>
        </p:spPr>
        <p:txBody>
          <a:bodyPr/>
          <a:lstStyle>
            <a:lvl1pPr>
              <a:defRPr sz="3900">
                <a:solidFill>
                  <a:srgbClr val="008C4F"/>
                </a:solidFill>
              </a:defRPr>
            </a:lvl1pPr>
          </a:lstStyle>
          <a:p>
            <a:pPr lvl="0">
              <a:defRPr/>
            </a:pPr>
            <a:r>
              <a:rPr lang="de-DE"/>
              <a:t>Titelmasterformat durch Klicken bearbeiten</a:t>
            </a:r>
            <a:endParaRPr lang="de-DE"/>
          </a:p>
        </p:txBody>
      </p:sp>
      <p:sp>
        <p:nvSpPr>
          <p:cNvPr id="8" name="Rectangle 9"/>
          <p:cNvSpPr>
            <a:spLocks noGrp="1" noChangeArrowheads="1"/>
          </p:cNvSpPr>
          <p:nvPr>
            <p:ph type="subTitle" idx="1"/>
          </p:nvPr>
        </p:nvSpPr>
        <p:spPr bwMode="auto">
          <a:xfrm>
            <a:off x="563264" y="2257247"/>
            <a:ext cx="8597194" cy="1980407"/>
          </a:xfrm>
        </p:spPr>
        <p:txBody>
          <a:bodyPr/>
          <a:lstStyle>
            <a:lvl1pPr marL="0" indent="0">
              <a:buFont typeface="Wingdings" panose="05000000000000000000"/>
              <a:buNone/>
              <a:defRPr/>
            </a:lvl1pPr>
          </a:lstStyle>
          <a:p>
            <a:pPr lvl="0">
              <a:defRPr/>
            </a:pPr>
            <a:r>
              <a:rPr lang="de-DE"/>
              <a:t>Formatvorlage des Untertitelmasters durch Klicken bearbeiten</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PhAnim="0" userDrawn="1">
  <p:cSld name="Titel und Inhalt">
    <p:spTree>
      <p:nvGrpSpPr>
        <p:cNvPr id="1" name=""/>
        <p:cNvGrpSpPr/>
        <p:nvPr/>
      </p:nvGrpSpPr>
      <p:grpSpPr bwMode="auto">
        <a:xfrm>
          <a:off x="0" y="0"/>
          <a:ext cx="0" cy="0"/>
          <a:chOff x="0" y="0"/>
          <a:chExt cx="0" cy="0"/>
        </a:xfrm>
      </p:grpSpPr>
      <p:sp>
        <p:nvSpPr>
          <p:cNvPr id="4" name="Datumsplatzhalter 3"/>
          <p:cNvSpPr>
            <a:spLocks noGrp="1"/>
          </p:cNvSpPr>
          <p:nvPr>
            <p:ph type="dt" sz="half" idx="10"/>
          </p:nvPr>
        </p:nvSpPr>
        <p:spPr bwMode="auto">
          <a:xfrm>
            <a:off x="549093" y="5073519"/>
            <a:ext cx="2370667" cy="304271"/>
          </a:xfrm>
          <a:prstGeom prst="rect">
            <a:avLst/>
          </a:prstGeom>
        </p:spPr>
        <p:txBody>
          <a:bodyPr/>
          <a:lstStyle>
            <a:lvl1pPr>
              <a:defRPr sz="1550"/>
            </a:lvl1pPr>
          </a:lstStyle>
          <a:p>
            <a:pPr>
              <a:defRPr/>
            </a:pPr>
            <a:fld id="{911D8C60-1F2D-4436-BF53-22882F494404}" type="datetimeFigureOut">
              <a:rPr lang="de-DE"/>
            </a:fld>
            <a:endParaRPr lang="de-DE"/>
          </a:p>
        </p:txBody>
      </p:sp>
      <p:sp>
        <p:nvSpPr>
          <p:cNvPr id="5" name="Fußzeilenplatzhalter 4"/>
          <p:cNvSpPr>
            <a:spLocks noGrp="1"/>
          </p:cNvSpPr>
          <p:nvPr>
            <p:ph type="ftr" sz="quarter" idx="11"/>
          </p:nvPr>
        </p:nvSpPr>
        <p:spPr bwMode="auto">
          <a:xfrm>
            <a:off x="3471338" y="5073519"/>
            <a:ext cx="3217333" cy="304271"/>
          </a:xfrm>
          <a:prstGeom prst="rect">
            <a:avLst/>
          </a:prstGeom>
        </p:spPr>
        <p:txBody>
          <a:bodyPr/>
          <a:lstStyle>
            <a:lvl1pPr>
              <a:defRPr sz="1550"/>
            </a:lvl1pPr>
          </a:lstStyle>
          <a:p>
            <a:pPr>
              <a:defRPr/>
            </a:pPr>
            <a:endParaRPr lang="de-DE"/>
          </a:p>
        </p:txBody>
      </p:sp>
      <p:sp>
        <p:nvSpPr>
          <p:cNvPr id="6" name="Foliennummernplatzhalter 5"/>
          <p:cNvSpPr>
            <a:spLocks noGrp="1"/>
          </p:cNvSpPr>
          <p:nvPr>
            <p:ph type="sldNum" sz="quarter" idx="12"/>
          </p:nvPr>
        </p:nvSpPr>
        <p:spPr bwMode="auto">
          <a:xfrm>
            <a:off x="7281333" y="5073519"/>
            <a:ext cx="2039138" cy="304271"/>
          </a:xfrm>
          <a:prstGeom prst="rect">
            <a:avLst/>
          </a:prstGeom>
        </p:spPr>
        <p:txBody>
          <a:bodyPr/>
          <a:lstStyle>
            <a:lvl1pPr>
              <a:defRPr sz="1550"/>
            </a:lvl1pPr>
          </a:lstStyle>
          <a:p>
            <a:pPr>
              <a:defRPr/>
            </a:pPr>
            <a:fld id="{83B23FF1-3F66-4904-91CE-1AE4A5050627}" type="slidenum">
              <a:rPr lang="de-DE"/>
            </a:fld>
            <a:endParaRPr lang="de-DE"/>
          </a:p>
        </p:txBody>
      </p:sp>
      <p:sp>
        <p:nvSpPr>
          <p:cNvPr id="8" name="Inhaltsplatzhalter 2"/>
          <p:cNvSpPr>
            <a:spLocks noGrp="1"/>
          </p:cNvSpPr>
          <p:nvPr>
            <p:ph idx="1" hasCustomPrompt="1"/>
          </p:nvPr>
        </p:nvSpPr>
        <p:spPr bwMode="auto">
          <a:xfrm>
            <a:off x="532697" y="1426104"/>
            <a:ext cx="8803570" cy="3591636"/>
          </a:xfrm>
        </p:spPr>
        <p:txBody>
          <a:bodyPr/>
          <a:lstStyle>
            <a:lvl1pPr marL="297815" indent="-297815">
              <a:defRPr/>
            </a:lvl1pPr>
            <a:lvl2pPr marL="596265" indent="-313690">
              <a:spcBef>
                <a:spcPts val="665"/>
              </a:spcBef>
              <a:defRPr/>
            </a:lvl2pPr>
            <a:lvl3pPr marL="894080" indent="-297815">
              <a:spcBef>
                <a:spcPts val="665"/>
              </a:spcBef>
              <a:defRPr/>
            </a:lvl3pPr>
            <a:lvl4pPr marL="1193800" indent="-299720">
              <a:spcBef>
                <a:spcPts val="665"/>
              </a:spcBef>
              <a:defRPr/>
            </a:lvl4pPr>
            <a:lvl5pPr marL="1492250" indent="-299720">
              <a:spcBef>
                <a:spcPts val="665"/>
              </a:spcBef>
              <a:defRPr sz="1800"/>
            </a:lvl5pPr>
          </a:lstStyle>
          <a:p>
            <a:pPr lvl="0">
              <a:defRPr/>
            </a:pPr>
            <a:r>
              <a:rPr lang="de-DE"/>
              <a:t>Textmasterformat bearbeiten</a:t>
            </a:r>
            <a:endParaRPr lang="de-DE"/>
          </a:p>
          <a:p>
            <a:pPr lvl="1">
              <a:defRPr/>
            </a:pPr>
            <a:r>
              <a:rPr lang="de-DE"/>
              <a:t>Zweite Ebene</a:t>
            </a:r>
            <a:endParaRPr lang="de-DE"/>
          </a:p>
          <a:p>
            <a:pPr lvl="2">
              <a:defRPr/>
            </a:pPr>
            <a:r>
              <a:rPr lang="de-DE"/>
              <a:t>Dritte Ebene</a:t>
            </a:r>
            <a:endParaRPr lang="de-DE"/>
          </a:p>
          <a:p>
            <a:pPr lvl="3">
              <a:defRPr/>
            </a:pPr>
            <a:r>
              <a:rPr lang="de-DE"/>
              <a:t>Vierte Ebene</a:t>
            </a:r>
            <a:endParaRPr lang="de-DE"/>
          </a:p>
          <a:p>
            <a:pPr lvl="4">
              <a:defRPr/>
            </a:pPr>
            <a:r>
              <a:rPr lang="de-DE"/>
              <a:t>Fünfte Ebene</a:t>
            </a:r>
            <a:endParaRPr lang="de-DE"/>
          </a:p>
        </p:txBody>
      </p:sp>
      <p:sp>
        <p:nvSpPr>
          <p:cNvPr id="9" name="Titel 1"/>
          <p:cNvSpPr>
            <a:spLocks noGrp="1"/>
          </p:cNvSpPr>
          <p:nvPr>
            <p:ph type="title"/>
          </p:nvPr>
        </p:nvSpPr>
        <p:spPr bwMode="auto">
          <a:xfrm>
            <a:off x="508005" y="769268"/>
            <a:ext cx="8822972" cy="544112"/>
          </a:xfrm>
          <a:prstGeom prst="rect">
            <a:avLst/>
          </a:prstGeom>
        </p:spPr>
        <p:txBody>
          <a:bodyPr/>
          <a:lstStyle>
            <a:lvl1pPr>
              <a:defRPr/>
            </a:lvl1pPr>
          </a:lstStyle>
          <a:p>
            <a:pPr>
              <a:defRPr/>
            </a:pPr>
            <a:r>
              <a:rPr lang="de-DE"/>
              <a:t>Titelmasterformat durch Klicken bearbeiten</a:t>
            </a:r>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pPr>
              <a:defRPr/>
            </a:pPr>
            <a:endParaRPr lang="de-DE" sz="2000"/>
          </a:p>
        </p:txBody>
      </p:sp>
      <p:pic>
        <p:nvPicPr>
          <p:cNvPr id="7" name="Picture 59" descr="Logo_TUC_de_RGB"/>
          <p:cNvPicPr>
            <a:picLocks noChangeAspect="1" noChangeArrowheads="1"/>
          </p:cNvPicPr>
          <p:nvPr/>
        </p:nvPicPr>
        <p:blipFill>
          <a:blip r:embed="rId3"/>
          <a:stretch>
            <a:fillRect/>
          </a:stretch>
        </p:blipFill>
        <p:spPr bwMode="auto">
          <a:xfrm>
            <a:off x="7" y="10"/>
            <a:ext cx="3399146" cy="569449"/>
          </a:xfrm>
          <a:prstGeom prst="rect">
            <a:avLst/>
          </a:prstGeom>
          <a:noFill/>
        </p:spPr>
      </p:pic>
      <p:sp>
        <p:nvSpPr>
          <p:cNvPr id="10" name="Text Box 44"/>
          <p:cNvSpPr txBox="1">
            <a:spLocks noChangeArrowheads="1"/>
          </p:cNvSpPr>
          <p:nvPr/>
        </p:nvSpPr>
        <p:spPr bwMode="auto">
          <a:xfrm>
            <a:off x="6920206" y="5337785"/>
            <a:ext cx="2410770" cy="260350"/>
          </a:xfrm>
          <a:prstGeom prst="rect">
            <a:avLst/>
          </a:prstGeom>
          <a:noFill/>
          <a:ln>
            <a:noFill/>
          </a:ln>
          <a:effectLst/>
        </p:spPr>
        <p:txBody>
          <a:bodyPr wrap="square">
            <a:spAutoFit/>
          </a:bodyPr>
          <a:lstStyle/>
          <a:p>
            <a:pPr algn="r">
              <a:spcBef>
                <a:spcPts val="0"/>
              </a:spcBef>
              <a:defRPr/>
            </a:pPr>
            <a:r>
              <a:rPr lang="de-DE" sz="1100">
                <a:solidFill>
                  <a:srgbClr val="808080"/>
                </a:solidFill>
              </a:rPr>
              <a:t>Praktische Arbeit</a:t>
            </a:r>
            <a:r>
              <a:rPr lang="en-US" altLang="de-DE" sz="1100">
                <a:solidFill>
                  <a:srgbClr val="808080"/>
                </a:solidFill>
              </a:rPr>
              <a:t>-OOD</a:t>
            </a:r>
            <a:endParaRPr lang="en-US" altLang="de-DE" sz="1100">
              <a:solidFill>
                <a:srgbClr val="80808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p:spPr>
        <p:txBody>
          <a:bodyPr vert="horz" wrap="square" lIns="91440" tIns="45720" rIns="91440" bIns="45720" numCol="1" anchor="t" anchorCtr="0" compatLnSpc="1"/>
          <a:lstStyle/>
          <a:p>
            <a:pPr lvl="0">
              <a:defRPr/>
            </a:pPr>
            <a:r>
              <a:rPr lang="de-DE"/>
              <a:t>Titelmasterformat durch Klicken bearbeiten</a:t>
            </a:r>
            <a:endParaRPr lang="de-DE"/>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p:spPr>
        <p:txBody>
          <a:bodyPr vert="horz" wrap="square" lIns="91440" tIns="45720" rIns="91440" bIns="45720" numCol="1" anchor="t" anchorCtr="0" compatLnSpc="1"/>
          <a:lstStyle/>
          <a:p>
            <a:pPr lvl="0">
              <a:defRPr/>
            </a:pPr>
            <a:r>
              <a:rPr lang="de-DE"/>
              <a:t>Textmasterformate durch Klicken bearbeiten</a:t>
            </a:r>
            <a:endParaRPr lang="de-DE"/>
          </a:p>
          <a:p>
            <a:pPr lvl="1">
              <a:defRPr/>
            </a:pPr>
            <a:r>
              <a:rPr lang="de-DE"/>
              <a:t>Zweite Ebene</a:t>
            </a:r>
            <a:endParaRPr lang="de-DE"/>
          </a:p>
          <a:p>
            <a:pPr lvl="2">
              <a:defRPr/>
            </a:pPr>
            <a:r>
              <a:rPr lang="de-DE"/>
              <a:t>Dritte Ebene</a:t>
            </a:r>
            <a:endParaRPr lang="de-DE"/>
          </a:p>
          <a:p>
            <a:pPr lvl="3">
              <a:defRPr/>
            </a:pPr>
            <a:r>
              <a:rPr lang="de-DE"/>
              <a:t>Vierte Ebene</a:t>
            </a:r>
            <a:endParaRPr lang="de-DE"/>
          </a:p>
          <a:p>
            <a:pPr lvl="4">
              <a:defRPr/>
            </a:pPr>
            <a:endParaRPr lang="de-DE"/>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p:spPr>
        <p:txBody>
          <a:bodyPr wrap="square">
            <a:spAutoFit/>
          </a:bodyPr>
          <a:lstStyle/>
          <a:p>
            <a:pPr algn="ctr">
              <a:spcBef>
                <a:spcPts val="0"/>
              </a:spcBef>
              <a:defRPr/>
            </a:pPr>
            <a:fld id="{0DD27E2C-7E76-43A1-95B7-12A54070BC93}" type="slidenum">
              <a:rPr lang="de-DE" sz="1100">
                <a:solidFill>
                  <a:srgbClr val="808080"/>
                </a:solidFill>
              </a:rPr>
            </a:fld>
            <a:endParaRPr lang="de-DE" sz="1100">
              <a:solidFill>
                <a:srgbClr val="808080"/>
              </a:solidFill>
            </a:endParaRPr>
          </a:p>
        </p:txBody>
      </p:sp>
      <p:sp>
        <p:nvSpPr>
          <p:cNvPr id="11" name="Text Box 44"/>
          <p:cNvSpPr txBox="1">
            <a:spLocks noChangeArrowheads="1"/>
          </p:cNvSpPr>
          <p:nvPr userDrawn="1"/>
        </p:nvSpPr>
        <p:spPr bwMode="auto">
          <a:xfrm>
            <a:off x="532697" y="5338104"/>
            <a:ext cx="6387508" cy="429895"/>
          </a:xfrm>
          <a:prstGeom prst="rect">
            <a:avLst/>
          </a:prstGeom>
          <a:noFill/>
          <a:ln>
            <a:noFill/>
          </a:ln>
          <a:effectLst/>
        </p:spPr>
        <p:txBody>
          <a:bodyPr wrap="square">
            <a:spAutoFit/>
          </a:bodyPr>
          <a:lstStyle/>
          <a:p>
            <a:pPr algn="l">
              <a:spcBef>
                <a:spcPts val="0"/>
              </a:spcBef>
              <a:defRPr/>
            </a:pPr>
            <a:r>
              <a:rPr lang="en-US" altLang="de-DE" sz="1100">
                <a:solidFill>
                  <a:schemeClr val="tx1"/>
                </a:solidFill>
              </a:rPr>
              <a:t>Mingwei Gao,</a:t>
            </a:r>
            <a:r>
              <a:rPr lang="de-DE" sz="1100" dirty="0" smtClean="0">
                <a:solidFill>
                  <a:schemeClr val="tx1"/>
                </a:solidFill>
                <a:sym typeface="+mn-ea"/>
              </a:rPr>
              <a:t>Mustafa Abdalla</a:t>
            </a:r>
            <a:endParaRPr lang="de-DE" sz="1100" dirty="0">
              <a:solidFill>
                <a:schemeClr val="tx1"/>
              </a:solidFill>
            </a:endParaRPr>
          </a:p>
          <a:p>
            <a:pPr algn="l">
              <a:spcBef>
                <a:spcPts val="0"/>
              </a:spcBef>
              <a:defRPr/>
            </a:pPr>
            <a:endParaRPr lang="de-DE" altLang="de-DE" sz="1100" dirty="0">
              <a:solidFill>
                <a:schemeClr val="tx1"/>
              </a:solidFill>
            </a:endParaRPr>
          </a:p>
        </p:txBody>
      </p:sp>
      <p:pic>
        <p:nvPicPr>
          <p:cNvPr id="9" name="Grafik 8"/>
          <p:cNvPicPr>
            <a:picLocks noChangeAspect="1"/>
          </p:cNvPicPr>
          <p:nvPr userDrawn="1"/>
        </p:nvPicPr>
        <p:blipFill>
          <a:blip r:embed="rId4"/>
          <a:stretch>
            <a:fillRect/>
          </a:stretch>
        </p:blipFill>
        <p:spPr bwMode="auto">
          <a:xfrm>
            <a:off x="5316386" y="135980"/>
            <a:ext cx="4117781" cy="522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1016000">
        <a:spcBef>
          <a:spcPts val="0"/>
        </a:spcBef>
        <a:buNone/>
        <a:defRPr sz="2400" b="1">
          <a:solidFill>
            <a:schemeClr val="tx1"/>
          </a:solidFill>
          <a:latin typeface="Arial Unicode MS"/>
          <a:ea typeface="Arial Unicode MS"/>
          <a:cs typeface="Arial Unicode MS"/>
        </a:defRPr>
      </a:lvl1pPr>
    </p:titleStyle>
    <p:bodyStyle>
      <a:lvl1pPr marL="297815" indent="-297815" algn="l" defTabSz="1016000">
        <a:spcBef>
          <a:spcPts val="0"/>
        </a:spcBef>
        <a:buClr>
          <a:srgbClr val="008C4F"/>
        </a:buClr>
        <a:buSzPct val="110000"/>
        <a:buFont typeface="Wingdings" panose="05000000000000000000"/>
        <a:buChar char="§"/>
        <a:defRPr sz="2000">
          <a:solidFill>
            <a:schemeClr val="tx1"/>
          </a:solidFill>
          <a:latin typeface="Arial Unicode MS"/>
          <a:ea typeface="Arial Unicode MS"/>
          <a:cs typeface="Arial Unicode MS"/>
        </a:defRPr>
      </a:lvl1pPr>
      <a:lvl2pPr marL="596265" indent="-313690" algn="l" defTabSz="1016000">
        <a:spcBef>
          <a:spcPts val="0"/>
        </a:spcBef>
        <a:buClrTx/>
        <a:buFont typeface="Wingdings" panose="05000000000000000000"/>
        <a:buChar char="§"/>
        <a:defRPr sz="2000" b="0">
          <a:solidFill>
            <a:schemeClr val="tx1"/>
          </a:solidFill>
          <a:latin typeface="+mn-lt"/>
          <a:ea typeface="+mn-ea"/>
          <a:cs typeface="+mn-cs"/>
        </a:defRPr>
      </a:lvl2pPr>
      <a:lvl3pPr marL="894080" indent="-297815" algn="l" defTabSz="1016000">
        <a:spcBef>
          <a:spcPts val="0"/>
        </a:spcBef>
        <a:buClr>
          <a:schemeClr val="bg1">
            <a:lumMod val="50000"/>
          </a:schemeClr>
        </a:buClr>
        <a:buFont typeface="Wingdings" panose="05000000000000000000"/>
        <a:buChar char="§"/>
        <a:defRPr sz="1800">
          <a:solidFill>
            <a:schemeClr val="tx1"/>
          </a:solidFill>
          <a:latin typeface="Arial Unicode MS"/>
          <a:ea typeface="Arial Unicode MS"/>
          <a:cs typeface="Arial Unicode MS"/>
        </a:defRPr>
      </a:lvl3pPr>
      <a:lvl4pPr marL="1190625" indent="-254000" algn="l" defTabSz="1016000">
        <a:spcBef>
          <a:spcPts val="0"/>
        </a:spcBef>
        <a:buClrTx/>
        <a:buFont typeface="Arial" panose="020B0604020202020204"/>
        <a:buChar char="–"/>
        <a:defRPr sz="1800">
          <a:solidFill>
            <a:schemeClr val="tx1"/>
          </a:solidFill>
          <a:latin typeface="Arial Unicode MS"/>
          <a:ea typeface="Arial Unicode MS"/>
          <a:cs typeface="Arial Unicode MS"/>
        </a:defRPr>
      </a:lvl4pPr>
      <a:lvl5pPr marL="1294765" indent="-294640" algn="l" defTabSz="1016000">
        <a:spcBef>
          <a:spcPts val="0"/>
        </a:spcBef>
        <a:buClr>
          <a:schemeClr val="bg1">
            <a:lumMod val="50000"/>
          </a:schemeClr>
        </a:buClr>
        <a:buFont typeface="Symbol" panose="05050102010706020507"/>
        <a:buChar char="-"/>
        <a:defRPr sz="2000">
          <a:solidFill>
            <a:schemeClr val="tx1"/>
          </a:solidFill>
          <a:latin typeface="+mn-lt"/>
          <a:ea typeface="+mn-ea"/>
          <a:cs typeface="+mn-cs"/>
        </a:defRPr>
      </a:lvl5pPr>
      <a:lvl6pPr marL="2794000" indent="-254000" algn="l" defTabSz="1016000">
        <a:spcBef>
          <a:spcPts val="0"/>
        </a:spcBef>
        <a:buFont typeface="Arial" panose="020B0604020202020204"/>
        <a:buChar char="•"/>
        <a:defRPr sz="2200">
          <a:solidFill>
            <a:schemeClr val="tx1"/>
          </a:solidFill>
          <a:latin typeface="+mn-lt"/>
          <a:ea typeface="+mn-ea"/>
          <a:cs typeface="+mn-cs"/>
        </a:defRPr>
      </a:lvl6pPr>
      <a:lvl7pPr marL="3302000" indent="-254000" algn="l" defTabSz="1016000">
        <a:spcBef>
          <a:spcPts val="0"/>
        </a:spcBef>
        <a:buFont typeface="Arial" panose="020B0604020202020204"/>
        <a:buChar char="•"/>
        <a:defRPr sz="2200">
          <a:solidFill>
            <a:schemeClr val="tx1"/>
          </a:solidFill>
          <a:latin typeface="+mn-lt"/>
          <a:ea typeface="+mn-ea"/>
          <a:cs typeface="+mn-cs"/>
        </a:defRPr>
      </a:lvl7pPr>
      <a:lvl8pPr marL="3810000" indent="-254000" algn="l" defTabSz="1016000">
        <a:spcBef>
          <a:spcPts val="0"/>
        </a:spcBef>
        <a:buFont typeface="Arial" panose="020B0604020202020204"/>
        <a:buChar char="•"/>
        <a:defRPr sz="2200">
          <a:solidFill>
            <a:schemeClr val="tx1"/>
          </a:solidFill>
          <a:latin typeface="+mn-lt"/>
          <a:ea typeface="+mn-ea"/>
          <a:cs typeface="+mn-cs"/>
        </a:defRPr>
      </a:lvl8pPr>
      <a:lvl9pPr marL="4318000" indent="-254000" algn="l" defTabSz="1016000">
        <a:spcBef>
          <a:spcPts val="0"/>
        </a:spcBef>
        <a:buFont typeface="Arial" panose="020B0604020202020204"/>
        <a:buChar char="•"/>
        <a:defRPr sz="2200">
          <a:solidFill>
            <a:schemeClr val="tx1"/>
          </a:solidFill>
          <a:latin typeface="+mn-lt"/>
          <a:ea typeface="+mn-ea"/>
          <a:cs typeface="+mn-cs"/>
        </a:defRPr>
      </a:lvl9pPr>
    </p:bodyStyle>
    <p:otherStyle>
      <a:defPPr>
        <a:defRPr lang="de-DE"/>
      </a:defPPr>
      <a:lvl1pPr marL="0" algn="l" defTabSz="1016000">
        <a:defRPr sz="2000">
          <a:solidFill>
            <a:schemeClr val="tx1"/>
          </a:solidFill>
          <a:latin typeface="+mn-lt"/>
          <a:ea typeface="+mn-ea"/>
          <a:cs typeface="+mn-cs"/>
        </a:defRPr>
      </a:lvl1pPr>
      <a:lvl2pPr marL="508000" algn="l" defTabSz="1016000">
        <a:defRPr sz="2000">
          <a:solidFill>
            <a:schemeClr val="tx1"/>
          </a:solidFill>
          <a:latin typeface="+mn-lt"/>
          <a:ea typeface="+mn-ea"/>
          <a:cs typeface="+mn-cs"/>
        </a:defRPr>
      </a:lvl2pPr>
      <a:lvl3pPr marL="1016000" algn="l" defTabSz="1016000">
        <a:defRPr sz="2000">
          <a:solidFill>
            <a:schemeClr val="tx1"/>
          </a:solidFill>
          <a:latin typeface="+mn-lt"/>
          <a:ea typeface="+mn-ea"/>
          <a:cs typeface="+mn-cs"/>
        </a:defRPr>
      </a:lvl3pPr>
      <a:lvl4pPr marL="1524000" algn="l" defTabSz="1016000">
        <a:defRPr sz="2000">
          <a:solidFill>
            <a:schemeClr val="tx1"/>
          </a:solidFill>
          <a:latin typeface="+mn-lt"/>
          <a:ea typeface="+mn-ea"/>
          <a:cs typeface="+mn-cs"/>
        </a:defRPr>
      </a:lvl4pPr>
      <a:lvl5pPr marL="2032000" algn="l" defTabSz="1016000">
        <a:defRPr sz="2000">
          <a:solidFill>
            <a:schemeClr val="tx1"/>
          </a:solidFill>
          <a:latin typeface="+mn-lt"/>
          <a:ea typeface="+mn-ea"/>
          <a:cs typeface="+mn-cs"/>
        </a:defRPr>
      </a:lvl5pPr>
      <a:lvl6pPr marL="2540000" algn="l" defTabSz="1016000">
        <a:defRPr sz="2000">
          <a:solidFill>
            <a:schemeClr val="tx1"/>
          </a:solidFill>
          <a:latin typeface="+mn-lt"/>
          <a:ea typeface="+mn-ea"/>
          <a:cs typeface="+mn-cs"/>
        </a:defRPr>
      </a:lvl6pPr>
      <a:lvl7pPr marL="3048000" algn="l" defTabSz="1016000">
        <a:defRPr sz="2000">
          <a:solidFill>
            <a:schemeClr val="tx1"/>
          </a:solidFill>
          <a:latin typeface="+mn-lt"/>
          <a:ea typeface="+mn-ea"/>
          <a:cs typeface="+mn-cs"/>
        </a:defRPr>
      </a:lvl7pPr>
      <a:lvl8pPr marL="3556000" algn="l" defTabSz="1016000">
        <a:defRPr sz="2000">
          <a:solidFill>
            <a:schemeClr val="tx1"/>
          </a:solidFill>
          <a:latin typeface="+mn-lt"/>
          <a:ea typeface="+mn-ea"/>
          <a:cs typeface="+mn-cs"/>
        </a:defRPr>
      </a:lvl8pPr>
      <a:lvl9pPr marL="4064000" algn="l" defTabSz="1016000">
        <a:defRPr sz="20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4" name="Titel 23"/>
          <p:cNvSpPr>
            <a:spLocks noGrp="1"/>
          </p:cNvSpPr>
          <p:nvPr>
            <p:ph type="ctrTitle"/>
          </p:nvPr>
        </p:nvSpPr>
        <p:spPr bwMode="auto"/>
        <p:txBody>
          <a:bodyPr/>
          <a:lstStyle/>
          <a:p>
            <a:pPr>
              <a:defRPr/>
            </a:pPr>
            <a:r>
              <a:rPr lang="de-DE" dirty="0"/>
              <a:t>Softwaretechnik I</a:t>
            </a:r>
            <a:endParaRPr dirty="0"/>
          </a:p>
        </p:txBody>
      </p:sp>
      <p:sp>
        <p:nvSpPr>
          <p:cNvPr id="25" name="Untertitel 24"/>
          <p:cNvSpPr>
            <a:spLocks noGrp="1"/>
          </p:cNvSpPr>
          <p:nvPr>
            <p:ph type="subTitle" idx="1"/>
          </p:nvPr>
        </p:nvSpPr>
        <p:spPr bwMode="auto"/>
        <p:txBody>
          <a:bodyPr/>
          <a:lstStyle/>
          <a:p>
            <a:pPr>
              <a:defRPr/>
            </a:pPr>
            <a:r>
              <a:rPr lang="de-DE" dirty="0"/>
              <a:t>Praktische Arbeit</a:t>
            </a:r>
            <a:r>
              <a:rPr lang="en-US" altLang="de-DE" dirty="0"/>
              <a:t> - OOD_2.1</a:t>
            </a:r>
            <a:endParaRPr lang="de-DE" dirty="0">
              <a:solidFill>
                <a:srgbClr val="FF0000"/>
              </a:solidFill>
            </a:endParaRPr>
          </a:p>
          <a:p>
            <a:pPr>
              <a:defRPr/>
            </a:pPr>
            <a:r>
              <a:rPr lang="de-DE" sz="2650" dirty="0" smtClean="0"/>
              <a:t>Mingwei Gao</a:t>
            </a:r>
            <a:endParaRPr lang="de-DE" sz="2650" dirty="0" smtClean="0"/>
          </a:p>
          <a:p>
            <a:pPr>
              <a:defRPr/>
            </a:pPr>
            <a:r>
              <a:rPr lang="de-DE" sz="2650" dirty="0" smtClean="0"/>
              <a:t>Mustafa Abdalla</a:t>
            </a:r>
            <a:endParaRPr lang="de-DE" sz="2650" dirty="0"/>
          </a:p>
          <a:p>
            <a:pPr>
              <a:defRPr/>
            </a:pPr>
            <a:endParaRPr lang="de-DE" sz="2650" dirty="0"/>
          </a:p>
          <a:p>
            <a:pPr>
              <a:defRPr/>
            </a:pPr>
            <a:r>
              <a:rPr lang="de-DE" altLang="en-US" dirty="0">
                <a:solidFill>
                  <a:schemeClr val="tx1"/>
                </a:solidFill>
                <a:latin typeface="Calibri" panose="020F0502020204030204" charset="0"/>
              </a:rPr>
              <a:t>20</a:t>
            </a:r>
            <a:r>
              <a:rPr lang="en-US" altLang="de-DE" dirty="0">
                <a:solidFill>
                  <a:schemeClr val="tx1"/>
                </a:solidFill>
              </a:rPr>
              <a:t>.01.2023</a:t>
            </a:r>
            <a:endParaRPr lang="en-US" altLang="de-DE"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a:t>Context View: Fachlicher Überblick</a:t>
            </a:r>
            <a:endParaRPr lang="de-DE"/>
          </a:p>
        </p:txBody>
      </p:sp>
      <p:pic>
        <p:nvPicPr>
          <p:cNvPr id="5" name="内容占位符 4" descr="Context View_Fachlich_final"/>
          <p:cNvPicPr>
            <a:picLocks noChangeAspect="1"/>
          </p:cNvPicPr>
          <p:nvPr>
            <p:ph idx="1"/>
          </p:nvPr>
        </p:nvPicPr>
        <p:blipFill>
          <a:blip r:embed="rId1"/>
          <a:stretch>
            <a:fillRect/>
          </a:stretch>
        </p:blipFill>
        <p:spPr>
          <a:xfrm>
            <a:off x="1409700" y="1303020"/>
            <a:ext cx="6950075" cy="3784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a:t>Grobarchitektur: Architekturstil</a:t>
            </a:r>
            <a:endParaRPr lang="de-DE"/>
          </a:p>
        </p:txBody>
      </p:sp>
      <p:pic>
        <p:nvPicPr>
          <p:cNvPr id="3" name="内容占位符 2" descr="Grobarchitektur_arch"/>
          <p:cNvPicPr>
            <a:picLocks noChangeAspect="1"/>
          </p:cNvPicPr>
          <p:nvPr>
            <p:ph idx="1"/>
          </p:nvPr>
        </p:nvPicPr>
        <p:blipFill>
          <a:blip r:embed="rId1"/>
          <a:stretch>
            <a:fillRect/>
          </a:stretch>
        </p:blipFill>
        <p:spPr>
          <a:xfrm>
            <a:off x="1741805" y="1426210"/>
            <a:ext cx="6384290" cy="359156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a:t>Grobarchitektur: Codeabbildung</a:t>
            </a:r>
            <a:endParaRPr lang="de-DE"/>
          </a:p>
        </p:txBody>
      </p:sp>
      <p:pic>
        <p:nvPicPr>
          <p:cNvPr id="7" name="内容占位符 6" descr="Grobarchitektur_code_final"/>
          <p:cNvPicPr>
            <a:picLocks noChangeAspect="1"/>
          </p:cNvPicPr>
          <p:nvPr>
            <p:ph idx="1"/>
          </p:nvPr>
        </p:nvPicPr>
        <p:blipFill>
          <a:blip r:embed="rId1"/>
          <a:stretch>
            <a:fillRect/>
          </a:stretch>
        </p:blipFill>
        <p:spPr>
          <a:xfrm>
            <a:off x="1741805" y="1426210"/>
            <a:ext cx="6427470" cy="361569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a:t>Fachliche Architekturebene: Structural View </a:t>
            </a:r>
            <a:br>
              <a:rPr lang="de-DE"/>
            </a:br>
            <a:r>
              <a:rPr lang="de-DE" sz="2000"/>
              <a:t>Top Level</a:t>
            </a:r>
            <a:endParaRPr lang="de-DE"/>
          </a:p>
        </p:txBody>
      </p:sp>
      <p:pic>
        <p:nvPicPr>
          <p:cNvPr id="3" name="内容占位符 2" descr="Top Level_final"/>
          <p:cNvPicPr>
            <a:picLocks noChangeAspect="1"/>
          </p:cNvPicPr>
          <p:nvPr>
            <p:ph idx="1"/>
          </p:nvPr>
        </p:nvPicPr>
        <p:blipFill>
          <a:blip r:embed="rId1"/>
          <a:stretch>
            <a:fillRect/>
          </a:stretch>
        </p:blipFill>
        <p:spPr>
          <a:xfrm>
            <a:off x="2272030" y="1273810"/>
            <a:ext cx="4728845" cy="405574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el 3"/>
          <p:cNvSpPr>
            <a:spLocks noGrp="1"/>
          </p:cNvSpPr>
          <p:nvPr>
            <p:ph type="title"/>
          </p:nvPr>
        </p:nvSpPr>
        <p:spPr bwMode="auto"/>
        <p:txBody>
          <a:bodyPr/>
          <a:lstStyle/>
          <a:p>
            <a:pPr>
              <a:defRPr/>
            </a:pPr>
            <a:r>
              <a:rPr lang="de-DE"/>
              <a:t>Fachliche Architekturebene: Structural View</a:t>
            </a:r>
            <a:br>
              <a:rPr lang="de-DE"/>
            </a:br>
            <a:r>
              <a:rPr lang="de-DE" sz="2000"/>
              <a:t>Komponente XY</a:t>
            </a:r>
            <a:endParaRPr lang="de-DE"/>
          </a:p>
        </p:txBody>
      </p:sp>
      <p:pic>
        <p:nvPicPr>
          <p:cNvPr id="3" name="内容占位符 2" descr="Komponent"/>
          <p:cNvPicPr>
            <a:picLocks noChangeAspect="1"/>
          </p:cNvPicPr>
          <p:nvPr>
            <p:ph idx="1"/>
          </p:nvPr>
        </p:nvPicPr>
        <p:blipFill>
          <a:blip r:embed="rId1"/>
          <a:stretch>
            <a:fillRect/>
          </a:stretch>
        </p:blipFill>
        <p:spPr>
          <a:xfrm>
            <a:off x="1866265" y="1426210"/>
            <a:ext cx="6431915" cy="376491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a:t>Fachliche Architekturebene: Behavioral View</a:t>
            </a:r>
            <a:br>
              <a:rPr lang="de-DE"/>
            </a:br>
            <a:r>
              <a:rPr lang="de-DE" sz="2000"/>
              <a:t>Sequenzdiagramm für User-Story </a:t>
            </a:r>
            <a:r>
              <a:rPr lang="de-DE" sz="2000" i="1" u="sng">
                <a:solidFill>
                  <a:schemeClr val="tx2">
                    <a:lumMod val="60000"/>
                    <a:lumOff val="40000"/>
                  </a:schemeClr>
                </a:solidFill>
              </a:rPr>
              <a:t>Konto eröffnen</a:t>
            </a:r>
            <a:endParaRPr lang="de-DE" sz="2000" i="1" u="sng">
              <a:solidFill>
                <a:schemeClr val="tx2">
                  <a:lumMod val="60000"/>
                  <a:lumOff val="40000"/>
                </a:schemeClr>
              </a:solidFill>
            </a:endParaRPr>
          </a:p>
        </p:txBody>
      </p:sp>
      <p:pic>
        <p:nvPicPr>
          <p:cNvPr id="5" name="内容占位符 4" descr="Sequenzdiagramm_final"/>
          <p:cNvPicPr>
            <a:picLocks noChangeAspect="1"/>
          </p:cNvPicPr>
          <p:nvPr>
            <p:ph idx="1"/>
          </p:nvPr>
        </p:nvPicPr>
        <p:blipFill>
          <a:blip r:embed="rId1"/>
          <a:stretch>
            <a:fillRect/>
          </a:stretch>
        </p:blipFill>
        <p:spPr>
          <a:xfrm>
            <a:off x="2343785" y="1561465"/>
            <a:ext cx="5200015" cy="359156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itel 2"/>
          <p:cNvSpPr>
            <a:spLocks noGrp="1"/>
          </p:cNvSpPr>
          <p:nvPr>
            <p:ph type="title"/>
          </p:nvPr>
        </p:nvSpPr>
        <p:spPr bwMode="auto"/>
        <p:txBody>
          <a:bodyPr/>
          <a:lstStyle/>
          <a:p>
            <a:pPr>
              <a:defRPr/>
            </a:pPr>
            <a:r>
              <a:rPr lang="de-DE"/>
              <a:t>Fachliche Architekturebene: Deployment View</a:t>
            </a:r>
            <a:endParaRPr lang="de-DE"/>
          </a:p>
        </p:txBody>
      </p:sp>
      <p:pic>
        <p:nvPicPr>
          <p:cNvPr id="5" name="内容占位符 4" descr="Deployment View_final"/>
          <p:cNvPicPr>
            <a:picLocks noChangeAspect="1"/>
          </p:cNvPicPr>
          <p:nvPr>
            <p:ph idx="1"/>
          </p:nvPr>
        </p:nvPicPr>
        <p:blipFill>
          <a:blip r:embed="rId1"/>
          <a:stretch>
            <a:fillRect/>
          </a:stretch>
        </p:blipFill>
        <p:spPr>
          <a:xfrm>
            <a:off x="1471930" y="1544955"/>
            <a:ext cx="6924675" cy="33528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dirty="0">
                <a:solidFill>
                  <a:srgbClr val="FF0000"/>
                </a:solidFill>
              </a:rPr>
              <a:t>Fügen Sie bitte den entsprechenden Anforderungstext ein.</a:t>
            </a:r>
            <a:endParaRPr dirty="0"/>
          </a:p>
        </p:txBody>
      </p:sp>
      <p:sp>
        <p:nvSpPr>
          <p:cNvPr id="4" name="Titel 3"/>
          <p:cNvSpPr>
            <a:spLocks noGrp="1"/>
          </p:cNvSpPr>
          <p:nvPr>
            <p:ph type="title"/>
          </p:nvPr>
        </p:nvSpPr>
        <p:spPr bwMode="auto"/>
        <p:txBody>
          <a:bodyPr/>
          <a:lstStyle/>
          <a:p>
            <a:pPr>
              <a:defRPr/>
            </a:pPr>
            <a:r>
              <a:rPr lang="de-DE"/>
              <a:t>Anforderungstext – </a:t>
            </a:r>
            <a:r>
              <a:rPr lang="en-US" altLang="de-DE">
                <a:solidFill>
                  <a:schemeClr val="tx1"/>
                </a:solidFill>
              </a:rPr>
              <a:t>Bank</a:t>
            </a:r>
            <a:endParaRPr lang="en-US" altLang="de-DE">
              <a:solidFill>
                <a:schemeClr val="tx1"/>
              </a:solidFill>
            </a:endParaRPr>
          </a:p>
        </p:txBody>
      </p:sp>
      <p:pic>
        <p:nvPicPr>
          <p:cNvPr id="6" name="Picture 5"/>
          <p:cNvPicPr>
            <a:picLocks noChangeAspect="1"/>
          </p:cNvPicPr>
          <p:nvPr/>
        </p:nvPicPr>
        <p:blipFill>
          <a:blip r:embed="rId1"/>
          <a:stretch>
            <a:fillRect/>
          </a:stretch>
        </p:blipFill>
        <p:spPr>
          <a:xfrm>
            <a:off x="462387" y="1777380"/>
            <a:ext cx="8914208" cy="2867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 name="内容占位符 1" descr="Domain Model_final"/>
          <p:cNvPicPr>
            <a:picLocks noChangeAspect="1"/>
          </p:cNvPicPr>
          <p:nvPr>
            <p:ph idx="1"/>
            <p:custDataLst>
              <p:tags r:id="rId1"/>
            </p:custDataLst>
          </p:nvPr>
        </p:nvPicPr>
        <p:blipFill>
          <a:blip r:embed="rId2"/>
          <a:stretch>
            <a:fillRect/>
          </a:stretch>
        </p:blipFill>
        <p:spPr>
          <a:xfrm>
            <a:off x="807085" y="1250950"/>
            <a:ext cx="7675245" cy="3665220"/>
          </a:xfrm>
          <a:prstGeom prst="rect">
            <a:avLst/>
          </a:prstGeom>
        </p:spPr>
      </p:pic>
      <p:sp>
        <p:nvSpPr>
          <p:cNvPr id="4" name="Titel 3"/>
          <p:cNvSpPr>
            <a:spLocks noGrp="1"/>
          </p:cNvSpPr>
          <p:nvPr>
            <p:ph type="title"/>
          </p:nvPr>
        </p:nvSpPr>
        <p:spPr bwMode="auto"/>
        <p:txBody>
          <a:bodyPr/>
          <a:lstStyle/>
          <a:p>
            <a:pPr>
              <a:defRPr/>
            </a:pPr>
            <a:r>
              <a:rPr lang="de-DE"/>
              <a:t>Domänenmodell</a:t>
            </a:r>
            <a:endParaRPr lang="de-D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Inhaltsplatzhalter 4"/>
          <p:cNvSpPr>
            <a:spLocks noGrp="1"/>
          </p:cNvSpPr>
          <p:nvPr>
            <p:ph idx="1"/>
          </p:nvPr>
        </p:nvSpPr>
        <p:spPr bwMode="auto"/>
        <p:txBody>
          <a:bodyPr anchor="ctr"/>
          <a:lstStyle/>
          <a:p>
            <a:pPr marL="0" indent="0" algn="ctr">
              <a:buNone/>
              <a:defRPr/>
            </a:pPr>
            <a:r>
              <a:rPr lang="de-DE" dirty="0">
                <a:solidFill>
                  <a:srgbClr val="FF0000"/>
                </a:solidFill>
              </a:rPr>
              <a:t>Fügen Sie bitte Ihr Use-Case Diagramm ein.</a:t>
            </a:r>
            <a:endParaRPr dirty="0"/>
          </a:p>
        </p:txBody>
      </p:sp>
      <p:sp>
        <p:nvSpPr>
          <p:cNvPr id="4" name="Titel 3"/>
          <p:cNvSpPr>
            <a:spLocks noGrp="1"/>
          </p:cNvSpPr>
          <p:nvPr>
            <p:ph type="title"/>
          </p:nvPr>
        </p:nvSpPr>
        <p:spPr bwMode="auto"/>
        <p:txBody>
          <a:bodyPr/>
          <a:lstStyle/>
          <a:p>
            <a:pPr>
              <a:defRPr/>
            </a:pPr>
            <a:r>
              <a:rPr lang="de-DE"/>
              <a:t>Use-Case Diagramm</a:t>
            </a:r>
            <a:endParaRPr lang="de-DE"/>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9640" y="1201316"/>
            <a:ext cx="5806033" cy="4041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Inhaltsplatzhalter 4"/>
          <p:cNvSpPr>
            <a:spLocks noGrp="1"/>
          </p:cNvSpPr>
          <p:nvPr>
            <p:ph idx="1" hasCustomPrompt="1"/>
          </p:nvPr>
        </p:nvSpPr>
        <p:spPr>
          <a:xfrm>
            <a:off x="533400" y="1425575"/>
            <a:ext cx="8802688" cy="3592513"/>
          </a:xfrm>
        </p:spPr>
        <p:txBody>
          <a:bodyPr anchor="ctr"/>
          <a:lstStyle/>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Epic</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 Saldo berechnen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lang="de-DE" sz="1800" dirty="0">
                <a:latin typeface="Arial" panose="020B0604020202020204" pitchFamily="34" charset="0"/>
                <a:cs typeface="Arial" panose="020B0604020202020204" pitchFamily="34" charset="0"/>
                <a:sym typeface="+mn-ea"/>
              </a:rPr>
              <a:t>Als Kunde möchte ich Konto </a:t>
            </a:r>
            <a:r>
              <a:rPr lang="de-DE" altLang="en-US" sz="1800" dirty="0">
                <a:latin typeface="Calibri" panose="020F0502020204030204" charset="0"/>
                <a:cs typeface="Arial" panose="020B0604020202020204" pitchFamily="34" charset="0"/>
                <a:sym typeface="+mn-ea"/>
              </a:rPr>
              <a:t>anwenden</a:t>
            </a:r>
            <a:r>
              <a:rPr lang="de-DE" sz="1800" dirty="0">
                <a:latin typeface="Arial" panose="020B0604020202020204" pitchFamily="34" charset="0"/>
                <a:cs typeface="Arial" panose="020B0604020202020204" pitchFamily="34" charset="0"/>
                <a:sym typeface="+mn-ea"/>
              </a:rPr>
              <a:t>, um Saldo zu berechnen.</a:t>
            </a:r>
            <a:endParaRPr lang="de-DE" sz="1800" dirty="0">
              <a:latin typeface="Arial" panose="020B0604020202020204" pitchFamily="34" charset="0"/>
              <a:cs typeface="Arial" panose="020B0604020202020204" pitchFamily="34" charset="0"/>
              <a:sym typeface="+mn-ea"/>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en-US" alt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1.</a:t>
            </a: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User-Story</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 Als Kunde möchte ich mein </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Konto anmelden, um Service zu bieten.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Akzeptanzkriterien : </a:t>
            </a:r>
            <a:endPar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297815" marR="0" indent="-297815"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lang="de-DE" sz="1800" dirty="0">
                <a:latin typeface="Arial" panose="020B0604020202020204" pitchFamily="34" charset="0"/>
                <a:cs typeface="Arial" panose="020B0604020202020204" pitchFamily="34" charset="0"/>
                <a:sym typeface="+mn-ea"/>
              </a:rPr>
              <a:t>Bei </a:t>
            </a:r>
            <a:r>
              <a:rPr lang="en-US" altLang="de-DE" sz="1800" dirty="0">
                <a:latin typeface="Arial" panose="020B0604020202020204" pitchFamily="34" charset="0"/>
                <a:cs typeface="Arial" panose="020B0604020202020204" pitchFamily="34" charset="0"/>
                <a:sym typeface="+mn-ea"/>
              </a:rPr>
              <a:t>des </a:t>
            </a:r>
            <a:r>
              <a:rPr lang="de-DE" altLang="en-US" sz="1800" dirty="0">
                <a:latin typeface="Arial" panose="020B0604020202020204" pitchFamily="34" charset="0"/>
                <a:cs typeface="Arial" panose="020B0604020202020204" pitchFamily="34" charset="0"/>
                <a:sym typeface="+mn-ea"/>
              </a:rPr>
              <a:t>Auflistung der Posten</a:t>
            </a:r>
            <a:r>
              <a:rPr lang="de-DE" sz="1800" dirty="0">
                <a:latin typeface="Arial" panose="020B0604020202020204" pitchFamily="34" charset="0"/>
                <a:cs typeface="Arial" panose="020B0604020202020204" pitchFamily="34" charset="0"/>
                <a:sym typeface="+mn-ea"/>
              </a:rPr>
              <a:t> muss der Kunde zuerst seine Bankkonto bieten, um Kundenservice zu aktivieren und individuelle Information zu bestätigen. Hier sollte man Filiale, Konto, Unterkonto und PIN ausfüllen. Außerdem sollte der Kunde außer Kontonummer noch Tan oder Mobile-Tan ausfüllen.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297815" marR="0" indent="-297815"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lang="de-DE" sz="1800" dirty="0">
                <a:latin typeface="Arial" panose="020B0604020202020204" pitchFamily="34" charset="0"/>
                <a:cs typeface="Arial" panose="020B0604020202020204" pitchFamily="34" charset="0"/>
                <a:sym typeface="+mn-ea"/>
              </a:rPr>
              <a:t>Wenn die persönliche Daten bestätigt werden, wird der Kunde richtig angemeldet.</a:t>
            </a:r>
            <a:endParaRPr kumimoji="0" lang="de-DE" sz="1800" b="0" i="0" u="none" strike="noStrike" kern="1200" cap="none" spc="0" normalizeH="0" baseline="0" noProof="1" dirty="0">
              <a:solidFill>
                <a:srgbClr val="FF0000"/>
              </a:solidFill>
              <a:latin typeface="Arial" panose="020B0604020202020204" pitchFamily="34" charset="0"/>
              <a:ea typeface="Arial Unicode MS" pitchFamily="34" charset="-128"/>
              <a:cs typeface="Arial" panose="020B0604020202020204" pitchFamily="34" charset="0"/>
            </a:endParaRPr>
          </a:p>
        </p:txBody>
      </p:sp>
      <p:sp>
        <p:nvSpPr>
          <p:cNvPr id="9218" name="Titel 3"/>
          <p:cNvSpPr>
            <a:spLocks noGrp="1"/>
          </p:cNvSpPr>
          <p:nvPr>
            <p:ph type="title"/>
          </p:nvPr>
        </p:nvSpPr>
        <p:spPr>
          <a:xfrm>
            <a:off x="508000" y="769938"/>
            <a:ext cx="8823325" cy="542925"/>
          </a:xfrm>
        </p:spPr>
        <p:txBody>
          <a:bodyPr vert="horz" wrap="square" lIns="91440" tIns="45720" rIns="91440" bIns="45720" anchor="t" anchorCtr="0"/>
          <a:p>
            <a:pPr defTabSz="1016000">
              <a:buNone/>
            </a:pPr>
            <a:r>
              <a:rPr lang="de-DE" altLang="zh-CN" kern="1200" dirty="0" err="1">
                <a:latin typeface="Arial Unicode MS" pitchFamily="34" charset="-128"/>
                <a:ea typeface="Arial Unicode MS" pitchFamily="34" charset="-128"/>
                <a:cs typeface="Arial Unicode MS" pitchFamily="34" charset="-128"/>
              </a:rPr>
              <a:t>Epics</a:t>
            </a:r>
            <a:r>
              <a:rPr lang="de-DE" altLang="zh-CN" kern="1200" dirty="0">
                <a:latin typeface="Arial Unicode MS" pitchFamily="34" charset="-128"/>
                <a:ea typeface="Arial Unicode MS" pitchFamily="34" charset="-128"/>
                <a:cs typeface="Arial Unicode MS" pitchFamily="34" charset="-128"/>
              </a:rPr>
              <a:t> und User-Stories </a:t>
            </a:r>
            <a:endParaRPr lang="de-DE" altLang="zh-CN" sz="1400" kern="1200" dirty="0">
              <a:solidFill>
                <a:srgbClr val="00B050"/>
              </a:solidFill>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Inhaltsplatzhalter 4"/>
          <p:cNvSpPr>
            <a:spLocks noGrp="1"/>
          </p:cNvSpPr>
          <p:nvPr>
            <p:ph idx="1" hasCustomPrompt="1"/>
          </p:nvPr>
        </p:nvSpPr>
        <p:spPr>
          <a:xfrm>
            <a:off x="533400" y="1425575"/>
            <a:ext cx="8802688" cy="3592513"/>
          </a:xfrm>
        </p:spPr>
        <p:txBody>
          <a:bodyPr anchor="ctr"/>
          <a:lstStyle/>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en-US" alt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2.</a:t>
            </a: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User-Story</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 </a:t>
            </a:r>
            <a:r>
              <a:rPr lang="de-DE" sz="1800" dirty="0">
                <a:latin typeface="Arial" panose="020B0604020202020204" pitchFamily="34" charset="0"/>
                <a:cs typeface="Arial" panose="020B0604020202020204" pitchFamily="34" charset="0"/>
                <a:sym typeface="+mn-ea"/>
              </a:rPr>
              <a:t>Als Kunde möchte ich noch alle Kapitel mit meiner Aktien berechnen, um gemeinsame Kapital zu bekommen.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Akzeptanzkriterien : </a:t>
            </a:r>
            <a:endPar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297815" marR="0" indent="-297815"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kumimoji="0" lang="de-DE" sz="1800" b="0" i="0" u="none" strike="noStrike" kern="1200" cap="none" spc="0" normalizeH="0" baseline="0" noProof="1" dirty="0">
                <a:solidFill>
                  <a:schemeClr val="tx1"/>
                </a:solidFill>
                <a:latin typeface="Calibri" panose="020F0502020204030204" charset="0"/>
                <a:ea typeface="Arial Unicode MS" pitchFamily="34" charset="-128"/>
                <a:cs typeface="Arial" panose="020B0604020202020204" pitchFamily="34" charset="0"/>
                <a:sym typeface="+mn-ea"/>
              </a:rPr>
              <a:t>Nach der Anmeldung wird man „Umsatzanzeige“ klicken, um genaue Menge von Geld zu kennen.</a:t>
            </a:r>
            <a:endParaRPr kumimoji="0" lang="de-DE" sz="1800" b="0" i="0" u="none" strike="noStrike" kern="1200" cap="none" spc="0" normalizeH="0" baseline="0" noProof="1" dirty="0">
              <a:solidFill>
                <a:schemeClr val="tx1"/>
              </a:solidFill>
              <a:latin typeface="Calibri" panose="020F0502020204030204" charset="0"/>
              <a:ea typeface="Arial Unicode MS" pitchFamily="34" charset="-128"/>
              <a:cs typeface="Arial" panose="020B0604020202020204" pitchFamily="34" charset="0"/>
              <a:sym typeface="+mn-ea"/>
            </a:endParaRPr>
          </a:p>
          <a:p>
            <a:pPr marL="297815" marR="0" indent="-297815"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kumimoji="0" lang="de-DE" sz="1800" b="0" i="0" u="none" strike="noStrike" kern="1200" cap="none" spc="0" normalizeH="0" baseline="0" noProof="1" dirty="0">
                <a:solidFill>
                  <a:schemeClr val="tx1"/>
                </a:solidFill>
                <a:latin typeface="Calibri" panose="020F0502020204030204" charset="0"/>
                <a:ea typeface="Arial Unicode MS" pitchFamily="34" charset="-128"/>
                <a:cs typeface="Arial" panose="020B0604020202020204" pitchFamily="34" charset="0"/>
              </a:rPr>
              <a:t>Wenn man ein Depotkonto hat, wird Wertpapierkennnummer und Tageskurse gesucht. Man klickt hier „Wertpapier suchen“, um die Kapital von Wertpapier zu berechnen. Mit die Menge von Aktien und Tageskurse bekommt man genau den Teil von Geld. Dann addiert man Werte von Währung und Aktien und bekommt der Kunde mit Depotkonto, ein richtige Saldo.</a:t>
            </a:r>
            <a:endParaRPr kumimoji="0" lang="de-DE" sz="1800" b="0" i="0" u="none" strike="noStrike" kern="1200" cap="none" spc="0" normalizeH="0" baseline="0" noProof="1" dirty="0">
              <a:solidFill>
                <a:schemeClr val="tx1"/>
              </a:solidFill>
              <a:latin typeface="Calibri" panose="020F0502020204030204" charset="0"/>
              <a:ea typeface="Arial Unicode MS" pitchFamily="34" charset="-128"/>
              <a:cs typeface="Arial" panose="020B0604020202020204" pitchFamily="34" charset="0"/>
            </a:endParaRPr>
          </a:p>
        </p:txBody>
      </p:sp>
      <p:sp>
        <p:nvSpPr>
          <p:cNvPr id="9218" name="Titel 3"/>
          <p:cNvSpPr>
            <a:spLocks noGrp="1"/>
          </p:cNvSpPr>
          <p:nvPr>
            <p:ph type="title"/>
          </p:nvPr>
        </p:nvSpPr>
        <p:spPr>
          <a:xfrm>
            <a:off x="508000" y="769938"/>
            <a:ext cx="8823325" cy="542925"/>
          </a:xfrm>
        </p:spPr>
        <p:txBody>
          <a:bodyPr vert="horz" wrap="square" lIns="91440" tIns="45720" rIns="91440" bIns="45720" anchor="t" anchorCtr="0"/>
          <a:p>
            <a:pPr defTabSz="1016000">
              <a:buNone/>
            </a:pPr>
            <a:r>
              <a:rPr lang="de-DE" altLang="zh-CN" kern="1200" dirty="0" err="1">
                <a:latin typeface="Arial Unicode MS" pitchFamily="34" charset="-128"/>
                <a:ea typeface="Arial Unicode MS" pitchFamily="34" charset="-128"/>
                <a:cs typeface="Arial Unicode MS" pitchFamily="34" charset="-128"/>
              </a:rPr>
              <a:t>Epics</a:t>
            </a:r>
            <a:r>
              <a:rPr lang="de-DE" altLang="zh-CN" kern="1200" dirty="0">
                <a:latin typeface="Arial Unicode MS" pitchFamily="34" charset="-128"/>
                <a:ea typeface="Arial Unicode MS" pitchFamily="34" charset="-128"/>
                <a:cs typeface="Arial Unicode MS" pitchFamily="34" charset="-128"/>
              </a:rPr>
              <a:t> und User-Stories </a:t>
            </a:r>
            <a:endParaRPr lang="de-DE" altLang="zh-CN" sz="1400" kern="1200" dirty="0">
              <a:solidFill>
                <a:srgbClr val="00B050"/>
              </a:solidFill>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Inhaltsplatzhalter 4"/>
          <p:cNvSpPr>
            <a:spLocks noGrp="1"/>
          </p:cNvSpPr>
          <p:nvPr>
            <p:ph idx="1" hasCustomPrompt="1"/>
          </p:nvPr>
        </p:nvSpPr>
        <p:spPr>
          <a:xfrm>
            <a:off x="533400" y="1425575"/>
            <a:ext cx="8802688" cy="3592513"/>
          </a:xfrm>
        </p:spPr>
        <p:txBody>
          <a:bodyPr anchor="ctr"/>
          <a:lstStyle/>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endParaRPr kumimoji="0" lang="de-DE" sz="20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endParaRPr kumimoji="0" lang="de-DE" sz="20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Epic</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 Posten auflisten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lang="de-DE" sz="1800" i="1" dirty="0">
                <a:latin typeface="Arial" panose="020B0604020202020204" pitchFamily="34" charset="0"/>
                <a:cs typeface="Arial" panose="020B0604020202020204" pitchFamily="34" charset="0"/>
                <a:sym typeface="+mn-ea"/>
              </a:rPr>
              <a:t>Als Kunde möchte ich Posten auflisten, um mein Kapital ins Depotkonto zu beobachten.</a:t>
            </a:r>
            <a:endParaRPr kumimoji="0" lang="de-DE" sz="1800" b="0" i="1"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0" marR="0" indent="0"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1.User-Story</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 </a:t>
            </a:r>
            <a:r>
              <a:rPr lang="de-DE" sz="1800" dirty="0">
                <a:latin typeface="Arial" panose="020B0604020202020204" pitchFamily="34" charset="0"/>
                <a:cs typeface="Arial" panose="020B0604020202020204" pitchFamily="34" charset="0"/>
                <a:sym typeface="+mn-ea"/>
              </a:rPr>
              <a:t>Als Kunde möchte ich mein Konto anmelden, um Posten ins Depotkonto zu beobachten.</a:t>
            </a:r>
            <a:endParaRPr lang="de-DE" sz="1800" dirty="0">
              <a:latin typeface="Arial" panose="020B0604020202020204" pitchFamily="34" charset="0"/>
              <a:cs typeface="Arial" panose="020B0604020202020204" pitchFamily="34" charset="0"/>
              <a:sym typeface="+mn-ea"/>
            </a:endParaRPr>
          </a:p>
          <a:p>
            <a:pPr marL="0" marR="0" indent="0"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Akzeptanzkriterien : </a:t>
            </a:r>
            <a:endPar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297815" marR="0" indent="-297815"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Bei </a:t>
            </a:r>
            <a:r>
              <a:rPr kumimoji="0" lang="en-US" alt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des </a:t>
            </a:r>
            <a:r>
              <a:rPr kumimoji="0" lang="de-DE" altLang="en-US"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Auflistung der Posten</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muss der Kunde zuerst seine Bankkonto bieten, um Kundenservice zu aktivieren und individuelle Information zu bestätigen. Hier sollte man Filiale, Konto, Unterkonto und PIN ausfüllen. Außerdem sollte der Kunde außer Kontonummer noch Tan oder Mobile-Tan ausfüllen.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297815" marR="0" indent="-297815"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lang="de-DE" sz="1800" dirty="0">
                <a:latin typeface="Arial" panose="020B0604020202020204" pitchFamily="34" charset="0"/>
                <a:cs typeface="Arial" panose="020B0604020202020204" pitchFamily="34" charset="0"/>
                <a:sym typeface="+mn-ea"/>
              </a:rPr>
              <a:t>Wenn die persönliche Daten bestätigt werden</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wird der Kunde richtig angemeldet.</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0" marR="0" indent="0" algn="ctr"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endParaRPr kumimoji="0" lang="de-DE" sz="1800" b="0" i="0" u="none" strike="noStrike" kern="1200" cap="none" spc="0" normalizeH="0" baseline="0" noProof="1" dirty="0">
              <a:solidFill>
                <a:srgbClr val="FF0000"/>
              </a:solidFill>
              <a:latin typeface="Arial Unicode MS" pitchFamily="34" charset="-128"/>
              <a:ea typeface="Arial Unicode MS" pitchFamily="34" charset="-128"/>
              <a:cs typeface="Arial Unicode MS" pitchFamily="34" charset="-128"/>
            </a:endParaRPr>
          </a:p>
        </p:txBody>
      </p:sp>
      <p:sp>
        <p:nvSpPr>
          <p:cNvPr id="10242" name="Titel 3"/>
          <p:cNvSpPr>
            <a:spLocks noGrp="1"/>
          </p:cNvSpPr>
          <p:nvPr>
            <p:ph type="title"/>
          </p:nvPr>
        </p:nvSpPr>
        <p:spPr>
          <a:xfrm>
            <a:off x="508000" y="769938"/>
            <a:ext cx="8823325" cy="542925"/>
          </a:xfrm>
        </p:spPr>
        <p:txBody>
          <a:bodyPr vert="horz" wrap="square" lIns="91440" tIns="45720" rIns="91440" bIns="45720" anchor="t" anchorCtr="0"/>
          <a:p>
            <a:pPr defTabSz="1016000">
              <a:buNone/>
            </a:pPr>
            <a:r>
              <a:rPr lang="de-DE" altLang="zh-CN" kern="1200" dirty="0" err="1">
                <a:latin typeface="Arial Unicode MS" pitchFamily="34" charset="-128"/>
                <a:ea typeface="Arial Unicode MS" pitchFamily="34" charset="-128"/>
                <a:cs typeface="Arial Unicode MS" pitchFamily="34" charset="-128"/>
              </a:rPr>
              <a:t>Epics</a:t>
            </a:r>
            <a:r>
              <a:rPr lang="de-DE" altLang="zh-CN" kern="1200" dirty="0">
                <a:latin typeface="Arial Unicode MS" pitchFamily="34" charset="-128"/>
                <a:ea typeface="Arial Unicode MS" pitchFamily="34" charset="-128"/>
                <a:cs typeface="Arial Unicode MS" pitchFamily="34" charset="-128"/>
              </a:rPr>
              <a:t> und User-Stories </a:t>
            </a:r>
            <a:endParaRPr lang="de-DE" altLang="zh-CN" sz="1400" kern="1200" dirty="0">
              <a:solidFill>
                <a:srgbClr val="00B050"/>
              </a:solidFill>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Inhaltsplatzhalter 4"/>
          <p:cNvSpPr>
            <a:spLocks noGrp="1"/>
          </p:cNvSpPr>
          <p:nvPr>
            <p:ph idx="1" hasCustomPrompt="1"/>
          </p:nvPr>
        </p:nvSpPr>
        <p:spPr>
          <a:xfrm>
            <a:off x="533400" y="1425575"/>
            <a:ext cx="8802688" cy="3592513"/>
          </a:xfrm>
        </p:spPr>
        <p:txBody>
          <a:bodyPr anchor="ctr"/>
          <a:lstStyle/>
          <a:p>
            <a:pPr marL="0" marR="0" indent="0" algn="l"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2.User-Story</a:t>
            </a: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 : Als Kunde möchte ich ein Report bekommen, um die genaue Information von Posten zu schauen.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0" marR="0" indent="0"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r>
              <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Akzeptanzkriterien : </a:t>
            </a:r>
            <a:endParaRPr kumimoji="0" lang="de-DE" sz="1800" b="1"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297815" marR="0" indent="-297815"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rPr>
              <a:t>Nach der Beobachtung der Posten ins Depotkonto muss man „als PDF speichern“ klicken, um das Report als PDF zu herunterladen und speichern. </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sym typeface="+mn-ea"/>
            </a:endParaRPr>
          </a:p>
          <a:p>
            <a:pPr marL="297815" marR="0" indent="-297815" algn="just"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Char char="§"/>
            </a:pPr>
            <a:r>
              <a:rPr lang="de-DE" sz="1800" dirty="0">
                <a:latin typeface="Arial" panose="020B0604020202020204" pitchFamily="34" charset="0"/>
                <a:cs typeface="Arial" panose="020B0604020202020204" pitchFamily="34" charset="0"/>
                <a:sym typeface="+mn-ea"/>
              </a:rPr>
              <a:t>Nachdem kann man noch „Drucken“ klicken, um ganz Report auszudrucken.</a:t>
            </a:r>
            <a:endParaRPr kumimoji="0" lang="de-DE" sz="1800" b="0" i="0" u="none" strike="noStrike" kern="1200" cap="none" spc="0" normalizeH="0" baseline="0" noProof="1" dirty="0">
              <a:solidFill>
                <a:schemeClr val="tx1"/>
              </a:solidFill>
              <a:latin typeface="Arial" panose="020B0604020202020204" pitchFamily="34" charset="0"/>
              <a:ea typeface="Arial Unicode MS" pitchFamily="34" charset="-128"/>
              <a:cs typeface="Arial" panose="020B0604020202020204" pitchFamily="34" charset="0"/>
            </a:endParaRPr>
          </a:p>
          <a:p>
            <a:pPr marL="0" marR="0" indent="0" algn="ctr" defTabSz="1016000" rtl="0" eaLnBrk="1" fontAlgn="auto" latinLnBrk="0" hangingPunct="1">
              <a:lnSpc>
                <a:spcPct val="100000"/>
              </a:lnSpc>
              <a:spcBef>
                <a:spcPct val="20000"/>
              </a:spcBef>
              <a:spcAft>
                <a:spcPct val="0"/>
              </a:spcAft>
              <a:buClr>
                <a:srgbClr val="008C4F"/>
              </a:buClr>
              <a:buSzPct val="110000"/>
              <a:buFont typeface="Wingdings" panose="05000000000000000000" pitchFamily="2" charset="2"/>
              <a:buNone/>
            </a:pPr>
            <a:endParaRPr kumimoji="0" lang="de-DE" sz="1800" b="0" i="0" u="none" strike="noStrike" kern="1200" cap="none" spc="0" normalizeH="0" baseline="0" noProof="1" dirty="0">
              <a:solidFill>
                <a:srgbClr val="FF0000"/>
              </a:solidFill>
              <a:latin typeface="Arial Unicode MS" pitchFamily="34" charset="-128"/>
              <a:ea typeface="Arial Unicode MS" pitchFamily="34" charset="-128"/>
              <a:cs typeface="Arial Unicode MS" pitchFamily="34" charset="-128"/>
            </a:endParaRPr>
          </a:p>
        </p:txBody>
      </p:sp>
      <p:sp>
        <p:nvSpPr>
          <p:cNvPr id="10242" name="Titel 3"/>
          <p:cNvSpPr>
            <a:spLocks noGrp="1"/>
          </p:cNvSpPr>
          <p:nvPr>
            <p:ph type="title"/>
          </p:nvPr>
        </p:nvSpPr>
        <p:spPr>
          <a:xfrm>
            <a:off x="508000" y="769938"/>
            <a:ext cx="8823325" cy="542925"/>
          </a:xfrm>
        </p:spPr>
        <p:txBody>
          <a:bodyPr vert="horz" wrap="square" lIns="91440" tIns="45720" rIns="91440" bIns="45720" anchor="t" anchorCtr="0"/>
          <a:p>
            <a:pPr defTabSz="1016000">
              <a:buNone/>
            </a:pPr>
            <a:r>
              <a:rPr lang="de-DE" altLang="zh-CN" kern="1200" dirty="0" err="1">
                <a:latin typeface="Arial Unicode MS" pitchFamily="34" charset="-128"/>
                <a:ea typeface="Arial Unicode MS" pitchFamily="34" charset="-128"/>
                <a:cs typeface="Arial Unicode MS" pitchFamily="34" charset="-128"/>
              </a:rPr>
              <a:t>Epics</a:t>
            </a:r>
            <a:r>
              <a:rPr lang="de-DE" altLang="zh-CN" kern="1200" dirty="0">
                <a:latin typeface="Arial Unicode MS" pitchFamily="34" charset="-128"/>
                <a:ea typeface="Arial Unicode MS" pitchFamily="34" charset="-128"/>
                <a:cs typeface="Arial Unicode MS" pitchFamily="34" charset="-128"/>
              </a:rPr>
              <a:t> und User-Stories </a:t>
            </a:r>
            <a:endParaRPr lang="de-DE" altLang="zh-CN" sz="1400" kern="1200" dirty="0">
              <a:solidFill>
                <a:srgbClr val="00B050"/>
              </a:solidFill>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3" name="内容占位符 2" descr="Context View_1"/>
          <p:cNvPicPr>
            <a:picLocks noChangeAspect="1"/>
          </p:cNvPicPr>
          <p:nvPr>
            <p:ph idx="1"/>
          </p:nvPr>
        </p:nvPicPr>
        <p:blipFill>
          <a:blip r:embed="rId1"/>
          <a:stretch>
            <a:fillRect/>
          </a:stretch>
        </p:blipFill>
        <p:spPr>
          <a:xfrm>
            <a:off x="975995" y="1201420"/>
            <a:ext cx="7259955" cy="4084320"/>
          </a:xfrm>
          <a:prstGeom prst="rect">
            <a:avLst/>
          </a:prstGeom>
        </p:spPr>
      </p:pic>
      <p:sp>
        <p:nvSpPr>
          <p:cNvPr id="4" name="Titel 3"/>
          <p:cNvSpPr>
            <a:spLocks noGrp="1"/>
          </p:cNvSpPr>
          <p:nvPr>
            <p:ph type="title"/>
          </p:nvPr>
        </p:nvSpPr>
        <p:spPr bwMode="auto"/>
        <p:txBody>
          <a:bodyPr/>
          <a:lstStyle/>
          <a:p>
            <a:pPr>
              <a:defRPr/>
            </a:pPr>
            <a:r>
              <a:rPr lang="de-DE"/>
              <a:t>Context View: Technischer Überblick</a:t>
            </a:r>
            <a:endParaRPr lang="de-DE"/>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5085,&quot;width&quot;:10650}"/>
</p:tagLst>
</file>

<file path=ppt/tags/tag2.xml><?xml version="1.0" encoding="utf-8"?>
<p:tagLst xmlns:p="http://schemas.openxmlformats.org/presentationml/2006/main">
  <p:tag name="COMMONDATA" val="eyJoZGlkIjoiMWM2OGIxMTViMWJiZTBjZTZjY2M2NGY0OThiNTg2MDEifQ=="/>
  <p:tag name="KSO_WPP_MARK_KEY" val="187c3cd7-46c7-42a0-b0e3-b9a195f3f2eb"/>
</p:tagLst>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Arial"/>
        <a:cs typeface="Arial"/>
      </a:majorFont>
      <a:minorFont>
        <a:latin typeface="Arial Unicode MS"/>
        <a:ea typeface="Arial"/>
        <a:cs typeface="Arial"/>
      </a:minorFont>
    </a:fontScheme>
    <a:fmtScheme name="Larissa">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TU-Clausthal-Powerpoint16zu10</Template>
  <TotalTime>0</TotalTime>
  <Words>2744</Words>
  <Application>WPS 演示</Application>
  <PresentationFormat>Custom</PresentationFormat>
  <Paragraphs>70</Paragraphs>
  <Slides>16</Slides>
  <Notes>1</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宋体</vt:lpstr>
      <vt:lpstr>Wingdings</vt:lpstr>
      <vt:lpstr>Arial Unicode MS</vt:lpstr>
      <vt:lpstr>Wingdings</vt:lpstr>
      <vt:lpstr>Arial</vt:lpstr>
      <vt:lpstr>Symbol</vt:lpstr>
      <vt:lpstr>Arial Unicode MS</vt:lpstr>
      <vt:lpstr>Calibri</vt:lpstr>
      <vt:lpstr>微软雅黑</vt:lpstr>
      <vt:lpstr>Arial Unicode MS</vt:lpstr>
      <vt:lpstr>en_tuc_vorlage_test</vt:lpstr>
      <vt:lpstr>Softwaretechnik I</vt:lpstr>
      <vt:lpstr>Anforderungstext – Bank</vt:lpstr>
      <vt:lpstr>Domänenmodell</vt:lpstr>
      <vt:lpstr>Use-Case Diagramm</vt:lpstr>
      <vt:lpstr>Epics und User-Stories </vt:lpstr>
      <vt:lpstr>Epics und User-Stories </vt:lpstr>
      <vt:lpstr>Epics und User-Stories </vt:lpstr>
      <vt:lpstr>Epics und User-Stories </vt:lpstr>
      <vt:lpstr>Context View: Technischer Überblick</vt:lpstr>
      <vt:lpstr>Context View: Fachlicher Überblick</vt:lpstr>
      <vt:lpstr>Grobarchitektur: Architekturstil</vt:lpstr>
      <vt:lpstr>Grobarchitektur: Codeabbildung</vt:lpstr>
      <vt:lpstr>Fachliche Architekturebene: Structural View  Top Level</vt:lpstr>
      <vt:lpstr>Fachliche Architekturebene: Structural View Komponente XY</vt:lpstr>
      <vt:lpstr>Fachliche Architekturebene: Behavioral View Sequenzdiagramm für User-Story Konto eröffnen</vt:lpstr>
      <vt:lpstr>Fachliche Architekturebene: Deployment 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creator>Leonard Scholz</dc:creator>
  <cp:lastModifiedBy>却看似水流年</cp:lastModifiedBy>
  <cp:revision>47</cp:revision>
  <dcterms:created xsi:type="dcterms:W3CDTF">2018-11-30T17:46:00Z</dcterms:created>
  <dcterms:modified xsi:type="dcterms:W3CDTF">2023-01-22T15:40:31Z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D50A401605544C749B446EA4626F77A8</vt:lpwstr>
  </property>
  <property fmtid="{D5CDD505-2E9C-101B-9397-08002B2CF9AE}" pid="3" name="KSOProductBuildVer">
    <vt:lpwstr>2052-11.1.0.13703</vt:lpwstr>
  </property>
</Properties>
</file>