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1.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0160000" cy="5715000"/>
  <p:notesSz cx="10160000" cy="5715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elfolie">
    <p:spTree>
      <p:nvGrpSpPr>
        <p:cNvPr id="1" name="" hidden="0"/>
        <p:cNvGrpSpPr/>
        <p:nvPr isPhoto="0" userDrawn="0"/>
      </p:nvGrpSpPr>
      <p:grpSpPr bwMode="auto">
        <a:xfrm>
          <a:off x="0" y="0"/>
          <a:ext cx="0" cy="0"/>
          <a:chOff x="0" y="0"/>
          <a:chExt cx="0" cy="0"/>
        </a:xfrm>
      </p:grpSpPr>
      <p:sp>
        <p:nvSpPr>
          <p:cNvPr id="7" name="Rectangle 8" hidden="0"/>
          <p:cNvSpPr>
            <a:spLocks noChangeArrowheads="1" noGrp="1"/>
          </p:cNvSpPr>
          <p:nvPr isPhoto="0" userDrawn="0">
            <p:ph type="ctrTitle" hasCustomPrompt="0"/>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a:p>
        </p:txBody>
      </p:sp>
      <p:sp>
        <p:nvSpPr>
          <p:cNvPr id="8" name="Rectangle 9" hidden="0"/>
          <p:cNvSpPr>
            <a:spLocks noChangeArrowheads="1" noGrp="1"/>
          </p:cNvSpPr>
          <p:nvPr isPhoto="0" userDrawn="0">
            <p:ph type="subTitle" idx="1" hasCustomPrompt="0"/>
          </p:nvPr>
        </p:nvSpPr>
        <p:spPr bwMode="auto">
          <a:xfrm>
            <a:off x="563264" y="2257247"/>
            <a:ext cx="8597194" cy="1980407"/>
          </a:xfrm>
        </p:spPr>
        <p:txBody>
          <a:bodyPr/>
          <a:lstStyle>
            <a:lvl1pPr marL="0" indent="0">
              <a:buFont typeface="Wingdings"/>
              <a:buNone/>
              <a:defRPr/>
            </a:lvl1pPr>
          </a:lstStyle>
          <a:p>
            <a:pPr lvl="0">
              <a:defRPr/>
            </a:pPr>
            <a:r>
              <a:rPr lang="de-DE"/>
              <a:t>Formatvorlage des Untertitelmasters durch Klicken bearbeiten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el und Inhalt">
    <p:spTree>
      <p:nvGrpSpPr>
        <p:cNvPr id="1" name="" hidden="0"/>
        <p:cNvGrpSpPr/>
        <p:nvPr isPhoto="0" userDrawn="0"/>
      </p:nvGrpSpPr>
      <p:grpSpPr bwMode="auto">
        <a:xfrm>
          <a:off x="0" y="0"/>
          <a:ext cx="0" cy="0"/>
          <a:chOff x="0" y="0"/>
          <a:chExt cx="0" cy="0"/>
        </a:xfrm>
      </p:grpSpPr>
      <p:sp>
        <p:nvSpPr>
          <p:cNvPr id="4" name="Datumsplatzhalter 3" hidden="0"/>
          <p:cNvSpPr>
            <a:spLocks noGrp="1"/>
          </p:cNvSpPr>
          <p:nvPr isPhoto="0" userDrawn="0">
            <p:ph type="dt" sz="half" idx="10" hasCustomPrompt="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t/>
            </a:fld>
            <a:endParaRPr lang="de-DE"/>
          </a:p>
        </p:txBody>
      </p:sp>
      <p:sp>
        <p:nvSpPr>
          <p:cNvPr id="5" name="Fußzeilenplatzhalter 4" hidden="0"/>
          <p:cNvSpPr>
            <a:spLocks noGrp="1"/>
          </p:cNvSpPr>
          <p:nvPr isPhoto="0" userDrawn="0">
            <p:ph type="ftr" sz="quarter" idx="11" hasCustomPrompt="0"/>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hidden="0"/>
          <p:cNvSpPr>
            <a:spLocks noGrp="1"/>
          </p:cNvSpPr>
          <p:nvPr isPhoto="0" userDrawn="0">
            <p:ph type="sldNum" sz="quarter" idx="12" hasCustomPrompt="0"/>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t/>
            </a:fld>
            <a:endParaRPr lang="de-DE"/>
          </a:p>
        </p:txBody>
      </p:sp>
      <p:sp>
        <p:nvSpPr>
          <p:cNvPr id="8" name="Inhaltsplatzhalter 2" hidden="0"/>
          <p:cNvSpPr>
            <a:spLocks noGrp="1"/>
          </p:cNvSpPr>
          <p:nvPr isPhoto="0" userDrawn="0">
            <p:ph idx="1" hasCustomPrompt="0"/>
          </p:nvPr>
        </p:nvSpPr>
        <p:spPr bwMode="auto">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800"/>
            </a:lvl5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9" name="Titel 1" hidden="0"/>
          <p:cNvSpPr>
            <a:spLocks noGrp="1"/>
          </p:cNvSpPr>
          <p:nvPr isPhoto="0" userDrawn="0">
            <p:ph type="title" hasCustomPrompt="0"/>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8" name="Rectangle 45" hidden="0"/>
          <p:cNvSpPr>
            <a:spLocks noChangeArrowheads="1"/>
          </p:cNvSpPr>
          <p:nvPr isPhoto="0" userDrawn="0"/>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hidden="0"/>
          <p:cNvPicPr>
            <a:picLocks noChangeAspect="1" noChangeArrowheads="1"/>
          </p:cNvPicPr>
          <p:nvPr isPhoto="0" userDrawn="0"/>
        </p:nvPicPr>
        <p:blipFill>
          <a:blip r:embed="rId4"/>
          <a:stretch/>
        </p:blipFill>
        <p:spPr bwMode="auto">
          <a:xfrm>
            <a:off x="7" y="10"/>
            <a:ext cx="3399146" cy="569449"/>
          </a:xfrm>
          <a:prstGeom prst="rect">
            <a:avLst/>
          </a:prstGeom>
          <a:noFill/>
        </p:spPr>
      </p:pic>
      <p:sp>
        <p:nvSpPr>
          <p:cNvPr id="10" name="Text Box 44" hidden="0"/>
          <p:cNvSpPr txBox="1">
            <a:spLocks noChangeArrowheads="1"/>
          </p:cNvSpPr>
          <p:nvPr isPhoto="0" userDrawn="0"/>
        </p:nvSpPr>
        <p:spPr bwMode="auto">
          <a:xfrm>
            <a:off x="6920206" y="5337785"/>
            <a:ext cx="2410770" cy="263277"/>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endParaRPr lang="de-DE" sz="1100">
              <a:solidFill>
                <a:srgbClr val="FF0000"/>
              </a:solidFill>
            </a:endParaRPr>
          </a:p>
        </p:txBody>
      </p:sp>
      <p:sp>
        <p:nvSpPr>
          <p:cNvPr id="13" name="Rectangle 51" hidden="0"/>
          <p:cNvSpPr>
            <a:spLocks noChangeArrowheads="1" noGrp="1"/>
          </p:cNvSpPr>
          <p:nvPr isPhoto="0" userDrawn="0">
            <p:ph type="title" hasCustomPrompt="0"/>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de-DE"/>
              <a:t>Titelmasterformat durch Klicken bearbeiten</a:t>
            </a:r>
            <a:endParaRPr/>
          </a:p>
        </p:txBody>
      </p:sp>
      <p:sp>
        <p:nvSpPr>
          <p:cNvPr id="15" name="Rectangle 55" hidden="0"/>
          <p:cNvSpPr>
            <a:spLocks noChangeArrowheads="1" noGrp="1"/>
          </p:cNvSpPr>
          <p:nvPr isPhoto="0" userDrawn="0">
            <p:ph type="body" idx="1" hasCustomPrompt="0"/>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endParaRPr lang="de-DE"/>
          </a:p>
        </p:txBody>
      </p:sp>
      <p:sp>
        <p:nvSpPr>
          <p:cNvPr id="12" name="Text Box 44" hidden="0"/>
          <p:cNvSpPr txBox="1">
            <a:spLocks noChangeArrowheads="1"/>
          </p:cNvSpPr>
          <p:nvPr isPhoto="0"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t/>
            </a:fld>
            <a:endParaRPr lang="de-DE" sz="1100">
              <a:solidFill>
                <a:srgbClr val="808080"/>
              </a:solidFill>
            </a:endParaRPr>
          </a:p>
        </p:txBody>
      </p:sp>
      <p:sp>
        <p:nvSpPr>
          <p:cNvPr id="11" name="Text Box 44" hidden="0"/>
          <p:cNvSpPr txBox="1">
            <a:spLocks noChangeArrowheads="1"/>
          </p:cNvSpPr>
          <p:nvPr isPhoto="0" userDrawn="1"/>
        </p:nvSpPr>
        <p:spPr bwMode="auto">
          <a:xfrm>
            <a:off x="532697" y="5333024"/>
            <a:ext cx="6387508" cy="263277"/>
          </a:xfrm>
          <a:prstGeom prst="rect">
            <a:avLst/>
          </a:prstGeom>
          <a:noFill/>
          <a:ln>
            <a:noFill/>
          </a:ln>
          <a:effectLst/>
        </p:spPr>
        <p:txBody>
          <a:bodyPr wrap="square">
            <a:spAutoFit/>
          </a:bodyPr>
          <a:lstStyle/>
          <a:p>
            <a:pPr algn="l">
              <a:spcBef>
                <a:spcPts val="0"/>
              </a:spcBef>
              <a:defRPr/>
            </a:pPr>
            <a:r>
              <a:rPr lang="de-DE" sz="1100">
                <a:solidFill>
                  <a:srgbClr val="FF0000"/>
                </a:solidFill>
                <a:latin typeface="Arial Unicode MS"/>
              </a:rPr>
              <a:t>Referent1</a:t>
            </a:r>
            <a:endParaRPr lang="de-DE" sz="1100">
              <a:solidFill>
                <a:srgbClr val="FF0000"/>
              </a:solidFill>
            </a:endParaRPr>
          </a:p>
        </p:txBody>
      </p:sp>
      <p:pic>
        <p:nvPicPr>
          <p:cNvPr id="9" name="Grafik 8" hidden="0"/>
          <p:cNvPicPr>
            <a:picLocks noChangeAspect="1"/>
          </p:cNvPicPr>
          <p:nvPr isPhoto="0" userDrawn="1"/>
        </p:nvPicPr>
        <p:blipFill>
          <a:blip r:embed="rId5"/>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5950">
        <a:spcBef>
          <a:spcPts val="0"/>
        </a:spcBef>
        <a:buNone/>
        <a:defRPr sz="2400" b="1">
          <a:solidFill>
            <a:schemeClr val="tx1"/>
          </a:solidFill>
          <a:latin typeface="Arial Unicode MS"/>
          <a:ea typeface="Arial Unicode MS"/>
          <a:cs typeface="Arial Unicode MS"/>
        </a:defRPr>
      </a:lvl1pPr>
    </p:titleStyle>
    <p:bodyStyle>
      <a:lvl1pPr marL="298084" indent="-298084" algn="l" defTabSz="1015950">
        <a:spcBef>
          <a:spcPts val="0"/>
        </a:spcBef>
        <a:buClr>
          <a:srgbClr val="008C4F"/>
        </a:buClr>
        <a:buSzPct val="110000"/>
        <a:buFont typeface="Wingdings"/>
        <a:buChar char="§"/>
        <a:defRPr sz="2000">
          <a:solidFill>
            <a:schemeClr val="tx1"/>
          </a:solidFill>
          <a:latin typeface="Arial Unicode MS"/>
          <a:ea typeface="Arial Unicode MS"/>
          <a:cs typeface="Arial Unicode MS"/>
        </a:defRPr>
      </a:lvl1pPr>
      <a:lvl2pPr marL="596164" indent="-313956" algn="l" defTabSz="1015950">
        <a:spcBef>
          <a:spcPts val="0"/>
        </a:spcBef>
        <a:buClrTx/>
        <a:buFont typeface="Wingdings"/>
        <a:buChar char="§"/>
        <a:defRPr sz="2000" b="0">
          <a:solidFill>
            <a:schemeClr val="tx1"/>
          </a:solidFill>
          <a:latin typeface="+mn-lt"/>
          <a:ea typeface="+mn-ea"/>
          <a:cs typeface="+mn-cs"/>
        </a:defRPr>
      </a:lvl2pPr>
      <a:lvl3pPr marL="894248" indent="-298084" algn="l" defTabSz="1015950">
        <a:spcBef>
          <a:spcPts val="0"/>
        </a:spcBef>
        <a:buClr>
          <a:schemeClr val="bg1">
            <a:lumMod val="50000"/>
          </a:schemeClr>
        </a:buClr>
        <a:buFont typeface="Wingdings"/>
        <a:buChar char="§"/>
        <a:defRPr sz="1800">
          <a:solidFill>
            <a:schemeClr val="tx1"/>
          </a:solidFill>
          <a:latin typeface="Arial Unicode MS"/>
          <a:ea typeface="Arial Unicode MS"/>
          <a:cs typeface="Arial Unicode MS"/>
        </a:defRPr>
      </a:lvl3pPr>
      <a:lvl4pPr marL="1190567" indent="-253987" algn="l" defTabSz="1015950">
        <a:spcBef>
          <a:spcPts val="0"/>
        </a:spcBef>
        <a:buClrTx/>
        <a:buFont typeface="Arial"/>
        <a:buChar char="–"/>
        <a:defRPr sz="1800">
          <a:solidFill>
            <a:schemeClr val="tx1"/>
          </a:solidFill>
          <a:latin typeface="Arial Unicode MS"/>
          <a:ea typeface="Arial Unicode MS"/>
          <a:cs typeface="Arial Unicode MS"/>
        </a:defRPr>
      </a:lvl4pPr>
      <a:lvl5pPr marL="1294629" indent="-294555" algn="l" defTabSz="1015950">
        <a:spcBef>
          <a:spcPts val="0"/>
        </a:spcBef>
        <a:buClr>
          <a:schemeClr val="bg1">
            <a:lumMod val="50000"/>
          </a:schemeClr>
        </a:buClr>
        <a:buFont typeface="Symbol"/>
        <a:buChar char="-"/>
        <a:defRPr sz="2000">
          <a:solidFill>
            <a:schemeClr val="tx1"/>
          </a:solidFill>
          <a:latin typeface="+mn-lt"/>
          <a:ea typeface="+mn-ea"/>
          <a:cs typeface="+mn-cs"/>
        </a:defRPr>
      </a:lvl5pPr>
      <a:lvl6pPr marL="2793860" indent="-253987" algn="l" defTabSz="1015950">
        <a:spcBef>
          <a:spcPts val="0"/>
        </a:spcBef>
        <a:buFont typeface="Arial"/>
        <a:buChar char="•"/>
        <a:defRPr sz="2200">
          <a:solidFill>
            <a:schemeClr val="tx1"/>
          </a:solidFill>
          <a:latin typeface="+mn-lt"/>
          <a:ea typeface="+mn-ea"/>
          <a:cs typeface="+mn-cs"/>
        </a:defRPr>
      </a:lvl6pPr>
      <a:lvl7pPr marL="3301835" indent="-253987" algn="l" defTabSz="1015950">
        <a:spcBef>
          <a:spcPts val="0"/>
        </a:spcBef>
        <a:buFont typeface="Arial"/>
        <a:buChar char="•"/>
        <a:defRPr sz="2200">
          <a:solidFill>
            <a:schemeClr val="tx1"/>
          </a:solidFill>
          <a:latin typeface="+mn-lt"/>
          <a:ea typeface="+mn-ea"/>
          <a:cs typeface="+mn-cs"/>
        </a:defRPr>
      </a:lvl7pPr>
      <a:lvl8pPr marL="3809809" indent="-253987" algn="l" defTabSz="1015950">
        <a:spcBef>
          <a:spcPts val="0"/>
        </a:spcBef>
        <a:buFont typeface="Arial"/>
        <a:buChar char="•"/>
        <a:defRPr sz="2200">
          <a:solidFill>
            <a:schemeClr val="tx1"/>
          </a:solidFill>
          <a:latin typeface="+mn-lt"/>
          <a:ea typeface="+mn-ea"/>
          <a:cs typeface="+mn-cs"/>
        </a:defRPr>
      </a:lvl8pPr>
      <a:lvl9pPr marL="4317783" indent="-253987" algn="l" defTabSz="1015950">
        <a:spcBef>
          <a:spcPts val="0"/>
        </a:spcBef>
        <a:buFont typeface="Arial"/>
        <a:buChar char="•"/>
        <a:defRPr sz="2200">
          <a:solidFill>
            <a:schemeClr val="tx1"/>
          </a:solidFill>
          <a:latin typeface="+mn-lt"/>
          <a:ea typeface="+mn-ea"/>
          <a:cs typeface="+mn-cs"/>
        </a:defRPr>
      </a:lvl9pPr>
    </p:bodyStyle>
    <p:otherStyle>
      <a:defPPr>
        <a:defRPr lang="de-DE"/>
      </a:defPPr>
      <a:lvl1pPr marL="0" algn="l" defTabSz="1015950">
        <a:defRPr sz="2000">
          <a:solidFill>
            <a:schemeClr val="tx1"/>
          </a:solidFill>
          <a:latin typeface="+mn-lt"/>
          <a:ea typeface="+mn-ea"/>
          <a:cs typeface="+mn-cs"/>
        </a:defRPr>
      </a:lvl1pPr>
      <a:lvl2pPr marL="507975" algn="l" defTabSz="1015950">
        <a:defRPr sz="2000">
          <a:solidFill>
            <a:schemeClr val="tx1"/>
          </a:solidFill>
          <a:latin typeface="+mn-lt"/>
          <a:ea typeface="+mn-ea"/>
          <a:cs typeface="+mn-cs"/>
        </a:defRPr>
      </a:lvl2pPr>
      <a:lvl3pPr marL="1015950" algn="l" defTabSz="1015950">
        <a:defRPr sz="2000">
          <a:solidFill>
            <a:schemeClr val="tx1"/>
          </a:solidFill>
          <a:latin typeface="+mn-lt"/>
          <a:ea typeface="+mn-ea"/>
          <a:cs typeface="+mn-cs"/>
        </a:defRPr>
      </a:lvl3pPr>
      <a:lvl4pPr marL="1523925" algn="l" defTabSz="1015950">
        <a:defRPr sz="2000">
          <a:solidFill>
            <a:schemeClr val="tx1"/>
          </a:solidFill>
          <a:latin typeface="+mn-lt"/>
          <a:ea typeface="+mn-ea"/>
          <a:cs typeface="+mn-cs"/>
        </a:defRPr>
      </a:lvl4pPr>
      <a:lvl5pPr marL="2031900" algn="l" defTabSz="1015950">
        <a:defRPr sz="2000">
          <a:solidFill>
            <a:schemeClr val="tx1"/>
          </a:solidFill>
          <a:latin typeface="+mn-lt"/>
          <a:ea typeface="+mn-ea"/>
          <a:cs typeface="+mn-cs"/>
        </a:defRPr>
      </a:lvl5pPr>
      <a:lvl6pPr marL="2539875" algn="l" defTabSz="1015950">
        <a:defRPr sz="2000">
          <a:solidFill>
            <a:schemeClr val="tx1"/>
          </a:solidFill>
          <a:latin typeface="+mn-lt"/>
          <a:ea typeface="+mn-ea"/>
          <a:cs typeface="+mn-cs"/>
        </a:defRPr>
      </a:lvl6pPr>
      <a:lvl7pPr marL="3047850" algn="l" defTabSz="1015950">
        <a:defRPr sz="2000">
          <a:solidFill>
            <a:schemeClr val="tx1"/>
          </a:solidFill>
          <a:latin typeface="+mn-lt"/>
          <a:ea typeface="+mn-ea"/>
          <a:cs typeface="+mn-cs"/>
        </a:defRPr>
      </a:lvl7pPr>
      <a:lvl8pPr marL="3555822" algn="l" defTabSz="1015950">
        <a:defRPr sz="2000">
          <a:solidFill>
            <a:schemeClr val="tx1"/>
          </a:solidFill>
          <a:latin typeface="+mn-lt"/>
          <a:ea typeface="+mn-ea"/>
          <a:cs typeface="+mn-cs"/>
        </a:defRPr>
      </a:lvl8pPr>
      <a:lvl9pPr marL="4063795" algn="l" defTabSz="1015950">
        <a:defRPr sz="20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4" name="Titel 23" hidden="0"/>
          <p:cNvSpPr>
            <a:spLocks noGrp="1"/>
          </p:cNvSpPr>
          <p:nvPr isPhoto="0" userDrawn="0">
            <p:ph type="ctrTitle" hasCustomPrompt="0"/>
          </p:nvPr>
        </p:nvSpPr>
        <p:spPr bwMode="auto"/>
        <p:txBody>
          <a:bodyPr/>
          <a:lstStyle/>
          <a:p>
            <a:pPr>
              <a:defRPr/>
            </a:pPr>
            <a:r>
              <a:rPr lang="de-DE"/>
              <a:t>Softwaretechnik I</a:t>
            </a:r>
            <a:endParaRPr/>
          </a:p>
        </p:txBody>
      </p:sp>
      <p:sp>
        <p:nvSpPr>
          <p:cNvPr id="25" name="Untertitel 24" hidden="0"/>
          <p:cNvSpPr>
            <a:spLocks noGrp="1"/>
          </p:cNvSpPr>
          <p:nvPr isPhoto="0" userDrawn="0">
            <p:ph type="subTitle" idx="1" hasCustomPrompt="0"/>
          </p:nvPr>
        </p:nvSpPr>
        <p:spPr bwMode="auto"/>
        <p:txBody>
          <a:bodyPr/>
          <a:lstStyle/>
          <a:p>
            <a:pPr>
              <a:defRPr/>
            </a:pPr>
            <a:r>
              <a:rPr lang="de-DE"/>
              <a:t>Praktische Arbeit</a:t>
            </a:r>
            <a:endParaRPr lang="de-DE">
              <a:solidFill>
                <a:srgbClr val="FF0000"/>
              </a:solidFill>
            </a:endParaRPr>
          </a:p>
          <a:p>
            <a:pPr>
              <a:defRPr/>
            </a:pPr>
            <a:r>
              <a:rPr lang="de-DE" sz="2400">
                <a:solidFill>
                  <a:srgbClr val="FF0000"/>
                </a:solidFill>
              </a:rPr>
              <a:t>Referent1</a:t>
            </a:r>
            <a:endParaRPr lang="de-DE" sz="2650"/>
          </a:p>
          <a:p>
            <a:pPr>
              <a:defRPr/>
            </a:pPr>
            <a:endParaRPr lang="de-DE" sz="2650"/>
          </a:p>
          <a:p>
            <a:pPr>
              <a:defRPr/>
            </a:pPr>
            <a:r>
              <a:rPr lang="de-DE">
                <a:solidFill>
                  <a:srgbClr val="FF0000"/>
                </a:solidFill>
              </a:rPr>
              <a:t>Datum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Inhaltsplatzhalter 4" hidden="0"/>
          <p:cNvSpPr>
            <a:spLocks noGrp="1"/>
          </p:cNvSpPr>
          <p:nvPr isPhoto="0" userDrawn="0">
            <p:ph idx="1" hasCustomPrompt="0"/>
          </p:nvPr>
        </p:nvSpPr>
        <p:spPr bwMode="auto"/>
        <p:txBody>
          <a:bodyPr anchor="ctr"/>
          <a:lstStyle/>
          <a:p>
            <a:pPr marL="0" indent="0" algn="ctr">
              <a:buNone/>
              <a:defRPr/>
            </a:pPr>
            <a:r>
              <a:rPr lang="de-DE">
                <a:solidFill>
                  <a:srgbClr val="FF0000"/>
                </a:solidFill>
              </a:rPr>
              <a:t>Beschreiben sie hier mit einem UML Komponentendiagramm bzw. Kompositionsstrukturdiagramm wie das System fachlich in die Komponenten zerlegt wird. Berücksichtigen sie dabei den Zusammenhang zur Grobarchitektur!</a:t>
            </a:r>
            <a:endParaRPr/>
          </a:p>
          <a:p>
            <a:pPr marL="0" indent="0" algn="ctr">
              <a:buNone/>
              <a:defRPr/>
            </a:pPr>
            <a:r>
              <a:rPr lang="de-DE" sz="2000" b="0" i="0" u="none" strike="noStrike" cap="none" spc="0">
                <a:solidFill>
                  <a:srgbClr val="FF0000"/>
                </a:solidFill>
                <a:latin typeface="Arial Unicode MS"/>
                <a:ea typeface="Arial Unicode MS"/>
                <a:cs typeface="Arial Unicode MS"/>
              </a:rPr>
              <a:t>Berücksichtigen sie hierbei auch die Beschreibung der Schnittstellen!</a:t>
            </a:r>
            <a:endParaRPr/>
          </a:p>
        </p:txBody>
      </p:sp>
      <p:sp>
        <p:nvSpPr>
          <p:cNvPr id="4" name="Titel 3" hidden="0"/>
          <p:cNvSpPr>
            <a:spLocks noGrp="1"/>
          </p:cNvSpPr>
          <p:nvPr isPhoto="0" userDrawn="0">
            <p:ph type="title" hasCustomPrompt="0"/>
          </p:nvPr>
        </p:nvSpPr>
        <p:spPr bwMode="auto"/>
        <p:txBody>
          <a:bodyPr/>
          <a:lstStyle/>
          <a:p>
            <a:pPr>
              <a:defRPr/>
            </a:pPr>
            <a:r>
              <a:rPr lang="de-DE"/>
              <a:t>Fachliche Architekturebene: </a:t>
            </a:r>
            <a:r>
              <a:rPr lang="de-DE"/>
              <a:t>Structural</a:t>
            </a:r>
            <a:r>
              <a:rPr lang="de-DE"/>
              <a:t> View </a:t>
            </a:r>
            <a:br>
              <a:rPr lang="de-DE"/>
            </a:br>
            <a:r>
              <a:rPr lang="de-DE" sz="2000"/>
              <a:t>Top Level</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Inhaltsplatzhalter 4" hidden="0"/>
          <p:cNvSpPr>
            <a:spLocks noGrp="1"/>
          </p:cNvSpPr>
          <p:nvPr isPhoto="0" userDrawn="0">
            <p:ph idx="1" hasCustomPrompt="0"/>
          </p:nvPr>
        </p:nvSpPr>
        <p:spPr bwMode="auto"/>
        <p:txBody>
          <a:bodyPr anchor="ctr"/>
          <a:lstStyle/>
          <a:p>
            <a:pPr marL="0" indent="0" algn="ctr">
              <a:buNone/>
              <a:defRPr/>
            </a:pPr>
            <a:r>
              <a:rPr lang="de-DE" sz="2000" b="0" i="0" u="none" strike="noStrike" cap="none" spc="0">
                <a:solidFill>
                  <a:srgbClr val="FF0000"/>
                </a:solidFill>
                <a:latin typeface="Arial Unicode MS"/>
                <a:ea typeface="Arial Unicode MS"/>
                <a:cs typeface="Arial Unicode MS"/>
              </a:rPr>
              <a:t>Beschreiben sie hier mit einem UML Komponentendiagramm bzw. Kompositionsstrukturdiagramm wie eine ausgewählte Komponente aus der oberen fachlichen Architekturebene weiter in Unterkomponenten zerlegt wird. </a:t>
            </a:r>
            <a:endParaRPr/>
          </a:p>
          <a:p>
            <a:pPr marL="0" indent="0" algn="ctr">
              <a:buNone/>
              <a:defRPr/>
            </a:pPr>
            <a:endParaRPr lang="de-DE" sz="2000" b="0" i="0" u="none" strike="noStrike" cap="none" spc="0">
              <a:solidFill>
                <a:srgbClr val="FF0000"/>
              </a:solidFill>
              <a:latin typeface="Arial Unicode MS"/>
              <a:ea typeface="Arial Unicode MS"/>
              <a:cs typeface="Arial Unicode MS"/>
            </a:endParaRPr>
          </a:p>
          <a:p>
            <a:pPr marL="0" indent="0" algn="ctr">
              <a:buNone/>
              <a:defRPr/>
            </a:pPr>
            <a:r>
              <a:rPr lang="de-DE" sz="2000" b="0" i="0" u="none" strike="noStrike" cap="none" spc="0">
                <a:solidFill>
                  <a:srgbClr val="FF0000"/>
                </a:solidFill>
                <a:latin typeface="Arial Unicode MS"/>
                <a:ea typeface="Arial Unicode MS"/>
                <a:cs typeface="Arial Unicode MS"/>
              </a:rPr>
              <a:t>Berücksichtigen sie hierbei auch die Beschreibung der Schnittstellen!</a:t>
            </a:r>
            <a:endParaRPr/>
          </a:p>
        </p:txBody>
      </p:sp>
      <p:sp>
        <p:nvSpPr>
          <p:cNvPr id="4" name="Titel 3" hidden="0"/>
          <p:cNvSpPr>
            <a:spLocks noGrp="1"/>
          </p:cNvSpPr>
          <p:nvPr isPhoto="0" userDrawn="0">
            <p:ph type="title" hasCustomPrompt="0"/>
          </p:nvPr>
        </p:nvSpPr>
        <p:spPr bwMode="auto"/>
        <p:txBody>
          <a:bodyPr/>
          <a:lstStyle/>
          <a:p>
            <a:pPr>
              <a:defRPr/>
            </a:pPr>
            <a:r>
              <a:rPr lang="de-DE"/>
              <a:t>Fachliche Architekturebene: </a:t>
            </a:r>
            <a:r>
              <a:rPr lang="de-DE"/>
              <a:t>Structural</a:t>
            </a:r>
            <a:r>
              <a:rPr lang="de-DE"/>
              <a:t> View</a:t>
            </a:r>
            <a:br>
              <a:rPr lang="de-DE"/>
            </a:br>
            <a:r>
              <a:rPr lang="de-DE" sz="2000"/>
              <a:t>Komponente XY</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Titel 2" hidden="0"/>
          <p:cNvSpPr>
            <a:spLocks noGrp="1"/>
          </p:cNvSpPr>
          <p:nvPr isPhoto="0" userDrawn="0">
            <p:ph type="title" hasCustomPrompt="0"/>
          </p:nvPr>
        </p:nvSpPr>
        <p:spPr bwMode="auto"/>
        <p:txBody>
          <a:bodyPr/>
          <a:lstStyle/>
          <a:p>
            <a:pPr>
              <a:defRPr/>
            </a:pPr>
            <a:r>
              <a:rPr lang="de-DE"/>
              <a:t>Fachliche Architekturebene: Behavioral View</a:t>
            </a:r>
            <a:br>
              <a:rPr lang="de-DE"/>
            </a:br>
            <a:r>
              <a:rPr lang="de-DE" sz="2000"/>
              <a:t>Sequenzdiagramm für User-Story XYZ</a:t>
            </a:r>
            <a:endParaRPr lang="de-DE"/>
          </a:p>
        </p:txBody>
      </p:sp>
      <p:sp>
        <p:nvSpPr>
          <p:cNvPr id="4" name="Inhaltsplatzhalter 4" hidden="0"/>
          <p:cNvSpPr>
            <a:spLocks noGrp="1"/>
          </p:cNvSpPr>
          <p:nvPr isPhoto="0" userDrawn="0">
            <p:ph idx="1" hasCustomPrompt="0"/>
          </p:nvPr>
        </p:nvSpPr>
        <p:spPr bwMode="auto">
          <a:xfrm>
            <a:off x="532697" y="1426104"/>
            <a:ext cx="8803570" cy="3591636"/>
          </a:xfrm>
        </p:spPr>
        <p:txBody>
          <a:bodyPr anchor="ctr"/>
          <a:lstStyle/>
          <a:p>
            <a:pPr marL="0" indent="0" algn="ctr">
              <a:buNone/>
              <a:defRPr/>
            </a:pPr>
            <a:r>
              <a:rPr lang="de-DE">
                <a:solidFill>
                  <a:srgbClr val="FF0000"/>
                </a:solidFill>
              </a:rPr>
              <a:t>Fügen Sie bitte Ihr Sequenzdiagram ein.</a:t>
            </a:r>
            <a:endParaRPr lang="de-DE"/>
          </a:p>
          <a:p>
            <a:pPr marL="0" indent="0" algn="ctr">
              <a:buNone/>
              <a:defRPr/>
            </a:pPr>
            <a:r>
              <a:rPr lang="de-DE">
                <a:solidFill>
                  <a:srgbClr val="FF0000"/>
                </a:solidFill>
              </a:rPr>
              <a:t>(Entsprechend zu der User-Story (</a:t>
            </a:r>
            <a:r>
              <a:rPr lang="de-DE">
                <a:solidFill>
                  <a:srgbClr val="FF0000"/>
                </a:solidFill>
              </a:rPr>
              <a:t>Use</a:t>
            </a:r>
            <a:r>
              <a:rPr lang="de-DE">
                <a:solidFill>
                  <a:srgbClr val="FF0000"/>
                </a:solidFill>
              </a:rPr>
              <a:t> Case), der vorher ausgewählt wurde!)</a:t>
            </a:r>
            <a:endParaRPr/>
          </a:p>
          <a:p>
            <a:pPr marL="0" indent="0" algn="ctr">
              <a:buNone/>
              <a:defRPr/>
            </a:pPr>
            <a:r>
              <a:rPr lang="de-DE">
                <a:solidFill>
                  <a:srgbClr val="FF0000"/>
                </a:solidFill>
              </a:rPr>
              <a:t>Beachte: Die Teilnehmer in dem Sequenzdiagramm müssen konsistent mit der fachlichen Architektur sein!</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Titel 2" hidden="0"/>
          <p:cNvSpPr>
            <a:spLocks noGrp="1"/>
          </p:cNvSpPr>
          <p:nvPr isPhoto="0" userDrawn="0">
            <p:ph type="title" hasCustomPrompt="0"/>
          </p:nvPr>
        </p:nvSpPr>
        <p:spPr bwMode="auto"/>
        <p:txBody>
          <a:bodyPr/>
          <a:lstStyle/>
          <a:p>
            <a:pPr>
              <a:defRPr/>
            </a:pPr>
            <a:r>
              <a:rPr lang="de-DE"/>
              <a:t>Fachliche Architekturebene: </a:t>
            </a:r>
            <a:r>
              <a:rPr lang="de-DE"/>
              <a:t>Deployment</a:t>
            </a:r>
            <a:r>
              <a:rPr lang="de-DE"/>
              <a:t> View</a:t>
            </a:r>
            <a:endParaRPr/>
          </a:p>
        </p:txBody>
      </p:sp>
      <p:sp>
        <p:nvSpPr>
          <p:cNvPr id="4" name="Inhaltsplatzhalter 4" hidden="0"/>
          <p:cNvSpPr>
            <a:spLocks noGrp="1"/>
          </p:cNvSpPr>
          <p:nvPr isPhoto="0" userDrawn="0">
            <p:ph idx="1" hasCustomPrompt="0"/>
          </p:nvPr>
        </p:nvSpPr>
        <p:spPr bwMode="auto">
          <a:xfrm>
            <a:off x="532697" y="1426104"/>
            <a:ext cx="8803570" cy="3591636"/>
          </a:xfrm>
        </p:spPr>
        <p:txBody>
          <a:bodyPr anchor="ctr"/>
          <a:lstStyle/>
          <a:p>
            <a:pPr marL="0" indent="0" algn="ctr">
              <a:buNone/>
              <a:defRPr/>
            </a:pPr>
            <a:r>
              <a:rPr lang="de-DE">
                <a:solidFill>
                  <a:srgbClr val="FF0000"/>
                </a:solidFill>
              </a:rPr>
              <a:t>Fügen Sie bitte Ihr </a:t>
            </a:r>
            <a:r>
              <a:rPr lang="de-DE">
                <a:solidFill>
                  <a:srgbClr val="FF0000"/>
                </a:solidFill>
              </a:rPr>
              <a:t>Deployment</a:t>
            </a:r>
            <a:r>
              <a:rPr lang="de-DE">
                <a:solidFill>
                  <a:srgbClr val="FF0000"/>
                </a:solidFill>
              </a:rPr>
              <a:t> </a:t>
            </a:r>
            <a:r>
              <a:rPr lang="de-DE">
                <a:solidFill>
                  <a:srgbClr val="FF0000"/>
                </a:solidFill>
              </a:rPr>
              <a:t>Diagram</a:t>
            </a:r>
            <a:r>
              <a:rPr lang="de-DE">
                <a:solidFill>
                  <a:srgbClr val="FF0000"/>
                </a:solidFill>
              </a:rPr>
              <a:t> ein.</a:t>
            </a:r>
            <a:endParaRPr/>
          </a:p>
          <a:p>
            <a:pPr marL="0" indent="0" algn="ctr">
              <a:buNone/>
              <a:defRPr/>
            </a:pPr>
            <a:r>
              <a:rPr lang="de-DE">
                <a:solidFill>
                  <a:srgbClr val="FF0000"/>
                </a:solidFill>
              </a:rPr>
              <a:t>Beachten sie hierbei wiederum die Konsistenz zur fachlichen Architektur wie auch zum technischen und fachlichen </a:t>
            </a:r>
            <a:r>
              <a:rPr lang="de-DE">
                <a:solidFill>
                  <a:srgbClr val="FF0000"/>
                </a:solidFill>
              </a:rPr>
              <a:t>Context</a:t>
            </a:r>
            <a:r>
              <a:rPr lang="de-DE">
                <a:solidFill>
                  <a:srgbClr val="FF0000"/>
                </a:solidFill>
              </a:rPr>
              <a:t> View.</a:t>
            </a:r>
            <a:endParaRPr lang="de-DE">
              <a:solidFill>
                <a:srgbClr val="FF0000"/>
              </a:solidFill>
            </a:endParaRPr>
          </a:p>
          <a:p>
            <a:pPr marL="0" indent="0" algn="ctr">
              <a:buNone/>
              <a:defRPr/>
            </a:pPr>
            <a:endParaRPr lang="de-DE"/>
          </a:p>
          <a:p>
            <a:pPr marL="0" indent="0" algn="ctr">
              <a:buNone/>
              <a:defRPr/>
            </a:pPr>
            <a:r>
              <a:rPr lang="de-DE">
                <a:solidFill>
                  <a:srgbClr val="FF0000"/>
                </a:solidFill>
              </a:rPr>
              <a:t>Beachte: Machen sie deutlich ob es sich um eine Installations- oder Ausführungssicht handelt.</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Titel 2" hidden="0"/>
          <p:cNvSpPr>
            <a:spLocks noGrp="1"/>
          </p:cNvSpPr>
          <p:nvPr isPhoto="0" userDrawn="0">
            <p:ph type="title" hasCustomPrompt="0"/>
          </p:nvPr>
        </p:nvSpPr>
        <p:spPr bwMode="auto"/>
        <p:txBody>
          <a:bodyPr/>
          <a:lstStyle/>
          <a:p>
            <a:pPr>
              <a:defRPr/>
            </a:pPr>
            <a:r>
              <a:rPr lang="de-DE"/>
              <a:t>Demonstration des Prototypen und des Readme</a:t>
            </a:r>
            <a:endParaRPr/>
          </a:p>
        </p:txBody>
      </p:sp>
      <p:sp>
        <p:nvSpPr>
          <p:cNvPr id="4" name="Inhaltsplatzhalter 4" hidden="0"/>
          <p:cNvSpPr>
            <a:spLocks noGrp="1"/>
          </p:cNvSpPr>
          <p:nvPr isPhoto="0" userDrawn="0">
            <p:ph idx="1" hasCustomPrompt="0"/>
          </p:nvPr>
        </p:nvSpPr>
        <p:spPr bwMode="auto">
          <a:xfrm>
            <a:off x="532697" y="1426104"/>
            <a:ext cx="8803570" cy="3591636"/>
          </a:xfrm>
        </p:spPr>
        <p:txBody>
          <a:bodyPr anchor="ctr"/>
          <a:lstStyle/>
          <a:p>
            <a:pPr marL="0" indent="0" algn="ctr">
              <a:buNone/>
              <a:defRPr/>
            </a:pPr>
            <a:r>
              <a:rPr lang="de-DE">
                <a:solidFill>
                  <a:srgbClr val="FF0000"/>
                </a:solidFill>
              </a:rPr>
              <a:t>Zeigen Sie Ihren Prototyp. Zeigen Sie ihn </a:t>
            </a:r>
            <a:r>
              <a:rPr lang="de-DE" sz="2000" b="0" i="0" u="none" strike="noStrike" cap="none" spc="0">
                <a:solidFill>
                  <a:srgbClr val="FF0000"/>
                </a:solidFill>
                <a:latin typeface="Arial Unicode MS"/>
                <a:ea typeface="Arial Unicode MS"/>
                <a:cs typeface="Arial Unicode MS"/>
              </a:rPr>
              <a:t>im Video </a:t>
            </a:r>
            <a:r>
              <a:rPr lang="de-DE">
                <a:solidFill>
                  <a:srgbClr val="FF0000"/>
                </a:solidFill>
              </a:rPr>
              <a:t>Live oder </a:t>
            </a:r>
            <a:br>
              <a:rPr lang="de-DE">
                <a:solidFill>
                  <a:srgbClr val="FF0000"/>
                </a:solidFill>
              </a:rPr>
            </a:br>
            <a:r>
              <a:rPr lang="de-DE">
                <a:solidFill>
                  <a:srgbClr val="FF0000"/>
                </a:solidFill>
              </a:rPr>
              <a:t>mit Screen-Shots in der Präsentation als eine Art Story Board</a:t>
            </a:r>
            <a:endParaRPr/>
          </a:p>
          <a:p>
            <a:pPr marL="0" indent="0" algn="ctr">
              <a:buNone/>
              <a:defRPr/>
            </a:pPr>
            <a:endParaRPr/>
          </a:p>
          <a:p>
            <a:pPr marL="0" indent="0" algn="ctr">
              <a:buNone/>
              <a:defRPr/>
            </a:pPr>
            <a:r>
              <a:rPr lang="de-DE">
                <a:solidFill>
                  <a:srgbClr val="FF0000"/>
                </a:solidFill>
              </a:rPr>
              <a:t>Zu dem Prototyp soll auch ein Readme für Start und Installation erstellt werden. Zeigen sie auch diese im Video Live oder mit Screen-Shots in der Präsentation.</a:t>
            </a:r>
            <a:endParaRPr/>
          </a:p>
          <a:p>
            <a:pPr marL="0" indent="0" algn="ctr">
              <a:buNone/>
              <a:defRPr/>
            </a:pPr>
            <a:endParaRPr lang="de-DE">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5536279" name="Titel 2" hidden="0"/>
          <p:cNvSpPr>
            <a:spLocks noGrp="1"/>
          </p:cNvSpPr>
          <p:nvPr isPhoto="0" userDrawn="0">
            <p:ph type="title" hasCustomPrompt="0"/>
          </p:nvPr>
        </p:nvSpPr>
        <p:spPr bwMode="auto"/>
        <p:txBody>
          <a:bodyPr/>
          <a:lstStyle/>
          <a:p>
            <a:pPr>
              <a:defRPr/>
            </a:pPr>
            <a:r>
              <a:rPr lang="de-DE"/>
              <a:t>Demonstration der Klassen- und Paketstruktur</a:t>
            </a:r>
            <a:endParaRPr/>
          </a:p>
        </p:txBody>
      </p:sp>
      <p:sp>
        <p:nvSpPr>
          <p:cNvPr id="1954075676" name="Inhaltsplatzhalter 4" hidden="0"/>
          <p:cNvSpPr>
            <a:spLocks noGrp="1"/>
          </p:cNvSpPr>
          <p:nvPr isPhoto="0" userDrawn="0">
            <p:ph idx="1" hasCustomPrompt="0"/>
          </p:nvPr>
        </p:nvSpPr>
        <p:spPr bwMode="auto">
          <a:xfrm>
            <a:off x="532696" y="1426103"/>
            <a:ext cx="8803569" cy="3591634"/>
          </a:xfrm>
        </p:spPr>
        <p:txBody>
          <a:bodyPr anchor="ctr"/>
          <a:lstStyle/>
          <a:p>
            <a:pPr marL="0" indent="0" algn="ctr">
              <a:buNone/>
              <a:defRPr/>
            </a:pPr>
            <a:r>
              <a:rPr lang="de-DE">
                <a:solidFill>
                  <a:srgbClr val="FF0000"/>
                </a:solidFill>
              </a:rPr>
              <a:t>Zeigen Sie Ihre Klassen- und Paketstruktur. </a:t>
            </a:r>
            <a:r>
              <a:rPr lang="de-DE" sz="2000" b="0" i="0" u="none" strike="noStrike" cap="none" spc="0">
                <a:solidFill>
                  <a:srgbClr val="FF0000"/>
                </a:solidFill>
                <a:latin typeface="Arial Unicode MS"/>
                <a:ea typeface="Arial Unicode MS"/>
                <a:cs typeface="Arial Unicode MS"/>
              </a:rPr>
              <a:t>Zeigen Sie ihre Klassen- und Paketstruktur im Video Live oder mit Screen-Shots in der Präsentation.</a:t>
            </a:r>
            <a:endParaRPr lang="de-DE">
              <a:solidFill>
                <a:srgbClr val="FF0000"/>
              </a:solidFill>
            </a:endParaRPr>
          </a:p>
          <a:p>
            <a:pPr marL="0" indent="0" algn="ctr">
              <a:buNone/>
              <a:defRPr/>
            </a:pPr>
            <a:endParaRPr/>
          </a:p>
          <a:p>
            <a:pPr marL="0" indent="0" algn="ctr">
              <a:buNone/>
              <a:defRPr/>
            </a:pPr>
            <a:endParaRPr lang="de-DE">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Titel 2" hidden="0"/>
          <p:cNvSpPr>
            <a:spLocks noGrp="1"/>
          </p:cNvSpPr>
          <p:nvPr isPhoto="0" userDrawn="0">
            <p:ph type="title" hasCustomPrompt="0"/>
          </p:nvPr>
        </p:nvSpPr>
        <p:spPr bwMode="auto"/>
        <p:txBody>
          <a:bodyPr/>
          <a:lstStyle/>
          <a:p>
            <a:pPr>
              <a:defRPr/>
            </a:pPr>
            <a:r>
              <a:rPr lang="de-DE"/>
              <a:t>Präsentation der Testfälle </a:t>
            </a:r>
            <a:endParaRPr/>
          </a:p>
        </p:txBody>
      </p:sp>
      <p:sp>
        <p:nvSpPr>
          <p:cNvPr id="4" name="Inhaltsplatzhalter 4" hidden="0"/>
          <p:cNvSpPr>
            <a:spLocks noGrp="1"/>
          </p:cNvSpPr>
          <p:nvPr isPhoto="0" userDrawn="0">
            <p:ph idx="1" hasCustomPrompt="0"/>
          </p:nvPr>
        </p:nvSpPr>
        <p:spPr bwMode="auto">
          <a:xfrm>
            <a:off x="532697" y="1426104"/>
            <a:ext cx="8803570" cy="3591636"/>
          </a:xfrm>
        </p:spPr>
        <p:txBody>
          <a:bodyPr anchor="ctr"/>
          <a:lstStyle/>
          <a:p>
            <a:pPr marL="0" indent="0" algn="ctr">
              <a:buNone/>
              <a:defRPr/>
            </a:pPr>
            <a:r>
              <a:rPr lang="de-DE">
                <a:solidFill>
                  <a:srgbClr val="FF0000"/>
                </a:solidFill>
              </a:rPr>
              <a:t>Wählen Sie eine Schnittstelle aus der Facharchitektur (Level 2) aus. Erstellen sie hierfür Testefälle, um diese Schnittstelle möglichst vollstädnig abzutesten. </a:t>
            </a:r>
            <a:endParaRPr/>
          </a:p>
          <a:p>
            <a:pPr marL="0" indent="0" algn="ctr">
              <a:buNone/>
              <a:defRPr/>
            </a:pPr>
            <a:endParaRPr lang="de-DE">
              <a:solidFill>
                <a:srgbClr val="FF0000"/>
              </a:solidFill>
            </a:endParaRPr>
          </a:p>
          <a:p>
            <a:pPr marL="0" indent="0" algn="ctr">
              <a:buNone/>
              <a:defRPr/>
            </a:pPr>
            <a:r>
              <a:rPr lang="de-DE">
                <a:solidFill>
                  <a:srgbClr val="FF0000"/>
                </a:solidFill>
              </a:rPr>
              <a:t>Zeigen Sie Ihre Testfälle durch Ausführung. Die Ausführung und Überprüfung der Testfälle sollten möglichst automatisiert sein, zum Beispiel durch Verwendung von jUnit.</a:t>
            </a:r>
            <a:endParaRPr/>
          </a:p>
          <a:p>
            <a:pPr marL="0" indent="0" algn="ctr">
              <a:buNone/>
              <a:defRPr/>
            </a:pPr>
            <a:endParaRPr lang="de-DE">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Titel 2" hidden="0"/>
          <p:cNvSpPr>
            <a:spLocks noGrp="1"/>
          </p:cNvSpPr>
          <p:nvPr isPhoto="0" userDrawn="0">
            <p:ph type="title" hasCustomPrompt="0"/>
          </p:nvPr>
        </p:nvSpPr>
        <p:spPr bwMode="auto"/>
        <p:txBody>
          <a:bodyPr/>
          <a:lstStyle/>
          <a:p>
            <a:pPr>
              <a:defRPr/>
            </a:pPr>
            <a:r>
              <a:rPr lang="de-DE"/>
              <a:t>Präsentation der Code-Dokumentation und Metrik-Auswertung in GitLab</a:t>
            </a:r>
            <a:endParaRPr/>
          </a:p>
        </p:txBody>
      </p:sp>
      <p:sp>
        <p:nvSpPr>
          <p:cNvPr id="4" name="Inhaltsplatzhalter 4" hidden="0"/>
          <p:cNvSpPr>
            <a:spLocks noGrp="1"/>
          </p:cNvSpPr>
          <p:nvPr isPhoto="0" userDrawn="0">
            <p:ph idx="1" hasCustomPrompt="0"/>
          </p:nvPr>
        </p:nvSpPr>
        <p:spPr bwMode="auto">
          <a:xfrm>
            <a:off x="532697" y="1426104"/>
            <a:ext cx="8803570" cy="3591636"/>
          </a:xfrm>
        </p:spPr>
        <p:txBody>
          <a:bodyPr anchor="ctr"/>
          <a:lstStyle/>
          <a:p>
            <a:pPr marL="0" indent="0" algn="ctr">
              <a:buNone/>
              <a:defRPr/>
            </a:pPr>
            <a:r>
              <a:rPr lang="de-DE">
                <a:solidFill>
                  <a:srgbClr val="FF0000"/>
                </a:solidFill>
              </a:rPr>
              <a:t>Zeigen Sie zusätzlich die von Ihnen generierte Code-Dokumentation und die Metrik-Auswertung in GitLab.</a:t>
            </a:r>
            <a:endParaRPr/>
          </a:p>
          <a:p>
            <a:pPr marL="0" indent="0" algn="ctr">
              <a:buNone/>
              <a:defRPr/>
            </a:pPr>
            <a:endParaRPr lang="de-DE">
              <a:solidFill>
                <a:srgbClr val="FF0000"/>
              </a:solidFill>
            </a:endParaRPr>
          </a:p>
          <a:p>
            <a:pPr marL="0" indent="0" algn="ctr">
              <a:buNone/>
              <a:defRPr/>
            </a:pPr>
            <a:endParaRPr lang="de-DE">
              <a:solidFill>
                <a:srgbClr val="FF0000"/>
              </a:solidFill>
            </a:endParaRPr>
          </a:p>
          <a:p>
            <a:pPr marL="0" indent="0" algn="ctr">
              <a:buNone/>
              <a:defRPr/>
            </a:pPr>
            <a:r>
              <a:rPr lang="de-DE">
                <a:solidFill>
                  <a:srgbClr val="FF0000"/>
                </a:solidFill>
              </a:rPr>
              <a:t>Bitte Beachten: Die finale Abgabe des Prototypen erfolgt über GitLab. Ebenso sind Video und Präsentation in GitLab abzulegen!</a:t>
            </a:r>
            <a:endParaRPr/>
          </a:p>
          <a:p>
            <a:pPr marL="0" indent="0" algn="ctr">
              <a:buNone/>
              <a:defRPr/>
            </a:pPr>
            <a:endParaRPr lang="de-DE">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Inhaltsplatzhalter 4" hidden="0"/>
          <p:cNvSpPr>
            <a:spLocks noGrp="1"/>
          </p:cNvSpPr>
          <p:nvPr isPhoto="0" userDrawn="0">
            <p:ph idx="1" hasCustomPrompt="0"/>
          </p:nvPr>
        </p:nvSpPr>
        <p:spPr bwMode="auto"/>
        <p:txBody>
          <a:bodyPr anchor="ctr"/>
          <a:lstStyle/>
          <a:p>
            <a:pPr marL="0" indent="0" algn="ctr">
              <a:buNone/>
              <a:defRPr/>
            </a:pPr>
            <a:r>
              <a:rPr lang="de-DE">
                <a:solidFill>
                  <a:srgbClr val="FF0000"/>
                </a:solidFill>
              </a:rPr>
              <a:t>Fügen Sie bitte den entsprechenden Anforderungstext ein.</a:t>
            </a:r>
            <a:endParaRPr/>
          </a:p>
          <a:p>
            <a:pPr marL="0" indent="0" algn="ctr">
              <a:buNone/>
              <a:defRPr/>
            </a:pPr>
            <a:r>
              <a:rPr lang="de-DE">
                <a:solidFill>
                  <a:srgbClr val="FF0000"/>
                </a:solidFill>
              </a:rPr>
              <a:t>Verwenden Sie die Verb-Substantiv Methode und zeigen Sie Ihre Lösung.</a:t>
            </a:r>
            <a:endParaRPr lang="de-DE"/>
          </a:p>
        </p:txBody>
      </p:sp>
      <p:sp>
        <p:nvSpPr>
          <p:cNvPr id="4" name="Titel 3" hidden="0"/>
          <p:cNvSpPr>
            <a:spLocks noGrp="1"/>
          </p:cNvSpPr>
          <p:nvPr isPhoto="0" userDrawn="0">
            <p:ph type="title" hasCustomPrompt="0"/>
          </p:nvPr>
        </p:nvSpPr>
        <p:spPr bwMode="auto"/>
        <p:txBody>
          <a:bodyPr/>
          <a:lstStyle/>
          <a:p>
            <a:pPr>
              <a:defRPr/>
            </a:pPr>
            <a:r>
              <a:rPr lang="de-DE"/>
              <a:t>Anforderungstext – </a:t>
            </a:r>
            <a:r>
              <a:rPr lang="de-DE">
                <a:solidFill>
                  <a:srgbClr val="FF0000"/>
                </a:solidFill>
              </a:rPr>
              <a:t>Überschrift der Anf.</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Inhaltsplatzhalter 4" hidden="0"/>
          <p:cNvSpPr>
            <a:spLocks noGrp="1"/>
          </p:cNvSpPr>
          <p:nvPr isPhoto="0" userDrawn="0">
            <p:ph idx="1" hasCustomPrompt="0"/>
          </p:nvPr>
        </p:nvSpPr>
        <p:spPr bwMode="auto"/>
        <p:txBody>
          <a:bodyPr anchor="ctr"/>
          <a:lstStyle/>
          <a:p>
            <a:pPr marL="0" indent="0" algn="ctr">
              <a:buNone/>
              <a:defRPr/>
            </a:pPr>
            <a:r>
              <a:rPr lang="de-DE">
                <a:solidFill>
                  <a:srgbClr val="FF0000"/>
                </a:solidFill>
              </a:rPr>
              <a:t>Fügen Sie bitte Ihr Domänenmodell ein.</a:t>
            </a:r>
            <a:endParaRPr/>
          </a:p>
        </p:txBody>
      </p:sp>
      <p:sp>
        <p:nvSpPr>
          <p:cNvPr id="4" name="Titel 3" hidden="0"/>
          <p:cNvSpPr>
            <a:spLocks noGrp="1"/>
          </p:cNvSpPr>
          <p:nvPr isPhoto="0" userDrawn="0">
            <p:ph type="title" hasCustomPrompt="0"/>
          </p:nvPr>
        </p:nvSpPr>
        <p:spPr bwMode="auto"/>
        <p:txBody>
          <a:bodyPr/>
          <a:lstStyle/>
          <a:p>
            <a:pPr>
              <a:defRPr/>
            </a:pPr>
            <a:r>
              <a:rPr lang="de-DE"/>
              <a:t>Domänenmodell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Inhaltsplatzhalter 4" hidden="0"/>
          <p:cNvSpPr>
            <a:spLocks noGrp="1"/>
          </p:cNvSpPr>
          <p:nvPr isPhoto="0" userDrawn="0">
            <p:ph idx="1" hasCustomPrompt="0"/>
          </p:nvPr>
        </p:nvSpPr>
        <p:spPr bwMode="auto"/>
        <p:txBody>
          <a:bodyPr anchor="ctr"/>
          <a:lstStyle/>
          <a:p>
            <a:pPr marL="0" indent="0" algn="ctr">
              <a:buNone/>
              <a:defRPr/>
            </a:pPr>
            <a:r>
              <a:rPr lang="de-DE">
                <a:solidFill>
                  <a:srgbClr val="FF0000"/>
                </a:solidFill>
              </a:rPr>
              <a:t>Fügen Sie bitte Ihr Use-Case Diagramm ein.</a:t>
            </a:r>
            <a:endParaRPr/>
          </a:p>
        </p:txBody>
      </p:sp>
      <p:sp>
        <p:nvSpPr>
          <p:cNvPr id="4" name="Titel 3" hidden="0"/>
          <p:cNvSpPr>
            <a:spLocks noGrp="1"/>
          </p:cNvSpPr>
          <p:nvPr isPhoto="0" userDrawn="0">
            <p:ph type="title" hasCustomPrompt="0"/>
          </p:nvPr>
        </p:nvSpPr>
        <p:spPr bwMode="auto"/>
        <p:txBody>
          <a:bodyPr/>
          <a:lstStyle/>
          <a:p>
            <a:pPr>
              <a:defRPr/>
            </a:pPr>
            <a:r>
              <a:rPr lang="de-DE"/>
              <a:t>Use-Case Diagramm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Inhaltsplatzhalter 4" hidden="0"/>
          <p:cNvSpPr>
            <a:spLocks noGrp="1"/>
          </p:cNvSpPr>
          <p:nvPr isPhoto="0" userDrawn="0">
            <p:ph idx="1" hasCustomPrompt="0"/>
          </p:nvPr>
        </p:nvSpPr>
        <p:spPr bwMode="auto"/>
        <p:txBody>
          <a:bodyPr anchor="ctr"/>
          <a:lstStyle/>
          <a:p>
            <a:pPr marL="0" indent="0" algn="ctr">
              <a:buNone/>
              <a:defRPr/>
            </a:pPr>
            <a:r>
              <a:rPr lang="de-DE">
                <a:solidFill>
                  <a:srgbClr val="FF0000"/>
                </a:solidFill>
              </a:rPr>
              <a:t>Fügen Sie bitte Ihre </a:t>
            </a:r>
            <a:r>
              <a:rPr lang="de-DE">
                <a:solidFill>
                  <a:srgbClr val="FF0000"/>
                </a:solidFill>
              </a:rPr>
              <a:t>Epics</a:t>
            </a:r>
            <a:r>
              <a:rPr lang="de-DE">
                <a:solidFill>
                  <a:srgbClr val="FF0000"/>
                </a:solidFill>
              </a:rPr>
              <a:t> ein und ordnen sie die </a:t>
            </a:r>
            <a:r>
              <a:rPr lang="de-DE">
                <a:solidFill>
                  <a:srgbClr val="FF0000"/>
                </a:solidFill>
              </a:rPr>
              <a:t>Epics</a:t>
            </a:r>
            <a:r>
              <a:rPr lang="de-DE">
                <a:solidFill>
                  <a:srgbClr val="FF0000"/>
                </a:solidFill>
              </a:rPr>
              <a:t> den </a:t>
            </a:r>
            <a:r>
              <a:rPr lang="de-DE">
                <a:solidFill>
                  <a:srgbClr val="FF0000"/>
                </a:solidFill>
              </a:rPr>
              <a:t>Use</a:t>
            </a:r>
            <a:r>
              <a:rPr lang="de-DE">
                <a:solidFill>
                  <a:srgbClr val="FF0000"/>
                </a:solidFill>
              </a:rPr>
              <a:t> Cases zu (Verwenden sie die Textschablone für </a:t>
            </a:r>
            <a:r>
              <a:rPr lang="de-DE">
                <a:solidFill>
                  <a:srgbClr val="FF0000"/>
                </a:solidFill>
              </a:rPr>
              <a:t>Use</a:t>
            </a:r>
            <a:r>
              <a:rPr lang="de-DE">
                <a:solidFill>
                  <a:srgbClr val="FF0000"/>
                </a:solidFill>
              </a:rPr>
              <a:t> Cases aus der Vorlesung für die Beschreibung der </a:t>
            </a:r>
            <a:r>
              <a:rPr lang="de-DE">
                <a:solidFill>
                  <a:srgbClr val="FF0000"/>
                </a:solidFill>
              </a:rPr>
              <a:t>Epics</a:t>
            </a:r>
            <a:r>
              <a:rPr lang="de-DE">
                <a:solidFill>
                  <a:srgbClr val="FF0000"/>
                </a:solidFill>
              </a:rPr>
              <a:t>)</a:t>
            </a:r>
            <a:endParaRPr lang="de-DE"/>
          </a:p>
          <a:p>
            <a:pPr marL="0" indent="0" algn="ctr">
              <a:buNone/>
              <a:defRPr/>
            </a:pPr>
            <a:endParaRPr lang="de-DE">
              <a:solidFill>
                <a:srgbClr val="FF0000"/>
              </a:solidFill>
            </a:endParaRPr>
          </a:p>
          <a:p>
            <a:pPr marL="0" indent="0" algn="ctr">
              <a:buNone/>
              <a:defRPr/>
            </a:pPr>
            <a:r>
              <a:rPr lang="de-DE">
                <a:solidFill>
                  <a:srgbClr val="FF0000"/>
                </a:solidFill>
              </a:rPr>
              <a:t>Fügen sie ihre User-Stories zu den </a:t>
            </a:r>
            <a:r>
              <a:rPr lang="de-DE">
                <a:solidFill>
                  <a:srgbClr val="FF0000"/>
                </a:solidFill>
              </a:rPr>
              <a:t>Epics</a:t>
            </a:r>
            <a:r>
              <a:rPr lang="de-DE">
                <a:solidFill>
                  <a:srgbClr val="FF0000"/>
                </a:solidFill>
              </a:rPr>
              <a:t> ein. Beschreiben sie die User-Stories mit Story-Cards (Textschablone aus der Vorlesung beachten) ein. Vergessen sie nicht die </a:t>
            </a:r>
            <a:r>
              <a:rPr lang="de-DE">
                <a:solidFill>
                  <a:srgbClr val="FF0000"/>
                </a:solidFill>
              </a:rPr>
              <a:t>Akzeptanzkritieren</a:t>
            </a:r>
            <a:r>
              <a:rPr lang="de-DE">
                <a:solidFill>
                  <a:srgbClr val="FF0000"/>
                </a:solidFill>
              </a:rPr>
              <a:t> für die User-Stories zu beschreiben.</a:t>
            </a:r>
            <a:endParaRPr lang="de-DE"/>
          </a:p>
          <a:p>
            <a:pPr marL="0" indent="0" algn="ctr">
              <a:buNone/>
              <a:defRPr/>
            </a:pPr>
            <a:endParaRPr lang="de-DE">
              <a:solidFill>
                <a:srgbClr val="FF0000"/>
              </a:solidFill>
            </a:endParaRPr>
          </a:p>
          <a:p>
            <a:pPr marL="0" indent="0" algn="ctr">
              <a:buNone/>
              <a:defRPr/>
            </a:pPr>
            <a:r>
              <a:rPr lang="de-DE">
                <a:solidFill>
                  <a:srgbClr val="FF0000"/>
                </a:solidFill>
              </a:rPr>
              <a:t>Kennzeichnen sie die Story Card / User-Stories bzw. den </a:t>
            </a:r>
            <a:r>
              <a:rPr lang="de-DE">
                <a:solidFill>
                  <a:srgbClr val="FF0000"/>
                </a:solidFill>
              </a:rPr>
              <a:t>Use</a:t>
            </a:r>
            <a:r>
              <a:rPr lang="de-DE">
                <a:solidFill>
                  <a:srgbClr val="FF0000"/>
                </a:solidFill>
              </a:rPr>
              <a:t>-Case / </a:t>
            </a:r>
            <a:r>
              <a:rPr lang="de-DE">
                <a:solidFill>
                  <a:srgbClr val="FF0000"/>
                </a:solidFill>
              </a:rPr>
              <a:t>Epic</a:t>
            </a:r>
            <a:r>
              <a:rPr lang="de-DE">
                <a:solidFill>
                  <a:srgbClr val="FF0000"/>
                </a:solidFill>
              </a:rPr>
              <a:t> der anschließend als Sequenzdiagramm dargestellt wird!</a:t>
            </a:r>
            <a:endParaRPr lang="de-DE"/>
          </a:p>
        </p:txBody>
      </p:sp>
      <p:sp>
        <p:nvSpPr>
          <p:cNvPr id="4" name="Titel 3" hidden="0"/>
          <p:cNvSpPr>
            <a:spLocks noGrp="1"/>
          </p:cNvSpPr>
          <p:nvPr isPhoto="0" userDrawn="0">
            <p:ph type="title" hasCustomPrompt="0"/>
          </p:nvPr>
        </p:nvSpPr>
        <p:spPr bwMode="auto"/>
        <p:txBody>
          <a:bodyPr/>
          <a:lstStyle/>
          <a:p>
            <a:pPr>
              <a:defRPr/>
            </a:pPr>
            <a:r>
              <a:rPr lang="de-DE"/>
              <a:t>Epics und User-Stories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Inhaltsplatzhalter 4" hidden="0"/>
          <p:cNvSpPr>
            <a:spLocks noGrp="1"/>
          </p:cNvSpPr>
          <p:nvPr isPhoto="0" userDrawn="0">
            <p:ph idx="1" hasCustomPrompt="0"/>
          </p:nvPr>
        </p:nvSpPr>
        <p:spPr bwMode="auto"/>
        <p:txBody>
          <a:bodyPr anchor="ctr"/>
          <a:lstStyle/>
          <a:p>
            <a:pPr marL="0" indent="0" algn="ctr">
              <a:buNone/>
              <a:defRPr/>
            </a:pPr>
            <a:r>
              <a:rPr lang="de-DE">
                <a:solidFill>
                  <a:srgbClr val="FF0000"/>
                </a:solidFill>
              </a:rPr>
              <a:t>Fügen Sie bitte Ihren technischen Überblick ein. Der technische Überblick kann mit einem UML Diagramm oder auch ein Box und Line Diagramm (keine Standardsyntax) oder auch Box und Line versehen mit grafischen Bilder sein. Vergleiche dazu auch die Vorlesung.</a:t>
            </a:r>
            <a:endParaRPr/>
          </a:p>
          <a:p>
            <a:pPr marL="0" indent="0" algn="ctr">
              <a:buNone/>
              <a:defRPr/>
            </a:pPr>
            <a:endParaRPr/>
          </a:p>
          <a:p>
            <a:pPr marL="0" indent="0" algn="ctr">
              <a:buNone/>
              <a:defRPr/>
            </a:pPr>
            <a:r>
              <a:rPr lang="de-DE">
                <a:solidFill>
                  <a:srgbClr val="FF0000"/>
                </a:solidFill>
              </a:rPr>
              <a:t>Wichtig: Im technischen Überblick beschreiben zeigen wir einen Überblick über die technischen Komponenten (PCs, Server, Drucker, externe Systeme, etc.) und wie diese vernetzt sind (Internet, Cloud, etc.)  und wie sie so interagieren können.</a:t>
            </a:r>
            <a:endParaRPr/>
          </a:p>
        </p:txBody>
      </p:sp>
      <p:sp>
        <p:nvSpPr>
          <p:cNvPr id="4" name="Titel 3" hidden="0"/>
          <p:cNvSpPr>
            <a:spLocks noGrp="1"/>
          </p:cNvSpPr>
          <p:nvPr isPhoto="0" userDrawn="0">
            <p:ph type="title" hasCustomPrompt="0"/>
          </p:nvPr>
        </p:nvSpPr>
        <p:spPr bwMode="auto"/>
        <p:txBody>
          <a:bodyPr/>
          <a:lstStyle/>
          <a:p>
            <a:pPr>
              <a:defRPr/>
            </a:pPr>
            <a:r>
              <a:rPr lang="de-DE"/>
              <a:t>Context View: Technischer Überblick</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Inhaltsplatzhalter 4" hidden="0"/>
          <p:cNvSpPr>
            <a:spLocks noGrp="1"/>
          </p:cNvSpPr>
          <p:nvPr isPhoto="0" userDrawn="0">
            <p:ph idx="1" hasCustomPrompt="0"/>
          </p:nvPr>
        </p:nvSpPr>
        <p:spPr bwMode="auto"/>
        <p:txBody>
          <a:bodyPr anchor="ctr"/>
          <a:lstStyle/>
          <a:p>
            <a:pPr marL="0" indent="0" algn="ctr">
              <a:buNone/>
              <a:defRPr/>
            </a:pPr>
            <a:r>
              <a:rPr lang="de-DE">
                <a:solidFill>
                  <a:srgbClr val="FF0000"/>
                </a:solidFill>
              </a:rPr>
              <a:t>Fügen Sie bitte Ihre </a:t>
            </a:r>
            <a:r>
              <a:rPr lang="de-DE">
                <a:solidFill>
                  <a:srgbClr val="FF0000"/>
                </a:solidFill>
              </a:rPr>
              <a:t>Context</a:t>
            </a:r>
            <a:r>
              <a:rPr lang="de-DE">
                <a:solidFill>
                  <a:srgbClr val="FF0000"/>
                </a:solidFill>
              </a:rPr>
              <a:t> View Fachlich ein.</a:t>
            </a:r>
            <a:br>
              <a:rPr lang="de-DE">
                <a:solidFill>
                  <a:srgbClr val="FF0000"/>
                </a:solidFill>
              </a:rPr>
            </a:br>
            <a:r>
              <a:rPr lang="de-DE">
                <a:solidFill>
                  <a:srgbClr val="FF0000"/>
                </a:solidFill>
              </a:rPr>
              <a:t>(</a:t>
            </a:r>
            <a:r>
              <a:rPr lang="de-DE">
                <a:solidFill>
                  <a:srgbClr val="FF0000"/>
                </a:solidFill>
              </a:rPr>
              <a:t>Use</a:t>
            </a:r>
            <a:r>
              <a:rPr lang="de-DE">
                <a:solidFill>
                  <a:srgbClr val="FF0000"/>
                </a:solidFill>
              </a:rPr>
              <a:t>-Case Diagramm mit ggf. ergänzenden technischen Komponenten – Macht nur Sinn, falls das </a:t>
            </a:r>
            <a:r>
              <a:rPr lang="de-DE">
                <a:solidFill>
                  <a:srgbClr val="FF0000"/>
                </a:solidFill>
              </a:rPr>
              <a:t>Use</a:t>
            </a:r>
            <a:r>
              <a:rPr lang="de-DE">
                <a:solidFill>
                  <a:srgbClr val="FF0000"/>
                </a:solidFill>
              </a:rPr>
              <a:t>-Case Diagramm mit zusätzlichen technischen Komponenten erweitert wurde !) </a:t>
            </a:r>
            <a:endParaRPr lang="de-DE"/>
          </a:p>
        </p:txBody>
      </p:sp>
      <p:sp>
        <p:nvSpPr>
          <p:cNvPr id="4" name="Titel 3" hidden="0"/>
          <p:cNvSpPr>
            <a:spLocks noGrp="1"/>
          </p:cNvSpPr>
          <p:nvPr isPhoto="0" userDrawn="0">
            <p:ph type="title" hasCustomPrompt="0"/>
          </p:nvPr>
        </p:nvSpPr>
        <p:spPr bwMode="auto"/>
        <p:txBody>
          <a:bodyPr/>
          <a:lstStyle/>
          <a:p>
            <a:pPr>
              <a:defRPr/>
            </a:pPr>
            <a:r>
              <a:rPr lang="de-DE"/>
              <a:t>Context View: Fachlicher Überblick</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 name="Inhaltsplatzhalter 4" hidden="0"/>
          <p:cNvSpPr>
            <a:spLocks noGrp="1"/>
          </p:cNvSpPr>
          <p:nvPr isPhoto="0" userDrawn="0">
            <p:ph idx="1" hasCustomPrompt="0"/>
          </p:nvPr>
        </p:nvSpPr>
        <p:spPr bwMode="auto"/>
        <p:txBody>
          <a:bodyPr anchor="ctr"/>
          <a:lstStyle/>
          <a:p>
            <a:pPr marL="0" indent="0" algn="ctr">
              <a:buNone/>
              <a:defRPr/>
            </a:pPr>
            <a:r>
              <a:rPr lang="de-DE">
                <a:solidFill>
                  <a:srgbClr val="FF0000"/>
                </a:solidFill>
              </a:rPr>
              <a:t>Fügen Sie bitte Ihre Grobarchitektur ein. Hierzu kann wiederum UML verwendet werden. Beispiele für Grobarchitekturen aus der Vorlesung waren 3-Schichten Architektur oder Model View </a:t>
            </a:r>
            <a:r>
              <a:rPr lang="de-DE">
                <a:solidFill>
                  <a:srgbClr val="FF0000"/>
                </a:solidFill>
              </a:rPr>
              <a:t>Controler</a:t>
            </a:r>
            <a:r>
              <a:rPr lang="de-DE">
                <a:solidFill>
                  <a:srgbClr val="FF0000"/>
                </a:solidFill>
              </a:rPr>
              <a:t>. Sie können aber auch eine andere Grobarchitektur verwenden.</a:t>
            </a:r>
            <a:endParaRPr/>
          </a:p>
          <a:p>
            <a:pPr marL="0" indent="0" algn="ctr">
              <a:buNone/>
              <a:defRPr/>
            </a:pPr>
            <a:r>
              <a:rPr lang="de-DE">
                <a:solidFill>
                  <a:srgbClr val="FF0000"/>
                </a:solidFill>
              </a:rPr>
              <a:t>Wichtig: Die Grobarchitektur beschreibt die Strukturierung der gesamten Anwendung in Unterbereiche und wie diese interagieren, ohne die fachliche Interaktion zu beschreiben.</a:t>
            </a:r>
            <a:endParaRPr lang="de-DE"/>
          </a:p>
          <a:p>
            <a:pPr marL="0" indent="0" algn="ctr">
              <a:buNone/>
              <a:defRPr/>
            </a:pPr>
            <a:endParaRPr/>
          </a:p>
        </p:txBody>
      </p:sp>
      <p:sp>
        <p:nvSpPr>
          <p:cNvPr id="4" name="Titel 3" hidden="0"/>
          <p:cNvSpPr>
            <a:spLocks noGrp="1"/>
          </p:cNvSpPr>
          <p:nvPr isPhoto="0" userDrawn="0">
            <p:ph type="title" hasCustomPrompt="0"/>
          </p:nvPr>
        </p:nvSpPr>
        <p:spPr bwMode="auto"/>
        <p:txBody>
          <a:bodyPr/>
          <a:lstStyle/>
          <a:p>
            <a:pPr>
              <a:defRPr/>
            </a:pPr>
            <a:r>
              <a:rPr lang="de-DE"/>
              <a:t>Grobarchitektur: Architekturstil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Titel 2" hidden="0"/>
          <p:cNvSpPr>
            <a:spLocks noGrp="1"/>
          </p:cNvSpPr>
          <p:nvPr isPhoto="0" userDrawn="0">
            <p:ph type="title" hasCustomPrompt="0"/>
          </p:nvPr>
        </p:nvSpPr>
        <p:spPr bwMode="auto"/>
        <p:txBody>
          <a:bodyPr/>
          <a:lstStyle/>
          <a:p>
            <a:pPr>
              <a:defRPr/>
            </a:pPr>
            <a:r>
              <a:rPr lang="de-DE"/>
              <a:t>Grobarchitektur: Codeabbildung</a:t>
            </a:r>
            <a:endParaRPr/>
          </a:p>
        </p:txBody>
      </p:sp>
      <p:sp>
        <p:nvSpPr>
          <p:cNvPr id="4" name="Inhaltsplatzhalter 4" hidden="0"/>
          <p:cNvSpPr>
            <a:spLocks noGrp="1"/>
          </p:cNvSpPr>
          <p:nvPr isPhoto="0" userDrawn="0">
            <p:ph idx="1" hasCustomPrompt="0"/>
          </p:nvPr>
        </p:nvSpPr>
        <p:spPr bwMode="auto">
          <a:xfrm>
            <a:off x="532697" y="1426104"/>
            <a:ext cx="8803570" cy="3591636"/>
          </a:xfrm>
        </p:spPr>
        <p:txBody>
          <a:bodyPr anchor="ctr"/>
          <a:lstStyle/>
          <a:p>
            <a:pPr marL="0" indent="0" algn="ctr">
              <a:buNone/>
              <a:defRPr/>
            </a:pPr>
            <a:r>
              <a:rPr lang="de-DE">
                <a:solidFill>
                  <a:srgbClr val="FF0000"/>
                </a:solidFill>
              </a:rPr>
              <a:t>Zeigen sie hier wie die Bereiche aus der Grobarchitektur auf Code abgebildet werden. Siehe hierzu auch die Vorlesung. Ein Beispiel für eine Abbildung auf Code wäre die Abbildung auf die Paketstruktur. Aber auch andere Abbildungen sind möglich. Sie müssen nur eindeutig sein.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0</Words>
  <Application>ONLYOFFICE/7.1.1.23</Application>
  <DocSecurity>0</DocSecurity>
  <PresentationFormat>Benutzerdefiniert</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subject/>
  <dc:creator>Leonard Scholz</dc:creator>
  <cp:keywords/>
  <dc:description/>
  <dc:identifier/>
  <dc:language/>
  <cp:lastModifiedBy>Andreas Rausch</cp:lastModifiedBy>
  <cp:revision>47</cp:revision>
  <dcterms:created xsi:type="dcterms:W3CDTF">2018-11-30T17:46:50Z</dcterms:created>
  <dcterms:modified xsi:type="dcterms:W3CDTF">2023-01-23T10:59:29Z</dcterms:modified>
  <cp:category/>
  <cp:contentStatus/>
  <cp:version/>
</cp:coreProperties>
</file>