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handoutMasterIdLst>
    <p:handoutMasterId r:id="rId11"/>
  </p:handoutMasterIdLst>
  <p:sldIdLst>
    <p:sldId id="256" r:id="rId2"/>
    <p:sldId id="262" r:id="rId3"/>
    <p:sldId id="275" r:id="rId4"/>
    <p:sldId id="257" r:id="rId5"/>
    <p:sldId id="273" r:id="rId6"/>
    <p:sldId id="276" r:id="rId7"/>
    <p:sldId id="280" r:id="rId8"/>
    <p:sldId id="279" r:id="rId9"/>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5" autoAdjust="0"/>
    <p:restoredTop sz="94526" autoAdjust="0"/>
  </p:normalViewPr>
  <p:slideViewPr>
    <p:cSldViewPr>
      <p:cViewPr varScale="1">
        <p:scale>
          <a:sx n="128" d="100"/>
          <a:sy n="128" d="100"/>
        </p:scale>
        <p:origin x="636" y="102"/>
      </p:cViewPr>
      <p:guideLst>
        <p:guide orient="horz" pos="1800"/>
        <p:guide pos="320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6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17.12.2022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17.12.2022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72E3E51-A3F3-4FD4-9C75-1C612CCCCA5A}" type="slidenum">
              <a:rPr lang="de-DE" smtClean="0"/>
              <a:pPr/>
              <a:t>1</a:t>
            </a:fld>
            <a:endParaRPr lang="de-DE"/>
          </a:p>
        </p:txBody>
      </p:sp>
    </p:spTree>
    <p:extLst>
      <p:ext uri="{BB962C8B-B14F-4D97-AF65-F5344CB8AC3E}">
        <p14:creationId xmlns:p14="http://schemas.microsoft.com/office/powerpoint/2010/main" val="221646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17.12.2022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‹Nr.›</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448152" y="5337785"/>
            <a:ext cx="2882824"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 – OOA Zweiergruppe 2.3</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‹Nr.›</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latin typeface="Arial Unicode MS" pitchFamily="34" charset="-128"/>
              </a:rPr>
              <a:t>Mona Amro, Jingrun Zhang</a:t>
            </a:r>
            <a:endParaRPr lang="de-DE" altLang="de-DE" sz="1111" dirty="0">
              <a:solidFill>
                <a:schemeClr val="tx1"/>
              </a:solidFill>
            </a:endParaRP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 - OOA Zweiergruppe 2.3</a:t>
            </a:r>
            <a:endParaRPr lang="de-DE" dirty="0">
              <a:solidFill>
                <a:srgbClr val="FF0000"/>
              </a:solidFill>
            </a:endParaRPr>
          </a:p>
          <a:p>
            <a:endParaRPr lang="de-DE" sz="2400" dirty="0"/>
          </a:p>
          <a:p>
            <a:r>
              <a:rPr lang="de-DE" sz="2400" dirty="0"/>
              <a:t>Mona Amro</a:t>
            </a:r>
          </a:p>
          <a:p>
            <a:r>
              <a:rPr lang="de-DE" sz="2400" dirty="0"/>
              <a:t>Jingrun Zhang</a:t>
            </a:r>
            <a:endParaRPr lang="de-DE" sz="2800" dirty="0"/>
          </a:p>
          <a:p>
            <a:endParaRPr lang="de-DE" sz="2667" dirty="0"/>
          </a:p>
          <a:p>
            <a:r>
              <a:rPr lang="de-DE" dirty="0"/>
              <a:t>12.12.2022</a:t>
            </a:r>
          </a:p>
        </p:txBody>
      </p:sp>
    </p:spTree>
    <p:extLst>
      <p:ext uri="{BB962C8B-B14F-4D97-AF65-F5344CB8AC3E}">
        <p14:creationId xmlns:p14="http://schemas.microsoft.com/office/powerpoint/2010/main" val="70803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a:t>
            </a:r>
            <a:r>
              <a:rPr lang="de-DE" sz="1800" b="0" i="0" u="sng" strike="noStrike" baseline="0" dirty="0">
                <a:solidFill>
                  <a:srgbClr val="00B050"/>
                </a:solidFill>
                <a:latin typeface="Calibri" panose="020F0502020204030204" pitchFamily="34" charset="0"/>
              </a:rPr>
              <a:t>Bank</a:t>
            </a:r>
            <a:r>
              <a:rPr lang="de-DE" sz="1800" b="0" i="0" u="none" strike="noStrike" baseline="0" dirty="0">
                <a:solidFill>
                  <a:srgbClr val="000000"/>
                </a:solidFill>
                <a:latin typeface="Calibri" panose="020F0502020204030204" pitchFamily="34" charset="0"/>
              </a:rPr>
              <a:t> können </a:t>
            </a:r>
            <a:r>
              <a:rPr lang="de-DE" sz="1800" b="0" i="0" u="sng" strike="noStrike" baseline="0" dirty="0">
                <a:solidFill>
                  <a:srgbClr val="00B050"/>
                </a:solidFill>
                <a:latin typeface="Calibri" panose="020F0502020204030204" pitchFamily="34" charset="0"/>
              </a:rPr>
              <a:t>Kunden</a:t>
            </a:r>
            <a:r>
              <a:rPr lang="de-DE" sz="1800" b="0" i="0" u="none" strike="noStrike" baseline="0" dirty="0">
                <a:solidFill>
                  <a:srgbClr val="000000"/>
                </a:solidFill>
                <a:latin typeface="Calibri" panose="020F0502020204030204" pitchFamily="34" charset="0"/>
              </a:rPr>
              <a:t> eine </a:t>
            </a:r>
            <a:r>
              <a:rPr lang="de-DE" sz="1800" b="0" i="0" u="sng" strike="noStrike" baseline="0" dirty="0">
                <a:solidFill>
                  <a:srgbClr val="00B050"/>
                </a:solidFill>
                <a:latin typeface="Calibri" panose="020F0502020204030204" pitchFamily="34" charset="0"/>
              </a:rPr>
              <a:t>Reihe</a:t>
            </a:r>
            <a:r>
              <a:rPr lang="de-DE" sz="1800" b="0" i="0" u="none" strike="noStrike" baseline="0" dirty="0">
                <a:solidFill>
                  <a:srgbClr val="000000"/>
                </a:solidFill>
                <a:latin typeface="Calibri" panose="020F0502020204030204" pitchFamily="34" charset="0"/>
              </a:rPr>
              <a:t> von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a:t>
            </a:r>
            <a:r>
              <a:rPr lang="de-DE" sz="1800" b="0" i="0" u="sng" strike="noStrike" baseline="0" dirty="0">
                <a:solidFill>
                  <a:srgbClr val="FFC000"/>
                </a:solidFill>
                <a:latin typeface="Calibri" panose="020F0502020204030204" pitchFamily="34" charset="0"/>
              </a:rPr>
              <a:t>Name</a:t>
            </a:r>
            <a:r>
              <a:rPr lang="de-DE" sz="1800" b="0" i="0" u="none" strike="noStrike" baseline="0" dirty="0">
                <a:solidFill>
                  <a:srgbClr val="000000"/>
                </a:solidFill>
                <a:latin typeface="Calibri" panose="020F0502020204030204" pitchFamily="34" charset="0"/>
              </a:rPr>
              <a:t> und die </a:t>
            </a:r>
            <a:r>
              <a:rPr lang="de-DE" sz="1800" b="0" i="0" u="sng" strike="noStrike" baseline="0" dirty="0">
                <a:solidFill>
                  <a:srgbClr val="FFC000"/>
                </a:solidFill>
                <a:latin typeface="Calibri" panose="020F0502020204030204" pitchFamily="34" charset="0"/>
              </a:rPr>
              <a:t>Adresse</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a:t>
            </a:r>
            <a:r>
              <a:rPr lang="de-DE" sz="1800" b="0" i="0" u="sng" strike="noStrike" baseline="0" dirty="0">
                <a:solidFill>
                  <a:srgbClr val="FFC000"/>
                </a:solidFill>
                <a:latin typeface="Calibri" panose="020F0502020204030204" pitchFamily="34" charset="0"/>
              </a:rPr>
              <a:t>Saldo</a:t>
            </a:r>
            <a:r>
              <a:rPr lang="de-DE" sz="1800" b="0" i="0" u="none" strike="noStrike" baseline="0" dirty="0">
                <a:solidFill>
                  <a:srgbClr val="000000"/>
                </a:solidFill>
                <a:latin typeface="Calibri" panose="020F0502020204030204" pitchFamily="34" charset="0"/>
              </a:rPr>
              <a:t>, welcher </a:t>
            </a:r>
            <a:r>
              <a:rPr lang="de-DE" sz="1800" b="0" i="0" u="sng" strike="noStrike" baseline="0" dirty="0">
                <a:solidFill>
                  <a:srgbClr val="00B0F0"/>
                </a:solidFill>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a:t>
            </a:r>
            <a:r>
              <a:rPr lang="de-DE" sz="1800" b="0" i="0" u="sng" strike="noStrike" baseline="0" dirty="0">
                <a:solidFill>
                  <a:srgbClr val="00B050"/>
                </a:solidFill>
                <a:latin typeface="Calibri" panose="020F0502020204030204" pitchFamily="34" charset="0"/>
              </a:rPr>
              <a:t>Wert</a:t>
            </a:r>
            <a:r>
              <a:rPr lang="de-DE" sz="1800" b="0" i="0" u="none" strike="noStrike" baseline="0" dirty="0">
                <a:solidFill>
                  <a:srgbClr val="000000"/>
                </a:solidFill>
                <a:latin typeface="Calibri" panose="020F0502020204030204" pitchFamily="34" charset="0"/>
              </a:rPr>
              <a:t> sich aktuell auf dem </a:t>
            </a:r>
            <a:r>
              <a:rPr lang="de-DE" sz="1800" b="0" i="0" u="sng" strike="noStrike" baseline="0" dirty="0">
                <a:solidFill>
                  <a:srgbClr val="00B050"/>
                </a:solidFill>
                <a:latin typeface="Calibri" panose="020F0502020204030204" pitchFamily="34" charset="0"/>
              </a:rPr>
              <a:t>Konto</a:t>
            </a:r>
            <a:r>
              <a:rPr lang="de-DE" sz="1800" b="0" i="0" u="none" strike="noStrike" baseline="0" dirty="0">
                <a:solidFill>
                  <a:srgbClr val="000000"/>
                </a:solidFill>
                <a:latin typeface="Calibri" panose="020F0502020204030204" pitchFamily="34" charset="0"/>
              </a:rPr>
              <a:t> </a:t>
            </a:r>
            <a:r>
              <a:rPr lang="de-DE" sz="1800" b="0" u="sng" strike="noStrike" baseline="0" dirty="0">
                <a:solidFill>
                  <a:srgbClr val="00B0F0"/>
                </a:solidFill>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50"/>
                </a:solidFill>
                <a:latin typeface="Calibri" panose="020F0502020204030204" pitchFamily="34" charset="0"/>
              </a:rPr>
              <a:t>Girokonten</a:t>
            </a:r>
            <a:r>
              <a:rPr lang="de-DE" sz="1800" b="0" i="0" u="none" strike="noStrike" baseline="0" dirty="0">
                <a:solidFill>
                  <a:srgbClr val="000000"/>
                </a:solidFill>
                <a:latin typeface="Calibri" panose="020F0502020204030204" pitchFamily="34" charset="0"/>
              </a:rPr>
              <a:t> sind die ganz normalen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sie werden durch eine eindeutige </a:t>
            </a:r>
            <a:r>
              <a:rPr lang="de-DE" sz="1800" b="0" i="0" u="sng" strike="noStrike" baseline="0" dirty="0">
                <a:solidFill>
                  <a:srgbClr val="FFC000"/>
                </a:solidFill>
                <a:latin typeface="Calibri" panose="020F0502020204030204" pitchFamily="34" charset="0"/>
              </a:rPr>
              <a:t>IBAN</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sng" strike="noStrike" baseline="0" dirty="0">
                <a:solidFill>
                  <a:srgbClr val="00B0F0"/>
                </a:solidFill>
                <a:latin typeface="Calibri" panose="020F0502020204030204" pitchFamily="34" charset="0"/>
              </a:rPr>
              <a:t>gibt</a:t>
            </a:r>
            <a:r>
              <a:rPr lang="de-DE" sz="1800" b="0" i="0" u="none" strike="noStrike" baseline="0" dirty="0">
                <a:solidFill>
                  <a:srgbClr val="000000"/>
                </a:solidFill>
                <a:latin typeface="Calibri" panose="020F0502020204030204" pitchFamily="34" charset="0"/>
              </a:rPr>
              <a:t> es </a:t>
            </a:r>
            <a:r>
              <a:rPr lang="de-DE" sz="1800" b="0" i="0" u="sng" strike="noStrike" baseline="0" dirty="0">
                <a:solidFill>
                  <a:srgbClr val="00B050"/>
                </a:solidFill>
                <a:latin typeface="Calibri" panose="020F0502020204030204" pitchFamily="34" charset="0"/>
              </a:rPr>
              <a:t>Depotkonten</a:t>
            </a:r>
            <a:r>
              <a:rPr lang="de-DE" sz="1800" b="0" i="0" u="none" strike="noStrike" baseline="0" dirty="0">
                <a:solidFill>
                  <a:srgbClr val="000000"/>
                </a:solidFill>
                <a:latin typeface="Calibri" panose="020F0502020204030204" pitchFamily="34" charset="0"/>
              </a:rPr>
              <a:t>, in dem die von den </a:t>
            </a:r>
            <a:r>
              <a:rPr lang="de-DE" sz="1800" b="0" i="0" u="sng" strike="noStrike" baseline="0" dirty="0">
                <a:solidFill>
                  <a:srgbClr val="00B050"/>
                </a:solidFill>
                <a:latin typeface="Calibri" panose="020F0502020204030204" pitchFamily="34" charset="0"/>
              </a:rPr>
              <a:t>Kunden</a:t>
            </a:r>
            <a:r>
              <a:rPr lang="de-DE" sz="1800" b="0" i="0" u="none" strike="noStrike" baseline="0" dirty="0">
                <a:solidFill>
                  <a:srgbClr val="000000"/>
                </a:solidFill>
                <a:latin typeface="Calibri" panose="020F0502020204030204" pitchFamily="34" charset="0"/>
              </a:rPr>
              <a:t> gekauften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a:t>
            </a:r>
            <a:r>
              <a:rPr lang="de-DE" sz="1800" b="0" i="0" u="sng" strike="noStrike" baseline="0" dirty="0">
                <a:solidFill>
                  <a:srgbClr val="00B050"/>
                </a:solidFill>
                <a:latin typeface="Calibri" panose="020F0502020204030204" pitchFamily="34" charset="0"/>
              </a:rPr>
              <a:t>Kunde</a:t>
            </a:r>
            <a:r>
              <a:rPr lang="de-DE" sz="1800" b="0" i="0" u="none" strike="noStrike" baseline="0" dirty="0">
                <a:solidFill>
                  <a:srgbClr val="000000"/>
                </a:solidFill>
                <a:latin typeface="Calibri" panose="020F0502020204030204" pitchFamily="34" charset="0"/>
              </a:rPr>
              <a:t> kann sich eine </a:t>
            </a:r>
            <a:r>
              <a:rPr lang="de-DE" sz="1800" b="0" i="0" u="sng" strike="noStrike" baseline="0" dirty="0">
                <a:solidFill>
                  <a:srgbClr val="00B050"/>
                </a:solidFill>
                <a:latin typeface="Calibri" panose="020F0502020204030204" pitchFamily="34" charset="0"/>
              </a:rPr>
              <a:t>Auflistung</a:t>
            </a:r>
            <a:r>
              <a:rPr lang="de-DE" sz="1800" b="0" i="0" u="none" strike="noStrike" baseline="0" dirty="0">
                <a:solidFill>
                  <a:srgbClr val="000000"/>
                </a:solidFill>
                <a:latin typeface="Calibri" panose="020F0502020204030204" pitchFamily="34" charset="0"/>
              </a:rPr>
              <a:t> der verschiedenen </a:t>
            </a:r>
            <a:r>
              <a:rPr lang="de-DE" sz="1800" b="0" i="0" u="sng" strike="noStrike" baseline="0" dirty="0">
                <a:solidFill>
                  <a:srgbClr val="00B050"/>
                </a:solidFill>
                <a:latin typeface="Calibri" panose="020F0502020204030204" pitchFamily="34" charset="0"/>
              </a:rPr>
              <a:t>Posten</a:t>
            </a:r>
            <a:r>
              <a:rPr lang="de-DE" sz="1800" b="0" i="0" u="none" strike="noStrike" baseline="0" dirty="0">
                <a:solidFill>
                  <a:srgbClr val="000000"/>
                </a:solidFill>
                <a:latin typeface="Calibri" panose="020F0502020204030204" pitchFamily="34" charset="0"/>
              </a:rPr>
              <a:t> in seinen </a:t>
            </a:r>
            <a:r>
              <a:rPr lang="de-DE" sz="1800" b="0" i="0" u="sng" strike="noStrike" baseline="0" dirty="0">
                <a:solidFill>
                  <a:srgbClr val="00B050"/>
                </a:solidFill>
                <a:latin typeface="Calibri" panose="020F0502020204030204" pitchFamily="34" charset="0"/>
              </a:rPr>
              <a:t>Depots</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anzeigen</a:t>
            </a:r>
            <a:r>
              <a:rPr lang="de-DE" sz="1800" b="0" i="0" u="none" strike="noStrike" baseline="0" dirty="0">
                <a:solidFill>
                  <a:srgbClr val="000000"/>
                </a:solidFill>
                <a:latin typeface="Calibri" panose="020F0502020204030204" pitchFamily="34" charset="0"/>
              </a:rPr>
              <a:t> lassen. Wichtig ist, dass zur </a:t>
            </a:r>
            <a:r>
              <a:rPr lang="de-DE" sz="1800" b="0" i="0" u="sng" strike="noStrike" baseline="0" dirty="0">
                <a:solidFill>
                  <a:srgbClr val="00B050"/>
                </a:solidFill>
                <a:latin typeface="Calibri" panose="020F0502020204030204" pitchFamily="34" charset="0"/>
              </a:rPr>
              <a:t>Deckung</a:t>
            </a:r>
            <a:r>
              <a:rPr lang="de-DE" sz="1800" b="0" i="0" u="none" strike="noStrike" baseline="0" dirty="0">
                <a:solidFill>
                  <a:srgbClr val="000000"/>
                </a:solidFill>
                <a:latin typeface="Calibri" panose="020F0502020204030204" pitchFamily="34" charset="0"/>
              </a:rPr>
              <a:t> von </a:t>
            </a:r>
            <a:r>
              <a:rPr lang="de-DE" sz="1800" b="0" i="0" u="sng" strike="noStrike" baseline="0" dirty="0">
                <a:solidFill>
                  <a:srgbClr val="00B05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t>
            </a:r>
            <a:r>
              <a:rPr lang="de-DE" sz="1800" b="0" i="0" u="sng" strike="noStrike" baseline="0" dirty="0">
                <a:solidFill>
                  <a:srgbClr val="00B050"/>
                </a:solidFill>
                <a:latin typeface="Calibri" panose="020F0502020204030204" pitchFamily="34" charset="0"/>
              </a:rPr>
              <a:t>Ausschüttung</a:t>
            </a:r>
            <a:r>
              <a:rPr lang="de-DE" sz="1800" b="0" i="0" u="none" strike="noStrike" baseline="0" dirty="0">
                <a:solidFill>
                  <a:srgbClr val="000000"/>
                </a:solidFill>
                <a:latin typeface="Calibri" panose="020F0502020204030204" pitchFamily="34" charset="0"/>
              </a:rPr>
              <a:t> bei </a:t>
            </a:r>
            <a:r>
              <a:rPr lang="de-DE" sz="1800" b="0" i="0" u="sng" strike="noStrike" baseline="0" dirty="0">
                <a:solidFill>
                  <a:srgbClr val="00B05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a:t>
            </a:r>
            <a:r>
              <a:rPr lang="de-DE" sz="1800" b="0" i="0" u="sng" strike="noStrike" baseline="0" dirty="0">
                <a:solidFill>
                  <a:srgbClr val="00B050"/>
                </a:solidFill>
                <a:latin typeface="Calibri" panose="020F0502020204030204" pitchFamily="34" charset="0"/>
              </a:rPr>
              <a:t>Dividendenzahlungen</a:t>
            </a:r>
            <a:r>
              <a:rPr lang="de-DE" sz="1800" b="0" i="0" u="none" strike="noStrike" baseline="0" dirty="0">
                <a:solidFill>
                  <a:srgbClr val="000000"/>
                </a:solidFill>
                <a:latin typeface="Calibri" panose="020F0502020204030204" pitchFamily="34" charset="0"/>
              </a:rPr>
              <a:t> immer ein </a:t>
            </a:r>
            <a:r>
              <a:rPr lang="de-DE" sz="1800" b="0" i="0" u="sng" strike="noStrike" baseline="0" dirty="0">
                <a:solidFill>
                  <a:srgbClr val="00B050"/>
                </a:solidFill>
                <a:latin typeface="Calibri" panose="020F0502020204030204" pitchFamily="34" charset="0"/>
              </a:rPr>
              <a:t>Referenzkonto</a:t>
            </a:r>
            <a:r>
              <a:rPr lang="de-DE" sz="1800" b="0" i="0" u="none" strike="noStrike" baseline="0" dirty="0">
                <a:solidFill>
                  <a:srgbClr val="000000"/>
                </a:solidFill>
                <a:latin typeface="Calibri" panose="020F0502020204030204" pitchFamily="34" charset="0"/>
              </a:rPr>
              <a:t> </a:t>
            </a:r>
            <a:r>
              <a:rPr lang="de-DE" sz="1800" b="0" i="0" u="sng" strike="noStrike" baseline="0" dirty="0">
                <a:solidFill>
                  <a:srgbClr val="00B0F0"/>
                </a:solidFill>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a:t>
            </a:r>
            <a:r>
              <a:rPr lang="de-DE" sz="1800" b="0" i="0" u="sng" strike="noStrike" baseline="0" dirty="0">
                <a:solidFill>
                  <a:srgbClr val="00B050"/>
                </a:solidFill>
                <a:latin typeface="Calibri" panose="020F0502020204030204" pitchFamily="34" charset="0"/>
              </a:rPr>
              <a:t>Berechnung</a:t>
            </a:r>
            <a:r>
              <a:rPr lang="de-DE" sz="1800" b="0" i="0" u="none" strike="noStrike" baseline="0" dirty="0">
                <a:solidFill>
                  <a:srgbClr val="000000"/>
                </a:solidFill>
                <a:latin typeface="Calibri" panose="020F0502020204030204" pitchFamily="34" charset="0"/>
              </a:rPr>
              <a:t> des </a:t>
            </a:r>
            <a:r>
              <a:rPr lang="de-DE" sz="1800" b="0" i="0" u="sng" strike="noStrike" baseline="0" dirty="0">
                <a:solidFill>
                  <a:srgbClr val="FFC000"/>
                </a:solidFill>
                <a:latin typeface="Calibri" panose="020F0502020204030204" pitchFamily="34" charset="0"/>
              </a:rPr>
              <a:t>Saldos</a:t>
            </a:r>
            <a:r>
              <a:rPr lang="de-DE" sz="1800" b="0" i="0" u="none" strike="noStrike" baseline="0" dirty="0">
                <a:solidFill>
                  <a:srgbClr val="000000"/>
                </a:solidFill>
                <a:latin typeface="Calibri" panose="020F0502020204030204" pitchFamily="34" charset="0"/>
              </a:rPr>
              <a:t> eines </a:t>
            </a:r>
            <a:r>
              <a:rPr lang="de-DE" sz="1800" b="0" i="0" u="sng" strike="noStrike" baseline="0" dirty="0">
                <a:solidFill>
                  <a:srgbClr val="00B050"/>
                </a:solidFill>
                <a:latin typeface="Calibri" panose="020F0502020204030204" pitchFamily="34" charset="0"/>
              </a:rPr>
              <a:t>Depots</a:t>
            </a:r>
            <a:r>
              <a:rPr lang="de-DE" sz="1800" b="0" i="0" u="none" strike="noStrike" baseline="0" dirty="0">
                <a:solidFill>
                  <a:srgbClr val="000000"/>
                </a:solidFill>
                <a:latin typeface="Calibri" panose="020F0502020204030204" pitchFamily="34" charset="0"/>
              </a:rPr>
              <a:t> werden immer die </a:t>
            </a:r>
            <a:r>
              <a:rPr lang="de-DE" sz="1800" b="0" i="0" u="sng" strike="noStrike" baseline="0" dirty="0">
                <a:solidFill>
                  <a:srgbClr val="00B050"/>
                </a:solidFill>
                <a:latin typeface="Calibri" panose="020F0502020204030204" pitchFamily="34" charset="0"/>
              </a:rPr>
              <a:t>Tageskurse</a:t>
            </a:r>
            <a:r>
              <a:rPr lang="de-DE" sz="1800" b="0" i="0" u="none" strike="noStrike" baseline="0" dirty="0">
                <a:solidFill>
                  <a:srgbClr val="000000"/>
                </a:solidFill>
                <a:latin typeface="Calibri" panose="020F0502020204030204" pitchFamily="34" charset="0"/>
              </a:rPr>
              <a:t> der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verwendet.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werden durch die sogenannte </a:t>
            </a:r>
            <a:r>
              <a:rPr lang="de-DE" sz="1800" b="0" i="0" u="sng" strike="noStrike" baseline="0" dirty="0">
                <a:solidFill>
                  <a:srgbClr val="FFC000"/>
                </a:solidFill>
                <a:latin typeface="Calibri" panose="020F0502020204030204" pitchFamily="34" charset="0"/>
              </a:rPr>
              <a:t>Wertpapierkennnummer</a:t>
            </a:r>
            <a:r>
              <a:rPr lang="de-DE" sz="1800" b="0" i="0" u="none" strike="noStrike" baseline="0" dirty="0">
                <a:solidFill>
                  <a:srgbClr val="000000"/>
                </a:solidFill>
                <a:latin typeface="Calibri" panose="020F0502020204030204" pitchFamily="34" charset="0"/>
              </a:rPr>
              <a:t> eindeutig </a:t>
            </a:r>
            <a:r>
              <a:rPr lang="de-DE" sz="1800" b="0" i="0" u="sng" strike="noStrike" baseline="0" dirty="0">
                <a:solidFill>
                  <a:srgbClr val="00B0F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cxnSp>
        <p:nvCxnSpPr>
          <p:cNvPr id="3" name="Gerader Verbinder 2">
            <a:extLst>
              <a:ext uri="{FF2B5EF4-FFF2-40B4-BE49-F238E27FC236}">
                <a16:creationId xmlns:a16="http://schemas.microsoft.com/office/drawing/2014/main" id="{B811AD2A-AB0D-8484-46B9-E79B736E8829}"/>
              </a:ext>
            </a:extLst>
          </p:cNvPr>
          <p:cNvCxnSpPr>
            <a:cxnSpLocks/>
          </p:cNvCxnSpPr>
          <p:nvPr/>
        </p:nvCxnSpPr>
        <p:spPr>
          <a:xfrm>
            <a:off x="1407592" y="1993404"/>
            <a:ext cx="432048"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 name="Gerader Verbinder 8">
            <a:extLst>
              <a:ext uri="{FF2B5EF4-FFF2-40B4-BE49-F238E27FC236}">
                <a16:creationId xmlns:a16="http://schemas.microsoft.com/office/drawing/2014/main" id="{BF941780-C557-036A-D6F5-BEA50489C5FC}"/>
              </a:ext>
            </a:extLst>
          </p:cNvPr>
          <p:cNvCxnSpPr>
            <a:cxnSpLocks/>
          </p:cNvCxnSpPr>
          <p:nvPr/>
        </p:nvCxnSpPr>
        <p:spPr>
          <a:xfrm>
            <a:off x="3840572" y="1993404"/>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 name="Gerader Verbinder 10">
            <a:extLst>
              <a:ext uri="{FF2B5EF4-FFF2-40B4-BE49-F238E27FC236}">
                <a16:creationId xmlns:a16="http://schemas.microsoft.com/office/drawing/2014/main" id="{B51A7569-48CE-6500-35C9-347DC81CEED9}"/>
              </a:ext>
            </a:extLst>
          </p:cNvPr>
          <p:cNvCxnSpPr>
            <a:cxnSpLocks/>
          </p:cNvCxnSpPr>
          <p:nvPr/>
        </p:nvCxnSpPr>
        <p:spPr>
          <a:xfrm>
            <a:off x="7456264" y="3073524"/>
            <a:ext cx="93610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4" name="Gerader Verbinder 13">
            <a:extLst>
              <a:ext uri="{FF2B5EF4-FFF2-40B4-BE49-F238E27FC236}">
                <a16:creationId xmlns:a16="http://schemas.microsoft.com/office/drawing/2014/main" id="{60983D14-3510-BE51-562B-1B0F5921516A}"/>
              </a:ext>
            </a:extLst>
          </p:cNvPr>
          <p:cNvCxnSpPr>
            <a:cxnSpLocks/>
          </p:cNvCxnSpPr>
          <p:nvPr/>
        </p:nvCxnSpPr>
        <p:spPr>
          <a:xfrm>
            <a:off x="1983656" y="3361556"/>
            <a:ext cx="72008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7" name="Gerader Verbinder 16">
            <a:extLst>
              <a:ext uri="{FF2B5EF4-FFF2-40B4-BE49-F238E27FC236}">
                <a16:creationId xmlns:a16="http://schemas.microsoft.com/office/drawing/2014/main" id="{B26DB0A4-C5CF-C6C7-1455-522F92BF1B87}"/>
              </a:ext>
            </a:extLst>
          </p:cNvPr>
          <p:cNvCxnSpPr>
            <a:cxnSpLocks/>
          </p:cNvCxnSpPr>
          <p:nvPr/>
        </p:nvCxnSpPr>
        <p:spPr>
          <a:xfrm>
            <a:off x="7744296" y="3364595"/>
            <a:ext cx="792088"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2" name="Gerader Verbinder 21">
            <a:extLst>
              <a:ext uri="{FF2B5EF4-FFF2-40B4-BE49-F238E27FC236}">
                <a16:creationId xmlns:a16="http://schemas.microsoft.com/office/drawing/2014/main" id="{DD2A64E7-3BB5-4D49-6ACC-FA5A3E5B8758}"/>
              </a:ext>
            </a:extLst>
          </p:cNvPr>
          <p:cNvCxnSpPr>
            <a:cxnSpLocks/>
          </p:cNvCxnSpPr>
          <p:nvPr/>
        </p:nvCxnSpPr>
        <p:spPr>
          <a:xfrm>
            <a:off x="2055664" y="3649588"/>
            <a:ext cx="129614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8" name="Gerader Verbinder 27">
            <a:extLst>
              <a:ext uri="{FF2B5EF4-FFF2-40B4-BE49-F238E27FC236}">
                <a16:creationId xmlns:a16="http://schemas.microsoft.com/office/drawing/2014/main" id="{D0239800-D95C-C246-A878-B756AE655571}"/>
              </a:ext>
            </a:extLst>
          </p:cNvPr>
          <p:cNvCxnSpPr>
            <a:cxnSpLocks/>
          </p:cNvCxnSpPr>
          <p:nvPr/>
        </p:nvCxnSpPr>
        <p:spPr>
          <a:xfrm>
            <a:off x="4755964" y="3937620"/>
            <a:ext cx="118813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0" name="Gerader Verbinder 29">
            <a:extLst>
              <a:ext uri="{FF2B5EF4-FFF2-40B4-BE49-F238E27FC236}">
                <a16:creationId xmlns:a16="http://schemas.microsoft.com/office/drawing/2014/main" id="{CC2E04E7-EF49-1D68-B645-8D894E2BDE4C}"/>
              </a:ext>
            </a:extLst>
          </p:cNvPr>
          <p:cNvCxnSpPr>
            <a:cxnSpLocks/>
          </p:cNvCxnSpPr>
          <p:nvPr/>
        </p:nvCxnSpPr>
        <p:spPr>
          <a:xfrm>
            <a:off x="1633183" y="4225652"/>
            <a:ext cx="998545"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2" name="Gerader Verbinder 31">
            <a:extLst>
              <a:ext uri="{FF2B5EF4-FFF2-40B4-BE49-F238E27FC236}">
                <a16:creationId xmlns:a16="http://schemas.microsoft.com/office/drawing/2014/main" id="{1B4FF226-A61D-7A03-D669-43BAF0D4A2C8}"/>
              </a:ext>
            </a:extLst>
          </p:cNvPr>
          <p:cNvCxnSpPr>
            <a:cxnSpLocks/>
          </p:cNvCxnSpPr>
          <p:nvPr/>
        </p:nvCxnSpPr>
        <p:spPr>
          <a:xfrm>
            <a:off x="3927872" y="2281436"/>
            <a:ext cx="648072"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Gerader Verbinder 32">
            <a:extLst>
              <a:ext uri="{FF2B5EF4-FFF2-40B4-BE49-F238E27FC236}">
                <a16:creationId xmlns:a16="http://schemas.microsoft.com/office/drawing/2014/main" id="{B9715788-0E23-EBE8-83ED-D2C0E20B4F6D}"/>
              </a:ext>
            </a:extLst>
          </p:cNvPr>
          <p:cNvCxnSpPr>
            <a:cxnSpLocks/>
          </p:cNvCxnSpPr>
          <p:nvPr/>
        </p:nvCxnSpPr>
        <p:spPr>
          <a:xfrm>
            <a:off x="3027772" y="2569468"/>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5" name="Gerader Verbinder 34">
            <a:extLst>
              <a:ext uri="{FF2B5EF4-FFF2-40B4-BE49-F238E27FC236}">
                <a16:creationId xmlns:a16="http://schemas.microsoft.com/office/drawing/2014/main" id="{24E6D83C-0423-E50B-93CD-7FE78D29528E}"/>
              </a:ext>
            </a:extLst>
          </p:cNvPr>
          <p:cNvCxnSpPr>
            <a:cxnSpLocks/>
          </p:cNvCxnSpPr>
          <p:nvPr/>
        </p:nvCxnSpPr>
        <p:spPr>
          <a:xfrm>
            <a:off x="615504" y="2569468"/>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6" name="Gerader Verbinder 35">
            <a:extLst>
              <a:ext uri="{FF2B5EF4-FFF2-40B4-BE49-F238E27FC236}">
                <a16:creationId xmlns:a16="http://schemas.microsoft.com/office/drawing/2014/main" id="{6BD8D564-B707-4FDC-D19B-D63123ABEE89}"/>
              </a:ext>
            </a:extLst>
          </p:cNvPr>
          <p:cNvCxnSpPr>
            <a:cxnSpLocks/>
          </p:cNvCxnSpPr>
          <p:nvPr/>
        </p:nvCxnSpPr>
        <p:spPr>
          <a:xfrm>
            <a:off x="1021115" y="3082172"/>
            <a:ext cx="74651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Gerader Verbinder 37">
            <a:extLst>
              <a:ext uri="{FF2B5EF4-FFF2-40B4-BE49-F238E27FC236}">
                <a16:creationId xmlns:a16="http://schemas.microsoft.com/office/drawing/2014/main" id="{415C9DEE-CF68-4EAD-2F4C-FD8C2E1007BB}"/>
              </a:ext>
            </a:extLst>
          </p:cNvPr>
          <p:cNvCxnSpPr>
            <a:cxnSpLocks/>
          </p:cNvCxnSpPr>
          <p:nvPr/>
        </p:nvCxnSpPr>
        <p:spPr>
          <a:xfrm>
            <a:off x="5512048" y="3082172"/>
            <a:ext cx="540060"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Gerader Verbinder 39">
            <a:extLst>
              <a:ext uri="{FF2B5EF4-FFF2-40B4-BE49-F238E27FC236}">
                <a16:creationId xmlns:a16="http://schemas.microsoft.com/office/drawing/2014/main" id="{43DD26BE-93B8-E8A2-73F1-F9B7F55CD93B}"/>
              </a:ext>
            </a:extLst>
          </p:cNvPr>
          <p:cNvCxnSpPr>
            <a:cxnSpLocks/>
          </p:cNvCxnSpPr>
          <p:nvPr/>
        </p:nvCxnSpPr>
        <p:spPr>
          <a:xfrm>
            <a:off x="3045774" y="4211815"/>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1" name="Gerader Verbinder 40">
            <a:extLst>
              <a:ext uri="{FF2B5EF4-FFF2-40B4-BE49-F238E27FC236}">
                <a16:creationId xmlns:a16="http://schemas.microsoft.com/office/drawing/2014/main" id="{26EAC30E-8AEA-13DF-958A-E27947D7C124}"/>
              </a:ext>
            </a:extLst>
          </p:cNvPr>
          <p:cNvCxnSpPr>
            <a:cxnSpLocks/>
          </p:cNvCxnSpPr>
          <p:nvPr/>
        </p:nvCxnSpPr>
        <p:spPr>
          <a:xfrm>
            <a:off x="4827424" y="4211815"/>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2" name="Gerader Verbinder 41">
            <a:extLst>
              <a:ext uri="{FF2B5EF4-FFF2-40B4-BE49-F238E27FC236}">
                <a16:creationId xmlns:a16="http://schemas.microsoft.com/office/drawing/2014/main" id="{9AE92942-9A3F-8C1D-BE39-FF53F0E316B1}"/>
              </a:ext>
            </a:extLst>
          </p:cNvPr>
          <p:cNvCxnSpPr>
            <a:cxnSpLocks/>
          </p:cNvCxnSpPr>
          <p:nvPr/>
        </p:nvCxnSpPr>
        <p:spPr>
          <a:xfrm>
            <a:off x="3621838" y="3362709"/>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3" name="Gerader Verbinder 42">
            <a:extLst>
              <a:ext uri="{FF2B5EF4-FFF2-40B4-BE49-F238E27FC236}">
                <a16:creationId xmlns:a16="http://schemas.microsoft.com/office/drawing/2014/main" id="{E9290818-4B91-B943-16C9-85C1801D7454}"/>
              </a:ext>
            </a:extLst>
          </p:cNvPr>
          <p:cNvCxnSpPr>
            <a:cxnSpLocks/>
          </p:cNvCxnSpPr>
          <p:nvPr/>
        </p:nvCxnSpPr>
        <p:spPr>
          <a:xfrm>
            <a:off x="7528272" y="3938773"/>
            <a:ext cx="70207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5" name="Gerader Verbinder 44">
            <a:extLst>
              <a:ext uri="{FF2B5EF4-FFF2-40B4-BE49-F238E27FC236}">
                <a16:creationId xmlns:a16="http://schemas.microsoft.com/office/drawing/2014/main" id="{02B6E3CC-D749-5268-AC7E-8B977ECF17F6}"/>
              </a:ext>
            </a:extLst>
          </p:cNvPr>
          <p:cNvCxnSpPr>
            <a:cxnSpLocks/>
          </p:cNvCxnSpPr>
          <p:nvPr/>
        </p:nvCxnSpPr>
        <p:spPr>
          <a:xfrm>
            <a:off x="7879311" y="2537422"/>
            <a:ext cx="648072"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6" name="Textfeld 5">
            <a:extLst>
              <a:ext uri="{FF2B5EF4-FFF2-40B4-BE49-F238E27FC236}">
                <a16:creationId xmlns:a16="http://schemas.microsoft.com/office/drawing/2014/main" id="{543CD48E-A5AE-1BDC-2A6B-A9241E6F8429}"/>
              </a:ext>
            </a:extLst>
          </p:cNvPr>
          <p:cNvSpPr txBox="1"/>
          <p:nvPr/>
        </p:nvSpPr>
        <p:spPr>
          <a:xfrm>
            <a:off x="647229" y="1489663"/>
            <a:ext cx="2240806"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doppe</a:t>
            </a:r>
            <a:r>
              <a:rPr lang="de-DE" sz="1600" b="1" i="0" strike="noStrike" baseline="0" dirty="0">
                <a:latin typeface="Calibri" panose="020F0502020204030204" pitchFamily="34" charset="0"/>
              </a:rPr>
              <a:t>lte Kandidat</a:t>
            </a:r>
            <a:r>
              <a:rPr lang="de-DE" sz="1600" b="0" i="0" strike="noStrike" baseline="0" dirty="0">
                <a:latin typeface="Calibri" panose="020F0502020204030204" pitchFamily="34" charset="0"/>
              </a:rPr>
              <a:t> </a:t>
            </a:r>
            <a:endParaRPr lang="de-DE" sz="1600" dirty="0"/>
          </a:p>
        </p:txBody>
      </p:sp>
      <p:sp>
        <p:nvSpPr>
          <p:cNvPr id="7" name="Textfeld 6">
            <a:extLst>
              <a:ext uri="{FF2B5EF4-FFF2-40B4-BE49-F238E27FC236}">
                <a16:creationId xmlns:a16="http://schemas.microsoft.com/office/drawing/2014/main" id="{D8B27A87-82CF-1C7B-BEF9-F82B75431D14}"/>
              </a:ext>
            </a:extLst>
          </p:cNvPr>
          <p:cNvSpPr txBox="1"/>
          <p:nvPr/>
        </p:nvSpPr>
        <p:spPr>
          <a:xfrm>
            <a:off x="3351808" y="1473151"/>
            <a:ext cx="4207883"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i="0" strike="noStrike" baseline="0" dirty="0">
                <a:latin typeface="Calibri" panose="020F0502020204030204" pitchFamily="34" charset="0"/>
              </a:rPr>
              <a:t>Substantiv, der nicht zum Problem gehören</a:t>
            </a:r>
            <a:endParaRPr lang="de-DE" sz="1600" b="1" dirty="0"/>
          </a:p>
        </p:txBody>
      </p:sp>
      <p:cxnSp>
        <p:nvCxnSpPr>
          <p:cNvPr id="8" name="Gerader Verbinder 7">
            <a:extLst>
              <a:ext uri="{FF2B5EF4-FFF2-40B4-BE49-F238E27FC236}">
                <a16:creationId xmlns:a16="http://schemas.microsoft.com/office/drawing/2014/main" id="{04C86776-B199-48A1-6DA8-1289FCAEEBF8}"/>
              </a:ext>
            </a:extLst>
          </p:cNvPr>
          <p:cNvCxnSpPr>
            <a:cxnSpLocks/>
          </p:cNvCxnSpPr>
          <p:nvPr/>
        </p:nvCxnSpPr>
        <p:spPr>
          <a:xfrm>
            <a:off x="3407994" y="1637532"/>
            <a:ext cx="38075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 name="Gerader Verbinder 9">
            <a:extLst>
              <a:ext uri="{FF2B5EF4-FFF2-40B4-BE49-F238E27FC236}">
                <a16:creationId xmlns:a16="http://schemas.microsoft.com/office/drawing/2014/main" id="{6181768A-BD86-2D79-3525-11E0F0E6FFD5}"/>
              </a:ext>
            </a:extLst>
          </p:cNvPr>
          <p:cNvCxnSpPr>
            <a:cxnSpLocks/>
          </p:cNvCxnSpPr>
          <p:nvPr/>
        </p:nvCxnSpPr>
        <p:spPr>
          <a:xfrm>
            <a:off x="729982" y="1694098"/>
            <a:ext cx="350473"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3" name="Textfeld 12">
            <a:extLst>
              <a:ext uri="{FF2B5EF4-FFF2-40B4-BE49-F238E27FC236}">
                <a16:creationId xmlns:a16="http://schemas.microsoft.com/office/drawing/2014/main" id="{C5453092-CE0C-335E-69EB-78971F662830}"/>
              </a:ext>
            </a:extLst>
          </p:cNvPr>
          <p:cNvSpPr txBox="1"/>
          <p:nvPr/>
        </p:nvSpPr>
        <p:spPr>
          <a:xfrm>
            <a:off x="647229" y="1197542"/>
            <a:ext cx="2249718"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Klasse </a:t>
            </a:r>
            <a:endParaRPr lang="de-DE" sz="1600" b="1" dirty="0"/>
          </a:p>
        </p:txBody>
      </p:sp>
      <p:sp>
        <p:nvSpPr>
          <p:cNvPr id="15" name="Textfeld 14">
            <a:extLst>
              <a:ext uri="{FF2B5EF4-FFF2-40B4-BE49-F238E27FC236}">
                <a16:creationId xmlns:a16="http://schemas.microsoft.com/office/drawing/2014/main" id="{BBA2AE35-3CF3-B51A-476B-114D4F4C1472}"/>
              </a:ext>
            </a:extLst>
          </p:cNvPr>
          <p:cNvSpPr txBox="1"/>
          <p:nvPr/>
        </p:nvSpPr>
        <p:spPr>
          <a:xfrm>
            <a:off x="3333806" y="1193218"/>
            <a:ext cx="2393284" cy="338554"/>
          </a:xfrm>
          <a:prstGeom prst="rect">
            <a:avLst/>
          </a:prstGeom>
          <a:noFill/>
        </p:spPr>
        <p:txBody>
          <a:bodyPr wrap="none" rtlCol="0">
            <a:spAutoFit/>
          </a:bodyPr>
          <a:lstStyle/>
          <a:p>
            <a:r>
              <a:rPr lang="de-DE" sz="1600" b="0" i="0" u="sng" strike="noStrike" baseline="0" dirty="0">
                <a:solidFill>
                  <a:srgbClr val="FFC00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Attribut </a:t>
            </a:r>
            <a:endParaRPr lang="de-DE" sz="1600" b="1" dirty="0"/>
          </a:p>
        </p:txBody>
      </p:sp>
      <p:cxnSp>
        <p:nvCxnSpPr>
          <p:cNvPr id="12" name="Gerader Verbinder 11">
            <a:extLst>
              <a:ext uri="{FF2B5EF4-FFF2-40B4-BE49-F238E27FC236}">
                <a16:creationId xmlns:a16="http://schemas.microsoft.com/office/drawing/2014/main" id="{D05508D3-8D19-7D9A-771E-940CE726C07D}"/>
              </a:ext>
            </a:extLst>
          </p:cNvPr>
          <p:cNvCxnSpPr>
            <a:cxnSpLocks/>
          </p:cNvCxnSpPr>
          <p:nvPr/>
        </p:nvCxnSpPr>
        <p:spPr>
          <a:xfrm>
            <a:off x="4637048" y="2281436"/>
            <a:ext cx="586968" cy="0"/>
          </a:xfrm>
          <a:prstGeom prst="line">
            <a:avLst/>
          </a:prstGeom>
          <a:ln w="38100">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8" name="Gerader Verbinder 17">
            <a:extLst>
              <a:ext uri="{FF2B5EF4-FFF2-40B4-BE49-F238E27FC236}">
                <a16:creationId xmlns:a16="http://schemas.microsoft.com/office/drawing/2014/main" id="{742D7C65-787E-22A0-E6E4-EEA007F2F021}"/>
              </a:ext>
            </a:extLst>
          </p:cNvPr>
          <p:cNvCxnSpPr>
            <a:cxnSpLocks/>
          </p:cNvCxnSpPr>
          <p:nvPr/>
        </p:nvCxnSpPr>
        <p:spPr>
          <a:xfrm>
            <a:off x="3639840" y="2569468"/>
            <a:ext cx="792088" cy="0"/>
          </a:xfrm>
          <a:prstGeom prst="line">
            <a:avLst/>
          </a:prstGeom>
          <a:ln w="38100">
            <a:solidFill>
              <a:schemeClr val="tx1"/>
            </a:solidFill>
          </a:ln>
        </p:spPr>
        <p:style>
          <a:lnRef idx="1">
            <a:schemeClr val="accent4"/>
          </a:lnRef>
          <a:fillRef idx="0">
            <a:schemeClr val="accent4"/>
          </a:fillRef>
          <a:effectRef idx="0">
            <a:schemeClr val="accent4"/>
          </a:effectRef>
          <a:fontRef idx="minor">
            <a:schemeClr val="tx1"/>
          </a:fontRef>
        </p:style>
      </p:cxnSp>
      <p:cxnSp>
        <p:nvCxnSpPr>
          <p:cNvPr id="20" name="Gerader Verbinder 19">
            <a:extLst>
              <a:ext uri="{FF2B5EF4-FFF2-40B4-BE49-F238E27FC236}">
                <a16:creationId xmlns:a16="http://schemas.microsoft.com/office/drawing/2014/main" id="{469DA7B9-E903-B401-50FD-BF7FFF0EC111}"/>
              </a:ext>
            </a:extLst>
          </p:cNvPr>
          <p:cNvCxnSpPr>
            <a:cxnSpLocks/>
          </p:cNvCxnSpPr>
          <p:nvPr/>
        </p:nvCxnSpPr>
        <p:spPr>
          <a:xfrm>
            <a:off x="3988976" y="2825454"/>
            <a:ext cx="1091024" cy="0"/>
          </a:xfrm>
          <a:prstGeom prst="line">
            <a:avLst/>
          </a:prstGeom>
          <a:ln w="38100">
            <a:solidFill>
              <a:schemeClr val="tx1"/>
            </a:solidFill>
          </a:ln>
        </p:spPr>
        <p:style>
          <a:lnRef idx="1">
            <a:schemeClr val="accent4"/>
          </a:lnRef>
          <a:fillRef idx="0">
            <a:schemeClr val="accent4"/>
          </a:fillRef>
          <a:effectRef idx="0">
            <a:schemeClr val="accent4"/>
          </a:effectRef>
          <a:fontRef idx="minor">
            <a:schemeClr val="tx1"/>
          </a:fontRef>
        </p:style>
      </p:cxnSp>
      <p:cxnSp>
        <p:nvCxnSpPr>
          <p:cNvPr id="23" name="Gerader Verbinder 22">
            <a:extLst>
              <a:ext uri="{FF2B5EF4-FFF2-40B4-BE49-F238E27FC236}">
                <a16:creationId xmlns:a16="http://schemas.microsoft.com/office/drawing/2014/main" id="{F9C61E96-FB14-781E-A1C1-A100538CC770}"/>
              </a:ext>
            </a:extLst>
          </p:cNvPr>
          <p:cNvCxnSpPr>
            <a:cxnSpLocks/>
          </p:cNvCxnSpPr>
          <p:nvPr/>
        </p:nvCxnSpPr>
        <p:spPr>
          <a:xfrm>
            <a:off x="3927872" y="4441676"/>
            <a:ext cx="1096284" cy="0"/>
          </a:xfrm>
          <a:prstGeom prst="line">
            <a:avLst/>
          </a:prstGeom>
          <a:ln w="38100">
            <a:solidFill>
              <a:schemeClr val="tx1"/>
            </a:solidFill>
          </a:ln>
        </p:spPr>
        <p:style>
          <a:lnRef idx="1">
            <a:schemeClr val="accent4"/>
          </a:lnRef>
          <a:fillRef idx="0">
            <a:schemeClr val="accent4"/>
          </a:fillRef>
          <a:effectRef idx="0">
            <a:schemeClr val="accent4"/>
          </a:effectRef>
          <a:fontRef idx="minor">
            <a:schemeClr val="tx1"/>
          </a:fontRef>
        </p:style>
      </p:cxnSp>
      <p:cxnSp>
        <p:nvCxnSpPr>
          <p:cNvPr id="25" name="Gerader Verbinder 24">
            <a:extLst>
              <a:ext uri="{FF2B5EF4-FFF2-40B4-BE49-F238E27FC236}">
                <a16:creationId xmlns:a16="http://schemas.microsoft.com/office/drawing/2014/main" id="{A9F1FFD9-753D-3739-B419-847408A52B53}"/>
              </a:ext>
            </a:extLst>
          </p:cNvPr>
          <p:cNvCxnSpPr>
            <a:cxnSpLocks/>
          </p:cNvCxnSpPr>
          <p:nvPr/>
        </p:nvCxnSpPr>
        <p:spPr>
          <a:xfrm>
            <a:off x="5857326" y="2825454"/>
            <a:ext cx="374802" cy="0"/>
          </a:xfrm>
          <a:prstGeom prst="line">
            <a:avLst/>
          </a:prstGeom>
          <a:ln w="38100">
            <a:solidFill>
              <a:schemeClr val="tx1"/>
            </a:solidFill>
          </a:ln>
        </p:spPr>
        <p:style>
          <a:lnRef idx="1">
            <a:schemeClr val="accent4"/>
          </a:lnRef>
          <a:fillRef idx="0">
            <a:schemeClr val="accent4"/>
          </a:fillRef>
          <a:effectRef idx="0">
            <a:schemeClr val="accent4"/>
          </a:effectRef>
          <a:fontRef idx="minor">
            <a:schemeClr val="tx1"/>
          </a:fontRef>
        </p:style>
      </p:cxnSp>
      <p:cxnSp>
        <p:nvCxnSpPr>
          <p:cNvPr id="2" name="Gerader Verbinder 1">
            <a:extLst>
              <a:ext uri="{FF2B5EF4-FFF2-40B4-BE49-F238E27FC236}">
                <a16:creationId xmlns:a16="http://schemas.microsoft.com/office/drawing/2014/main" id="{C9224DBE-7578-5ED2-62F6-B22DE311CCF8}"/>
              </a:ext>
            </a:extLst>
          </p:cNvPr>
          <p:cNvCxnSpPr>
            <a:cxnSpLocks/>
          </p:cNvCxnSpPr>
          <p:nvPr/>
        </p:nvCxnSpPr>
        <p:spPr>
          <a:xfrm>
            <a:off x="615504" y="3649588"/>
            <a:ext cx="64807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9" name="Gerader Verbinder 18">
            <a:extLst>
              <a:ext uri="{FF2B5EF4-FFF2-40B4-BE49-F238E27FC236}">
                <a16:creationId xmlns:a16="http://schemas.microsoft.com/office/drawing/2014/main" id="{A46C4AC8-7280-42FE-DCFB-C7183E56A2A9}"/>
              </a:ext>
            </a:extLst>
          </p:cNvPr>
          <p:cNvCxnSpPr>
            <a:cxnSpLocks/>
          </p:cNvCxnSpPr>
          <p:nvPr/>
        </p:nvCxnSpPr>
        <p:spPr>
          <a:xfrm>
            <a:off x="3728012" y="3649588"/>
            <a:ext cx="90903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4" name="Gerader Verbinder 23">
            <a:extLst>
              <a:ext uri="{FF2B5EF4-FFF2-40B4-BE49-F238E27FC236}">
                <a16:creationId xmlns:a16="http://schemas.microsoft.com/office/drawing/2014/main" id="{6EFEF455-88DA-9440-FC51-882D8A739751}"/>
              </a:ext>
            </a:extLst>
          </p:cNvPr>
          <p:cNvCxnSpPr>
            <a:cxnSpLocks/>
          </p:cNvCxnSpPr>
          <p:nvPr/>
        </p:nvCxnSpPr>
        <p:spPr>
          <a:xfrm>
            <a:off x="5209254" y="3649588"/>
            <a:ext cx="2030986"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1223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7" name="Grafik 6">
            <a:extLst>
              <a:ext uri="{FF2B5EF4-FFF2-40B4-BE49-F238E27FC236}">
                <a16:creationId xmlns:a16="http://schemas.microsoft.com/office/drawing/2014/main" id="{E943E6DC-428D-6E82-5039-048CC3375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009" y="1201316"/>
            <a:ext cx="6275981" cy="4102177"/>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a:t>Use-Case Diagramm</a:t>
            </a:r>
          </a:p>
        </p:txBody>
      </p:sp>
      <p:pic>
        <p:nvPicPr>
          <p:cNvPr id="3" name="Grafik 2">
            <a:extLst>
              <a:ext uri="{FF2B5EF4-FFF2-40B4-BE49-F238E27FC236}">
                <a16:creationId xmlns:a16="http://schemas.microsoft.com/office/drawing/2014/main" id="{3E2000B1-3CF4-0ACB-B143-2FBB0927F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668" y="1201316"/>
            <a:ext cx="5976664" cy="4171290"/>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Epics und User-Stories</a:t>
            </a:r>
            <a:endParaRPr lang="de-DE" sz="1400" dirty="0">
              <a:solidFill>
                <a:srgbClr val="00B050"/>
              </a:solidFill>
            </a:endParaRPr>
          </a:p>
        </p:txBody>
      </p:sp>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buFont typeface="Wingdings" panose="05000000000000000000" pitchFamily="2" charset="2"/>
              <a:buNone/>
            </a:pPr>
            <a:r>
              <a:rPr lang="de-DE" sz="1600" b="1" dirty="0"/>
              <a:t>Epic 1: Der Kunde kann D</a:t>
            </a:r>
            <a:r>
              <a:rPr lang="de-DE" altLang="zh-CN" sz="1600" b="1" dirty="0"/>
              <a:t>epotk</a:t>
            </a:r>
            <a:r>
              <a:rPr lang="de-DE" sz="1600" b="1" dirty="0"/>
              <a:t>onto im Banksystem eröffnen.</a:t>
            </a:r>
          </a:p>
          <a:p>
            <a:pPr marL="0" indent="0">
              <a:buFont typeface="Wingdings" panose="05000000000000000000" pitchFamily="2" charset="2"/>
              <a:buNone/>
            </a:pPr>
            <a:endParaRPr lang="de-DE" sz="1400" dirty="0"/>
          </a:p>
          <a:p>
            <a:pPr marL="0" indent="0">
              <a:buFont typeface="Wingdings" panose="05000000000000000000" pitchFamily="2" charset="2"/>
              <a:buNone/>
            </a:pPr>
            <a:r>
              <a:rPr lang="de-DE" sz="1400" dirty="0"/>
              <a:t>User Story 1: </a:t>
            </a:r>
            <a:r>
              <a:rPr lang="de-DE" sz="1200" dirty="0"/>
              <a:t>Als Kunde möchte ich Kontodaten wie Name und Adresse hinterlegen, um die bei der Eröffnung eines Depotkontos erforderlicher Informationen anzugeben.</a:t>
            </a:r>
          </a:p>
          <a:p>
            <a:pPr marL="0" indent="0">
              <a:buFont typeface="Wingdings" panose="05000000000000000000" pitchFamily="2" charset="2"/>
              <a:buNone/>
            </a:pPr>
            <a:r>
              <a:rPr lang="de-DE" sz="1200" b="1" dirty="0"/>
              <a:t>Akzeptanzkriterium:</a:t>
            </a:r>
            <a:r>
              <a:rPr lang="de-DE" sz="1200" dirty="0"/>
              <a:t> Die vom Kunde angegebene Informationen werden von der Bank überprüft. Es ist erfüllt, wenn die Informationen zum Personalausweis übereinstimmen.</a:t>
            </a:r>
            <a:endParaRPr lang="de-DE" sz="1200" b="1" dirty="0"/>
          </a:p>
          <a:p>
            <a:pPr marL="0" indent="0">
              <a:buFont typeface="Wingdings" panose="05000000000000000000" pitchFamily="2" charset="2"/>
              <a:buNone/>
            </a:pPr>
            <a:endParaRPr lang="de-DE" sz="1200" b="1" dirty="0"/>
          </a:p>
          <a:p>
            <a:pPr marL="0" indent="0">
              <a:buFont typeface="Wingdings" panose="05000000000000000000" pitchFamily="2" charset="2"/>
              <a:buNone/>
            </a:pPr>
            <a:r>
              <a:rPr lang="de-DE" sz="1400" dirty="0"/>
              <a:t>User Story 2: </a:t>
            </a:r>
            <a:r>
              <a:rPr lang="de-DE" sz="1200" dirty="0"/>
              <a:t>Als Kunde möchte </a:t>
            </a:r>
            <a:r>
              <a:rPr lang="de-DE" altLang="zh-CN" sz="1200" dirty="0"/>
              <a:t>ich Password des Depotkontos eingestellt, um ein zukünftiges Einloggen des Depotkontos zu ermöglichen.</a:t>
            </a:r>
          </a:p>
          <a:p>
            <a:pPr marL="0" indent="0">
              <a:buFont typeface="Wingdings" panose="05000000000000000000" pitchFamily="2" charset="2"/>
              <a:buNone/>
            </a:pPr>
            <a:r>
              <a:rPr lang="de-DE" sz="1200" b="1" dirty="0"/>
              <a:t>Akzeptanzkriterium:</a:t>
            </a:r>
            <a:r>
              <a:rPr lang="de-DE" sz="1200" dirty="0"/>
              <a:t> Das Password wird vom Kunde zweimal eingegeben und von der Bank überprüft. Es ist erfüllt, wenn das Password zweimal gleichfalls eingegeben und lang und kompliziert genug ist.</a:t>
            </a:r>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Tree>
    <p:extLst>
      <p:ext uri="{BB962C8B-B14F-4D97-AF65-F5344CB8AC3E}">
        <p14:creationId xmlns:p14="http://schemas.microsoft.com/office/powerpoint/2010/main" val="94748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Epics und User-Stories</a:t>
            </a:r>
            <a:endParaRPr lang="de-DE" sz="1400" dirty="0">
              <a:solidFill>
                <a:srgbClr val="00B050"/>
              </a:solidFill>
            </a:endParaRPr>
          </a:p>
        </p:txBody>
      </p:sp>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buNone/>
            </a:pPr>
            <a:r>
              <a:rPr lang="de-DE" sz="1600" b="1" dirty="0"/>
              <a:t>Epic 2: Der Kunde kann sich Posten im Depotkonto anzeigen lassen.</a:t>
            </a:r>
          </a:p>
          <a:p>
            <a:pPr marL="0" indent="0">
              <a:buFont typeface="Wingdings" panose="05000000000000000000" pitchFamily="2" charset="2"/>
              <a:buNone/>
            </a:pPr>
            <a:endParaRPr lang="de-DE" sz="1600" b="1" dirty="0"/>
          </a:p>
          <a:p>
            <a:pPr marL="0" indent="0">
              <a:buFont typeface="Wingdings" panose="05000000000000000000" pitchFamily="2" charset="2"/>
              <a:buNone/>
            </a:pPr>
            <a:r>
              <a:rPr lang="de-DE" sz="1400" dirty="0"/>
              <a:t>User Story: </a:t>
            </a:r>
            <a:r>
              <a:rPr lang="de-DE" sz="1200" dirty="0"/>
              <a:t>Als Kunde möchte ich im Banksystem mein Depotkonto einloggen, um die Posten im Konto zu checken. </a:t>
            </a:r>
          </a:p>
          <a:p>
            <a:pPr marL="0" indent="0">
              <a:buFont typeface="Wingdings" panose="05000000000000000000" pitchFamily="2" charset="2"/>
              <a:buNone/>
            </a:pPr>
            <a:r>
              <a:rPr lang="de-DE" sz="1200" b="1" dirty="0"/>
              <a:t>Akzeptanzkriterium: </a:t>
            </a:r>
            <a:r>
              <a:rPr lang="de-DE" sz="1200" dirty="0"/>
              <a:t>Der Kunde gibt das Password an, welche von der Bank überprüft wird. Es ist erfüllt, wenn das vom Kunde angegebenen Password zum im System gespeicherten Password übereinstimmt.</a:t>
            </a:r>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Tree>
    <p:extLst>
      <p:ext uri="{BB962C8B-B14F-4D97-AF65-F5344CB8AC3E}">
        <p14:creationId xmlns:p14="http://schemas.microsoft.com/office/powerpoint/2010/main" val="314561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521</Words>
  <Application>Microsoft Office PowerPoint</Application>
  <PresentationFormat>Benutzerdefiniert</PresentationFormat>
  <Paragraphs>41</Paragraphs>
  <Slides>8</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 Unicode MS</vt:lpstr>
      <vt:lpstr>Arial</vt:lpstr>
      <vt:lpstr>Calibri</vt:lpstr>
      <vt:lpstr>Symbol</vt:lpstr>
      <vt:lpstr>Wingdings</vt:lpstr>
      <vt:lpstr>en_tuc_vorlage_test</vt:lpstr>
      <vt:lpstr>Softwaretechnik I</vt:lpstr>
      <vt:lpstr>Anforderungstext – Bank (G2)</vt:lpstr>
      <vt:lpstr>Anforderungstext – Bank (G2)</vt:lpstr>
      <vt:lpstr>Domänenmodell</vt:lpstr>
      <vt:lpstr>Use-Case Diagramm</vt:lpstr>
      <vt:lpstr>Epics und User-Stories</vt:lpstr>
      <vt:lpstr>Epics und User-Stories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Jingrun Zhang</cp:lastModifiedBy>
  <cp:revision>115</cp:revision>
  <dcterms:created xsi:type="dcterms:W3CDTF">2018-11-30T17:46:50Z</dcterms:created>
  <dcterms:modified xsi:type="dcterms:W3CDTF">2022-12-17T19:24:30Z</dcterms:modified>
</cp:coreProperties>
</file>