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handoutMasterIdLst>
    <p:handoutMasterId r:id="rId14"/>
  </p:handoutMasterIdLst>
  <p:sldIdLst>
    <p:sldId id="256" r:id="rId2"/>
    <p:sldId id="262" r:id="rId3"/>
    <p:sldId id="278" r:id="rId4"/>
    <p:sldId id="279" r:id="rId5"/>
    <p:sldId id="280" r:id="rId6"/>
    <p:sldId id="281" r:id="rId7"/>
    <p:sldId id="277" r:id="rId8"/>
    <p:sldId id="257" r:id="rId9"/>
    <p:sldId id="275" r:id="rId10"/>
    <p:sldId id="273" r:id="rId11"/>
    <p:sldId id="274" r:id="rId12"/>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AD78C-A8C2-4822-8F0B-73EBA05ED240}" v="2" dt="2022-12-06T16:40:13.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4510" autoAdjust="0"/>
  </p:normalViewPr>
  <p:slideViewPr>
    <p:cSldViewPr>
      <p:cViewPr>
        <p:scale>
          <a:sx n="72" d="100"/>
          <a:sy n="72" d="100"/>
        </p:scale>
        <p:origin x="1459" y="446"/>
      </p:cViewPr>
      <p:guideLst>
        <p:guide orient="horz" pos="1800"/>
        <p:guide pos="3200"/>
      </p:guideLst>
    </p:cSldViewPr>
  </p:slideViewPr>
  <p:outlineViewPr>
    <p:cViewPr>
      <p:scale>
        <a:sx n="33" d="100"/>
        <a:sy n="33" d="100"/>
      </p:scale>
      <p:origin x="0" y="-173"/>
    </p:cViewPr>
  </p:outlineViewPr>
  <p:notesTextViewPr>
    <p:cViewPr>
      <p:scale>
        <a:sx n="1" d="1"/>
        <a:sy n="1" d="1"/>
      </p:scale>
      <p:origin x="0" y="0"/>
    </p:cViewPr>
  </p:notesTextViewPr>
  <p:sorterViewPr>
    <p:cViewPr>
      <p:scale>
        <a:sx n="200" d="100"/>
        <a:sy n="200" d="100"/>
      </p:scale>
      <p:origin x="0" y="-2035"/>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Wen" userId="fa3c34b288dc686c" providerId="LiveId" clId="{B0CAD78C-A8C2-4822-8F0B-73EBA05ED240}"/>
    <pc:docChg chg="undo custSel addSld delSld modSld sldOrd">
      <pc:chgData name="Silvia Wen" userId="fa3c34b288dc686c" providerId="LiveId" clId="{B0CAD78C-A8C2-4822-8F0B-73EBA05ED240}" dt="2022-12-06T18:35:27.468" v="254" actId="13926"/>
      <pc:docMkLst>
        <pc:docMk/>
      </pc:docMkLst>
      <pc:sldChg chg="ord">
        <pc:chgData name="Silvia Wen" userId="fa3c34b288dc686c" providerId="LiveId" clId="{B0CAD78C-A8C2-4822-8F0B-73EBA05ED240}" dt="2022-12-06T16:39:46.718" v="76"/>
        <pc:sldMkLst>
          <pc:docMk/>
          <pc:sldMk cId="138220384" sldId="257"/>
        </pc:sldMkLst>
      </pc:sldChg>
      <pc:sldChg chg="modSp mod">
        <pc:chgData name="Silvia Wen" userId="fa3c34b288dc686c" providerId="LiveId" clId="{B0CAD78C-A8C2-4822-8F0B-73EBA05ED240}" dt="2022-12-06T18:17:33.550" v="158" actId="400"/>
        <pc:sldMkLst>
          <pc:docMk/>
          <pc:sldMk cId="3165111487" sldId="262"/>
        </pc:sldMkLst>
        <pc:spChg chg="mod">
          <ac:chgData name="Silvia Wen" userId="fa3c34b288dc686c" providerId="LiveId" clId="{B0CAD78C-A8C2-4822-8F0B-73EBA05ED240}" dt="2022-12-05T21:42:25.336" v="6"/>
          <ac:spMkLst>
            <pc:docMk/>
            <pc:sldMk cId="3165111487" sldId="262"/>
            <ac:spMk id="4" creationId="{00000000-0000-0000-0000-000000000000}"/>
          </ac:spMkLst>
        </pc:spChg>
        <pc:spChg chg="mod">
          <ac:chgData name="Silvia Wen" userId="fa3c34b288dc686c" providerId="LiveId" clId="{B0CAD78C-A8C2-4822-8F0B-73EBA05ED240}" dt="2022-12-06T18:17:33.550" v="158" actId="400"/>
          <ac:spMkLst>
            <pc:docMk/>
            <pc:sldMk cId="3165111487" sldId="262"/>
            <ac:spMk id="5" creationId="{00000000-0000-0000-0000-000000000000}"/>
          </ac:spMkLst>
        </pc:spChg>
      </pc:sldChg>
      <pc:sldChg chg="modSp add mod">
        <pc:chgData name="Silvia Wen" userId="fa3c34b288dc686c" providerId="LiveId" clId="{B0CAD78C-A8C2-4822-8F0B-73EBA05ED240}" dt="2022-12-06T18:09:57.070" v="153" actId="400"/>
        <pc:sldMkLst>
          <pc:docMk/>
          <pc:sldMk cId="2327493130" sldId="275"/>
        </pc:sldMkLst>
        <pc:spChg chg="mod">
          <ac:chgData name="Silvia Wen" userId="fa3c34b288dc686c" providerId="LiveId" clId="{B0CAD78C-A8C2-4822-8F0B-73EBA05ED240}" dt="2022-12-06T18:09:57.070" v="153" actId="400"/>
          <ac:spMkLst>
            <pc:docMk/>
            <pc:sldMk cId="2327493130" sldId="275"/>
            <ac:spMk id="5" creationId="{00000000-0000-0000-0000-000000000000}"/>
          </ac:spMkLst>
        </pc:spChg>
      </pc:sldChg>
      <pc:sldChg chg="add del">
        <pc:chgData name="Silvia Wen" userId="fa3c34b288dc686c" providerId="LiveId" clId="{B0CAD78C-A8C2-4822-8F0B-73EBA05ED240}" dt="2022-12-06T18:17:52.248" v="160" actId="2696"/>
        <pc:sldMkLst>
          <pc:docMk/>
          <pc:sldMk cId="3052388102" sldId="276"/>
        </pc:sldMkLst>
      </pc:sldChg>
      <pc:sldChg chg="add">
        <pc:chgData name="Silvia Wen" userId="fa3c34b288dc686c" providerId="LiveId" clId="{B0CAD78C-A8C2-4822-8F0B-73EBA05ED240}" dt="2022-12-06T18:17:43.937" v="159" actId="2890"/>
        <pc:sldMkLst>
          <pc:docMk/>
          <pc:sldMk cId="963120197" sldId="277"/>
        </pc:sldMkLst>
      </pc:sldChg>
      <pc:sldChg chg="modSp add mod">
        <pc:chgData name="Silvia Wen" userId="fa3c34b288dc686c" providerId="LiveId" clId="{B0CAD78C-A8C2-4822-8F0B-73EBA05ED240}" dt="2022-12-06T18:21:09.211" v="197" actId="13926"/>
        <pc:sldMkLst>
          <pc:docMk/>
          <pc:sldMk cId="182383333" sldId="278"/>
        </pc:sldMkLst>
        <pc:spChg chg="mod">
          <ac:chgData name="Silvia Wen" userId="fa3c34b288dc686c" providerId="LiveId" clId="{B0CAD78C-A8C2-4822-8F0B-73EBA05ED240}" dt="2022-12-06T18:21:09.211" v="197" actId="13926"/>
          <ac:spMkLst>
            <pc:docMk/>
            <pc:sldMk cId="182383333" sldId="278"/>
            <ac:spMk id="5" creationId="{00000000-0000-0000-0000-000000000000}"/>
          </ac:spMkLst>
        </pc:spChg>
      </pc:sldChg>
      <pc:sldChg chg="modSp add mod">
        <pc:chgData name="Silvia Wen" userId="fa3c34b288dc686c" providerId="LiveId" clId="{B0CAD78C-A8C2-4822-8F0B-73EBA05ED240}" dt="2022-12-06T18:24:16.445" v="221" actId="400"/>
        <pc:sldMkLst>
          <pc:docMk/>
          <pc:sldMk cId="71297691" sldId="279"/>
        </pc:sldMkLst>
        <pc:spChg chg="mod">
          <ac:chgData name="Silvia Wen" userId="fa3c34b288dc686c" providerId="LiveId" clId="{B0CAD78C-A8C2-4822-8F0B-73EBA05ED240}" dt="2022-12-06T18:24:16.445" v="221" actId="400"/>
          <ac:spMkLst>
            <pc:docMk/>
            <pc:sldMk cId="71297691" sldId="279"/>
            <ac:spMk id="5" creationId="{00000000-0000-0000-0000-000000000000}"/>
          </ac:spMkLst>
        </pc:spChg>
      </pc:sldChg>
      <pc:sldChg chg="modSp add mod">
        <pc:chgData name="Silvia Wen" userId="fa3c34b288dc686c" providerId="LiveId" clId="{B0CAD78C-A8C2-4822-8F0B-73EBA05ED240}" dt="2022-12-06T18:32:43.743" v="234" actId="207"/>
        <pc:sldMkLst>
          <pc:docMk/>
          <pc:sldMk cId="826796080" sldId="280"/>
        </pc:sldMkLst>
        <pc:spChg chg="mod">
          <ac:chgData name="Silvia Wen" userId="fa3c34b288dc686c" providerId="LiveId" clId="{B0CAD78C-A8C2-4822-8F0B-73EBA05ED240}" dt="2022-12-06T18:32:43.743" v="234" actId="207"/>
          <ac:spMkLst>
            <pc:docMk/>
            <pc:sldMk cId="826796080" sldId="280"/>
            <ac:spMk id="5" creationId="{00000000-0000-0000-0000-000000000000}"/>
          </ac:spMkLst>
        </pc:spChg>
      </pc:sldChg>
      <pc:sldChg chg="modSp add mod">
        <pc:chgData name="Silvia Wen" userId="fa3c34b288dc686c" providerId="LiveId" clId="{B0CAD78C-A8C2-4822-8F0B-73EBA05ED240}" dt="2022-12-06T18:35:27.468" v="254" actId="13926"/>
        <pc:sldMkLst>
          <pc:docMk/>
          <pc:sldMk cId="784046229" sldId="281"/>
        </pc:sldMkLst>
        <pc:spChg chg="mod">
          <ac:chgData name="Silvia Wen" userId="fa3c34b288dc686c" providerId="LiveId" clId="{B0CAD78C-A8C2-4822-8F0B-73EBA05ED240}" dt="2022-12-06T18:35:27.468" v="254" actId="13926"/>
          <ac:spMkLst>
            <pc:docMk/>
            <pc:sldMk cId="784046229" sldId="28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06.12.2022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‹Nr.›</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06.12.2022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‹Nr.›</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06.12.2022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‹Nr.›</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920206" y="5337785"/>
            <a:ext cx="2410770"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‹Nr.›</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rgbClr val="FF0000"/>
                </a:solidFill>
                <a:latin typeface="Arial Unicode MS" pitchFamily="34" charset="-128"/>
              </a:rPr>
              <a:t>Referent1</a:t>
            </a:r>
            <a:endParaRPr lang="de-DE" altLang="de-DE" sz="1111" dirty="0">
              <a:solidFill>
                <a:srgbClr val="FF0000"/>
              </a:solidFill>
            </a:endParaRP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a:t>
            </a:r>
            <a:endParaRPr lang="de-DE" dirty="0">
              <a:solidFill>
                <a:srgbClr val="FF0000"/>
              </a:solidFill>
            </a:endParaRPr>
          </a:p>
          <a:p>
            <a:r>
              <a:rPr lang="de-DE" sz="2400" dirty="0">
                <a:solidFill>
                  <a:srgbClr val="FF0000"/>
                </a:solidFill>
              </a:rPr>
              <a:t>Referent1</a:t>
            </a:r>
            <a:endParaRPr lang="de-DE" sz="2667" dirty="0"/>
          </a:p>
          <a:p>
            <a:endParaRPr lang="de-DE" sz="2667" dirty="0"/>
          </a:p>
          <a:p>
            <a:r>
              <a:rPr lang="de-DE" dirty="0">
                <a:solidFill>
                  <a:srgbClr val="FF0000"/>
                </a:solidFill>
              </a:rPr>
              <a:t>Datum</a:t>
            </a:r>
          </a:p>
        </p:txBody>
      </p:sp>
    </p:spTree>
    <p:extLst>
      <p:ext uri="{BB962C8B-B14F-4D97-AF65-F5344CB8AC3E}">
        <p14:creationId xmlns:p14="http://schemas.microsoft.com/office/powerpoint/2010/main" val="70803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err="1"/>
              <a:t>Use</a:t>
            </a:r>
            <a:r>
              <a:rPr lang="de-DE" dirty="0"/>
              <a:t>-Case Diagramm</a:t>
            </a:r>
          </a:p>
        </p:txBody>
      </p:sp>
    </p:spTree>
    <p:extLst>
      <p:ext uri="{BB962C8B-B14F-4D97-AF65-F5344CB8AC3E}">
        <p14:creationId xmlns:p14="http://schemas.microsoft.com/office/powerpoint/2010/main" val="306478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Ihre </a:t>
            </a:r>
            <a:r>
              <a:rPr lang="de-DE" dirty="0" err="1">
                <a:solidFill>
                  <a:srgbClr val="FF0000"/>
                </a:solidFill>
              </a:rPr>
              <a:t>Epics</a:t>
            </a:r>
            <a:r>
              <a:rPr lang="de-DE" dirty="0">
                <a:solidFill>
                  <a:srgbClr val="FF0000"/>
                </a:solidFill>
              </a:rPr>
              <a:t> ein und ordnen sie die </a:t>
            </a:r>
            <a:r>
              <a:rPr lang="de-DE" dirty="0" err="1">
                <a:solidFill>
                  <a:srgbClr val="FF0000"/>
                </a:solidFill>
              </a:rPr>
              <a:t>Epics</a:t>
            </a:r>
            <a:r>
              <a:rPr lang="de-DE" dirty="0">
                <a:solidFill>
                  <a:srgbClr val="FF0000"/>
                </a:solidFill>
              </a:rPr>
              <a:t> den </a:t>
            </a:r>
            <a:r>
              <a:rPr lang="de-DE" dirty="0" err="1">
                <a:solidFill>
                  <a:srgbClr val="FF0000"/>
                </a:solidFill>
              </a:rPr>
              <a:t>Use</a:t>
            </a:r>
            <a:r>
              <a:rPr lang="de-DE" dirty="0">
                <a:solidFill>
                  <a:srgbClr val="FF0000"/>
                </a:solidFill>
              </a:rPr>
              <a:t> Cases zu (Verwenden sie die Textschablone für </a:t>
            </a:r>
            <a:r>
              <a:rPr lang="de-DE" dirty="0" err="1">
                <a:solidFill>
                  <a:srgbClr val="FF0000"/>
                </a:solidFill>
              </a:rPr>
              <a:t>Use</a:t>
            </a:r>
            <a:r>
              <a:rPr lang="de-DE" dirty="0">
                <a:solidFill>
                  <a:srgbClr val="FF0000"/>
                </a:solidFill>
              </a:rPr>
              <a:t> Cases aus der Vorlesung für die Beschreibung der </a:t>
            </a:r>
            <a:r>
              <a:rPr lang="de-DE" dirty="0" err="1">
                <a:solidFill>
                  <a:srgbClr val="FF0000"/>
                </a:solidFill>
              </a:rPr>
              <a:t>Epics</a:t>
            </a:r>
            <a:r>
              <a:rPr lang="de-DE" dirty="0">
                <a:solidFill>
                  <a:srgbClr val="FF0000"/>
                </a:solidFill>
              </a:rPr>
              <a:t>)</a:t>
            </a:r>
          </a:p>
          <a:p>
            <a:pPr marL="0" indent="0" algn="ctr">
              <a:buNone/>
            </a:pPr>
            <a:endParaRPr lang="de-DE" dirty="0">
              <a:solidFill>
                <a:srgbClr val="FF0000"/>
              </a:solidFill>
            </a:endParaRPr>
          </a:p>
          <a:p>
            <a:pPr marL="0" indent="0" algn="ctr">
              <a:buNone/>
            </a:pPr>
            <a:r>
              <a:rPr lang="de-DE" dirty="0">
                <a:solidFill>
                  <a:srgbClr val="FF0000"/>
                </a:solidFill>
              </a:rPr>
              <a:t>Fügen sie ihre User-Stories zu den </a:t>
            </a:r>
            <a:r>
              <a:rPr lang="de-DE" dirty="0" err="1">
                <a:solidFill>
                  <a:srgbClr val="FF0000"/>
                </a:solidFill>
              </a:rPr>
              <a:t>Epics</a:t>
            </a:r>
            <a:r>
              <a:rPr lang="de-DE" dirty="0">
                <a:solidFill>
                  <a:srgbClr val="FF0000"/>
                </a:solidFill>
              </a:rPr>
              <a:t> ein. Beschreiben sie die User-Stories mit Story-Cards (Textschablone aus der Vorlesung beachten) ein. Vergessen sie nicht die Akzeptanzkriterien für die User-Stories zu beschreiben.</a:t>
            </a:r>
          </a:p>
        </p:txBody>
      </p:sp>
      <p:sp>
        <p:nvSpPr>
          <p:cNvPr id="4" name="Titel 3"/>
          <p:cNvSpPr>
            <a:spLocks noGrp="1"/>
          </p:cNvSpPr>
          <p:nvPr>
            <p:ph type="title"/>
          </p:nvPr>
        </p:nvSpPr>
        <p:spPr/>
        <p:txBody>
          <a:bodyPr/>
          <a:lstStyle/>
          <a:p>
            <a:r>
              <a:rPr lang="de-DE" dirty="0" err="1"/>
              <a:t>Epics</a:t>
            </a:r>
            <a:r>
              <a:rPr lang="de-DE" dirty="0"/>
              <a:t> und User-Stories </a:t>
            </a:r>
            <a:r>
              <a:rPr lang="de-DE" sz="1400" dirty="0">
                <a:solidFill>
                  <a:srgbClr val="00B050"/>
                </a:solidFill>
              </a:rPr>
              <a:t>(Hinweis: Hier können Sie mehrere Folien erstellen)</a:t>
            </a:r>
          </a:p>
        </p:txBody>
      </p:sp>
    </p:spTree>
    <p:extLst>
      <p:ext uri="{BB962C8B-B14F-4D97-AF65-F5344CB8AC3E}">
        <p14:creationId xmlns:p14="http://schemas.microsoft.com/office/powerpoint/2010/main" val="321147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b="1" i="0" u="none" baseline="0" dirty="0">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latin typeface="Calibri" panose="020F0502020204030204" pitchFamily="34" charset="0"/>
              </a:rPr>
              <a:t>Konten</a:t>
            </a:r>
            <a:r>
              <a:rPr lang="de-DE" sz="1800" b="0" i="0" u="none" baseline="0" dirty="0">
                <a:latin typeface="Calibri" panose="020F0502020204030204" pitchFamily="34" charset="0"/>
              </a:rPr>
              <a:t>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a:t>
            </a:r>
            <a:r>
              <a:rPr lang="de-DE" sz="1800" b="0" i="0" baseline="0" dirty="0">
                <a:latin typeface="Calibri" panose="020F0502020204030204" pitchFamily="34" charset="0"/>
              </a:rPr>
              <a:t>Dividendenzahlungen</a:t>
            </a:r>
            <a:r>
              <a:rPr lang="de-DE" sz="1800" b="0" i="0" u="none" baseline="0" dirty="0">
                <a:latin typeface="Calibri" panose="020F0502020204030204" pitchFamily="34" charset="0"/>
              </a:rPr>
              <a:t> immer ein Referenzkonto angegeben werden muss. Zur Berechnung des Saldos eines Depots werden immer die Tageskurse der Aktien verwendet. Aktien werden durch die sogenannte Wertpapierkennnummer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18238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7129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8267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00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00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i="0" u="none" baseline="0" dirty="0">
                <a:highlight>
                  <a:srgbClr val="00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00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1"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1"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1"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1"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1"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00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00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78404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solidFill>
                  <a:srgbClr val="000000"/>
                </a:solidFill>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solidFill>
                  <a:srgbClr val="000000"/>
                </a:solidFill>
                <a:latin typeface="Calibri" panose="020F0502020204030204" pitchFamily="34" charset="0"/>
              </a:rPr>
              <a:t> können </a:t>
            </a:r>
            <a:r>
              <a:rPr lang="de-DE" sz="1800" b="1" i="0" u="none" baseline="0" dirty="0">
                <a:solidFill>
                  <a:srgbClr val="000000"/>
                </a:solidFill>
                <a:highlight>
                  <a:srgbClr val="FFFF00"/>
                </a:highlight>
                <a:latin typeface="Calibri" panose="020F0502020204030204" pitchFamily="34" charset="0"/>
              </a:rPr>
              <a:t>Kunden</a:t>
            </a:r>
            <a:r>
              <a:rPr lang="de-DE" sz="1800" b="0" i="0" u="none" baseline="0" dirty="0">
                <a:solidFill>
                  <a:srgbClr val="000000"/>
                </a:solidFill>
                <a:latin typeface="Calibri" panose="020F0502020204030204" pitchFamily="34" charset="0"/>
              </a:rPr>
              <a:t> eine Reihe von </a:t>
            </a:r>
            <a:r>
              <a:rPr lang="de-DE" sz="1800" b="1" i="0" u="none" baseline="0" dirty="0">
                <a:solidFill>
                  <a:srgbClr val="000000"/>
                </a:solidFill>
                <a:highlight>
                  <a:srgbClr val="FFFF00"/>
                </a:highlight>
                <a:latin typeface="Calibri" panose="020F0502020204030204" pitchFamily="34" charset="0"/>
              </a:rPr>
              <a:t>Konten</a:t>
            </a:r>
            <a:r>
              <a:rPr lang="de-DE" sz="1800" b="0" i="0" u="none" baseline="0" dirty="0">
                <a:solidFill>
                  <a:srgbClr val="000000"/>
                </a:solidFill>
                <a:latin typeface="Calibri" panose="020F0502020204030204" pitchFamily="34" charset="0"/>
              </a:rPr>
              <a:t> eröffnen. Hierzu müssen der </a:t>
            </a:r>
            <a:r>
              <a:rPr lang="de-DE" sz="1800" b="0" i="0" u="none" baseline="0" dirty="0">
                <a:solidFill>
                  <a:srgbClr val="000000"/>
                </a:solidFill>
                <a:highlight>
                  <a:srgbClr val="00FF00"/>
                </a:highlight>
                <a:latin typeface="Calibri" panose="020F0502020204030204" pitchFamily="34" charset="0"/>
              </a:rPr>
              <a:t>Name</a:t>
            </a:r>
            <a:r>
              <a:rPr lang="de-DE" sz="1800" b="0" i="0" u="none" baseline="0" dirty="0">
                <a:solidFill>
                  <a:srgbClr val="000000"/>
                </a:solidFill>
                <a:latin typeface="Calibri" panose="020F0502020204030204" pitchFamily="34" charset="0"/>
              </a:rPr>
              <a:t> und die </a:t>
            </a:r>
            <a:r>
              <a:rPr lang="de-DE" sz="1800" b="0" i="0" u="none" baseline="0" dirty="0">
                <a:solidFill>
                  <a:srgbClr val="000000"/>
                </a:solidFill>
                <a:highlight>
                  <a:srgbClr val="00FF00"/>
                </a:highlight>
                <a:latin typeface="Calibri" panose="020F0502020204030204" pitchFamily="34" charset="0"/>
              </a:rPr>
              <a:t>Adresse</a:t>
            </a:r>
            <a:r>
              <a:rPr lang="de-DE" sz="1800" b="0" i="0" u="none" baseline="0" dirty="0">
                <a:solidFill>
                  <a:srgbClr val="000000"/>
                </a:solidFill>
                <a:latin typeface="Calibri" panose="020F0502020204030204" pitchFamily="34" charset="0"/>
              </a:rPr>
              <a:t> hinterlegt werden. Alle </a:t>
            </a:r>
            <a:r>
              <a:rPr lang="de-DE" sz="1800" b="0" i="0" u="none" strike="sngStrike" baseline="0" dirty="0">
                <a:solidFill>
                  <a:srgbClr val="000000"/>
                </a:solidFill>
                <a:highlight>
                  <a:srgbClr val="FFFF00"/>
                </a:highlight>
                <a:latin typeface="Calibri" panose="020F0502020204030204" pitchFamily="34" charset="0"/>
              </a:rPr>
              <a:t>Konten</a:t>
            </a:r>
            <a:r>
              <a:rPr lang="de-DE" sz="1800" b="0" i="0" u="none" baseline="0" dirty="0">
                <a:solidFill>
                  <a:srgbClr val="000000"/>
                </a:solidFill>
                <a:latin typeface="Calibri" panose="020F0502020204030204" pitchFamily="34" charset="0"/>
              </a:rPr>
              <a:t> haben einen </a:t>
            </a:r>
            <a:r>
              <a:rPr lang="de-DE" sz="1800" b="0" i="0" u="none" baseline="0" dirty="0">
                <a:solidFill>
                  <a:srgbClr val="000000"/>
                </a:solidFill>
                <a:highlight>
                  <a:srgbClr val="FFFF00"/>
                </a:highlight>
                <a:latin typeface="Calibri" panose="020F0502020204030204" pitchFamily="34" charset="0"/>
              </a:rPr>
              <a:t>Saldo,</a:t>
            </a:r>
            <a:r>
              <a:rPr lang="de-DE" sz="1800" b="0" i="0" u="none" baseline="0" dirty="0">
                <a:solidFill>
                  <a:srgbClr val="000000"/>
                </a:solidFill>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solidFill>
                  <a:srgbClr val="000000"/>
                </a:solidFill>
                <a:latin typeface="Calibri" panose="020F0502020204030204" pitchFamily="34" charset="0"/>
              </a:rPr>
              <a:t> sich aktuell auf dem </a:t>
            </a:r>
            <a:r>
              <a:rPr lang="de-DE" sz="1800" b="0" i="0" u="none" strike="sngStrike" baseline="0" dirty="0">
                <a:solidFill>
                  <a:srgbClr val="000000"/>
                </a:solidFill>
                <a:highlight>
                  <a:srgbClr val="FFFF00"/>
                </a:highlight>
                <a:latin typeface="Calibri" panose="020F0502020204030204" pitchFamily="34" charset="0"/>
              </a:rPr>
              <a:t>Konto</a:t>
            </a:r>
            <a:r>
              <a:rPr lang="de-DE" sz="1800" b="0" i="0" u="none" strike="sngStrike" baseline="0" dirty="0">
                <a:solidFill>
                  <a:srgbClr val="000000"/>
                </a:solidFill>
                <a:latin typeface="Calibri" panose="020F0502020204030204" pitchFamily="34" charset="0"/>
              </a:rPr>
              <a:t> </a:t>
            </a:r>
            <a:r>
              <a:rPr lang="de-DE" sz="1800" b="0" i="0" u="none" baseline="0" dirty="0">
                <a:solidFill>
                  <a:srgbClr val="000000"/>
                </a:solidFill>
                <a:latin typeface="Calibri" panose="020F0502020204030204" pitchFamily="34" charset="0"/>
              </a:rPr>
              <a:t>befindet. </a:t>
            </a:r>
            <a:r>
              <a:rPr lang="de-DE" sz="1800" b="0" i="0" u="none" baseline="0" dirty="0">
                <a:solidFill>
                  <a:srgbClr val="000000"/>
                </a:solidFill>
                <a:highlight>
                  <a:srgbClr val="FFFF00"/>
                </a:highlight>
                <a:latin typeface="Calibri" panose="020F0502020204030204" pitchFamily="34" charset="0"/>
              </a:rPr>
              <a:t>Girokonten</a:t>
            </a:r>
            <a:r>
              <a:rPr lang="de-DE" sz="1800" b="0" i="0" u="none" baseline="0" dirty="0">
                <a:solidFill>
                  <a:srgbClr val="000000"/>
                </a:solidFill>
                <a:latin typeface="Calibri" panose="020F0502020204030204" pitchFamily="34" charset="0"/>
              </a:rPr>
              <a:t> sind die ganz normalen </a:t>
            </a:r>
            <a:r>
              <a:rPr lang="de-DE" sz="1800" b="0" i="0" u="none" strike="sngStrike" baseline="0" dirty="0">
                <a:solidFill>
                  <a:srgbClr val="000000"/>
                </a:solidFill>
                <a:highlight>
                  <a:srgbClr val="FFFF00"/>
                </a:highlight>
                <a:latin typeface="Calibri" panose="020F0502020204030204" pitchFamily="34" charset="0"/>
              </a:rPr>
              <a:t>Konten</a:t>
            </a:r>
            <a:r>
              <a:rPr lang="de-DE" sz="1800" b="0" i="0" u="none" baseline="0" dirty="0">
                <a:solidFill>
                  <a:srgbClr val="000000"/>
                </a:solidFill>
                <a:latin typeface="Calibri" panose="020F0502020204030204" pitchFamily="34" charset="0"/>
              </a:rPr>
              <a:t>, sie werden durch eine eindeutige </a:t>
            </a:r>
            <a:r>
              <a:rPr lang="de-DE" sz="1800" b="0" i="0" u="none" baseline="0" dirty="0">
                <a:solidFill>
                  <a:srgbClr val="000000"/>
                </a:solidFill>
                <a:highlight>
                  <a:srgbClr val="FFFF00"/>
                </a:highlight>
                <a:latin typeface="Calibri" panose="020F0502020204030204" pitchFamily="34" charset="0"/>
              </a:rPr>
              <a:t>IBAN</a:t>
            </a:r>
            <a:r>
              <a:rPr lang="de-DE" sz="1800" b="0" i="0" u="none" baseline="0" dirty="0">
                <a:solidFill>
                  <a:srgbClr val="000000"/>
                </a:solidFill>
                <a:latin typeface="Calibri" panose="020F0502020204030204" pitchFamily="34" charset="0"/>
              </a:rPr>
              <a:t> identifiziert. Zudem gibt es </a:t>
            </a:r>
            <a:r>
              <a:rPr lang="de-DE" sz="1800" b="0" i="0" u="none" baseline="0" dirty="0">
                <a:solidFill>
                  <a:srgbClr val="000000"/>
                </a:solidFill>
                <a:highlight>
                  <a:srgbClr val="FFFF00"/>
                </a:highlight>
                <a:latin typeface="Calibri" panose="020F0502020204030204" pitchFamily="34" charset="0"/>
              </a:rPr>
              <a:t>Depotkonten</a:t>
            </a:r>
            <a:r>
              <a:rPr lang="de-DE" sz="1800" b="0" i="0" u="none" baseline="0" dirty="0">
                <a:solidFill>
                  <a:srgbClr val="000000"/>
                </a:solidFill>
                <a:latin typeface="Calibri" panose="020F0502020204030204" pitchFamily="34" charset="0"/>
              </a:rPr>
              <a:t>, in dem die von den </a:t>
            </a:r>
            <a:r>
              <a:rPr lang="de-DE" sz="1800" b="0" i="0" u="none" strike="sngStrike" baseline="0" dirty="0">
                <a:solidFill>
                  <a:srgbClr val="000000"/>
                </a:solidFill>
                <a:highlight>
                  <a:srgbClr val="FFFF00"/>
                </a:highlight>
                <a:latin typeface="Calibri" panose="020F0502020204030204" pitchFamily="34" charset="0"/>
              </a:rPr>
              <a:t>Kunden</a:t>
            </a:r>
            <a:r>
              <a:rPr lang="de-DE" sz="1800" b="0" i="0" u="none" baseline="0" dirty="0">
                <a:solidFill>
                  <a:srgbClr val="000000"/>
                </a:solidFill>
                <a:latin typeface="Calibri" panose="020F0502020204030204" pitchFamily="34" charset="0"/>
              </a:rPr>
              <a:t> gekauften </a:t>
            </a:r>
            <a:r>
              <a:rPr lang="de-DE" sz="1800" b="0" i="0" u="none" baseline="0" dirty="0">
                <a:solidFill>
                  <a:srgbClr val="000000"/>
                </a:solidFill>
                <a:highlight>
                  <a:srgbClr val="FFFF00"/>
                </a:highlight>
                <a:latin typeface="Calibri" panose="020F0502020204030204" pitchFamily="34" charset="0"/>
              </a:rPr>
              <a:t>Aktien</a:t>
            </a:r>
            <a:r>
              <a:rPr lang="de-DE" sz="1800" b="0" i="0" u="none" baseline="0" dirty="0">
                <a:solidFill>
                  <a:srgbClr val="000000"/>
                </a:solidFill>
                <a:latin typeface="Calibri" panose="020F0502020204030204" pitchFamily="34" charset="0"/>
              </a:rPr>
              <a:t> abgelegt werden. Der </a:t>
            </a:r>
            <a:r>
              <a:rPr lang="de-DE" sz="1800" b="0" i="0" u="none" strike="sngStrike" baseline="0" dirty="0">
                <a:solidFill>
                  <a:srgbClr val="000000"/>
                </a:solidFill>
                <a:highlight>
                  <a:srgbClr val="FFFF00"/>
                </a:highlight>
                <a:latin typeface="Calibri" panose="020F0502020204030204" pitchFamily="34" charset="0"/>
              </a:rPr>
              <a:t>Kunde</a:t>
            </a:r>
            <a:r>
              <a:rPr lang="de-DE" sz="1800" b="0" i="0" u="none" baseline="0" dirty="0">
                <a:solidFill>
                  <a:srgbClr val="000000"/>
                </a:solidFill>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solidFill>
                  <a:srgbClr val="000000"/>
                </a:solidFill>
                <a:latin typeface="Calibri" panose="020F0502020204030204" pitchFamily="34" charset="0"/>
              </a:rPr>
              <a:t> der verschiedenen </a:t>
            </a:r>
            <a:r>
              <a:rPr lang="de-DE" sz="1800" b="0" i="0" u="none" strike="sngStrike" baseline="0" dirty="0">
                <a:solidFill>
                  <a:srgbClr val="00B0F0"/>
                </a:solidFill>
                <a:highlight>
                  <a:srgbClr val="FFFF00"/>
                </a:highlight>
                <a:latin typeface="Calibri" panose="020F0502020204030204" pitchFamily="34" charset="0"/>
              </a:rPr>
              <a:t>Posten </a:t>
            </a:r>
            <a:r>
              <a:rPr lang="de-DE" sz="1800" b="0" i="0" u="none" baseline="0" dirty="0">
                <a:solidFill>
                  <a:srgbClr val="000000"/>
                </a:solidFill>
                <a:latin typeface="Calibri" panose="020F0502020204030204" pitchFamily="34" charset="0"/>
              </a:rPr>
              <a:t>in seinen </a:t>
            </a:r>
            <a:r>
              <a:rPr lang="de-DE" sz="1800" b="0" i="0" u="none" strike="sngStrike" baseline="0" dirty="0">
                <a:solidFill>
                  <a:srgbClr val="00B0F0"/>
                </a:solidFill>
                <a:highlight>
                  <a:srgbClr val="FFFF00"/>
                </a:highlight>
                <a:latin typeface="Calibri" panose="020F0502020204030204" pitchFamily="34" charset="0"/>
              </a:rPr>
              <a:t>Depots</a:t>
            </a:r>
            <a:r>
              <a:rPr lang="de-DE" sz="1800" b="0" i="0" u="none" baseline="0" dirty="0">
                <a:solidFill>
                  <a:srgbClr val="000000"/>
                </a:solidFill>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solidFill>
                  <a:srgbClr val="000000"/>
                </a:solidFill>
                <a:latin typeface="Calibri" panose="020F0502020204030204" pitchFamily="34" charset="0"/>
              </a:rPr>
              <a:t> von </a:t>
            </a:r>
            <a:r>
              <a:rPr lang="de-DE" sz="1800" b="0" i="0" u="none" strike="sngStrike" baseline="0" dirty="0">
                <a:solidFill>
                  <a:srgbClr val="00B0F0"/>
                </a:solidFill>
                <a:highlight>
                  <a:srgbClr val="FFFF00"/>
                </a:highlight>
                <a:latin typeface="Calibri" panose="020F0502020204030204" pitchFamily="34" charset="0"/>
              </a:rPr>
              <a:t>Käufen</a:t>
            </a:r>
            <a:r>
              <a:rPr lang="de-DE" sz="1800" b="0" i="0" u="none" baseline="0" dirty="0">
                <a:solidFill>
                  <a:srgbClr val="000000"/>
                </a:solidFill>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solidFill>
                  <a:srgbClr val="000000"/>
                </a:solidFill>
                <a:latin typeface="Calibri" panose="020F0502020204030204" pitchFamily="34" charset="0"/>
              </a:rPr>
              <a:t> bei </a:t>
            </a:r>
            <a:r>
              <a:rPr lang="de-DE" sz="1800" b="0" i="0" u="none" strike="sngStrike" baseline="0" dirty="0">
                <a:solidFill>
                  <a:srgbClr val="00B0F0"/>
                </a:solidFill>
                <a:highlight>
                  <a:srgbClr val="FFFF00"/>
                </a:highlight>
                <a:latin typeface="Calibri" panose="020F0502020204030204" pitchFamily="34" charset="0"/>
              </a:rPr>
              <a:t>Verkäufen</a:t>
            </a:r>
            <a:r>
              <a:rPr lang="de-DE" sz="1800" b="0" i="0" u="none" baseline="0" dirty="0">
                <a:solidFill>
                  <a:srgbClr val="000000"/>
                </a:solidFill>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a:t>
            </a:r>
            <a:r>
              <a:rPr lang="de-DE" sz="1800" b="0" i="0" u="none" baseline="0" dirty="0">
                <a:solidFill>
                  <a:srgbClr val="000000"/>
                </a:solidFill>
                <a:latin typeface="Calibri" panose="020F0502020204030204" pitchFamily="34" charset="0"/>
              </a:rPr>
              <a:t>immer ein </a:t>
            </a:r>
            <a:r>
              <a:rPr lang="de-DE" sz="1800" b="0" i="0" u="none" baseline="0" dirty="0">
                <a:solidFill>
                  <a:srgbClr val="000000"/>
                </a:solidFill>
                <a:highlight>
                  <a:srgbClr val="FFFF00"/>
                </a:highlight>
                <a:latin typeface="Calibri" panose="020F0502020204030204" pitchFamily="34" charset="0"/>
              </a:rPr>
              <a:t>Referenzkonto</a:t>
            </a:r>
            <a:r>
              <a:rPr lang="de-DE" sz="1800" b="0" i="0" u="none" baseline="0" dirty="0">
                <a:solidFill>
                  <a:srgbClr val="000000"/>
                </a:solidFill>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solidFill>
                  <a:srgbClr val="000000"/>
                </a:solidFill>
                <a:latin typeface="Calibri" panose="020F0502020204030204" pitchFamily="34" charset="0"/>
              </a:rPr>
              <a:t> des </a:t>
            </a:r>
            <a:r>
              <a:rPr lang="de-DE" sz="1800" b="0" i="0" u="none" strike="sngStrike" baseline="0" dirty="0">
                <a:solidFill>
                  <a:srgbClr val="000000"/>
                </a:solidFill>
                <a:highlight>
                  <a:srgbClr val="FFFF00"/>
                </a:highlight>
                <a:latin typeface="Calibri" panose="020F0502020204030204" pitchFamily="34" charset="0"/>
              </a:rPr>
              <a:t>Saldos</a:t>
            </a:r>
            <a:r>
              <a:rPr lang="de-DE" sz="1800" b="0" i="0" u="none" baseline="0" dirty="0">
                <a:solidFill>
                  <a:srgbClr val="000000"/>
                </a:solidFill>
                <a:latin typeface="Calibri" panose="020F0502020204030204" pitchFamily="34" charset="0"/>
              </a:rPr>
              <a:t> eines </a:t>
            </a:r>
            <a:r>
              <a:rPr lang="de-DE" sz="1800" b="0" i="0" u="none" strike="sngStrike" baseline="0" dirty="0">
                <a:solidFill>
                  <a:srgbClr val="000000"/>
                </a:solidFill>
                <a:highlight>
                  <a:srgbClr val="FFFF00"/>
                </a:highlight>
                <a:latin typeface="Calibri" panose="020F0502020204030204" pitchFamily="34" charset="0"/>
              </a:rPr>
              <a:t>Depots</a:t>
            </a:r>
            <a:r>
              <a:rPr lang="de-DE" sz="1800" b="0" i="0" u="none" baseline="0" dirty="0">
                <a:solidFill>
                  <a:srgbClr val="000000"/>
                </a:solidFill>
                <a:latin typeface="Calibri" panose="020F0502020204030204" pitchFamily="34" charset="0"/>
              </a:rPr>
              <a:t> werden immer die </a:t>
            </a:r>
            <a:r>
              <a:rPr lang="de-DE" sz="1800" b="0" i="0" u="none" strike="sngStrike" baseline="0" dirty="0">
                <a:solidFill>
                  <a:srgbClr val="00B0F0"/>
                </a:solidFill>
                <a:highlight>
                  <a:srgbClr val="FFFF00"/>
                </a:highlight>
                <a:latin typeface="Calibri" panose="020F0502020204030204" pitchFamily="34" charset="0"/>
              </a:rPr>
              <a:t>Tageskurse</a:t>
            </a:r>
            <a:r>
              <a:rPr lang="de-DE" sz="1800" b="0" i="0" u="none" baseline="0" dirty="0">
                <a:solidFill>
                  <a:srgbClr val="000000"/>
                </a:solidFill>
                <a:latin typeface="Calibri" panose="020F0502020204030204" pitchFamily="34" charset="0"/>
              </a:rPr>
              <a:t> der </a:t>
            </a:r>
            <a:r>
              <a:rPr lang="de-DE" sz="1800" b="0" i="0" u="none" strike="sngStrike" baseline="0" dirty="0">
                <a:solidFill>
                  <a:srgbClr val="000000"/>
                </a:solidFill>
                <a:highlight>
                  <a:srgbClr val="FFFF00"/>
                </a:highlight>
                <a:latin typeface="Calibri" panose="020F0502020204030204" pitchFamily="34" charset="0"/>
              </a:rPr>
              <a:t>Aktien </a:t>
            </a:r>
            <a:r>
              <a:rPr lang="de-DE" sz="1800" b="0" i="0" u="none" baseline="0" dirty="0">
                <a:solidFill>
                  <a:srgbClr val="000000"/>
                </a:solidFill>
                <a:latin typeface="Calibri" panose="020F0502020204030204" pitchFamily="34" charset="0"/>
              </a:rPr>
              <a:t>verwendet. </a:t>
            </a:r>
            <a:r>
              <a:rPr lang="de-DE" sz="1800" b="0" i="0" u="none" strike="sngStrike" baseline="0" dirty="0">
                <a:solidFill>
                  <a:srgbClr val="000000"/>
                </a:solidFill>
                <a:highlight>
                  <a:srgbClr val="FFFF00"/>
                </a:highlight>
                <a:latin typeface="Calibri" panose="020F0502020204030204" pitchFamily="34" charset="0"/>
              </a:rPr>
              <a:t>Aktien</a:t>
            </a:r>
            <a:r>
              <a:rPr lang="de-DE" sz="1800" b="0" i="0" u="none" baseline="0" dirty="0">
                <a:solidFill>
                  <a:srgbClr val="000000"/>
                </a:solidFill>
                <a:latin typeface="Calibri" panose="020F0502020204030204" pitchFamily="34" charset="0"/>
              </a:rPr>
              <a:t> werden durch die sogenannte </a:t>
            </a:r>
            <a:r>
              <a:rPr lang="de-DE" sz="1800" b="0" i="0" u="none" baseline="0" dirty="0">
                <a:solidFill>
                  <a:srgbClr val="000000"/>
                </a:solidFill>
                <a:highlight>
                  <a:srgbClr val="FFFF00"/>
                </a:highlight>
                <a:latin typeface="Calibri" panose="020F0502020204030204" pitchFamily="34" charset="0"/>
              </a:rPr>
              <a:t>Wertpapierkennnummer</a:t>
            </a:r>
            <a:r>
              <a:rPr lang="de-DE" sz="1800" b="0" i="0" u="none" baseline="0" dirty="0">
                <a:solidFill>
                  <a:srgbClr val="000000"/>
                </a:solidFill>
                <a:latin typeface="Calibri" panose="020F0502020204030204" pitchFamily="34" charset="0"/>
              </a:rPr>
              <a:t> eindeutig identifiziert.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96312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spTree>
    <p:extLst>
      <p:ext uri="{BB962C8B-B14F-4D97-AF65-F5344CB8AC3E}">
        <p14:creationId xmlns:p14="http://schemas.microsoft.com/office/powerpoint/2010/main" val="13822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0"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0" i="0" u="none" strike="sngStrik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strike="sngStrike" baseline="0" dirty="0">
                <a:solidFill>
                  <a:srgbClr val="000000"/>
                </a:solidFill>
                <a:highlight>
                  <a:srgbClr val="00FFFF"/>
                </a:highlight>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strike="sngStrike" baseline="0" dirty="0">
                <a:solidFill>
                  <a:srgbClr val="000000"/>
                </a:solidFill>
                <a:highlight>
                  <a:srgbClr val="00FFFF"/>
                </a:highlight>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strike="sngStrike" baseline="0" dirty="0">
                <a:solidFill>
                  <a:srgbClr val="000000"/>
                </a:solidFill>
                <a:highlight>
                  <a:srgbClr val="00FFFF"/>
                </a:highlight>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strike="noStrike" baseline="0" dirty="0">
                <a:solidFill>
                  <a:srgbClr val="000000"/>
                </a:solidFill>
                <a:highlight>
                  <a:srgbClr val="00FFFF"/>
                </a:highlight>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strike="no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strike="noStrike" baseline="0" dirty="0">
                <a:solidFill>
                  <a:srgbClr val="000000"/>
                </a:solidFill>
                <a:highlight>
                  <a:srgbClr val="00FFFF"/>
                </a:highlight>
                <a:latin typeface="Calibri" panose="020F0502020204030204" pitchFamily="34" charset="0"/>
              </a:rPr>
              <a:t>gibt </a:t>
            </a:r>
            <a:r>
              <a:rPr lang="de-DE" sz="1800" b="0" i="0" u="none" strike="noStrike" baseline="0" dirty="0">
                <a:solidFill>
                  <a:srgbClr val="000000"/>
                </a:solidFill>
                <a:latin typeface="Calibri" panose="020F0502020204030204" pitchFamily="34" charset="0"/>
              </a:rPr>
              <a:t>es Depotkonten, in dem die von den Kunden gekauften Aktien </a:t>
            </a:r>
            <a:r>
              <a:rPr lang="de-DE" sz="1800" b="0" i="0" u="none" strike="noStrik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0" i="0" u="none" strike="noStrike" baseline="0" dirty="0">
                <a:solidFill>
                  <a:srgbClr val="000000"/>
                </a:solidFill>
                <a:highlight>
                  <a:srgbClr val="00FFFF"/>
                </a:highlight>
                <a:latin typeface="Calibri" panose="020F0502020204030204" pitchFamily="34" charset="0"/>
              </a:rPr>
              <a:t>anzeigen </a:t>
            </a:r>
            <a:r>
              <a:rPr lang="de-DE" sz="1800" b="0" i="0" u="none" strike="noStrike" baseline="0" dirty="0">
                <a:solidFill>
                  <a:srgbClr val="000000"/>
                </a:solidFill>
                <a:latin typeface="Calibri" panose="020F0502020204030204" pitchFamily="34" charset="0"/>
              </a:rPr>
              <a:t>lassen. Wichtig ist, dass zur Deckung von Käufen und zur Ausschüttung bei Verkäufen oder Dividendenzahlungen immer ein Referenzkonto </a:t>
            </a:r>
            <a:r>
              <a:rPr lang="de-DE" sz="1800" b="0" i="0" u="none" strike="noStrike" baseline="0" dirty="0">
                <a:solidFill>
                  <a:srgbClr val="000000"/>
                </a:solidFill>
                <a:highlight>
                  <a:srgbClr val="00FFFF"/>
                </a:highlight>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strike="sngStrike" baseline="0" dirty="0">
                <a:solidFill>
                  <a:srgbClr val="000000"/>
                </a:solidFill>
                <a:highlight>
                  <a:srgbClr val="00FFFF"/>
                </a:highlight>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2327493130"/>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1070</Words>
  <Application>Microsoft Office PowerPoint</Application>
  <PresentationFormat>Benutzerdefiniert</PresentationFormat>
  <Paragraphs>27</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Arial Unicode MS</vt:lpstr>
      <vt:lpstr>Calibri</vt:lpstr>
      <vt:lpstr>Symbol</vt:lpstr>
      <vt:lpstr>Wingdings</vt:lpstr>
      <vt:lpstr>en_tuc_vorlage_test</vt:lpstr>
      <vt:lpstr>Softwaretechnik I</vt:lpstr>
      <vt:lpstr>Anforderungstext – Bank (G2)</vt:lpstr>
      <vt:lpstr>Anforderungstext – Bank (G2)</vt:lpstr>
      <vt:lpstr>Anforderungstext – Bank (G2)</vt:lpstr>
      <vt:lpstr>Anforderungstext – Bank (G2)</vt:lpstr>
      <vt:lpstr>Anforderungstext – Bank (G2)</vt:lpstr>
      <vt:lpstr>Anforderungstext – Bank (G2)</vt:lpstr>
      <vt:lpstr>Domänenmodell</vt:lpstr>
      <vt:lpstr>Anforderungstext – Bank (G2)</vt:lpstr>
      <vt:lpstr>Use-Case Diagramm</vt:lpstr>
      <vt:lpstr>Epics und User-Stories (Hinweis: Hier können Sie mehrere Folien erstellen)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Silvia Wen</cp:lastModifiedBy>
  <cp:revision>41</cp:revision>
  <dcterms:created xsi:type="dcterms:W3CDTF">2018-11-30T17:46:50Z</dcterms:created>
  <dcterms:modified xsi:type="dcterms:W3CDTF">2022-12-06T18:35:35Z</dcterms:modified>
</cp:coreProperties>
</file>