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handoutMasterIdLst>
    <p:handoutMasterId r:id="rId10"/>
  </p:handoutMasterIdLst>
  <p:sldIdLst>
    <p:sldId id="256" r:id="rId2"/>
    <p:sldId id="262" r:id="rId3"/>
    <p:sldId id="275" r:id="rId4"/>
    <p:sldId id="257" r:id="rId5"/>
    <p:sldId id="273" r:id="rId6"/>
    <p:sldId id="276" r:id="rId7"/>
    <p:sldId id="279" r:id="rId8"/>
  </p:sldIdLst>
  <p:sldSz cx="10160000" cy="5715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75" autoAdjust="0"/>
    <p:restoredTop sz="94526" autoAdjust="0"/>
  </p:normalViewPr>
  <p:slideViewPr>
    <p:cSldViewPr>
      <p:cViewPr varScale="1">
        <p:scale>
          <a:sx n="128" d="100"/>
          <a:sy n="128" d="100"/>
        </p:scale>
        <p:origin x="636" y="102"/>
      </p:cViewPr>
      <p:guideLst>
        <p:guide orient="horz" pos="1800"/>
        <p:guide pos="320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86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4680520" cy="457200"/>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5301208" y="179512"/>
            <a:ext cx="1080120" cy="457200"/>
          </a:xfrm>
          <a:prstGeom prst="rect">
            <a:avLst/>
          </a:prstGeom>
        </p:spPr>
        <p:txBody>
          <a:bodyPr vert="horz" lIns="91440" tIns="45720" rIns="91440" bIns="45720" rtlCol="0"/>
          <a:lstStyle>
            <a:lvl1pPr algn="r">
              <a:defRPr sz="1200"/>
            </a:lvl1pPr>
          </a:lstStyle>
          <a:p>
            <a:fld id="{E54A442F-BE82-4B5A-943A-0DA94ED29E59}" type="datetimeFigureOut">
              <a:rPr lang="de-DE" smtClean="0">
                <a:latin typeface="Arial" panose="020B0604020202020204" pitchFamily="34" charset="0"/>
                <a:cs typeface="Arial" panose="020B0604020202020204" pitchFamily="34" charset="0"/>
              </a:rPr>
              <a:t>11.12.2022</a:t>
            </a:fld>
            <a:endParaRPr lang="de-DE">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476672" y="8532440"/>
            <a:ext cx="5112568" cy="457200"/>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5733256" y="8532440"/>
            <a:ext cx="648072" cy="457200"/>
          </a:xfrm>
          <a:prstGeom prst="rect">
            <a:avLst/>
          </a:prstGeom>
        </p:spPr>
        <p:txBody>
          <a:bodyPr vert="horz" lIns="91440" tIns="45720" rIns="91440" bIns="45720" rtlCol="0" anchor="b"/>
          <a:lstStyle>
            <a:lvl1pPr algn="r">
              <a:defRPr sz="1200"/>
            </a:lvl1pPr>
          </a:lstStyle>
          <a:p>
            <a:fld id="{2AE125BC-28D1-403A-9ED0-9FCD04001FB1}" type="slidenum">
              <a:rPr lang="de-DE" smtClean="0">
                <a:latin typeface="Arial" panose="020B0604020202020204" pitchFamily="34" charset="0"/>
                <a:cs typeface="Arial" panose="020B0604020202020204" pitchFamily="34" charset="0"/>
              </a:rPr>
              <a:t>‹Nr.›</a:t>
            </a:fld>
            <a:endParaRPr lang="de-D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840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196752" y="161734"/>
            <a:ext cx="4392488" cy="449826"/>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de-DE" dirty="0"/>
          </a:p>
        </p:txBody>
      </p:sp>
      <p:sp>
        <p:nvSpPr>
          <p:cNvPr id="3" name="Datumsplatzhalter 2"/>
          <p:cNvSpPr>
            <a:spLocks noGrp="1"/>
          </p:cNvSpPr>
          <p:nvPr>
            <p:ph type="dt" idx="1"/>
          </p:nvPr>
        </p:nvSpPr>
        <p:spPr>
          <a:xfrm>
            <a:off x="5661248" y="154360"/>
            <a:ext cx="1027584"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5801EACB-8D12-49F2-9088-5A635C50DDBD}" type="datetimeFigureOut">
              <a:rPr lang="de-DE" smtClean="0"/>
              <a:pPr/>
              <a:t>11.12.2022</a:t>
            </a:fld>
            <a:endParaRPr lang="de-DE"/>
          </a:p>
        </p:txBody>
      </p:sp>
      <p:sp>
        <p:nvSpPr>
          <p:cNvPr id="4" name="Folienbildplatzhalter 3"/>
          <p:cNvSpPr>
            <a:spLocks noGrp="1" noRot="1" noChangeAspect="1"/>
          </p:cNvSpPr>
          <p:nvPr>
            <p:ph type="sldImg" idx="2"/>
          </p:nvPr>
        </p:nvSpPr>
        <p:spPr>
          <a:xfrm>
            <a:off x="893763" y="755650"/>
            <a:ext cx="6078537" cy="34194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1196752"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196752" y="8532440"/>
            <a:ext cx="4536504"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de-DE"/>
          </a:p>
        </p:txBody>
      </p:sp>
      <p:sp>
        <p:nvSpPr>
          <p:cNvPr id="7" name="Foliennummernplatzhalter 6"/>
          <p:cNvSpPr>
            <a:spLocks noGrp="1"/>
          </p:cNvSpPr>
          <p:nvPr>
            <p:ph type="sldNum" sz="quarter" idx="5"/>
          </p:nvPr>
        </p:nvSpPr>
        <p:spPr>
          <a:xfrm>
            <a:off x="5877272" y="8532440"/>
            <a:ext cx="811560"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272E3E51-A3F3-4FD4-9C75-1C612CCCCA5A}" type="slidenum">
              <a:rPr lang="de-DE" smtClean="0"/>
              <a:pPr/>
              <a:t>‹Nr.›</a:t>
            </a:fld>
            <a:endParaRPr lang="de-DE"/>
          </a:p>
        </p:txBody>
      </p:sp>
    </p:spTree>
    <p:extLst>
      <p:ext uri="{BB962C8B-B14F-4D97-AF65-F5344CB8AC3E}">
        <p14:creationId xmlns:p14="http://schemas.microsoft.com/office/powerpoint/2010/main" val="970505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272E3E51-A3F3-4FD4-9C75-1C612CCCCA5A}" type="slidenum">
              <a:rPr lang="de-DE" smtClean="0"/>
              <a:pPr/>
              <a:t>1</a:t>
            </a:fld>
            <a:endParaRPr lang="de-DE"/>
          </a:p>
        </p:txBody>
      </p:sp>
    </p:spTree>
    <p:extLst>
      <p:ext uri="{BB962C8B-B14F-4D97-AF65-F5344CB8AC3E}">
        <p14:creationId xmlns:p14="http://schemas.microsoft.com/office/powerpoint/2010/main" val="2216469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tangle 8"/>
          <p:cNvSpPr>
            <a:spLocks noGrp="1" noChangeArrowheads="1"/>
          </p:cNvSpPr>
          <p:nvPr>
            <p:ph type="ctrTitle"/>
          </p:nvPr>
        </p:nvSpPr>
        <p:spPr>
          <a:xfrm>
            <a:off x="563264" y="857278"/>
            <a:ext cx="8597194" cy="1280142"/>
          </a:xfrm>
        </p:spPr>
        <p:txBody>
          <a:bodyPr/>
          <a:lstStyle>
            <a:lvl1pPr>
              <a:defRPr sz="3889">
                <a:solidFill>
                  <a:srgbClr val="008C4F"/>
                </a:solidFill>
              </a:defRPr>
            </a:lvl1pPr>
          </a:lstStyle>
          <a:p>
            <a:pPr lvl="0"/>
            <a:r>
              <a:rPr lang="de-DE" altLang="de-DE" noProof="0" dirty="0"/>
              <a:t>Titelmasterformat durch Klicken bearbeiten</a:t>
            </a:r>
          </a:p>
        </p:txBody>
      </p:sp>
      <p:sp>
        <p:nvSpPr>
          <p:cNvPr id="8" name="Rectangle 9"/>
          <p:cNvSpPr>
            <a:spLocks noGrp="1" noChangeArrowheads="1"/>
          </p:cNvSpPr>
          <p:nvPr>
            <p:ph type="subTitle" idx="1"/>
          </p:nvPr>
        </p:nvSpPr>
        <p:spPr>
          <a:xfrm>
            <a:off x="563264" y="2257247"/>
            <a:ext cx="8597194" cy="1980407"/>
          </a:xfrm>
        </p:spPr>
        <p:txBody>
          <a:bodyPr/>
          <a:lstStyle>
            <a:lvl1pPr marL="0" indent="0">
              <a:buFont typeface="Wingdings" pitchFamily="2" charset="2"/>
              <a:buNone/>
              <a:defRPr/>
            </a:lvl1pPr>
          </a:lstStyle>
          <a:p>
            <a:pPr lvl="0"/>
            <a:r>
              <a:rPr lang="de-DE" altLang="de-DE" noProof="0"/>
              <a:t>Formatvorlage des Untertitelmasters durch Klicken bearbeiten</a:t>
            </a:r>
          </a:p>
        </p:txBody>
      </p:sp>
    </p:spTree>
    <p:extLst>
      <p:ext uri="{BB962C8B-B14F-4D97-AF65-F5344CB8AC3E}">
        <p14:creationId xmlns:p14="http://schemas.microsoft.com/office/powerpoint/2010/main" val="279858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549093" y="5073519"/>
            <a:ext cx="2370667" cy="304271"/>
          </a:xfrm>
          <a:prstGeom prst="rect">
            <a:avLst/>
          </a:prstGeom>
        </p:spPr>
        <p:txBody>
          <a:bodyPr/>
          <a:lstStyle>
            <a:lvl1pPr>
              <a:defRPr sz="1556"/>
            </a:lvl1pPr>
          </a:lstStyle>
          <a:p>
            <a:fld id="{911D8C60-1F2D-4436-BF53-22882F494404}" type="datetimeFigureOut">
              <a:rPr lang="de-DE" smtClean="0"/>
              <a:pPr/>
              <a:t>11.12.2022</a:t>
            </a:fld>
            <a:endParaRPr lang="de-DE" dirty="0"/>
          </a:p>
        </p:txBody>
      </p:sp>
      <p:sp>
        <p:nvSpPr>
          <p:cNvPr id="5" name="Fußzeilenplatzhalter 4"/>
          <p:cNvSpPr>
            <a:spLocks noGrp="1"/>
          </p:cNvSpPr>
          <p:nvPr>
            <p:ph type="ftr" sz="quarter" idx="11"/>
          </p:nvPr>
        </p:nvSpPr>
        <p:spPr>
          <a:xfrm>
            <a:off x="3471338" y="5073519"/>
            <a:ext cx="3217333" cy="304271"/>
          </a:xfrm>
          <a:prstGeom prst="rect">
            <a:avLst/>
          </a:prstGeom>
        </p:spPr>
        <p:txBody>
          <a:bodyPr/>
          <a:lstStyle>
            <a:lvl1pPr>
              <a:defRPr sz="1556"/>
            </a:lvl1pPr>
          </a:lstStyle>
          <a:p>
            <a:endParaRPr lang="de-DE" dirty="0"/>
          </a:p>
        </p:txBody>
      </p:sp>
      <p:sp>
        <p:nvSpPr>
          <p:cNvPr id="6" name="Foliennummernplatzhalter 5"/>
          <p:cNvSpPr>
            <a:spLocks noGrp="1"/>
          </p:cNvSpPr>
          <p:nvPr>
            <p:ph type="sldNum" sz="quarter" idx="12"/>
          </p:nvPr>
        </p:nvSpPr>
        <p:spPr>
          <a:xfrm>
            <a:off x="7281333" y="5073519"/>
            <a:ext cx="2039138" cy="304271"/>
          </a:xfrm>
          <a:prstGeom prst="rect">
            <a:avLst/>
          </a:prstGeom>
        </p:spPr>
        <p:txBody>
          <a:bodyPr/>
          <a:lstStyle>
            <a:lvl1pPr>
              <a:defRPr sz="1556"/>
            </a:lvl1pPr>
          </a:lstStyle>
          <a:p>
            <a:fld id="{83B23FF1-3F66-4904-91CE-1AE4A5050627}" type="slidenum">
              <a:rPr lang="de-DE" smtClean="0"/>
              <a:pPr/>
              <a:t>‹Nr.›</a:t>
            </a:fld>
            <a:endParaRPr lang="de-DE" dirty="0"/>
          </a:p>
        </p:txBody>
      </p:sp>
      <p:sp>
        <p:nvSpPr>
          <p:cNvPr id="8" name="Inhaltsplatzhalter 2"/>
          <p:cNvSpPr>
            <a:spLocks noGrp="1"/>
          </p:cNvSpPr>
          <p:nvPr>
            <p:ph idx="1"/>
          </p:nvPr>
        </p:nvSpPr>
        <p:spPr>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778"/>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itel 1"/>
          <p:cNvSpPr>
            <a:spLocks noGrp="1"/>
          </p:cNvSpPr>
          <p:nvPr>
            <p:ph type="title"/>
          </p:nvPr>
        </p:nvSpPr>
        <p:spPr>
          <a:xfrm>
            <a:off x="508005" y="769268"/>
            <a:ext cx="8822972" cy="544112"/>
          </a:xfrm>
          <a:prstGeom prst="rect">
            <a:avLst/>
          </a:prstGeom>
        </p:spPr>
        <p:txBody>
          <a:bodyPr/>
          <a:lstStyle>
            <a:lvl1pPr>
              <a:defRPr/>
            </a:lvl1pPr>
          </a:lstStyle>
          <a:p>
            <a:r>
              <a:rPr lang="de-DE" dirty="0"/>
              <a:t>Titelmasterformat durch Klicken bearbeiten</a:t>
            </a:r>
          </a:p>
        </p:txBody>
      </p:sp>
    </p:spTree>
    <p:extLst>
      <p:ext uri="{BB962C8B-B14F-4D97-AF65-F5344CB8AC3E}">
        <p14:creationId xmlns:p14="http://schemas.microsoft.com/office/powerpoint/2010/main" val="3259692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endParaRPr lang="de-DE" sz="2000"/>
          </a:p>
        </p:txBody>
      </p:sp>
      <p:pic>
        <p:nvPicPr>
          <p:cNvPr id="7" name="Picture 59" descr="Logo_TUC_de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 y="10"/>
            <a:ext cx="3399146" cy="5694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44"/>
          <p:cNvSpPr txBox="1">
            <a:spLocks noChangeArrowheads="1"/>
          </p:cNvSpPr>
          <p:nvPr/>
        </p:nvSpPr>
        <p:spPr bwMode="auto">
          <a:xfrm>
            <a:off x="6448152" y="5337785"/>
            <a:ext cx="2882824"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de-DE" altLang="de-DE" sz="1111" dirty="0">
                <a:solidFill>
                  <a:srgbClr val="808080"/>
                </a:solidFill>
              </a:rPr>
              <a:t>Praktische Arbeit – OOA Zweiergruppe 2.3</a:t>
            </a:r>
            <a:endParaRPr lang="de-DE" altLang="de-DE" sz="1111" dirty="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endParaRPr lang="de-DE" altLang="de-DE" dirty="0"/>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fld id="{0DD27E2C-7E76-43A1-95B7-12A54070BC93}" type="slidenum">
              <a:rPr lang="de-DE" altLang="de-DE" sz="1111" smtClean="0">
                <a:solidFill>
                  <a:srgbClr val="808080"/>
                </a:solidFill>
              </a:rPr>
              <a:pPr algn="ctr">
                <a:spcBef>
                  <a:spcPct val="50000"/>
                </a:spcBef>
              </a:pPr>
              <a:t>‹Nr.›</a:t>
            </a:fld>
            <a:endParaRPr lang="de-DE" altLang="de-DE" sz="1111" dirty="0">
              <a:solidFill>
                <a:srgbClr val="808080"/>
              </a:solidFill>
            </a:endParaRPr>
          </a:p>
        </p:txBody>
      </p:sp>
      <p:sp>
        <p:nvSpPr>
          <p:cNvPr id="11" name="Text Box 44"/>
          <p:cNvSpPr txBox="1">
            <a:spLocks noChangeArrowheads="1"/>
          </p:cNvSpPr>
          <p:nvPr userDrawn="1"/>
        </p:nvSpPr>
        <p:spPr bwMode="auto">
          <a:xfrm>
            <a:off x="532697" y="5333024"/>
            <a:ext cx="6387508"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de-DE" altLang="de-DE" sz="1111" dirty="0">
                <a:solidFill>
                  <a:schemeClr val="tx1"/>
                </a:solidFill>
                <a:latin typeface="Arial Unicode MS" pitchFamily="34" charset="-128"/>
              </a:rPr>
              <a:t>Mona Amro, Jingrun Zhang</a:t>
            </a:r>
            <a:endParaRPr lang="de-DE" altLang="de-DE" sz="1111" dirty="0">
              <a:solidFill>
                <a:schemeClr val="tx1"/>
              </a:solidFill>
            </a:endParaRPr>
          </a:p>
        </p:txBody>
      </p:sp>
      <p:pic>
        <p:nvPicPr>
          <p:cNvPr id="9" name="Grafik 8"/>
          <p:cNvPicPr>
            <a:picLocks noChangeAspect="1"/>
          </p:cNvPicPr>
          <p:nvPr userDrawn="1"/>
        </p:nvPicPr>
        <p:blipFill>
          <a:blip r:embed="rId5"/>
          <a:stretch>
            <a:fillRect/>
          </a:stretch>
        </p:blipFill>
        <p:spPr>
          <a:xfrm>
            <a:off x="5316386" y="135980"/>
            <a:ext cx="4117781" cy="522000"/>
          </a:xfrm>
          <a:prstGeom prst="rect">
            <a:avLst/>
          </a:prstGeom>
        </p:spPr>
      </p:pic>
    </p:spTree>
    <p:extLst>
      <p:ext uri="{BB962C8B-B14F-4D97-AF65-F5344CB8AC3E}">
        <p14:creationId xmlns:p14="http://schemas.microsoft.com/office/powerpoint/2010/main" val="3482568445"/>
      </p:ext>
    </p:extLst>
  </p:cSld>
  <p:clrMap bg1="lt1" tx1="dk1" bg2="lt2" tx2="dk2" accent1="accent1" accent2="accent2" accent3="accent3" accent4="accent4" accent5="accent5" accent6="accent6" hlink="hlink" folHlink="folHlink"/>
  <p:sldLayoutIdLst>
    <p:sldLayoutId id="2147483697" r:id="rId1"/>
    <p:sldLayoutId id="2147483698" r:id="rId2"/>
  </p:sldLayoutIdLst>
  <p:txStyles>
    <p:titleStyle>
      <a:lvl1pPr algn="l" defTabSz="1015950" rtl="0" eaLnBrk="1" latinLnBrk="0" hangingPunct="1">
        <a:spcBef>
          <a:spcPct val="0"/>
        </a:spcBef>
        <a:buNone/>
        <a:defRPr sz="2400" b="1"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p:titleStyle>
    <p:body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ct val="20000"/>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ct val="20000"/>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0567" indent="-253987" algn="l" defTabSz="1015950" rtl="0" eaLnBrk="1" latinLnBrk="0" hangingPunct="1">
        <a:spcBef>
          <a:spcPct val="20000"/>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294630" indent="-294555" algn="l" defTabSz="1015950" rtl="0" eaLnBrk="1" latinLnBrk="0" hangingPunct="1">
        <a:spcBef>
          <a:spcPct val="20000"/>
        </a:spcBef>
        <a:buClr>
          <a:schemeClr val="bg1">
            <a:lumMod val="50000"/>
          </a:schemeClr>
        </a:buClr>
        <a:buFont typeface="Symbol" panose="05050102010706020507" pitchFamily="18" charset="2"/>
        <a:buChar char="-"/>
        <a:defRPr sz="2000"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p:bodyStyle>
    <p:otherStyle>
      <a:defPPr>
        <a:defRPr lang="de-DE"/>
      </a:defPPr>
      <a:lvl1pPr marL="0" algn="l" defTabSz="1015950" rtl="0" eaLnBrk="1" latinLnBrk="0" hangingPunct="1">
        <a:defRPr sz="2000" kern="1200">
          <a:solidFill>
            <a:schemeClr val="tx1"/>
          </a:solidFill>
          <a:latin typeface="+mn-lt"/>
          <a:ea typeface="+mn-ea"/>
          <a:cs typeface="+mn-cs"/>
        </a:defRPr>
      </a:lvl1pPr>
      <a:lvl2pPr marL="507975" algn="l" defTabSz="1015950" rtl="0" eaLnBrk="1" latinLnBrk="0" hangingPunct="1">
        <a:defRPr sz="2000" kern="1200">
          <a:solidFill>
            <a:schemeClr val="tx1"/>
          </a:solidFill>
          <a:latin typeface="+mn-lt"/>
          <a:ea typeface="+mn-ea"/>
          <a:cs typeface="+mn-cs"/>
        </a:defRPr>
      </a:lvl2pPr>
      <a:lvl3pPr marL="1015950" algn="l" defTabSz="1015950" rtl="0" eaLnBrk="1" latinLnBrk="0" hangingPunct="1">
        <a:defRPr sz="2000" kern="1200">
          <a:solidFill>
            <a:schemeClr val="tx1"/>
          </a:solidFill>
          <a:latin typeface="+mn-lt"/>
          <a:ea typeface="+mn-ea"/>
          <a:cs typeface="+mn-cs"/>
        </a:defRPr>
      </a:lvl3pPr>
      <a:lvl4pPr marL="1523925" algn="l" defTabSz="1015950" rtl="0" eaLnBrk="1" latinLnBrk="0" hangingPunct="1">
        <a:defRPr sz="2000" kern="1200">
          <a:solidFill>
            <a:schemeClr val="tx1"/>
          </a:solidFill>
          <a:latin typeface="+mn-lt"/>
          <a:ea typeface="+mn-ea"/>
          <a:cs typeface="+mn-cs"/>
        </a:defRPr>
      </a:lvl4pPr>
      <a:lvl5pPr marL="2031900" algn="l" defTabSz="1015950" rtl="0" eaLnBrk="1" latinLnBrk="0" hangingPunct="1">
        <a:defRPr sz="2000" kern="1200">
          <a:solidFill>
            <a:schemeClr val="tx1"/>
          </a:solidFill>
          <a:latin typeface="+mn-lt"/>
          <a:ea typeface="+mn-ea"/>
          <a:cs typeface="+mn-cs"/>
        </a:defRPr>
      </a:lvl5pPr>
      <a:lvl6pPr marL="2539875" algn="l" defTabSz="1015950" rtl="0" eaLnBrk="1" latinLnBrk="0" hangingPunct="1">
        <a:defRPr sz="2000" kern="1200">
          <a:solidFill>
            <a:schemeClr val="tx1"/>
          </a:solidFill>
          <a:latin typeface="+mn-lt"/>
          <a:ea typeface="+mn-ea"/>
          <a:cs typeface="+mn-cs"/>
        </a:defRPr>
      </a:lvl6pPr>
      <a:lvl7pPr marL="3047850" algn="l" defTabSz="1015950" rtl="0" eaLnBrk="1" latinLnBrk="0" hangingPunct="1">
        <a:defRPr sz="2000" kern="1200">
          <a:solidFill>
            <a:schemeClr val="tx1"/>
          </a:solidFill>
          <a:latin typeface="+mn-lt"/>
          <a:ea typeface="+mn-ea"/>
          <a:cs typeface="+mn-cs"/>
        </a:defRPr>
      </a:lvl7pPr>
      <a:lvl8pPr marL="3555822" algn="l" defTabSz="1015950" rtl="0" eaLnBrk="1" latinLnBrk="0" hangingPunct="1">
        <a:defRPr sz="2000" kern="1200">
          <a:solidFill>
            <a:schemeClr val="tx1"/>
          </a:solidFill>
          <a:latin typeface="+mn-lt"/>
          <a:ea typeface="+mn-ea"/>
          <a:cs typeface="+mn-cs"/>
        </a:defRPr>
      </a:lvl8pPr>
      <a:lvl9pPr marL="4063795" algn="l" defTabSz="101595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el 23"/>
          <p:cNvSpPr>
            <a:spLocks noGrp="1"/>
          </p:cNvSpPr>
          <p:nvPr>
            <p:ph type="ctrTitle"/>
          </p:nvPr>
        </p:nvSpPr>
        <p:spPr/>
        <p:txBody>
          <a:bodyPr/>
          <a:lstStyle/>
          <a:p>
            <a:r>
              <a:rPr lang="de-DE" dirty="0"/>
              <a:t>Softwaretechnik I</a:t>
            </a:r>
          </a:p>
        </p:txBody>
      </p:sp>
      <p:sp>
        <p:nvSpPr>
          <p:cNvPr id="25" name="Untertitel 24"/>
          <p:cNvSpPr>
            <a:spLocks noGrp="1"/>
          </p:cNvSpPr>
          <p:nvPr>
            <p:ph type="subTitle" idx="1"/>
          </p:nvPr>
        </p:nvSpPr>
        <p:spPr/>
        <p:txBody>
          <a:bodyPr/>
          <a:lstStyle/>
          <a:p>
            <a:r>
              <a:rPr lang="de-DE" dirty="0"/>
              <a:t>Praktische Arbeit - OOA Zweiergruppe 2.3</a:t>
            </a:r>
            <a:endParaRPr lang="de-DE" dirty="0">
              <a:solidFill>
                <a:srgbClr val="FF0000"/>
              </a:solidFill>
            </a:endParaRPr>
          </a:p>
          <a:p>
            <a:endParaRPr lang="de-DE" sz="2400" dirty="0"/>
          </a:p>
          <a:p>
            <a:r>
              <a:rPr lang="de-DE" sz="2400" dirty="0"/>
              <a:t>Mona Amro</a:t>
            </a:r>
          </a:p>
          <a:p>
            <a:r>
              <a:rPr lang="de-DE" sz="2400" dirty="0"/>
              <a:t>Jingrun Zhang</a:t>
            </a:r>
            <a:endParaRPr lang="de-DE" sz="2800" dirty="0"/>
          </a:p>
          <a:p>
            <a:endParaRPr lang="de-DE" sz="2667" dirty="0"/>
          </a:p>
          <a:p>
            <a:r>
              <a:rPr lang="de-DE" dirty="0"/>
              <a:t>12.12.2022</a:t>
            </a:r>
          </a:p>
        </p:txBody>
      </p:sp>
    </p:spTree>
    <p:extLst>
      <p:ext uri="{BB962C8B-B14F-4D97-AF65-F5344CB8AC3E}">
        <p14:creationId xmlns:p14="http://schemas.microsoft.com/office/powerpoint/2010/main" val="70803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strike="noStrike" baseline="0" dirty="0">
                <a:solidFill>
                  <a:srgbClr val="000000"/>
                </a:solidFill>
                <a:latin typeface="Calibri" panose="020F0502020204030204" pitchFamily="34" charset="0"/>
              </a:rPr>
              <a:t>In einer Bank können Kunden eine Reihe von Konten eröffnen. Hierzu müssen der Name und die Adresse hinterlegt werden. Alle Konten haben einen Saldo, welcher angibt, was für ein Wert sich aktuell auf dem Konto befindet. Girokonten sind die ganz normalen Konten, sie werden durch eine eindeutige IBAN identifiziert. Zudem gibt es Depotkonten, in dem die von den Kunden gekauften Aktien abgelegt werden. Der Kunde kann sich eine Auflistung der verschiedenen Posten in seinen Depots anzeigen lassen. Wichtig ist, dass zur Deckung von Käufen und zur Ausschüttung bei Verkäufen oder Dividendenzahlungen immer ein Referenzkonto angegeben werden muss. Zur Berechnung des Saldos eines Depots werden immer die Tageskurse der Aktien verwendet. Aktien werden durch die sogenannte Wertpapierkennnummer eindeutig identifiziert. </a:t>
            </a:r>
            <a:endParaRPr lang="de-DE" dirty="0">
              <a:solidFill>
                <a:srgbClr val="FF0000"/>
              </a:solidFill>
            </a:endParaRPr>
          </a:p>
        </p:txBody>
      </p:sp>
      <p:sp>
        <p:nvSpPr>
          <p:cNvPr id="4" name="Titel 3"/>
          <p:cNvSpPr>
            <a:spLocks noGrp="1"/>
          </p:cNvSpPr>
          <p:nvPr>
            <p:ph type="title"/>
          </p:nvPr>
        </p:nvSpPr>
        <p:spPr/>
        <p:txBody>
          <a:bodyPr/>
          <a:lstStyle/>
          <a:p>
            <a:r>
              <a:rPr lang="de-DE" dirty="0"/>
              <a:t>Anforderungstext – Bank (G2)</a:t>
            </a:r>
          </a:p>
        </p:txBody>
      </p:sp>
    </p:spTree>
    <p:extLst>
      <p:ext uri="{BB962C8B-B14F-4D97-AF65-F5344CB8AC3E}">
        <p14:creationId xmlns:p14="http://schemas.microsoft.com/office/powerpoint/2010/main" val="316511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strike="noStrike" baseline="0" dirty="0">
                <a:solidFill>
                  <a:srgbClr val="000000"/>
                </a:solidFill>
                <a:latin typeface="Calibri" panose="020F0502020204030204" pitchFamily="34" charset="0"/>
              </a:rPr>
              <a:t>In einer </a:t>
            </a:r>
            <a:r>
              <a:rPr lang="de-DE" sz="1800" b="0" i="0" u="sng" strike="noStrike" baseline="0" dirty="0">
                <a:solidFill>
                  <a:srgbClr val="00B050"/>
                </a:solidFill>
                <a:latin typeface="Calibri" panose="020F0502020204030204" pitchFamily="34" charset="0"/>
              </a:rPr>
              <a:t>Bank</a:t>
            </a:r>
            <a:r>
              <a:rPr lang="de-DE" sz="1800" b="0" i="0" u="none" strike="noStrike" baseline="0" dirty="0">
                <a:solidFill>
                  <a:srgbClr val="000000"/>
                </a:solidFill>
                <a:latin typeface="Calibri" panose="020F0502020204030204" pitchFamily="34" charset="0"/>
              </a:rPr>
              <a:t> können </a:t>
            </a:r>
            <a:r>
              <a:rPr lang="de-DE" sz="1800" b="0" i="0" u="sng" strike="noStrike" baseline="0" dirty="0">
                <a:solidFill>
                  <a:srgbClr val="00B050"/>
                </a:solidFill>
                <a:latin typeface="Calibri" panose="020F0502020204030204" pitchFamily="34" charset="0"/>
              </a:rPr>
              <a:t>Kunden</a:t>
            </a:r>
            <a:r>
              <a:rPr lang="de-DE" sz="1800" b="0" i="0" u="none" strike="noStrike" baseline="0" dirty="0">
                <a:solidFill>
                  <a:srgbClr val="000000"/>
                </a:solidFill>
                <a:latin typeface="Calibri" panose="020F0502020204030204" pitchFamily="34" charset="0"/>
              </a:rPr>
              <a:t> eine </a:t>
            </a:r>
            <a:r>
              <a:rPr lang="de-DE" sz="1800" b="0" i="0" u="sng" strike="noStrike" baseline="0" dirty="0">
                <a:solidFill>
                  <a:srgbClr val="00B050"/>
                </a:solidFill>
                <a:latin typeface="Calibri" panose="020F0502020204030204" pitchFamily="34" charset="0"/>
              </a:rPr>
              <a:t>Reihe</a:t>
            </a:r>
            <a:r>
              <a:rPr lang="de-DE" sz="1800" b="0" i="0" u="none" strike="noStrike" baseline="0" dirty="0">
                <a:solidFill>
                  <a:srgbClr val="000000"/>
                </a:solidFill>
                <a:latin typeface="Calibri" panose="020F0502020204030204" pitchFamily="34" charset="0"/>
              </a:rPr>
              <a:t> von </a:t>
            </a:r>
            <a:r>
              <a:rPr lang="de-DE" sz="1800" b="0" i="0" u="sng" strike="noStrike" baseline="0" dirty="0">
                <a:solidFill>
                  <a:srgbClr val="00B050"/>
                </a:solidFill>
                <a:latin typeface="Calibri" panose="020F0502020204030204" pitchFamily="34" charset="0"/>
              </a:rPr>
              <a:t>Konten</a:t>
            </a:r>
            <a:r>
              <a:rPr lang="de-DE" sz="1800" b="0" i="0" u="none" strike="noStrike" baseline="0" dirty="0">
                <a:solidFill>
                  <a:srgbClr val="000000"/>
                </a:solidFill>
                <a:latin typeface="Calibri" panose="020F0502020204030204" pitchFamily="34" charset="0"/>
              </a:rPr>
              <a:t> eröffnen. Hierzu müssen der </a:t>
            </a:r>
            <a:r>
              <a:rPr lang="de-DE" sz="1800" b="0" i="0" u="sng" strike="noStrike" baseline="0" dirty="0">
                <a:solidFill>
                  <a:srgbClr val="FFC000"/>
                </a:solidFill>
                <a:latin typeface="Calibri" panose="020F0502020204030204" pitchFamily="34" charset="0"/>
              </a:rPr>
              <a:t>Name</a:t>
            </a:r>
            <a:r>
              <a:rPr lang="de-DE" sz="1800" b="0" i="0" u="none" strike="noStrike" baseline="0" dirty="0">
                <a:solidFill>
                  <a:srgbClr val="000000"/>
                </a:solidFill>
                <a:latin typeface="Calibri" panose="020F0502020204030204" pitchFamily="34" charset="0"/>
              </a:rPr>
              <a:t> und die </a:t>
            </a:r>
            <a:r>
              <a:rPr lang="de-DE" sz="1800" b="0" i="0" u="sng" strike="noStrike" baseline="0" dirty="0">
                <a:solidFill>
                  <a:srgbClr val="FFC000"/>
                </a:solidFill>
                <a:latin typeface="Calibri" panose="020F0502020204030204" pitchFamily="34" charset="0"/>
              </a:rPr>
              <a:t>Adresse</a:t>
            </a:r>
            <a:r>
              <a:rPr lang="de-DE" sz="1800" b="0" i="0" u="none" strike="noStrike" baseline="0" dirty="0">
                <a:solidFill>
                  <a:srgbClr val="000000"/>
                </a:solidFill>
                <a:latin typeface="Calibri" panose="020F0502020204030204" pitchFamily="34" charset="0"/>
              </a:rPr>
              <a:t> hinterlegt werden. Alle </a:t>
            </a:r>
            <a:r>
              <a:rPr lang="de-DE" sz="1800" b="0" i="0" u="sng" strike="noStrike" baseline="0" dirty="0">
                <a:solidFill>
                  <a:srgbClr val="00B050"/>
                </a:solidFill>
                <a:latin typeface="Calibri" panose="020F0502020204030204" pitchFamily="34" charset="0"/>
              </a:rPr>
              <a:t>Konten</a:t>
            </a:r>
            <a:r>
              <a:rPr lang="de-DE" sz="1800" b="0" i="0" u="none" strike="noStrike" baseline="0" dirty="0">
                <a:solidFill>
                  <a:srgbClr val="000000"/>
                </a:solidFill>
                <a:latin typeface="Calibri" panose="020F0502020204030204" pitchFamily="34" charset="0"/>
              </a:rPr>
              <a:t> haben einen </a:t>
            </a:r>
            <a:r>
              <a:rPr lang="de-DE" sz="1800" b="0" i="0" u="sng" strike="noStrike" baseline="0" dirty="0">
                <a:solidFill>
                  <a:srgbClr val="FFC000"/>
                </a:solidFill>
                <a:latin typeface="Calibri" panose="020F0502020204030204" pitchFamily="34" charset="0"/>
              </a:rPr>
              <a:t>Saldo</a:t>
            </a:r>
            <a:r>
              <a:rPr lang="de-DE" sz="1800" b="0" i="0" u="none" strike="noStrike" baseline="0" dirty="0">
                <a:solidFill>
                  <a:srgbClr val="000000"/>
                </a:solidFill>
                <a:latin typeface="Calibri" panose="020F0502020204030204" pitchFamily="34" charset="0"/>
              </a:rPr>
              <a:t>, welcher angibt, was für ein </a:t>
            </a:r>
            <a:r>
              <a:rPr lang="de-DE" sz="1800" b="0" i="0" u="sng" strike="noStrike" baseline="0" dirty="0">
                <a:solidFill>
                  <a:srgbClr val="00B050"/>
                </a:solidFill>
                <a:latin typeface="Calibri" panose="020F0502020204030204" pitchFamily="34" charset="0"/>
              </a:rPr>
              <a:t>Wert</a:t>
            </a:r>
            <a:r>
              <a:rPr lang="de-DE" sz="1800" b="0" i="0" u="none" strike="noStrike" baseline="0" dirty="0">
                <a:solidFill>
                  <a:srgbClr val="000000"/>
                </a:solidFill>
                <a:latin typeface="Calibri" panose="020F0502020204030204" pitchFamily="34" charset="0"/>
              </a:rPr>
              <a:t> sich aktuell auf dem </a:t>
            </a:r>
            <a:r>
              <a:rPr lang="de-DE" sz="1800" b="0" i="0" u="sng" strike="noStrike" baseline="0" dirty="0">
                <a:solidFill>
                  <a:srgbClr val="00B050"/>
                </a:solidFill>
                <a:latin typeface="Calibri" panose="020F0502020204030204" pitchFamily="34" charset="0"/>
              </a:rPr>
              <a:t>Konto</a:t>
            </a:r>
            <a:r>
              <a:rPr lang="de-DE" sz="1800" b="0" i="0" u="none" strike="noStrike" baseline="0" dirty="0">
                <a:solidFill>
                  <a:srgbClr val="000000"/>
                </a:solidFill>
                <a:latin typeface="Calibri" panose="020F0502020204030204" pitchFamily="34" charset="0"/>
              </a:rPr>
              <a:t> befindet. </a:t>
            </a:r>
            <a:r>
              <a:rPr lang="de-DE" sz="1800" b="0" i="0" u="sng" strike="noStrike" baseline="0" dirty="0">
                <a:solidFill>
                  <a:srgbClr val="00B050"/>
                </a:solidFill>
                <a:latin typeface="Calibri" panose="020F0502020204030204" pitchFamily="34" charset="0"/>
              </a:rPr>
              <a:t>Girokonten</a:t>
            </a:r>
            <a:r>
              <a:rPr lang="de-DE" sz="1800" b="0" i="0" u="none" strike="noStrike" baseline="0" dirty="0">
                <a:solidFill>
                  <a:srgbClr val="000000"/>
                </a:solidFill>
                <a:latin typeface="Calibri" panose="020F0502020204030204" pitchFamily="34" charset="0"/>
              </a:rPr>
              <a:t> sind die ganz normalen </a:t>
            </a:r>
            <a:r>
              <a:rPr lang="de-DE" sz="1800" b="0" i="0" u="sng" strike="noStrike" baseline="0" dirty="0">
                <a:solidFill>
                  <a:srgbClr val="00B050"/>
                </a:solidFill>
                <a:latin typeface="Calibri" panose="020F0502020204030204" pitchFamily="34" charset="0"/>
              </a:rPr>
              <a:t>Konten</a:t>
            </a:r>
            <a:r>
              <a:rPr lang="de-DE" sz="1800" b="0" i="0" u="none" strike="noStrike" baseline="0" dirty="0">
                <a:solidFill>
                  <a:srgbClr val="000000"/>
                </a:solidFill>
                <a:latin typeface="Calibri" panose="020F0502020204030204" pitchFamily="34" charset="0"/>
              </a:rPr>
              <a:t>, sie werden durch eine eindeutige </a:t>
            </a:r>
            <a:r>
              <a:rPr lang="de-DE" sz="1800" b="0" i="0" u="sng" strike="noStrike" baseline="0" dirty="0">
                <a:solidFill>
                  <a:srgbClr val="FFC000"/>
                </a:solidFill>
                <a:latin typeface="Calibri" panose="020F0502020204030204" pitchFamily="34" charset="0"/>
              </a:rPr>
              <a:t>IBAN</a:t>
            </a:r>
            <a:r>
              <a:rPr lang="de-DE" sz="1800" b="0" i="0" u="none" strike="noStrike" baseline="0" dirty="0">
                <a:solidFill>
                  <a:srgbClr val="000000"/>
                </a:solidFill>
                <a:latin typeface="Calibri" panose="020F0502020204030204" pitchFamily="34" charset="0"/>
              </a:rPr>
              <a:t> identifiziert. Zudem gibt es </a:t>
            </a:r>
            <a:r>
              <a:rPr lang="de-DE" sz="1800" b="0" i="0" u="sng" strike="noStrike" baseline="0" dirty="0">
                <a:solidFill>
                  <a:srgbClr val="00B050"/>
                </a:solidFill>
                <a:latin typeface="Calibri" panose="020F0502020204030204" pitchFamily="34" charset="0"/>
              </a:rPr>
              <a:t>Depotkonten</a:t>
            </a:r>
            <a:r>
              <a:rPr lang="de-DE" sz="1800" b="0" i="0" u="none" strike="noStrike" baseline="0" dirty="0">
                <a:solidFill>
                  <a:srgbClr val="000000"/>
                </a:solidFill>
                <a:latin typeface="Calibri" panose="020F0502020204030204" pitchFamily="34" charset="0"/>
              </a:rPr>
              <a:t>, in dem die von den </a:t>
            </a:r>
            <a:r>
              <a:rPr lang="de-DE" sz="1800" b="0" i="0" u="sng" strike="noStrike" baseline="0" dirty="0">
                <a:solidFill>
                  <a:srgbClr val="00B050"/>
                </a:solidFill>
                <a:latin typeface="Calibri" panose="020F0502020204030204" pitchFamily="34" charset="0"/>
              </a:rPr>
              <a:t>Kunden</a:t>
            </a:r>
            <a:r>
              <a:rPr lang="de-DE" sz="1800" b="0" i="0" u="none" strike="noStrike" baseline="0" dirty="0">
                <a:solidFill>
                  <a:srgbClr val="000000"/>
                </a:solidFill>
                <a:latin typeface="Calibri" panose="020F0502020204030204" pitchFamily="34" charset="0"/>
              </a:rPr>
              <a:t> gekauften </a:t>
            </a:r>
            <a:r>
              <a:rPr lang="de-DE" sz="1800" b="0" i="0" u="sng" strike="noStrike" baseline="0" dirty="0">
                <a:solidFill>
                  <a:srgbClr val="00B050"/>
                </a:solidFill>
                <a:latin typeface="Calibri" panose="020F0502020204030204" pitchFamily="34" charset="0"/>
              </a:rPr>
              <a:t>Aktien</a:t>
            </a:r>
            <a:r>
              <a:rPr lang="de-DE" sz="1800" b="0" i="0" u="none" strike="noStrike" baseline="0" dirty="0">
                <a:solidFill>
                  <a:srgbClr val="000000"/>
                </a:solidFill>
                <a:latin typeface="Calibri" panose="020F0502020204030204" pitchFamily="34" charset="0"/>
              </a:rPr>
              <a:t> abgelegt werden. Der </a:t>
            </a:r>
            <a:r>
              <a:rPr lang="de-DE" sz="1800" b="0" i="0" u="sng" strike="noStrike" baseline="0" dirty="0">
                <a:solidFill>
                  <a:srgbClr val="00B050"/>
                </a:solidFill>
                <a:latin typeface="Calibri" panose="020F0502020204030204" pitchFamily="34" charset="0"/>
              </a:rPr>
              <a:t>Kunde</a:t>
            </a:r>
            <a:r>
              <a:rPr lang="de-DE" sz="1800" b="0" i="0" u="none" strike="noStrike" baseline="0" dirty="0">
                <a:solidFill>
                  <a:srgbClr val="000000"/>
                </a:solidFill>
                <a:latin typeface="Calibri" panose="020F0502020204030204" pitchFamily="34" charset="0"/>
              </a:rPr>
              <a:t> kann sich eine </a:t>
            </a:r>
            <a:r>
              <a:rPr lang="de-DE" sz="1800" b="0" i="0" u="sng" strike="noStrike" baseline="0" dirty="0">
                <a:solidFill>
                  <a:srgbClr val="00B050"/>
                </a:solidFill>
                <a:latin typeface="Calibri" panose="020F0502020204030204" pitchFamily="34" charset="0"/>
              </a:rPr>
              <a:t>Auflistung</a:t>
            </a:r>
            <a:r>
              <a:rPr lang="de-DE" sz="1800" b="0" i="0" u="none" strike="noStrike" baseline="0" dirty="0">
                <a:solidFill>
                  <a:srgbClr val="000000"/>
                </a:solidFill>
                <a:latin typeface="Calibri" panose="020F0502020204030204" pitchFamily="34" charset="0"/>
              </a:rPr>
              <a:t> der verschiedenen </a:t>
            </a:r>
            <a:r>
              <a:rPr lang="de-DE" sz="1800" b="0" i="0" u="sng" strike="noStrike" baseline="0" dirty="0">
                <a:solidFill>
                  <a:srgbClr val="00B050"/>
                </a:solidFill>
                <a:latin typeface="Calibri" panose="020F0502020204030204" pitchFamily="34" charset="0"/>
              </a:rPr>
              <a:t>Posten</a:t>
            </a:r>
            <a:r>
              <a:rPr lang="de-DE" sz="1800" b="0" i="0" u="none" strike="noStrike" baseline="0" dirty="0">
                <a:solidFill>
                  <a:srgbClr val="000000"/>
                </a:solidFill>
                <a:latin typeface="Calibri" panose="020F0502020204030204" pitchFamily="34" charset="0"/>
              </a:rPr>
              <a:t> in seinen </a:t>
            </a:r>
            <a:r>
              <a:rPr lang="de-DE" sz="1800" b="0" i="0" u="sng" strike="noStrike" baseline="0" dirty="0">
                <a:solidFill>
                  <a:srgbClr val="00B050"/>
                </a:solidFill>
                <a:latin typeface="Calibri" panose="020F0502020204030204" pitchFamily="34" charset="0"/>
              </a:rPr>
              <a:t>Depots</a:t>
            </a:r>
            <a:r>
              <a:rPr lang="de-DE" sz="1800" b="0" i="0" u="none" strike="noStrike" baseline="0" dirty="0">
                <a:solidFill>
                  <a:srgbClr val="000000"/>
                </a:solidFill>
                <a:latin typeface="Calibri" panose="020F0502020204030204" pitchFamily="34" charset="0"/>
              </a:rPr>
              <a:t> anzeigen lassen. Wichtig ist, dass zur </a:t>
            </a:r>
            <a:r>
              <a:rPr lang="de-DE" sz="1800" b="0" i="0" u="sng" strike="noStrike" baseline="0" dirty="0">
                <a:solidFill>
                  <a:srgbClr val="00B050"/>
                </a:solidFill>
                <a:latin typeface="Calibri" panose="020F0502020204030204" pitchFamily="34" charset="0"/>
              </a:rPr>
              <a:t>Deckung</a:t>
            </a:r>
            <a:r>
              <a:rPr lang="de-DE" sz="1800" b="0" i="0" u="none" strike="noStrike" baseline="0" dirty="0">
                <a:solidFill>
                  <a:srgbClr val="000000"/>
                </a:solidFill>
                <a:latin typeface="Calibri" panose="020F0502020204030204" pitchFamily="34" charset="0"/>
              </a:rPr>
              <a:t> von </a:t>
            </a:r>
            <a:r>
              <a:rPr lang="de-DE" sz="1800" b="0" i="0" u="sng" strike="noStrike" baseline="0" dirty="0">
                <a:solidFill>
                  <a:srgbClr val="FFC000"/>
                </a:solidFill>
                <a:latin typeface="Calibri" panose="020F0502020204030204" pitchFamily="34" charset="0"/>
              </a:rPr>
              <a:t>Käufen</a:t>
            </a:r>
            <a:r>
              <a:rPr lang="de-DE" sz="1800" b="0" i="0" u="none" strike="noStrike" baseline="0" dirty="0">
                <a:solidFill>
                  <a:srgbClr val="000000"/>
                </a:solidFill>
                <a:latin typeface="Calibri" panose="020F0502020204030204" pitchFamily="34" charset="0"/>
              </a:rPr>
              <a:t> und zur </a:t>
            </a:r>
            <a:r>
              <a:rPr lang="de-DE" sz="1800" b="0" i="0" u="sng" strike="noStrike" baseline="0" dirty="0">
                <a:solidFill>
                  <a:srgbClr val="00B050"/>
                </a:solidFill>
                <a:latin typeface="Calibri" panose="020F0502020204030204" pitchFamily="34" charset="0"/>
              </a:rPr>
              <a:t>Ausschüttung</a:t>
            </a:r>
            <a:r>
              <a:rPr lang="de-DE" sz="1800" b="0" i="0" u="none" strike="noStrike" baseline="0" dirty="0">
                <a:solidFill>
                  <a:srgbClr val="000000"/>
                </a:solidFill>
                <a:latin typeface="Calibri" panose="020F0502020204030204" pitchFamily="34" charset="0"/>
              </a:rPr>
              <a:t> bei </a:t>
            </a:r>
            <a:r>
              <a:rPr lang="de-DE" sz="1800" b="0" i="0" u="sng" strike="noStrike" baseline="0" dirty="0">
                <a:solidFill>
                  <a:srgbClr val="FFC000"/>
                </a:solidFill>
                <a:latin typeface="Calibri" panose="020F0502020204030204" pitchFamily="34" charset="0"/>
              </a:rPr>
              <a:t>Verkäufen</a:t>
            </a:r>
            <a:r>
              <a:rPr lang="de-DE" sz="1800" b="0" i="0" u="none" strike="noStrike" baseline="0" dirty="0">
                <a:solidFill>
                  <a:srgbClr val="000000"/>
                </a:solidFill>
                <a:latin typeface="Calibri" panose="020F0502020204030204" pitchFamily="34" charset="0"/>
              </a:rPr>
              <a:t> oder </a:t>
            </a:r>
            <a:r>
              <a:rPr lang="de-DE" sz="1800" b="0" i="0" u="sng" strike="noStrike" baseline="0" dirty="0">
                <a:solidFill>
                  <a:srgbClr val="FFC000"/>
                </a:solidFill>
                <a:latin typeface="Calibri" panose="020F0502020204030204" pitchFamily="34" charset="0"/>
              </a:rPr>
              <a:t>Dividendenzahlungen</a:t>
            </a:r>
            <a:r>
              <a:rPr lang="de-DE" sz="1800" b="0" i="0" u="none" strike="noStrike" baseline="0" dirty="0">
                <a:solidFill>
                  <a:srgbClr val="000000"/>
                </a:solidFill>
                <a:latin typeface="Calibri" panose="020F0502020204030204" pitchFamily="34" charset="0"/>
              </a:rPr>
              <a:t> immer ein </a:t>
            </a:r>
            <a:r>
              <a:rPr lang="de-DE" sz="1800" b="0" i="0" u="sng" strike="noStrike" baseline="0" dirty="0">
                <a:solidFill>
                  <a:srgbClr val="00B050"/>
                </a:solidFill>
                <a:latin typeface="Calibri" panose="020F0502020204030204" pitchFamily="34" charset="0"/>
              </a:rPr>
              <a:t>Referenzkonto</a:t>
            </a:r>
            <a:r>
              <a:rPr lang="de-DE" sz="1800" b="0" i="0" u="none" strike="noStrike" baseline="0" dirty="0">
                <a:solidFill>
                  <a:srgbClr val="000000"/>
                </a:solidFill>
                <a:latin typeface="Calibri" panose="020F0502020204030204" pitchFamily="34" charset="0"/>
              </a:rPr>
              <a:t> angegeben werden muss. Zur </a:t>
            </a:r>
            <a:r>
              <a:rPr lang="de-DE" sz="1800" b="0" i="0" u="sng" strike="noStrike" baseline="0" dirty="0">
                <a:solidFill>
                  <a:srgbClr val="00B050"/>
                </a:solidFill>
                <a:latin typeface="Calibri" panose="020F0502020204030204" pitchFamily="34" charset="0"/>
              </a:rPr>
              <a:t>Berechnung</a:t>
            </a:r>
            <a:r>
              <a:rPr lang="de-DE" sz="1800" b="0" i="0" u="none" strike="noStrike" baseline="0" dirty="0">
                <a:solidFill>
                  <a:srgbClr val="000000"/>
                </a:solidFill>
                <a:latin typeface="Calibri" panose="020F0502020204030204" pitchFamily="34" charset="0"/>
              </a:rPr>
              <a:t> des </a:t>
            </a:r>
            <a:r>
              <a:rPr lang="de-DE" sz="1800" b="0" i="0" u="sng" strike="noStrike" baseline="0" dirty="0">
                <a:solidFill>
                  <a:srgbClr val="FFC000"/>
                </a:solidFill>
                <a:latin typeface="Calibri" panose="020F0502020204030204" pitchFamily="34" charset="0"/>
              </a:rPr>
              <a:t>Saldos</a:t>
            </a:r>
            <a:r>
              <a:rPr lang="de-DE" sz="1800" b="0" i="0" u="none" strike="noStrike" baseline="0" dirty="0">
                <a:solidFill>
                  <a:srgbClr val="000000"/>
                </a:solidFill>
                <a:latin typeface="Calibri" panose="020F0502020204030204" pitchFamily="34" charset="0"/>
              </a:rPr>
              <a:t> eines </a:t>
            </a:r>
            <a:r>
              <a:rPr lang="de-DE" sz="1800" b="0" i="0" u="sng" strike="noStrike" baseline="0" dirty="0">
                <a:solidFill>
                  <a:srgbClr val="00B050"/>
                </a:solidFill>
                <a:latin typeface="Calibri" panose="020F0502020204030204" pitchFamily="34" charset="0"/>
              </a:rPr>
              <a:t>Depots</a:t>
            </a:r>
            <a:r>
              <a:rPr lang="de-DE" sz="1800" b="0" i="0" u="none" strike="noStrike" baseline="0" dirty="0">
                <a:solidFill>
                  <a:srgbClr val="000000"/>
                </a:solidFill>
                <a:latin typeface="Calibri" panose="020F0502020204030204" pitchFamily="34" charset="0"/>
              </a:rPr>
              <a:t> werden immer die </a:t>
            </a:r>
            <a:r>
              <a:rPr lang="de-DE" sz="1800" b="0" i="0" u="sng" strike="noStrike" baseline="0" dirty="0">
                <a:solidFill>
                  <a:srgbClr val="00B050"/>
                </a:solidFill>
                <a:latin typeface="Calibri" panose="020F0502020204030204" pitchFamily="34" charset="0"/>
              </a:rPr>
              <a:t>Tageskurse</a:t>
            </a:r>
            <a:r>
              <a:rPr lang="de-DE" sz="1800" b="0" i="0" u="none" strike="noStrike" baseline="0" dirty="0">
                <a:solidFill>
                  <a:srgbClr val="000000"/>
                </a:solidFill>
                <a:latin typeface="Calibri" panose="020F0502020204030204" pitchFamily="34" charset="0"/>
              </a:rPr>
              <a:t> der </a:t>
            </a:r>
            <a:r>
              <a:rPr lang="de-DE" sz="1800" b="0" i="0" u="sng" strike="noStrike" baseline="0" dirty="0">
                <a:solidFill>
                  <a:srgbClr val="00B050"/>
                </a:solidFill>
                <a:latin typeface="Calibri" panose="020F0502020204030204" pitchFamily="34" charset="0"/>
              </a:rPr>
              <a:t>Aktien</a:t>
            </a:r>
            <a:r>
              <a:rPr lang="de-DE" sz="1800" b="0" i="0" u="none" strike="noStrike" baseline="0" dirty="0">
                <a:solidFill>
                  <a:srgbClr val="000000"/>
                </a:solidFill>
                <a:latin typeface="Calibri" panose="020F0502020204030204" pitchFamily="34" charset="0"/>
              </a:rPr>
              <a:t> verwendet. </a:t>
            </a:r>
            <a:r>
              <a:rPr lang="de-DE" sz="1800" b="0" i="0" u="sng" strike="noStrike" baseline="0" dirty="0">
                <a:solidFill>
                  <a:srgbClr val="00B050"/>
                </a:solidFill>
                <a:latin typeface="Calibri" panose="020F0502020204030204" pitchFamily="34" charset="0"/>
              </a:rPr>
              <a:t>Aktien</a:t>
            </a:r>
            <a:r>
              <a:rPr lang="de-DE" sz="1800" b="0" i="0" u="none" strike="noStrike" baseline="0" dirty="0">
                <a:solidFill>
                  <a:srgbClr val="000000"/>
                </a:solidFill>
                <a:latin typeface="Calibri" panose="020F0502020204030204" pitchFamily="34" charset="0"/>
              </a:rPr>
              <a:t> werden durch die sogenannte </a:t>
            </a:r>
            <a:r>
              <a:rPr lang="de-DE" sz="1800" b="0" i="0" u="sng" strike="noStrike" baseline="0" dirty="0">
                <a:solidFill>
                  <a:srgbClr val="FFC000"/>
                </a:solidFill>
                <a:latin typeface="Calibri" panose="020F0502020204030204" pitchFamily="34" charset="0"/>
              </a:rPr>
              <a:t>Wertpapierkennnummer</a:t>
            </a:r>
            <a:r>
              <a:rPr lang="de-DE" sz="1800" b="0" i="0" u="none" strike="noStrike" baseline="0" dirty="0">
                <a:solidFill>
                  <a:srgbClr val="000000"/>
                </a:solidFill>
                <a:latin typeface="Calibri" panose="020F0502020204030204" pitchFamily="34" charset="0"/>
              </a:rPr>
              <a:t> eindeutig identifiziert. </a:t>
            </a:r>
            <a:endParaRPr lang="de-DE" dirty="0">
              <a:solidFill>
                <a:srgbClr val="FF0000"/>
              </a:solidFill>
            </a:endParaRPr>
          </a:p>
        </p:txBody>
      </p:sp>
      <p:sp>
        <p:nvSpPr>
          <p:cNvPr id="4" name="Titel 3"/>
          <p:cNvSpPr>
            <a:spLocks noGrp="1"/>
          </p:cNvSpPr>
          <p:nvPr>
            <p:ph type="title"/>
          </p:nvPr>
        </p:nvSpPr>
        <p:spPr/>
        <p:txBody>
          <a:bodyPr/>
          <a:lstStyle/>
          <a:p>
            <a:r>
              <a:rPr lang="de-DE" dirty="0"/>
              <a:t>Anforderungstext – Bank (G2)</a:t>
            </a:r>
          </a:p>
        </p:txBody>
      </p:sp>
      <p:cxnSp>
        <p:nvCxnSpPr>
          <p:cNvPr id="3" name="Gerader Verbinder 2">
            <a:extLst>
              <a:ext uri="{FF2B5EF4-FFF2-40B4-BE49-F238E27FC236}">
                <a16:creationId xmlns:a16="http://schemas.microsoft.com/office/drawing/2014/main" id="{B811AD2A-AB0D-8484-46B9-E79B736E8829}"/>
              </a:ext>
            </a:extLst>
          </p:cNvPr>
          <p:cNvCxnSpPr>
            <a:cxnSpLocks/>
          </p:cNvCxnSpPr>
          <p:nvPr/>
        </p:nvCxnSpPr>
        <p:spPr>
          <a:xfrm>
            <a:off x="1407592" y="1993404"/>
            <a:ext cx="432048"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9" name="Gerader Verbinder 8">
            <a:extLst>
              <a:ext uri="{FF2B5EF4-FFF2-40B4-BE49-F238E27FC236}">
                <a16:creationId xmlns:a16="http://schemas.microsoft.com/office/drawing/2014/main" id="{BF941780-C557-036A-D6F5-BEA50489C5FC}"/>
              </a:ext>
            </a:extLst>
          </p:cNvPr>
          <p:cNvCxnSpPr>
            <a:cxnSpLocks/>
          </p:cNvCxnSpPr>
          <p:nvPr/>
        </p:nvCxnSpPr>
        <p:spPr>
          <a:xfrm>
            <a:off x="3840572" y="1993404"/>
            <a:ext cx="504056"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1" name="Gerader Verbinder 10">
            <a:extLst>
              <a:ext uri="{FF2B5EF4-FFF2-40B4-BE49-F238E27FC236}">
                <a16:creationId xmlns:a16="http://schemas.microsoft.com/office/drawing/2014/main" id="{B51A7569-48CE-6500-35C9-347DC81CEED9}"/>
              </a:ext>
            </a:extLst>
          </p:cNvPr>
          <p:cNvCxnSpPr>
            <a:cxnSpLocks/>
          </p:cNvCxnSpPr>
          <p:nvPr/>
        </p:nvCxnSpPr>
        <p:spPr>
          <a:xfrm>
            <a:off x="7456264" y="3073524"/>
            <a:ext cx="936104"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4" name="Gerader Verbinder 13">
            <a:extLst>
              <a:ext uri="{FF2B5EF4-FFF2-40B4-BE49-F238E27FC236}">
                <a16:creationId xmlns:a16="http://schemas.microsoft.com/office/drawing/2014/main" id="{60983D14-3510-BE51-562B-1B0F5921516A}"/>
              </a:ext>
            </a:extLst>
          </p:cNvPr>
          <p:cNvCxnSpPr>
            <a:cxnSpLocks/>
          </p:cNvCxnSpPr>
          <p:nvPr/>
        </p:nvCxnSpPr>
        <p:spPr>
          <a:xfrm>
            <a:off x="1983656" y="3361556"/>
            <a:ext cx="720080"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7" name="Gerader Verbinder 16">
            <a:extLst>
              <a:ext uri="{FF2B5EF4-FFF2-40B4-BE49-F238E27FC236}">
                <a16:creationId xmlns:a16="http://schemas.microsoft.com/office/drawing/2014/main" id="{B26DB0A4-C5CF-C6C7-1455-522F92BF1B87}"/>
              </a:ext>
            </a:extLst>
          </p:cNvPr>
          <p:cNvCxnSpPr>
            <a:cxnSpLocks/>
          </p:cNvCxnSpPr>
          <p:nvPr/>
        </p:nvCxnSpPr>
        <p:spPr>
          <a:xfrm>
            <a:off x="7744296" y="3364595"/>
            <a:ext cx="792088"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2" name="Gerader Verbinder 21">
            <a:extLst>
              <a:ext uri="{FF2B5EF4-FFF2-40B4-BE49-F238E27FC236}">
                <a16:creationId xmlns:a16="http://schemas.microsoft.com/office/drawing/2014/main" id="{DD2A64E7-3BB5-4D49-6ACC-FA5A3E5B8758}"/>
              </a:ext>
            </a:extLst>
          </p:cNvPr>
          <p:cNvCxnSpPr>
            <a:cxnSpLocks/>
          </p:cNvCxnSpPr>
          <p:nvPr/>
        </p:nvCxnSpPr>
        <p:spPr>
          <a:xfrm>
            <a:off x="2055664" y="3649588"/>
            <a:ext cx="1296144"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8" name="Gerader Verbinder 27">
            <a:extLst>
              <a:ext uri="{FF2B5EF4-FFF2-40B4-BE49-F238E27FC236}">
                <a16:creationId xmlns:a16="http://schemas.microsoft.com/office/drawing/2014/main" id="{D0239800-D95C-C246-A878-B756AE655571}"/>
              </a:ext>
            </a:extLst>
          </p:cNvPr>
          <p:cNvCxnSpPr>
            <a:cxnSpLocks/>
          </p:cNvCxnSpPr>
          <p:nvPr/>
        </p:nvCxnSpPr>
        <p:spPr>
          <a:xfrm>
            <a:off x="4755964" y="3937620"/>
            <a:ext cx="1188132"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30" name="Gerader Verbinder 29">
            <a:extLst>
              <a:ext uri="{FF2B5EF4-FFF2-40B4-BE49-F238E27FC236}">
                <a16:creationId xmlns:a16="http://schemas.microsoft.com/office/drawing/2014/main" id="{CC2E04E7-EF49-1D68-B645-8D894E2BDE4C}"/>
              </a:ext>
            </a:extLst>
          </p:cNvPr>
          <p:cNvCxnSpPr>
            <a:cxnSpLocks/>
          </p:cNvCxnSpPr>
          <p:nvPr/>
        </p:nvCxnSpPr>
        <p:spPr>
          <a:xfrm>
            <a:off x="1633183" y="4225652"/>
            <a:ext cx="998545"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32" name="Gerader Verbinder 31">
            <a:extLst>
              <a:ext uri="{FF2B5EF4-FFF2-40B4-BE49-F238E27FC236}">
                <a16:creationId xmlns:a16="http://schemas.microsoft.com/office/drawing/2014/main" id="{1B4FF226-A61D-7A03-D669-43BAF0D4A2C8}"/>
              </a:ext>
            </a:extLst>
          </p:cNvPr>
          <p:cNvCxnSpPr>
            <a:cxnSpLocks/>
          </p:cNvCxnSpPr>
          <p:nvPr/>
        </p:nvCxnSpPr>
        <p:spPr>
          <a:xfrm>
            <a:off x="3927872" y="2281436"/>
            <a:ext cx="648072"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3" name="Gerader Verbinder 32">
            <a:extLst>
              <a:ext uri="{FF2B5EF4-FFF2-40B4-BE49-F238E27FC236}">
                <a16:creationId xmlns:a16="http://schemas.microsoft.com/office/drawing/2014/main" id="{B9715788-0E23-EBE8-83ED-D2C0E20B4F6D}"/>
              </a:ext>
            </a:extLst>
          </p:cNvPr>
          <p:cNvCxnSpPr>
            <a:cxnSpLocks/>
          </p:cNvCxnSpPr>
          <p:nvPr/>
        </p:nvCxnSpPr>
        <p:spPr>
          <a:xfrm>
            <a:off x="3027772" y="2569468"/>
            <a:ext cx="612068"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5" name="Gerader Verbinder 34">
            <a:extLst>
              <a:ext uri="{FF2B5EF4-FFF2-40B4-BE49-F238E27FC236}">
                <a16:creationId xmlns:a16="http://schemas.microsoft.com/office/drawing/2014/main" id="{24E6D83C-0423-E50B-93CD-7FE78D29528E}"/>
              </a:ext>
            </a:extLst>
          </p:cNvPr>
          <p:cNvCxnSpPr>
            <a:cxnSpLocks/>
          </p:cNvCxnSpPr>
          <p:nvPr/>
        </p:nvCxnSpPr>
        <p:spPr>
          <a:xfrm>
            <a:off x="615504" y="2569468"/>
            <a:ext cx="504056"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36" name="Gerader Verbinder 35">
            <a:extLst>
              <a:ext uri="{FF2B5EF4-FFF2-40B4-BE49-F238E27FC236}">
                <a16:creationId xmlns:a16="http://schemas.microsoft.com/office/drawing/2014/main" id="{6BD8D564-B707-4FDC-D19B-D63123ABEE89}"/>
              </a:ext>
            </a:extLst>
          </p:cNvPr>
          <p:cNvCxnSpPr>
            <a:cxnSpLocks/>
          </p:cNvCxnSpPr>
          <p:nvPr/>
        </p:nvCxnSpPr>
        <p:spPr>
          <a:xfrm>
            <a:off x="1021115" y="3082172"/>
            <a:ext cx="746517"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8" name="Gerader Verbinder 37">
            <a:extLst>
              <a:ext uri="{FF2B5EF4-FFF2-40B4-BE49-F238E27FC236}">
                <a16:creationId xmlns:a16="http://schemas.microsoft.com/office/drawing/2014/main" id="{415C9DEE-CF68-4EAD-2F4C-FD8C2E1007BB}"/>
              </a:ext>
            </a:extLst>
          </p:cNvPr>
          <p:cNvCxnSpPr>
            <a:cxnSpLocks/>
          </p:cNvCxnSpPr>
          <p:nvPr/>
        </p:nvCxnSpPr>
        <p:spPr>
          <a:xfrm>
            <a:off x="5512048" y="3073524"/>
            <a:ext cx="540060" cy="8648"/>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0" name="Gerader Verbinder 39">
            <a:extLst>
              <a:ext uri="{FF2B5EF4-FFF2-40B4-BE49-F238E27FC236}">
                <a16:creationId xmlns:a16="http://schemas.microsoft.com/office/drawing/2014/main" id="{43DD26BE-93B8-E8A2-73F1-F9B7F55CD93B}"/>
              </a:ext>
            </a:extLst>
          </p:cNvPr>
          <p:cNvCxnSpPr>
            <a:cxnSpLocks/>
          </p:cNvCxnSpPr>
          <p:nvPr/>
        </p:nvCxnSpPr>
        <p:spPr>
          <a:xfrm>
            <a:off x="3045774" y="4211815"/>
            <a:ext cx="612068"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1" name="Gerader Verbinder 40">
            <a:extLst>
              <a:ext uri="{FF2B5EF4-FFF2-40B4-BE49-F238E27FC236}">
                <a16:creationId xmlns:a16="http://schemas.microsoft.com/office/drawing/2014/main" id="{26EAC30E-8AEA-13DF-958A-E27947D7C124}"/>
              </a:ext>
            </a:extLst>
          </p:cNvPr>
          <p:cNvCxnSpPr>
            <a:cxnSpLocks/>
          </p:cNvCxnSpPr>
          <p:nvPr/>
        </p:nvCxnSpPr>
        <p:spPr>
          <a:xfrm>
            <a:off x="4827424" y="4211815"/>
            <a:ext cx="612068"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2" name="Gerader Verbinder 41">
            <a:extLst>
              <a:ext uri="{FF2B5EF4-FFF2-40B4-BE49-F238E27FC236}">
                <a16:creationId xmlns:a16="http://schemas.microsoft.com/office/drawing/2014/main" id="{9AE92942-9A3F-8C1D-BE39-FF53F0E316B1}"/>
              </a:ext>
            </a:extLst>
          </p:cNvPr>
          <p:cNvCxnSpPr>
            <a:cxnSpLocks/>
          </p:cNvCxnSpPr>
          <p:nvPr/>
        </p:nvCxnSpPr>
        <p:spPr>
          <a:xfrm>
            <a:off x="3621838" y="3362709"/>
            <a:ext cx="612068"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3" name="Gerader Verbinder 42">
            <a:extLst>
              <a:ext uri="{FF2B5EF4-FFF2-40B4-BE49-F238E27FC236}">
                <a16:creationId xmlns:a16="http://schemas.microsoft.com/office/drawing/2014/main" id="{E9290818-4B91-B943-16C9-85C1801D7454}"/>
              </a:ext>
            </a:extLst>
          </p:cNvPr>
          <p:cNvCxnSpPr>
            <a:cxnSpLocks/>
          </p:cNvCxnSpPr>
          <p:nvPr/>
        </p:nvCxnSpPr>
        <p:spPr>
          <a:xfrm>
            <a:off x="7528272" y="3938773"/>
            <a:ext cx="702078"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5" name="Gerader Verbinder 44">
            <a:extLst>
              <a:ext uri="{FF2B5EF4-FFF2-40B4-BE49-F238E27FC236}">
                <a16:creationId xmlns:a16="http://schemas.microsoft.com/office/drawing/2014/main" id="{02B6E3CC-D749-5268-AC7E-8B977ECF17F6}"/>
              </a:ext>
            </a:extLst>
          </p:cNvPr>
          <p:cNvCxnSpPr>
            <a:cxnSpLocks/>
          </p:cNvCxnSpPr>
          <p:nvPr/>
        </p:nvCxnSpPr>
        <p:spPr>
          <a:xfrm>
            <a:off x="7879311" y="2537422"/>
            <a:ext cx="648072"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6" name="Textfeld 5">
            <a:extLst>
              <a:ext uri="{FF2B5EF4-FFF2-40B4-BE49-F238E27FC236}">
                <a16:creationId xmlns:a16="http://schemas.microsoft.com/office/drawing/2014/main" id="{543CD48E-A5AE-1BDC-2A6B-A9241E6F8429}"/>
              </a:ext>
            </a:extLst>
          </p:cNvPr>
          <p:cNvSpPr txBox="1"/>
          <p:nvPr/>
        </p:nvSpPr>
        <p:spPr>
          <a:xfrm>
            <a:off x="647229" y="1489663"/>
            <a:ext cx="2240806" cy="338554"/>
          </a:xfrm>
          <a:prstGeom prst="rect">
            <a:avLst/>
          </a:prstGeom>
          <a:noFill/>
        </p:spPr>
        <p:txBody>
          <a:bodyPr wrap="none" rtlCol="0">
            <a:spAutoFit/>
          </a:bodyPr>
          <a:lstStyle/>
          <a:p>
            <a:r>
              <a:rPr lang="de-DE" sz="1600" b="0" i="0" u="sng" strike="noStrike" baseline="0" dirty="0">
                <a:solidFill>
                  <a:srgbClr val="00B050"/>
                </a:solidFill>
                <a:latin typeface="Calibri" panose="020F0502020204030204" pitchFamily="34" charset="0"/>
              </a:rPr>
              <a:t>Text</a:t>
            </a:r>
            <a:r>
              <a:rPr lang="de-DE" sz="1600" b="0" i="0" strike="noStrike" baseline="0" dirty="0">
                <a:solidFill>
                  <a:srgbClr val="00B050"/>
                </a:solidFill>
                <a:latin typeface="Calibri" panose="020F0502020204030204" pitchFamily="34" charset="0"/>
              </a:rPr>
              <a:t> </a:t>
            </a:r>
            <a:r>
              <a:rPr lang="de-DE" sz="1600" b="1" dirty="0">
                <a:latin typeface="Calibri" panose="020F0502020204030204" pitchFamily="34" charset="0"/>
              </a:rPr>
              <a:t>doppe</a:t>
            </a:r>
            <a:r>
              <a:rPr lang="de-DE" sz="1600" b="1" i="0" strike="noStrike" baseline="0" dirty="0">
                <a:latin typeface="Calibri" panose="020F0502020204030204" pitchFamily="34" charset="0"/>
              </a:rPr>
              <a:t>lte Kandidat</a:t>
            </a:r>
            <a:r>
              <a:rPr lang="de-DE" sz="1600" b="0" i="0" strike="noStrike" baseline="0" dirty="0">
                <a:latin typeface="Calibri" panose="020F0502020204030204" pitchFamily="34" charset="0"/>
              </a:rPr>
              <a:t> </a:t>
            </a:r>
            <a:endParaRPr lang="de-DE" sz="1600" dirty="0"/>
          </a:p>
        </p:txBody>
      </p:sp>
      <p:sp>
        <p:nvSpPr>
          <p:cNvPr id="7" name="Textfeld 6">
            <a:extLst>
              <a:ext uri="{FF2B5EF4-FFF2-40B4-BE49-F238E27FC236}">
                <a16:creationId xmlns:a16="http://schemas.microsoft.com/office/drawing/2014/main" id="{D8B27A87-82CF-1C7B-BEF9-F82B75431D14}"/>
              </a:ext>
            </a:extLst>
          </p:cNvPr>
          <p:cNvSpPr txBox="1"/>
          <p:nvPr/>
        </p:nvSpPr>
        <p:spPr>
          <a:xfrm>
            <a:off x="3351808" y="1473151"/>
            <a:ext cx="4207883" cy="338554"/>
          </a:xfrm>
          <a:prstGeom prst="rect">
            <a:avLst/>
          </a:prstGeom>
          <a:noFill/>
        </p:spPr>
        <p:txBody>
          <a:bodyPr wrap="none" rtlCol="0">
            <a:spAutoFit/>
          </a:bodyPr>
          <a:lstStyle/>
          <a:p>
            <a:r>
              <a:rPr lang="de-DE" sz="1600" b="0" i="0" u="sng" strike="noStrike" baseline="0" dirty="0">
                <a:solidFill>
                  <a:srgbClr val="00B050"/>
                </a:solidFill>
                <a:latin typeface="Calibri" panose="020F0502020204030204" pitchFamily="34" charset="0"/>
              </a:rPr>
              <a:t>Text</a:t>
            </a:r>
            <a:r>
              <a:rPr lang="de-DE" sz="1600" b="0" i="0" strike="noStrike" baseline="0" dirty="0">
                <a:solidFill>
                  <a:srgbClr val="00B050"/>
                </a:solidFill>
                <a:latin typeface="Calibri" panose="020F0502020204030204" pitchFamily="34" charset="0"/>
              </a:rPr>
              <a:t> </a:t>
            </a:r>
            <a:r>
              <a:rPr lang="de-DE" sz="1600" b="1" i="0" strike="noStrike" baseline="0" dirty="0">
                <a:latin typeface="Calibri" panose="020F0502020204030204" pitchFamily="34" charset="0"/>
              </a:rPr>
              <a:t>Substantiv, der nicht zum Problem gehören</a:t>
            </a:r>
            <a:endParaRPr lang="de-DE" sz="1600" b="1" dirty="0"/>
          </a:p>
        </p:txBody>
      </p:sp>
      <p:cxnSp>
        <p:nvCxnSpPr>
          <p:cNvPr id="8" name="Gerader Verbinder 7">
            <a:extLst>
              <a:ext uri="{FF2B5EF4-FFF2-40B4-BE49-F238E27FC236}">
                <a16:creationId xmlns:a16="http://schemas.microsoft.com/office/drawing/2014/main" id="{04C86776-B199-48A1-6DA8-1289FCAEEBF8}"/>
              </a:ext>
            </a:extLst>
          </p:cNvPr>
          <p:cNvCxnSpPr>
            <a:cxnSpLocks/>
          </p:cNvCxnSpPr>
          <p:nvPr/>
        </p:nvCxnSpPr>
        <p:spPr>
          <a:xfrm>
            <a:off x="3407994" y="1637532"/>
            <a:ext cx="380752"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0" name="Gerader Verbinder 9">
            <a:extLst>
              <a:ext uri="{FF2B5EF4-FFF2-40B4-BE49-F238E27FC236}">
                <a16:creationId xmlns:a16="http://schemas.microsoft.com/office/drawing/2014/main" id="{6181768A-BD86-2D79-3525-11E0F0E6FFD5}"/>
              </a:ext>
            </a:extLst>
          </p:cNvPr>
          <p:cNvCxnSpPr>
            <a:cxnSpLocks/>
          </p:cNvCxnSpPr>
          <p:nvPr/>
        </p:nvCxnSpPr>
        <p:spPr>
          <a:xfrm>
            <a:off x="729982" y="1694098"/>
            <a:ext cx="350473"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13" name="Textfeld 12">
            <a:extLst>
              <a:ext uri="{FF2B5EF4-FFF2-40B4-BE49-F238E27FC236}">
                <a16:creationId xmlns:a16="http://schemas.microsoft.com/office/drawing/2014/main" id="{C5453092-CE0C-335E-69EB-78971F662830}"/>
              </a:ext>
            </a:extLst>
          </p:cNvPr>
          <p:cNvSpPr txBox="1"/>
          <p:nvPr/>
        </p:nvSpPr>
        <p:spPr>
          <a:xfrm>
            <a:off x="647229" y="1197542"/>
            <a:ext cx="2249718" cy="338554"/>
          </a:xfrm>
          <a:prstGeom prst="rect">
            <a:avLst/>
          </a:prstGeom>
          <a:noFill/>
        </p:spPr>
        <p:txBody>
          <a:bodyPr wrap="none" rtlCol="0">
            <a:spAutoFit/>
          </a:bodyPr>
          <a:lstStyle/>
          <a:p>
            <a:r>
              <a:rPr lang="de-DE" sz="1600" b="0" i="0" u="sng" strike="noStrike" baseline="0" dirty="0">
                <a:solidFill>
                  <a:srgbClr val="00B050"/>
                </a:solidFill>
                <a:latin typeface="Calibri" panose="020F0502020204030204" pitchFamily="34" charset="0"/>
              </a:rPr>
              <a:t>Text</a:t>
            </a:r>
            <a:r>
              <a:rPr lang="de-DE" sz="1600" b="0" i="0" strike="noStrike" baseline="0" dirty="0">
                <a:solidFill>
                  <a:srgbClr val="00B050"/>
                </a:solidFill>
                <a:latin typeface="Calibri" panose="020F0502020204030204" pitchFamily="34" charset="0"/>
              </a:rPr>
              <a:t> </a:t>
            </a:r>
            <a:r>
              <a:rPr lang="de-DE" sz="1600" b="1" dirty="0">
                <a:latin typeface="Calibri" panose="020F0502020204030204" pitchFamily="34" charset="0"/>
              </a:rPr>
              <a:t>Kandidat für Klasse </a:t>
            </a:r>
            <a:endParaRPr lang="de-DE" sz="1600" b="1" dirty="0"/>
          </a:p>
        </p:txBody>
      </p:sp>
      <p:sp>
        <p:nvSpPr>
          <p:cNvPr id="15" name="Textfeld 14">
            <a:extLst>
              <a:ext uri="{FF2B5EF4-FFF2-40B4-BE49-F238E27FC236}">
                <a16:creationId xmlns:a16="http://schemas.microsoft.com/office/drawing/2014/main" id="{BBA2AE35-3CF3-B51A-476B-114D4F4C1472}"/>
              </a:ext>
            </a:extLst>
          </p:cNvPr>
          <p:cNvSpPr txBox="1"/>
          <p:nvPr/>
        </p:nvSpPr>
        <p:spPr>
          <a:xfrm>
            <a:off x="3333806" y="1193218"/>
            <a:ext cx="2393284" cy="338554"/>
          </a:xfrm>
          <a:prstGeom prst="rect">
            <a:avLst/>
          </a:prstGeom>
          <a:noFill/>
        </p:spPr>
        <p:txBody>
          <a:bodyPr wrap="none" rtlCol="0">
            <a:spAutoFit/>
          </a:bodyPr>
          <a:lstStyle/>
          <a:p>
            <a:r>
              <a:rPr lang="de-DE" sz="1600" b="0" i="0" u="sng" strike="noStrike" baseline="0" dirty="0">
                <a:solidFill>
                  <a:srgbClr val="FFC000"/>
                </a:solidFill>
                <a:latin typeface="Calibri" panose="020F0502020204030204" pitchFamily="34" charset="0"/>
              </a:rPr>
              <a:t>Text</a:t>
            </a:r>
            <a:r>
              <a:rPr lang="de-DE" sz="1600" b="0" i="0" strike="noStrike" baseline="0" dirty="0">
                <a:solidFill>
                  <a:srgbClr val="00B050"/>
                </a:solidFill>
                <a:latin typeface="Calibri" panose="020F0502020204030204" pitchFamily="34" charset="0"/>
              </a:rPr>
              <a:t> </a:t>
            </a:r>
            <a:r>
              <a:rPr lang="de-DE" sz="1600" b="1" dirty="0">
                <a:latin typeface="Calibri" panose="020F0502020204030204" pitchFamily="34" charset="0"/>
              </a:rPr>
              <a:t>Kandidat für Attribut </a:t>
            </a:r>
            <a:endParaRPr lang="de-DE" sz="1600" b="1" dirty="0"/>
          </a:p>
        </p:txBody>
      </p:sp>
    </p:spTree>
    <p:extLst>
      <p:ext uri="{BB962C8B-B14F-4D97-AF65-F5344CB8AC3E}">
        <p14:creationId xmlns:p14="http://schemas.microsoft.com/office/powerpoint/2010/main" val="712231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Domänenmodell ein.</a:t>
            </a:r>
          </a:p>
        </p:txBody>
      </p:sp>
      <p:sp>
        <p:nvSpPr>
          <p:cNvPr id="4" name="Titel 3"/>
          <p:cNvSpPr>
            <a:spLocks noGrp="1"/>
          </p:cNvSpPr>
          <p:nvPr>
            <p:ph type="title"/>
          </p:nvPr>
        </p:nvSpPr>
        <p:spPr/>
        <p:txBody>
          <a:bodyPr/>
          <a:lstStyle/>
          <a:p>
            <a:r>
              <a:rPr lang="de-DE" dirty="0"/>
              <a:t>Domänenmodell</a:t>
            </a:r>
          </a:p>
        </p:txBody>
      </p:sp>
      <p:pic>
        <p:nvPicPr>
          <p:cNvPr id="6" name="Grafik 5">
            <a:extLst>
              <a:ext uri="{FF2B5EF4-FFF2-40B4-BE49-F238E27FC236}">
                <a16:creationId xmlns:a16="http://schemas.microsoft.com/office/drawing/2014/main" id="{965415E2-1340-0C90-6F13-58B0D1C2D6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312" y="1313380"/>
            <a:ext cx="6212358" cy="4002593"/>
          </a:xfrm>
          <a:prstGeom prst="rect">
            <a:avLst/>
          </a:prstGeom>
        </p:spPr>
      </p:pic>
    </p:spTree>
    <p:extLst>
      <p:ext uri="{BB962C8B-B14F-4D97-AF65-F5344CB8AC3E}">
        <p14:creationId xmlns:p14="http://schemas.microsoft.com/office/powerpoint/2010/main" val="13822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a:t>
            </a:r>
            <a:r>
              <a:rPr lang="de-DE" dirty="0" err="1">
                <a:solidFill>
                  <a:srgbClr val="FF0000"/>
                </a:solidFill>
              </a:rPr>
              <a:t>Use</a:t>
            </a:r>
            <a:r>
              <a:rPr lang="de-DE" dirty="0">
                <a:solidFill>
                  <a:srgbClr val="FF0000"/>
                </a:solidFill>
              </a:rPr>
              <a:t>-Case Diagramm ein.</a:t>
            </a:r>
          </a:p>
        </p:txBody>
      </p:sp>
      <p:sp>
        <p:nvSpPr>
          <p:cNvPr id="4" name="Titel 3"/>
          <p:cNvSpPr>
            <a:spLocks noGrp="1"/>
          </p:cNvSpPr>
          <p:nvPr>
            <p:ph type="title"/>
          </p:nvPr>
        </p:nvSpPr>
        <p:spPr/>
        <p:txBody>
          <a:bodyPr/>
          <a:lstStyle/>
          <a:p>
            <a:r>
              <a:rPr lang="de-DE" dirty="0"/>
              <a:t>Use-Case Diagramm</a:t>
            </a:r>
          </a:p>
        </p:txBody>
      </p:sp>
      <p:pic>
        <p:nvPicPr>
          <p:cNvPr id="3" name="Grafik 2">
            <a:extLst>
              <a:ext uri="{FF2B5EF4-FFF2-40B4-BE49-F238E27FC236}">
                <a16:creationId xmlns:a16="http://schemas.microsoft.com/office/drawing/2014/main" id="{583C09C6-DB86-1890-3E01-CECE1B30D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680" y="1201316"/>
            <a:ext cx="5434177" cy="4149068"/>
          </a:xfrm>
          <a:prstGeom prst="rect">
            <a:avLst/>
          </a:prstGeom>
        </p:spPr>
      </p:pic>
    </p:spTree>
    <p:extLst>
      <p:ext uri="{BB962C8B-B14F-4D97-AF65-F5344CB8AC3E}">
        <p14:creationId xmlns:p14="http://schemas.microsoft.com/office/powerpoint/2010/main" val="306478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Epics und User-Stories</a:t>
            </a:r>
            <a:endParaRPr lang="de-DE" sz="1400" dirty="0">
              <a:solidFill>
                <a:srgbClr val="00B050"/>
              </a:solidFill>
            </a:endParaRPr>
          </a:p>
        </p:txBody>
      </p:sp>
      <p:sp>
        <p:nvSpPr>
          <p:cNvPr id="6" name="Inhaltsplatzhalter 4">
            <a:extLst>
              <a:ext uri="{FF2B5EF4-FFF2-40B4-BE49-F238E27FC236}">
                <a16:creationId xmlns:a16="http://schemas.microsoft.com/office/drawing/2014/main" id="{B5CCC967-B1FB-47A9-A7AF-183AA8EC3F25}"/>
              </a:ext>
            </a:extLst>
          </p:cNvPr>
          <p:cNvSpPr txBox="1">
            <a:spLocks/>
          </p:cNvSpPr>
          <p:nvPr/>
        </p:nvSpPr>
        <p:spPr bwMode="auto">
          <a:xfrm>
            <a:off x="615504" y="1489348"/>
            <a:ext cx="8803570" cy="359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ts val="667"/>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ts val="667"/>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4094" indent="-299847" algn="l" defTabSz="1015950" rtl="0" eaLnBrk="1" latinLnBrk="0" hangingPunct="1">
              <a:spcBef>
                <a:spcPts val="667"/>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492176" indent="-299847" algn="l" defTabSz="1015950" rtl="0" eaLnBrk="1" latinLnBrk="0" hangingPunct="1">
              <a:spcBef>
                <a:spcPts val="667"/>
              </a:spcBef>
              <a:buClr>
                <a:schemeClr val="bg1">
                  <a:lumMod val="50000"/>
                </a:schemeClr>
              </a:buClr>
              <a:buFont typeface="Symbol" panose="05050102010706020507" pitchFamily="18" charset="2"/>
              <a:buChar char="-"/>
              <a:defRPr sz="1778"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a:lstStyle>
          <a:p>
            <a:pPr marL="0" indent="0">
              <a:buFont typeface="Wingdings" panose="05000000000000000000" pitchFamily="2" charset="2"/>
              <a:buNone/>
            </a:pPr>
            <a:r>
              <a:rPr lang="de-DE" sz="1600" dirty="0"/>
              <a:t>User Story 1: </a:t>
            </a:r>
            <a:r>
              <a:rPr lang="de-DE" sz="1600" b="1" dirty="0"/>
              <a:t>D</a:t>
            </a:r>
            <a:r>
              <a:rPr lang="de-DE" altLang="zh-CN" sz="1600" b="1" dirty="0"/>
              <a:t>epotk</a:t>
            </a:r>
            <a:r>
              <a:rPr lang="de-DE" sz="1600" b="1" dirty="0"/>
              <a:t>onto eröffnen</a:t>
            </a:r>
          </a:p>
          <a:p>
            <a:pPr marL="0" indent="0">
              <a:buFont typeface="Wingdings" panose="05000000000000000000" pitchFamily="2" charset="2"/>
              <a:buNone/>
            </a:pPr>
            <a:r>
              <a:rPr lang="de-DE" sz="1200" dirty="0"/>
              <a:t>Als Kunde möchte ich ein Depotkonto im Banksystem eröffnen, um das Kaufen von Aktien zu ermöglichen.</a:t>
            </a:r>
          </a:p>
          <a:p>
            <a:pPr marL="0" indent="0">
              <a:buFont typeface="Wingdings" panose="05000000000000000000" pitchFamily="2" charset="2"/>
              <a:buNone/>
            </a:pPr>
            <a:r>
              <a:rPr lang="de-DE" sz="1200" b="1" dirty="0"/>
              <a:t>Akzeptanzkriterium:</a:t>
            </a:r>
            <a:r>
              <a:rPr lang="de-DE" sz="1200" dirty="0"/>
              <a:t> Der Kunde wählt das Depotkonto bei der Kontoerstellung. Dazu werden Name und Adresse vom Kunde angegeben. Die Bank überprüft die Informationen anhand der Personalausweis des Kunden. Dann </a:t>
            </a:r>
            <a:r>
              <a:rPr lang="de-DE" altLang="zh-CN" sz="1200" dirty="0"/>
              <a:t>wird ein Depotkonto mit hinterlegtem Name und Adresse eröffnet. Das Password wird vom Kunde eingestellt.</a:t>
            </a:r>
            <a:endParaRPr lang="de-DE" sz="1200" dirty="0"/>
          </a:p>
          <a:p>
            <a:pPr marL="0" indent="0">
              <a:buFont typeface="Wingdings" panose="05000000000000000000" pitchFamily="2" charset="2"/>
              <a:buNone/>
            </a:pPr>
            <a:endParaRPr lang="de-DE" sz="1600" dirty="0"/>
          </a:p>
          <a:p>
            <a:pPr marL="0" indent="0">
              <a:buFont typeface="Wingdings" panose="05000000000000000000" pitchFamily="2" charset="2"/>
              <a:buNone/>
            </a:pPr>
            <a:r>
              <a:rPr lang="de-DE" sz="1600" dirty="0"/>
              <a:t>User Story 2: </a:t>
            </a:r>
            <a:r>
              <a:rPr lang="de-DE" sz="1600" b="1" dirty="0"/>
              <a:t>Aktie kaufen</a:t>
            </a:r>
          </a:p>
          <a:p>
            <a:pPr marL="0" indent="0">
              <a:buFont typeface="Wingdings" panose="05000000000000000000" pitchFamily="2" charset="2"/>
              <a:buNone/>
            </a:pPr>
            <a:r>
              <a:rPr lang="de-DE" sz="1200" dirty="0"/>
              <a:t>Als Kunde möchte ich Aktie kaufen, um die Aktie später mit höherem Wert zu verkaufen und Geld zu machen. </a:t>
            </a:r>
          </a:p>
          <a:p>
            <a:pPr marL="0" indent="0">
              <a:buFont typeface="Wingdings" panose="05000000000000000000" pitchFamily="2" charset="2"/>
              <a:buNone/>
            </a:pPr>
            <a:r>
              <a:rPr lang="de-DE" sz="1200" b="1" dirty="0"/>
              <a:t>Akzeptanzkriterium:</a:t>
            </a:r>
            <a:r>
              <a:rPr lang="de-DE" sz="1200" dirty="0"/>
              <a:t> Der Kunde wählt die zu kaufende Aktie und bezahlt. Die Bank überprüft, ob die zu kaufende Aktie noch verfügbar ist und ob der zu bezahlende Betrag durch das Konto des Kunden gedeckt ist. Wenn ja, ein Referenzkonto wird zur Deckung des Kaufens angegeben. Die gekaufte Aktie wird im Depotkonto abgelegt.</a:t>
            </a:r>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p:txBody>
      </p:sp>
    </p:spTree>
    <p:extLst>
      <p:ext uri="{BB962C8B-B14F-4D97-AF65-F5344CB8AC3E}">
        <p14:creationId xmlns:p14="http://schemas.microsoft.com/office/powerpoint/2010/main" val="94748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4">
            <a:extLst>
              <a:ext uri="{FF2B5EF4-FFF2-40B4-BE49-F238E27FC236}">
                <a16:creationId xmlns:a16="http://schemas.microsoft.com/office/drawing/2014/main" id="{B5CCC967-B1FB-47A9-A7AF-183AA8EC3F25}"/>
              </a:ext>
            </a:extLst>
          </p:cNvPr>
          <p:cNvSpPr txBox="1">
            <a:spLocks/>
          </p:cNvSpPr>
          <p:nvPr/>
        </p:nvSpPr>
        <p:spPr bwMode="auto">
          <a:xfrm>
            <a:off x="615504" y="1489348"/>
            <a:ext cx="8803570" cy="359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ts val="667"/>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ts val="667"/>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4094" indent="-299847" algn="l" defTabSz="1015950" rtl="0" eaLnBrk="1" latinLnBrk="0" hangingPunct="1">
              <a:spcBef>
                <a:spcPts val="667"/>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492176" indent="-299847" algn="l" defTabSz="1015950" rtl="0" eaLnBrk="1" latinLnBrk="0" hangingPunct="1">
              <a:spcBef>
                <a:spcPts val="667"/>
              </a:spcBef>
              <a:buClr>
                <a:schemeClr val="bg1">
                  <a:lumMod val="50000"/>
                </a:schemeClr>
              </a:buClr>
              <a:buFont typeface="Symbol" panose="05050102010706020507" pitchFamily="18" charset="2"/>
              <a:buChar char="-"/>
              <a:defRPr sz="1778"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a:lstStyle>
          <a:p>
            <a:pPr marL="0" indent="0" algn="ctr">
              <a:buFont typeface="Wingdings" panose="05000000000000000000" pitchFamily="2" charset="2"/>
              <a:buNone/>
            </a:pPr>
            <a:r>
              <a:rPr lang="de-DE" sz="2800" b="1" dirty="0"/>
              <a:t>Vielen Dank für Ihre Aufmerksamkeit</a:t>
            </a:r>
            <a:endParaRPr lang="de-DE" b="1"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p:txBody>
      </p:sp>
      <p:sp>
        <p:nvSpPr>
          <p:cNvPr id="7" name="Titel 6">
            <a:extLst>
              <a:ext uri="{FF2B5EF4-FFF2-40B4-BE49-F238E27FC236}">
                <a16:creationId xmlns:a16="http://schemas.microsoft.com/office/drawing/2014/main" id="{8D1DFADA-DD93-FFF9-CF82-5B1CC1753D2C}"/>
              </a:ext>
            </a:extLst>
          </p:cNvPr>
          <p:cNvSpPr>
            <a:spLocks noGrp="1"/>
          </p:cNvSpPr>
          <p:nvPr>
            <p:ph type="title"/>
          </p:nvPr>
        </p:nvSpPr>
        <p:spPr/>
        <p:txBody>
          <a:bodyPr/>
          <a:lstStyle/>
          <a:p>
            <a:r>
              <a:rPr lang="de-DE" dirty="0"/>
              <a:t> </a:t>
            </a:r>
          </a:p>
        </p:txBody>
      </p:sp>
    </p:spTree>
    <p:extLst>
      <p:ext uri="{BB962C8B-B14F-4D97-AF65-F5344CB8AC3E}">
        <p14:creationId xmlns:p14="http://schemas.microsoft.com/office/powerpoint/2010/main" val="2859772724"/>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
        <a:cs typeface=""/>
      </a:majorFont>
      <a:minorFont>
        <a:latin typeface="Arial Unicode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TU-Clausthal-Powerpoint16zu10</Template>
  <TotalTime>0</TotalTime>
  <Words>494</Words>
  <Application>Microsoft Office PowerPoint</Application>
  <PresentationFormat>Benutzerdefiniert</PresentationFormat>
  <Paragraphs>35</Paragraphs>
  <Slides>7</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vt:i4>
      </vt:variant>
    </vt:vector>
  </HeadingPairs>
  <TitlesOfParts>
    <vt:vector size="13" baseType="lpstr">
      <vt:lpstr>Arial Unicode MS</vt:lpstr>
      <vt:lpstr>Arial</vt:lpstr>
      <vt:lpstr>Calibri</vt:lpstr>
      <vt:lpstr>Symbol</vt:lpstr>
      <vt:lpstr>Wingdings</vt:lpstr>
      <vt:lpstr>en_tuc_vorlage_test</vt:lpstr>
      <vt:lpstr>Softwaretechnik I</vt:lpstr>
      <vt:lpstr>Anforderungstext – Bank (G2)</vt:lpstr>
      <vt:lpstr>Anforderungstext – Bank (G2)</vt:lpstr>
      <vt:lpstr>Domänenmodell</vt:lpstr>
      <vt:lpstr>Use-Case Diagramm</vt:lpstr>
      <vt:lpstr>Epics und User-Stories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Leonard Scholz</dc:creator>
  <cp:lastModifiedBy>Jingrun Zhang</cp:lastModifiedBy>
  <cp:revision>89</cp:revision>
  <dcterms:created xsi:type="dcterms:W3CDTF">2018-11-30T17:46:50Z</dcterms:created>
  <dcterms:modified xsi:type="dcterms:W3CDTF">2022-12-11T18:34:25Z</dcterms:modified>
</cp:coreProperties>
</file>