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72" r:id="rId9"/>
    <p:sldId id="273" r:id="rId10"/>
    <p:sldId id="274" r:id="rId11"/>
    <p:sldId id="263" r:id="rId12"/>
    <p:sldId id="264" r:id="rId13"/>
    <p:sldId id="275" r:id="rId14"/>
    <p:sldId id="262" r:id="rId15"/>
    <p:sldId id="265" r:id="rId16"/>
    <p:sldId id="266" r:id="rId17"/>
    <p:sldId id="267" r:id="rId18"/>
  </p:sldIdLst>
  <p:sldSz cx="10160000" cy="5715000"/>
  <p:notesSz cx="10160000" cy="5715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94"/>
  </p:normalViewPr>
  <p:slideViewPr>
    <p:cSldViewPr>
      <p:cViewPr varScale="1">
        <p:scale>
          <a:sx n="135" d="100"/>
          <a:sy n="135" d="100"/>
        </p:scale>
        <p:origin x="4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elfolie">
    <p:spTree>
      <p:nvGrpSpPr>
        <p:cNvPr id="1" name=""/>
        <p:cNvGrpSpPr/>
        <p:nvPr/>
      </p:nvGrpSpPr>
      <p:grpSpPr bwMode="auto">
        <a:xfrm>
          <a:off x="0" y="0"/>
          <a:ext cx="0" cy="0"/>
          <a:chOff x="0" y="0"/>
          <a:chExt cx="0" cy="0"/>
        </a:xfrm>
      </p:grpSpPr>
      <p:sp>
        <p:nvSpPr>
          <p:cNvPr id="7" name="Rectangle 8"/>
          <p:cNvSpPr>
            <a:spLocks noGrp="1" noChangeArrowheads="1"/>
          </p:cNvSpPr>
          <p:nvPr>
            <p:ph type="ctrTitle"/>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a:p>
        </p:txBody>
      </p:sp>
      <p:sp>
        <p:nvSpPr>
          <p:cNvPr id="8" name="Rectangle 9"/>
          <p:cNvSpPr>
            <a:spLocks noGrp="1" noChangeArrowheads="1"/>
          </p:cNvSpPr>
          <p:nvPr>
            <p:ph type="subTitle" idx="1"/>
          </p:nvPr>
        </p:nvSpPr>
        <p:spPr bwMode="auto">
          <a:xfrm>
            <a:off x="563264" y="2257247"/>
            <a:ext cx="8597194" cy="1980407"/>
          </a:xfrm>
        </p:spPr>
        <p:txBody>
          <a:bodyPr/>
          <a:lstStyle>
            <a:lvl1pPr marL="0" indent="0">
              <a:buFont typeface="Wingdings"/>
              <a:buNone/>
              <a:defRPr/>
            </a:lvl1pPr>
          </a:lstStyle>
          <a:p>
            <a:pPr lvl="0">
              <a:defRPr/>
            </a:pPr>
            <a:r>
              <a:rPr lang="de-DE"/>
              <a:t>Formatvorlage des Untertitelmasters durch Klicken bearbeiten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el und Inhalt">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t>15.01.2023</a:t>
            </a:fld>
            <a:endParaRPr lang="de-DE"/>
          </a:p>
        </p:txBody>
      </p:sp>
      <p:sp>
        <p:nvSpPr>
          <p:cNvPr id="5" name="Fußzeilenplatzhalter 4"/>
          <p:cNvSpPr>
            <a:spLocks noGrp="1"/>
          </p:cNvSpPr>
          <p:nvPr>
            <p:ph type="ftr" sz="quarter" idx="11"/>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p:cNvSpPr>
            <a:spLocks noGrp="1"/>
          </p:cNvSpPr>
          <p:nvPr>
            <p:ph type="sldNum" sz="quarter" idx="12"/>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t>‹Nr.›</a:t>
            </a:fld>
            <a:endParaRPr lang="de-DE"/>
          </a:p>
        </p:txBody>
      </p:sp>
      <p:sp>
        <p:nvSpPr>
          <p:cNvPr id="8" name="Inhaltsplatzhalter 2"/>
          <p:cNvSpPr>
            <a:spLocks noGrp="1"/>
          </p:cNvSpPr>
          <p:nvPr>
            <p:ph idx="1"/>
          </p:nvPr>
        </p:nvSpPr>
        <p:spPr bwMode="auto">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800"/>
            </a:lvl5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Titel 1"/>
          <p:cNvSpPr>
            <a:spLocks noGrp="1"/>
          </p:cNvSpPr>
          <p:nvPr>
            <p:ph type="title"/>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p:cNvPicPr>
            <a:picLocks noChangeAspect="1" noChangeArrowheads="1"/>
          </p:cNvPicPr>
          <p:nvPr/>
        </p:nvPicPr>
        <p:blipFill>
          <a:blip r:embed="rId4"/>
          <a:stretch/>
        </p:blipFill>
        <p:spPr bwMode="auto">
          <a:xfrm>
            <a:off x="7" y="10"/>
            <a:ext cx="3399146" cy="569449"/>
          </a:xfrm>
          <a:prstGeom prst="rect">
            <a:avLst/>
          </a:prstGeom>
          <a:noFill/>
        </p:spPr>
      </p:pic>
      <p:sp>
        <p:nvSpPr>
          <p:cNvPr id="10" name="Text Box 44"/>
          <p:cNvSpPr txBox="1">
            <a:spLocks noChangeArrowheads="1"/>
          </p:cNvSpPr>
          <p:nvPr/>
        </p:nvSpPr>
        <p:spPr bwMode="auto">
          <a:xfrm>
            <a:off x="6920206" y="5337785"/>
            <a:ext cx="2410770" cy="263277"/>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endParaRPr lang="de-DE" sz="110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Titelmasterformat durch Klicken bearbeiten</a:t>
            </a:r>
            <a:endParaRP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endParaRPr lang="de-DE"/>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t>‹Nr.›</a:t>
            </a:fld>
            <a:endParaRPr lang="de-DE" sz="110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p:spPr>
        <p:txBody>
          <a:bodyPr wrap="square">
            <a:spAutoFit/>
          </a:bodyPr>
          <a:lstStyle/>
          <a:p>
            <a:pPr algn="l">
              <a:spcBef>
                <a:spcPts val="0"/>
              </a:spcBef>
              <a:defRPr/>
            </a:pPr>
            <a:r>
              <a:rPr lang="de-DE" sz="1100" dirty="0" err="1">
                <a:solidFill>
                  <a:schemeClr val="tx1"/>
                </a:solidFill>
                <a:latin typeface="Arial Unicode MS"/>
              </a:rPr>
              <a:t>Jingrun</a:t>
            </a:r>
            <a:r>
              <a:rPr lang="de-DE" sz="1100" dirty="0">
                <a:solidFill>
                  <a:schemeClr val="tx1"/>
                </a:solidFill>
                <a:latin typeface="Arial Unicode MS"/>
              </a:rPr>
              <a:t> Zhang, Silvia Wen, Mona </a:t>
            </a:r>
            <a:r>
              <a:rPr lang="de-DE" sz="1100" dirty="0" err="1">
                <a:solidFill>
                  <a:schemeClr val="tx1"/>
                </a:solidFill>
                <a:latin typeface="Arial Unicode MS"/>
              </a:rPr>
              <a:t>Amro</a:t>
            </a:r>
            <a:r>
              <a:rPr lang="de-DE" sz="1100" dirty="0">
                <a:solidFill>
                  <a:schemeClr val="tx1"/>
                </a:solidFill>
                <a:latin typeface="Arial Unicode MS"/>
              </a:rPr>
              <a:t>, Muhammad Daryl Rashad</a:t>
            </a:r>
            <a:endParaRPr lang="de-DE" sz="1100" dirty="0">
              <a:solidFill>
                <a:schemeClr val="tx1"/>
              </a:solidFill>
            </a:endParaRPr>
          </a:p>
        </p:txBody>
      </p:sp>
      <p:pic>
        <p:nvPicPr>
          <p:cNvPr id="9" name="Grafik 8"/>
          <p:cNvPicPr>
            <a:picLocks noChangeAspect="1"/>
          </p:cNvPicPr>
          <p:nvPr userDrawn="1"/>
        </p:nvPicPr>
        <p:blipFill>
          <a:blip r:embed="rId5"/>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5950">
        <a:spcBef>
          <a:spcPts val="0"/>
        </a:spcBef>
        <a:buNone/>
        <a:defRPr sz="2400" b="1">
          <a:solidFill>
            <a:schemeClr val="tx1"/>
          </a:solidFill>
          <a:latin typeface="Arial Unicode MS"/>
          <a:ea typeface="Arial Unicode MS"/>
          <a:cs typeface="Arial Unicode MS"/>
        </a:defRPr>
      </a:lvl1pPr>
    </p:titleStyle>
    <p:bodyStyle>
      <a:lvl1pPr marL="298084" indent="-298084" algn="l" defTabSz="1015950">
        <a:spcBef>
          <a:spcPts val="0"/>
        </a:spcBef>
        <a:buClr>
          <a:srgbClr val="008C4F"/>
        </a:buClr>
        <a:buSzPct val="110000"/>
        <a:buFont typeface="Wingdings"/>
        <a:buChar char="§"/>
        <a:defRPr sz="2000">
          <a:solidFill>
            <a:schemeClr val="tx1"/>
          </a:solidFill>
          <a:latin typeface="Arial Unicode MS"/>
          <a:ea typeface="Arial Unicode MS"/>
          <a:cs typeface="Arial Unicode MS"/>
        </a:defRPr>
      </a:lvl1pPr>
      <a:lvl2pPr marL="596164" indent="-313956" algn="l" defTabSz="1015950">
        <a:spcBef>
          <a:spcPts val="0"/>
        </a:spcBef>
        <a:buClrTx/>
        <a:buFont typeface="Wingdings"/>
        <a:buChar char="§"/>
        <a:defRPr sz="2000" b="0">
          <a:solidFill>
            <a:schemeClr val="tx1"/>
          </a:solidFill>
          <a:latin typeface="+mn-lt"/>
          <a:ea typeface="+mn-ea"/>
          <a:cs typeface="+mn-cs"/>
        </a:defRPr>
      </a:lvl2pPr>
      <a:lvl3pPr marL="894248" indent="-298084" algn="l" defTabSz="1015950">
        <a:spcBef>
          <a:spcPts val="0"/>
        </a:spcBef>
        <a:buClr>
          <a:schemeClr val="bg1">
            <a:lumMod val="50000"/>
          </a:schemeClr>
        </a:buClr>
        <a:buFont typeface="Wingdings"/>
        <a:buChar char="§"/>
        <a:defRPr sz="1800">
          <a:solidFill>
            <a:schemeClr val="tx1"/>
          </a:solidFill>
          <a:latin typeface="Arial Unicode MS"/>
          <a:ea typeface="Arial Unicode MS"/>
          <a:cs typeface="Arial Unicode MS"/>
        </a:defRPr>
      </a:lvl3pPr>
      <a:lvl4pPr marL="1190567" indent="-253987" algn="l" defTabSz="1015950">
        <a:spcBef>
          <a:spcPts val="0"/>
        </a:spcBef>
        <a:buClrTx/>
        <a:buFont typeface="Arial"/>
        <a:buChar char="–"/>
        <a:defRPr sz="1800">
          <a:solidFill>
            <a:schemeClr val="tx1"/>
          </a:solidFill>
          <a:latin typeface="Arial Unicode MS"/>
          <a:ea typeface="Arial Unicode MS"/>
          <a:cs typeface="Arial Unicode MS"/>
        </a:defRPr>
      </a:lvl4pPr>
      <a:lvl5pPr marL="1294629" indent="-294555" algn="l" defTabSz="1015950">
        <a:spcBef>
          <a:spcPts val="0"/>
        </a:spcBef>
        <a:buClr>
          <a:schemeClr val="bg1">
            <a:lumMod val="50000"/>
          </a:schemeClr>
        </a:buClr>
        <a:buFont typeface="Symbol"/>
        <a:buChar char="-"/>
        <a:defRPr sz="2000">
          <a:solidFill>
            <a:schemeClr val="tx1"/>
          </a:solidFill>
          <a:latin typeface="+mn-lt"/>
          <a:ea typeface="+mn-ea"/>
          <a:cs typeface="+mn-cs"/>
        </a:defRPr>
      </a:lvl5pPr>
      <a:lvl6pPr marL="2793860" indent="-253987" algn="l" defTabSz="1015950">
        <a:spcBef>
          <a:spcPts val="0"/>
        </a:spcBef>
        <a:buFont typeface="Arial"/>
        <a:buChar char="•"/>
        <a:defRPr sz="2200">
          <a:solidFill>
            <a:schemeClr val="tx1"/>
          </a:solidFill>
          <a:latin typeface="+mn-lt"/>
          <a:ea typeface="+mn-ea"/>
          <a:cs typeface="+mn-cs"/>
        </a:defRPr>
      </a:lvl6pPr>
      <a:lvl7pPr marL="3301835" indent="-253987" algn="l" defTabSz="1015950">
        <a:spcBef>
          <a:spcPts val="0"/>
        </a:spcBef>
        <a:buFont typeface="Arial"/>
        <a:buChar char="•"/>
        <a:defRPr sz="2200">
          <a:solidFill>
            <a:schemeClr val="tx1"/>
          </a:solidFill>
          <a:latin typeface="+mn-lt"/>
          <a:ea typeface="+mn-ea"/>
          <a:cs typeface="+mn-cs"/>
        </a:defRPr>
      </a:lvl7pPr>
      <a:lvl8pPr marL="3809809" indent="-253987" algn="l" defTabSz="1015950">
        <a:spcBef>
          <a:spcPts val="0"/>
        </a:spcBef>
        <a:buFont typeface="Arial"/>
        <a:buChar char="•"/>
        <a:defRPr sz="2200">
          <a:solidFill>
            <a:schemeClr val="tx1"/>
          </a:solidFill>
          <a:latin typeface="+mn-lt"/>
          <a:ea typeface="+mn-ea"/>
          <a:cs typeface="+mn-cs"/>
        </a:defRPr>
      </a:lvl8pPr>
      <a:lvl9pPr marL="4317783" indent="-253987" algn="l" defTabSz="1015950">
        <a:spcBef>
          <a:spcPts val="0"/>
        </a:spcBef>
        <a:buFont typeface="Arial"/>
        <a:buChar char="•"/>
        <a:defRPr sz="2200">
          <a:solidFill>
            <a:schemeClr val="tx1"/>
          </a:solidFill>
          <a:latin typeface="+mn-lt"/>
          <a:ea typeface="+mn-ea"/>
          <a:cs typeface="+mn-cs"/>
        </a:defRPr>
      </a:lvl9pPr>
    </p:bodyStyle>
    <p:otherStyle>
      <a:defPPr>
        <a:defRPr lang="de-DE"/>
      </a:defPPr>
      <a:lvl1pPr marL="0" algn="l" defTabSz="1015950">
        <a:defRPr sz="2000">
          <a:solidFill>
            <a:schemeClr val="tx1"/>
          </a:solidFill>
          <a:latin typeface="+mn-lt"/>
          <a:ea typeface="+mn-ea"/>
          <a:cs typeface="+mn-cs"/>
        </a:defRPr>
      </a:lvl1pPr>
      <a:lvl2pPr marL="507975" algn="l" defTabSz="1015950">
        <a:defRPr sz="2000">
          <a:solidFill>
            <a:schemeClr val="tx1"/>
          </a:solidFill>
          <a:latin typeface="+mn-lt"/>
          <a:ea typeface="+mn-ea"/>
          <a:cs typeface="+mn-cs"/>
        </a:defRPr>
      </a:lvl2pPr>
      <a:lvl3pPr marL="1015950" algn="l" defTabSz="1015950">
        <a:defRPr sz="2000">
          <a:solidFill>
            <a:schemeClr val="tx1"/>
          </a:solidFill>
          <a:latin typeface="+mn-lt"/>
          <a:ea typeface="+mn-ea"/>
          <a:cs typeface="+mn-cs"/>
        </a:defRPr>
      </a:lvl3pPr>
      <a:lvl4pPr marL="1523925" algn="l" defTabSz="1015950">
        <a:defRPr sz="2000">
          <a:solidFill>
            <a:schemeClr val="tx1"/>
          </a:solidFill>
          <a:latin typeface="+mn-lt"/>
          <a:ea typeface="+mn-ea"/>
          <a:cs typeface="+mn-cs"/>
        </a:defRPr>
      </a:lvl4pPr>
      <a:lvl5pPr marL="2031900" algn="l" defTabSz="1015950">
        <a:defRPr sz="2000">
          <a:solidFill>
            <a:schemeClr val="tx1"/>
          </a:solidFill>
          <a:latin typeface="+mn-lt"/>
          <a:ea typeface="+mn-ea"/>
          <a:cs typeface="+mn-cs"/>
        </a:defRPr>
      </a:lvl5pPr>
      <a:lvl6pPr marL="2539875" algn="l" defTabSz="1015950">
        <a:defRPr sz="2000">
          <a:solidFill>
            <a:schemeClr val="tx1"/>
          </a:solidFill>
          <a:latin typeface="+mn-lt"/>
          <a:ea typeface="+mn-ea"/>
          <a:cs typeface="+mn-cs"/>
        </a:defRPr>
      </a:lvl6pPr>
      <a:lvl7pPr marL="3047850" algn="l" defTabSz="1015950">
        <a:defRPr sz="2000">
          <a:solidFill>
            <a:schemeClr val="tx1"/>
          </a:solidFill>
          <a:latin typeface="+mn-lt"/>
          <a:ea typeface="+mn-ea"/>
          <a:cs typeface="+mn-cs"/>
        </a:defRPr>
      </a:lvl7pPr>
      <a:lvl8pPr marL="3555822" algn="l" defTabSz="1015950">
        <a:defRPr sz="2000">
          <a:solidFill>
            <a:schemeClr val="tx1"/>
          </a:solidFill>
          <a:latin typeface="+mn-lt"/>
          <a:ea typeface="+mn-ea"/>
          <a:cs typeface="+mn-cs"/>
        </a:defRPr>
      </a:lvl8pPr>
      <a:lvl9pPr marL="4063795" algn="l" defTabSz="1015950">
        <a:defRPr sz="2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 Id="rId9" Type="http://schemas.microsoft.com/office/2007/relationships/hdphoto" Target="../media/hdphoto4.wdp"/></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 name="Titel 23"/>
          <p:cNvSpPr>
            <a:spLocks noGrp="1"/>
          </p:cNvSpPr>
          <p:nvPr>
            <p:ph type="ctrTitle"/>
          </p:nvPr>
        </p:nvSpPr>
        <p:spPr bwMode="auto"/>
        <p:txBody>
          <a:bodyPr/>
          <a:lstStyle/>
          <a:p>
            <a:pPr>
              <a:defRPr/>
            </a:pPr>
            <a:r>
              <a:rPr lang="de-DE"/>
              <a:t>Softwaretechnik I</a:t>
            </a:r>
            <a:endParaRPr/>
          </a:p>
        </p:txBody>
      </p:sp>
      <p:sp>
        <p:nvSpPr>
          <p:cNvPr id="25" name="Untertitel 24"/>
          <p:cNvSpPr>
            <a:spLocks noGrp="1"/>
          </p:cNvSpPr>
          <p:nvPr>
            <p:ph type="subTitle" idx="1"/>
          </p:nvPr>
        </p:nvSpPr>
        <p:spPr bwMode="auto">
          <a:xfrm>
            <a:off x="563264" y="1993405"/>
            <a:ext cx="8597194" cy="2244250"/>
          </a:xfrm>
        </p:spPr>
        <p:txBody>
          <a:bodyPr/>
          <a:lstStyle/>
          <a:p>
            <a:pPr>
              <a:defRPr/>
            </a:pPr>
            <a:r>
              <a:rPr lang="de-DE" dirty="0"/>
              <a:t>Praktische Arbeit – OOD Gruppe 2.2</a:t>
            </a:r>
          </a:p>
          <a:p>
            <a:pPr>
              <a:defRPr/>
            </a:pPr>
            <a:endParaRPr lang="de-DE" dirty="0">
              <a:solidFill>
                <a:srgbClr val="FF0000"/>
              </a:solidFill>
            </a:endParaRPr>
          </a:p>
          <a:p>
            <a:pPr>
              <a:defRPr/>
            </a:pPr>
            <a:r>
              <a:rPr lang="de-DE" sz="2400" dirty="0" err="1"/>
              <a:t>Jingrun</a:t>
            </a:r>
            <a:r>
              <a:rPr lang="de-DE" sz="2400" dirty="0"/>
              <a:t> Zhang</a:t>
            </a:r>
          </a:p>
          <a:p>
            <a:pPr>
              <a:defRPr/>
            </a:pPr>
            <a:r>
              <a:rPr lang="de-DE" sz="2400" dirty="0"/>
              <a:t>Silvia Wen</a:t>
            </a:r>
          </a:p>
          <a:p>
            <a:pPr>
              <a:defRPr/>
            </a:pPr>
            <a:r>
              <a:rPr lang="de-DE" sz="2400" dirty="0"/>
              <a:t>Mona </a:t>
            </a:r>
            <a:r>
              <a:rPr lang="de-DE" sz="2400" dirty="0" err="1"/>
              <a:t>Amro</a:t>
            </a:r>
            <a:endParaRPr lang="de-DE" sz="2400" dirty="0"/>
          </a:p>
          <a:p>
            <a:pPr>
              <a:defRPr/>
            </a:pPr>
            <a:r>
              <a:rPr lang="de-DE" sz="2400" dirty="0"/>
              <a:t>Muhammad Daryl Rashad</a:t>
            </a:r>
          </a:p>
          <a:p>
            <a:pPr>
              <a:defRPr/>
            </a:pPr>
            <a:endParaRPr lang="de-DE" sz="2400" dirty="0"/>
          </a:p>
          <a:p>
            <a:pPr>
              <a:defRPr/>
            </a:pPr>
            <a:r>
              <a:rPr lang="de-DE" dirty="0"/>
              <a:t>16.01.2023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Font typeface="+mj-lt"/>
              <a:buNone/>
            </a:pPr>
            <a:r>
              <a:rPr lang="de-DE" b="1" dirty="0">
                <a:solidFill>
                  <a:srgbClr val="00B050"/>
                </a:solidFill>
              </a:rPr>
              <a:t>User Story 2</a:t>
            </a:r>
            <a:r>
              <a:rPr lang="de-DE" b="1" dirty="0"/>
              <a:t>: </a:t>
            </a:r>
            <a:r>
              <a:rPr lang="de-DE" sz="2000" b="1" dirty="0">
                <a:solidFill>
                  <a:schemeClr val="tx1"/>
                </a:solidFill>
              </a:rPr>
              <a:t>Als Kunde möchte ich die Liste der Posten in meinem Depot ansehen können, um die gesamte Werte meiner Aktien zu überwachen.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eingeloggt sein.</a:t>
            </a:r>
          </a:p>
          <a:p>
            <a:pPr>
              <a:defRPr/>
            </a:pPr>
            <a:r>
              <a:rPr lang="de-DE" dirty="0"/>
              <a:t>Der Kunde bekommt die Liste der Posten angezeigt.</a:t>
            </a:r>
          </a:p>
          <a:p>
            <a:pPr>
              <a:defRPr/>
            </a:pPr>
            <a:r>
              <a:rPr lang="de-DE" dirty="0"/>
              <a:t>Der Kunde bekommt die gesamte Werte des Depots angezeigt.</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8845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26104"/>
            <a:ext cx="2747103" cy="3591636"/>
          </a:xfrm>
        </p:spPr>
        <p:txBody>
          <a:bodyPr anchor="ctr"/>
          <a:lstStyle/>
          <a:p>
            <a:pPr marL="0" indent="0" algn="ctr">
              <a:buNone/>
              <a:defRPr/>
            </a:pPr>
            <a:r>
              <a:rPr lang="de-DE" dirty="0"/>
              <a:t>MVC + Storage</a:t>
            </a:r>
            <a:endParaRPr dirty="0"/>
          </a:p>
        </p:txBody>
      </p:sp>
      <p:sp>
        <p:nvSpPr>
          <p:cNvPr id="4" name="Titel 3"/>
          <p:cNvSpPr>
            <a:spLocks noGrp="1"/>
          </p:cNvSpPr>
          <p:nvPr>
            <p:ph type="title"/>
          </p:nvPr>
        </p:nvSpPr>
        <p:spPr bwMode="auto"/>
        <p:txBody>
          <a:bodyPr/>
          <a:lstStyle/>
          <a:p>
            <a:pPr>
              <a:defRPr/>
            </a:pPr>
            <a:r>
              <a:rPr lang="de-DE"/>
              <a:t>Grobarchitektur: Architekturstil</a:t>
            </a:r>
            <a:endParaRPr/>
          </a:p>
        </p:txBody>
      </p:sp>
      <p:pic>
        <p:nvPicPr>
          <p:cNvPr id="3" name="Picture 2">
            <a:extLst>
              <a:ext uri="{FF2B5EF4-FFF2-40B4-BE49-F238E27FC236}">
                <a16:creationId xmlns:a16="http://schemas.microsoft.com/office/drawing/2014/main" id="{A2277A1D-FE6E-61AC-FCE4-32E1BE522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856" y="1328644"/>
            <a:ext cx="5615533" cy="3786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Grobarchitektur: Codeabbildung</a:t>
            </a:r>
            <a:endParaRPr/>
          </a:p>
        </p:txBody>
      </p:sp>
      <p:pic>
        <p:nvPicPr>
          <p:cNvPr id="6" name="Inhaltsplatzhalter 5">
            <a:extLst>
              <a:ext uri="{FF2B5EF4-FFF2-40B4-BE49-F238E27FC236}">
                <a16:creationId xmlns:a16="http://schemas.microsoft.com/office/drawing/2014/main" id="{20A3C10B-BE22-4BB4-1975-7E785A422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875375" y="1273324"/>
            <a:ext cx="2088231" cy="409151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37" name="Straight Connector 36">
            <a:extLst>
              <a:ext uri="{FF2B5EF4-FFF2-40B4-BE49-F238E27FC236}">
                <a16:creationId xmlns:a16="http://schemas.microsoft.com/office/drawing/2014/main" id="{AC6F4460-F7B0-6381-5139-55E5F0D94F82}"/>
              </a:ext>
            </a:extLst>
          </p:cNvPr>
          <p:cNvCxnSpPr>
            <a:cxnSpLocks/>
          </p:cNvCxnSpPr>
          <p:nvPr/>
        </p:nvCxnSpPr>
        <p:spPr bwMode="auto">
          <a:xfrm>
            <a:off x="4240363" y="4441676"/>
            <a:ext cx="16115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79AD9C-F7EB-24E8-3243-4D6147FB6213}"/>
              </a:ext>
            </a:extLst>
          </p:cNvPr>
          <p:cNvCxnSpPr>
            <a:cxnSpLocks/>
          </p:cNvCxnSpPr>
          <p:nvPr/>
        </p:nvCxnSpPr>
        <p:spPr>
          <a:xfrm>
            <a:off x="6520160" y="2301739"/>
            <a:ext cx="10989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Inhaltsplatzhalter 4"/>
          <p:cNvSpPr>
            <a:spLocks noGrp="1"/>
          </p:cNvSpPr>
          <p:nvPr>
            <p:ph idx="1"/>
          </p:nvPr>
        </p:nvSpPr>
        <p:spPr bwMode="auto">
          <a:xfrm>
            <a:off x="532698" y="1426104"/>
            <a:ext cx="2171038" cy="3879668"/>
          </a:xfrm>
          <a:ln w="12700">
            <a:solidFill>
              <a:schemeClr val="tx1"/>
            </a:solidFill>
          </a:ln>
        </p:spPr>
        <p:txBody>
          <a:bodyPr anchor="t"/>
          <a:lstStyle/>
          <a:p>
            <a:pPr marL="0" indent="0">
              <a:buNone/>
              <a:defRPr/>
            </a:pPr>
            <a:r>
              <a:rPr lang="de-DE" u="sng" dirty="0"/>
              <a:t>PC/Terminal</a:t>
            </a:r>
          </a:p>
          <a:p>
            <a:pPr marL="0" indent="0">
              <a:buNone/>
              <a:defRPr/>
            </a:pPr>
            <a:endParaRPr lang="de-DE" dirty="0"/>
          </a:p>
          <a:p>
            <a:pPr>
              <a:buFontTx/>
              <a:buChar char="-"/>
              <a:defRPr/>
            </a:pPr>
            <a:r>
              <a:rPr lang="de-DE" dirty="0"/>
              <a:t>Bildschirm</a:t>
            </a:r>
          </a:p>
          <a:p>
            <a:pPr>
              <a:buFontTx/>
              <a:buChar char="-"/>
              <a:defRPr/>
            </a:pPr>
            <a:r>
              <a:rPr lang="de-DE" dirty="0"/>
              <a:t>Tastatur</a:t>
            </a:r>
          </a:p>
          <a:p>
            <a:pPr>
              <a:buFontTx/>
              <a:buChar char="-"/>
              <a:defRPr/>
            </a:pPr>
            <a:r>
              <a:rPr lang="de-DE" dirty="0"/>
              <a:t>Scanner</a:t>
            </a:r>
          </a:p>
          <a:p>
            <a:pPr>
              <a:buFontTx/>
              <a:buChar char="-"/>
              <a:defRPr/>
            </a:pPr>
            <a:r>
              <a:rPr lang="de-DE" dirty="0"/>
              <a:t>Drücker</a:t>
            </a:r>
            <a:endParaRPr dirty="0"/>
          </a:p>
        </p:txBody>
      </p:sp>
      <p:sp>
        <p:nvSpPr>
          <p:cNvPr id="4" name="Titel 3"/>
          <p:cNvSpPr>
            <a:spLocks noGrp="1"/>
          </p:cNvSpPr>
          <p:nvPr>
            <p:ph type="title"/>
          </p:nvPr>
        </p:nvSpPr>
        <p:spPr bwMode="auto"/>
        <p:txBody>
          <a:bodyPr/>
          <a:lstStyle/>
          <a:p>
            <a:pPr>
              <a:defRPr/>
            </a:pPr>
            <a:r>
              <a:rPr lang="de-DE" dirty="0" err="1"/>
              <a:t>Context</a:t>
            </a:r>
            <a:r>
              <a:rPr lang="de-DE" dirty="0"/>
              <a:t> View: Technischer Überblick</a:t>
            </a:r>
            <a:endParaRPr dirty="0"/>
          </a:p>
        </p:txBody>
      </p:sp>
      <p:pic>
        <p:nvPicPr>
          <p:cNvPr id="1026" name="Picture 2" descr="Diebold Nixdorf inks a deal with bank99 for ATM network management">
            <a:extLst>
              <a:ext uri="{FF2B5EF4-FFF2-40B4-BE49-F238E27FC236}">
                <a16:creationId xmlns:a16="http://schemas.microsoft.com/office/drawing/2014/main" id="{5EBC4AD2-1E85-2A04-DD26-FBA4C87B9343}"/>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8086" b="92969" l="10000" r="90000">
                        <a14:foregroundMark x1="26055" y1="15430" x2="54063" y2="14141"/>
                        <a14:foregroundMark x1="54063" y1="14141" x2="32070" y2="12656"/>
                        <a14:foregroundMark x1="32070" y1="12656" x2="57266" y2="14141"/>
                        <a14:foregroundMark x1="57266" y1="14141" x2="37070" y2="23633"/>
                        <a14:foregroundMark x1="37070" y1="23633" x2="54805" y2="37695"/>
                        <a14:foregroundMark x1="54805" y1="37695" x2="45234" y2="57539"/>
                        <a14:foregroundMark x1="45234" y1="57539" x2="65391" y2="51328"/>
                        <a14:foregroundMark x1="65391" y1="51328" x2="52422" y2="75313"/>
                        <a14:foregroundMark x1="52422" y1="75313" x2="73984" y2="64961"/>
                        <a14:foregroundMark x1="73984" y1="64961" x2="66914" y2="13281"/>
                        <a14:foregroundMark x1="66914" y1="13281" x2="73242" y2="33125"/>
                        <a14:foregroundMark x1="73242" y1="33125" x2="79375" y2="35664"/>
                        <a14:foregroundMark x1="54570" y1="12969" x2="57617" y2="30430"/>
                        <a14:foregroundMark x1="63125" y1="24023" x2="56211" y2="46367"/>
                        <a14:foregroundMark x1="56211" y1="46367" x2="56328" y2="13047"/>
                        <a14:foregroundMark x1="56328" y1="13047" x2="38789" y2="31250"/>
                        <a14:foregroundMark x1="38789" y1="31250" x2="37891" y2="92969"/>
                        <a14:foregroundMark x1="37891" y1="92969" x2="48125" y2="87422"/>
                        <a14:foregroundMark x1="70469" y1="72734" x2="67109" y2="62930"/>
                        <a14:foregroundMark x1="59141" y1="11445" x2="75195" y2="27266"/>
                        <a14:foregroundMark x1="75195" y1="27266" x2="62266" y2="8750"/>
                        <a14:foregroundMark x1="62266" y1="8750" x2="77852" y2="32266"/>
                        <a14:foregroundMark x1="72617" y1="23398" x2="58555" y2="8086"/>
                        <a14:foregroundMark x1="64063" y1="9922" x2="62539" y2="8086"/>
                        <a14:foregroundMark x1="79375" y1="23086" x2="83984" y2="44219"/>
                        <a14:foregroundMark x1="83984" y1="44219" x2="77852" y2="56484"/>
                        <a14:foregroundMark x1="54258" y1="11133" x2="62813" y2="8672"/>
                        <a14:foregroundMark x1="60664" y1="9609" x2="32969" y2="9297"/>
                        <a14:foregroundMark x1="32969" y1="9297" x2="24727" y2="34063"/>
                        <a14:foregroundMark x1="24727" y1="34063" x2="26797" y2="60430"/>
                        <a14:foregroundMark x1="26797" y1="60430" x2="42695" y2="79102"/>
                        <a14:foregroundMark x1="42695" y1="79102" x2="45664" y2="77031"/>
                        <a14:backgroundMark x1="1836" y1="4688" x2="60820" y2="3438"/>
                        <a14:backgroundMark x1="60820" y1="3438" x2="84414" y2="3672"/>
                        <a14:backgroundMark x1="84414" y1="3672" x2="94883" y2="29844"/>
                        <a14:backgroundMark x1="94883" y1="29844" x2="88320" y2="89531"/>
                        <a14:backgroundMark x1="88320" y1="89531" x2="43203" y2="98164"/>
                        <a14:backgroundMark x1="43203" y1="98164" x2="17969" y2="89336"/>
                        <a14:backgroundMark x1="17969" y1="89336" x2="6758" y2="7148"/>
                      </a14:backgroundRemoval>
                    </a14:imgEffect>
                  </a14:imgLayer>
                </a14:imgProps>
              </a:ext>
              <a:ext uri="{28A0092B-C50C-407E-A947-70E740481C1C}">
                <a14:useLocalDpi xmlns:a14="http://schemas.microsoft.com/office/drawing/2010/main" val="0"/>
              </a:ext>
            </a:extLst>
          </a:blip>
          <a:srcRect/>
          <a:stretch>
            <a:fillRect/>
          </a:stretch>
        </p:blipFill>
        <p:spPr bwMode="auto">
          <a:xfrm>
            <a:off x="573603" y="3244282"/>
            <a:ext cx="2089228" cy="20892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49C7FAD-26A2-12E1-CFA7-4C36FD15325E}"/>
              </a:ext>
            </a:extLst>
          </p:cNvPr>
          <p:cNvSpPr/>
          <p:nvPr/>
        </p:nvSpPr>
        <p:spPr>
          <a:xfrm>
            <a:off x="3063776" y="1426104"/>
            <a:ext cx="5832648" cy="16474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2F741801-CBC6-47EE-D4AC-91FA681A3A5C}"/>
              </a:ext>
            </a:extLst>
          </p:cNvPr>
          <p:cNvSpPr txBox="1"/>
          <p:nvPr/>
        </p:nvSpPr>
        <p:spPr>
          <a:xfrm>
            <a:off x="3034538" y="1396019"/>
            <a:ext cx="1107996" cy="369332"/>
          </a:xfrm>
          <a:prstGeom prst="rect">
            <a:avLst/>
          </a:prstGeom>
          <a:noFill/>
        </p:spPr>
        <p:txBody>
          <a:bodyPr wrap="none" rtlCol="0">
            <a:spAutoFit/>
          </a:bodyPr>
          <a:lstStyle/>
          <a:p>
            <a:r>
              <a:rPr lang="de-DE" u="sng" dirty="0" err="1"/>
              <a:t>Bankfilial</a:t>
            </a:r>
            <a:endParaRPr lang="en-ID" u="sng" dirty="0"/>
          </a:p>
        </p:txBody>
      </p:sp>
      <p:sp>
        <p:nvSpPr>
          <p:cNvPr id="8" name="TextBox 7">
            <a:extLst>
              <a:ext uri="{FF2B5EF4-FFF2-40B4-BE49-F238E27FC236}">
                <a16:creationId xmlns:a16="http://schemas.microsoft.com/office/drawing/2014/main" id="{EBE43F55-5A22-687D-8EE3-C83761198C5D}"/>
              </a:ext>
            </a:extLst>
          </p:cNvPr>
          <p:cNvSpPr txBox="1"/>
          <p:nvPr/>
        </p:nvSpPr>
        <p:spPr>
          <a:xfrm>
            <a:off x="3279800" y="1860422"/>
            <a:ext cx="1296144" cy="954107"/>
          </a:xfrm>
          <a:prstGeom prst="rect">
            <a:avLst/>
          </a:prstGeom>
          <a:noFill/>
          <a:ln w="12700">
            <a:solidFill>
              <a:schemeClr val="tx1"/>
            </a:solidFill>
          </a:ln>
        </p:spPr>
        <p:txBody>
          <a:bodyPr wrap="square" rtlCol="0">
            <a:spAutoFit/>
          </a:bodyPr>
          <a:lstStyle/>
          <a:p>
            <a:r>
              <a:rPr lang="de-DE" sz="1400" dirty="0"/>
              <a:t>PC/Terminal</a:t>
            </a:r>
          </a:p>
          <a:p>
            <a:r>
              <a:rPr lang="de-DE" sz="1400" dirty="0"/>
              <a:t>PC/Terminal</a:t>
            </a:r>
          </a:p>
          <a:p>
            <a:r>
              <a:rPr lang="de-DE" sz="1400" dirty="0"/>
              <a:t>PC/Terminal</a:t>
            </a:r>
          </a:p>
          <a:p>
            <a:r>
              <a:rPr lang="de-DE" sz="1400" dirty="0"/>
              <a:t>…</a:t>
            </a:r>
            <a:endParaRPr lang="en-ID" sz="1400" dirty="0"/>
          </a:p>
        </p:txBody>
      </p:sp>
      <p:cxnSp>
        <p:nvCxnSpPr>
          <p:cNvPr id="10" name="Straight Connector 9">
            <a:extLst>
              <a:ext uri="{FF2B5EF4-FFF2-40B4-BE49-F238E27FC236}">
                <a16:creationId xmlns:a16="http://schemas.microsoft.com/office/drawing/2014/main" id="{7A2E9BE7-6984-3E80-E190-E31B77CB4732}"/>
              </a:ext>
            </a:extLst>
          </p:cNvPr>
          <p:cNvCxnSpPr>
            <a:cxnSpLocks/>
          </p:cNvCxnSpPr>
          <p:nvPr/>
        </p:nvCxnSpPr>
        <p:spPr>
          <a:xfrm>
            <a:off x="2703736" y="1426104"/>
            <a:ext cx="648072" cy="5294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243CEE-A3BB-A79D-5800-7FB5D2F33AB2}"/>
              </a:ext>
            </a:extLst>
          </p:cNvPr>
          <p:cNvCxnSpPr>
            <a:cxnSpLocks/>
          </p:cNvCxnSpPr>
          <p:nvPr/>
        </p:nvCxnSpPr>
        <p:spPr>
          <a:xfrm flipV="1">
            <a:off x="2703736" y="2068302"/>
            <a:ext cx="648072" cy="32374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Server &amp; Workstations günstig kaufen ++ Cyberport">
            <a:extLst>
              <a:ext uri="{FF2B5EF4-FFF2-40B4-BE49-F238E27FC236}">
                <a16:creationId xmlns:a16="http://schemas.microsoft.com/office/drawing/2014/main" id="{B57B14C5-0778-66F1-406C-DB4DE8498D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116589" y="1276120"/>
            <a:ext cx="2055948" cy="212271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1E52EB1C-D564-44F5-93DD-1A02ED115142}"/>
              </a:ext>
            </a:extLst>
          </p:cNvPr>
          <p:cNvCxnSpPr>
            <a:cxnSpLocks/>
          </p:cNvCxnSpPr>
          <p:nvPr/>
        </p:nvCxnSpPr>
        <p:spPr>
          <a:xfrm>
            <a:off x="4663583" y="2325645"/>
            <a:ext cx="10644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73F6160-8F6A-66B8-CBA1-07A2ADF71CAE}"/>
              </a:ext>
            </a:extLst>
          </p:cNvPr>
          <p:cNvSpPr txBox="1"/>
          <p:nvPr/>
        </p:nvSpPr>
        <p:spPr>
          <a:xfrm>
            <a:off x="4928766" y="2021647"/>
            <a:ext cx="534121" cy="307777"/>
          </a:xfrm>
          <a:prstGeom prst="rect">
            <a:avLst/>
          </a:prstGeom>
          <a:noFill/>
        </p:spPr>
        <p:txBody>
          <a:bodyPr wrap="none" rtlCol="0">
            <a:spAutoFit/>
          </a:bodyPr>
          <a:lstStyle/>
          <a:p>
            <a:r>
              <a:rPr lang="de-DE" sz="1400" dirty="0"/>
              <a:t>LAN</a:t>
            </a:r>
            <a:endParaRPr lang="en-ID" dirty="0"/>
          </a:p>
        </p:txBody>
      </p:sp>
      <p:sp>
        <p:nvSpPr>
          <p:cNvPr id="23" name="TextBox 22">
            <a:extLst>
              <a:ext uri="{FF2B5EF4-FFF2-40B4-BE49-F238E27FC236}">
                <a16:creationId xmlns:a16="http://schemas.microsoft.com/office/drawing/2014/main" id="{2B223400-CFFF-FE3C-A915-D1F48F16F6BE}"/>
              </a:ext>
            </a:extLst>
          </p:cNvPr>
          <p:cNvSpPr txBox="1"/>
          <p:nvPr/>
        </p:nvSpPr>
        <p:spPr>
          <a:xfrm>
            <a:off x="5728072" y="1416560"/>
            <a:ext cx="1045479" cy="276999"/>
          </a:xfrm>
          <a:prstGeom prst="rect">
            <a:avLst/>
          </a:prstGeom>
          <a:noFill/>
        </p:spPr>
        <p:txBody>
          <a:bodyPr wrap="none" rtlCol="0">
            <a:spAutoFit/>
          </a:bodyPr>
          <a:lstStyle/>
          <a:p>
            <a:r>
              <a:rPr lang="de-DE" sz="1200" dirty="0" err="1"/>
              <a:t>Local</a:t>
            </a:r>
            <a:r>
              <a:rPr lang="de-DE" sz="1200" dirty="0"/>
              <a:t> Server</a:t>
            </a:r>
            <a:endParaRPr lang="en-ID" sz="1600" dirty="0"/>
          </a:p>
        </p:txBody>
      </p:sp>
      <p:pic>
        <p:nvPicPr>
          <p:cNvPr id="1030" name="Picture 6" descr="Dell Monitor, Mouse &amp; Keyboard Bundle | Shop | CIBC Rewards">
            <a:extLst>
              <a:ext uri="{FF2B5EF4-FFF2-40B4-BE49-F238E27FC236}">
                <a16:creationId xmlns:a16="http://schemas.microsoft.com/office/drawing/2014/main" id="{C51EC52D-4123-5D87-68DE-58CA5F9FB68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1400" l="10000" r="90000">
                        <a14:foregroundMark x1="54400" y1="66000" x2="18200" y2="80000"/>
                        <a14:foregroundMark x1="18200" y1="80000" x2="63600" y2="79800"/>
                        <a14:foregroundMark x1="63600" y1="79800" x2="87200" y2="91400"/>
                        <a14:foregroundMark x1="79400" y1="84600" x2="34000" y2="80600"/>
                        <a14:foregroundMark x1="34000" y1="80600" x2="74600" y2="86600"/>
                        <a14:foregroundMark x1="74600" y1="86600" x2="12600" y2="81800"/>
                        <a14:foregroundMark x1="70200" y1="70400" x2="31800" y2="72400"/>
                        <a14:foregroundMark x1="31800" y1="72400" x2="31800" y2="72800"/>
                        <a14:foregroundMark x1="43800" y1="70400" x2="30800" y2="70000"/>
                        <a14:foregroundMark x1="46600" y1="73400" x2="33600" y2="72800"/>
                      </a14:backgroundRemoval>
                    </a14:imgEffect>
                  </a14:imgLayer>
                </a14:imgProps>
              </a:ext>
              <a:ext uri="{28A0092B-C50C-407E-A947-70E740481C1C}">
                <a14:useLocalDpi xmlns:a14="http://schemas.microsoft.com/office/drawing/2010/main" val="0"/>
              </a:ext>
            </a:extLst>
          </a:blip>
          <a:srcRect/>
          <a:stretch>
            <a:fillRect/>
          </a:stretch>
        </p:blipFill>
        <p:spPr bwMode="auto">
          <a:xfrm>
            <a:off x="7362994" y="1679011"/>
            <a:ext cx="1245457" cy="124545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747F6D6-A691-17BE-409A-0D8AC80B1CF1}"/>
              </a:ext>
            </a:extLst>
          </p:cNvPr>
          <p:cNvSpPr txBox="1"/>
          <p:nvPr/>
        </p:nvSpPr>
        <p:spPr>
          <a:xfrm>
            <a:off x="7523896" y="1471507"/>
            <a:ext cx="923651" cy="261610"/>
          </a:xfrm>
          <a:prstGeom prst="rect">
            <a:avLst/>
          </a:prstGeom>
          <a:noFill/>
        </p:spPr>
        <p:txBody>
          <a:bodyPr wrap="none" rtlCol="0">
            <a:spAutoFit/>
          </a:bodyPr>
          <a:lstStyle/>
          <a:p>
            <a:r>
              <a:rPr lang="de-DE" sz="1100" dirty="0" err="1"/>
              <a:t>Local</a:t>
            </a:r>
            <a:r>
              <a:rPr lang="de-DE" sz="1100" dirty="0"/>
              <a:t> Client</a:t>
            </a:r>
            <a:endParaRPr lang="en-ID" sz="1100" dirty="0"/>
          </a:p>
        </p:txBody>
      </p:sp>
      <p:sp>
        <p:nvSpPr>
          <p:cNvPr id="30" name="Rectangle 29">
            <a:extLst>
              <a:ext uri="{FF2B5EF4-FFF2-40B4-BE49-F238E27FC236}">
                <a16:creationId xmlns:a16="http://schemas.microsoft.com/office/drawing/2014/main" id="{EB8C1BE6-EBD5-7595-9BDF-0D8B51F392CE}"/>
              </a:ext>
            </a:extLst>
          </p:cNvPr>
          <p:cNvSpPr/>
          <p:nvPr/>
        </p:nvSpPr>
        <p:spPr>
          <a:xfrm>
            <a:off x="3279800" y="3493090"/>
            <a:ext cx="5616624" cy="1668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TextBox 31">
            <a:extLst>
              <a:ext uri="{FF2B5EF4-FFF2-40B4-BE49-F238E27FC236}">
                <a16:creationId xmlns:a16="http://schemas.microsoft.com/office/drawing/2014/main" id="{70DF0050-FDB0-A168-FC1C-9D7D873FD3DF}"/>
              </a:ext>
            </a:extLst>
          </p:cNvPr>
          <p:cNvSpPr txBox="1"/>
          <p:nvPr/>
        </p:nvSpPr>
        <p:spPr>
          <a:xfrm>
            <a:off x="3279800" y="3517760"/>
            <a:ext cx="1119217" cy="338554"/>
          </a:xfrm>
          <a:prstGeom prst="rect">
            <a:avLst/>
          </a:prstGeom>
          <a:noFill/>
        </p:spPr>
        <p:txBody>
          <a:bodyPr wrap="none" rtlCol="0">
            <a:spAutoFit/>
          </a:bodyPr>
          <a:lstStyle/>
          <a:p>
            <a:r>
              <a:rPr lang="de-DE" sz="1600" u="sng" dirty="0"/>
              <a:t>Enterprise</a:t>
            </a:r>
            <a:endParaRPr lang="en-ID" u="sng" dirty="0"/>
          </a:p>
        </p:txBody>
      </p:sp>
      <p:pic>
        <p:nvPicPr>
          <p:cNvPr id="1032" name="Picture 8" descr="Server – CT-T IT-Systemhaus">
            <a:extLst>
              <a:ext uri="{FF2B5EF4-FFF2-40B4-BE49-F238E27FC236}">
                <a16:creationId xmlns:a16="http://schemas.microsoft.com/office/drawing/2014/main" id="{77471AD0-72BC-4264-A755-39DE7CB4FF6B}"/>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8025" b="90000" l="10000" r="90000">
                        <a14:foregroundMark x1="62222" y1="82346" x2="69753" y2="75309"/>
                        <a14:foregroundMark x1="63086" y1="16420" x2="47160" y2="11358"/>
                        <a14:foregroundMark x1="41481" y1="10864" x2="55556" y2="8025"/>
                        <a14:foregroundMark x1="56543" y1="85185" x2="62716" y2="86543"/>
                        <a14:foregroundMark x1="41481" y1="87531" x2="72099" y2="89383"/>
                      </a14:backgroundRemoval>
                    </a14:imgEffect>
                  </a14:imgLayer>
                </a14:imgProps>
              </a:ext>
              <a:ext uri="{28A0092B-C50C-407E-A947-70E740481C1C}">
                <a14:useLocalDpi xmlns:a14="http://schemas.microsoft.com/office/drawing/2010/main" val="0"/>
              </a:ext>
            </a:extLst>
          </a:blip>
          <a:srcRect/>
          <a:stretch>
            <a:fillRect/>
          </a:stretch>
        </p:blipFill>
        <p:spPr bwMode="auto">
          <a:xfrm>
            <a:off x="4871531" y="3709624"/>
            <a:ext cx="1458512" cy="145851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A2E1D5A-BF64-FA74-4A94-0BC12A1E556C}"/>
              </a:ext>
            </a:extLst>
          </p:cNvPr>
          <p:cNvSpPr txBox="1"/>
          <p:nvPr/>
        </p:nvSpPr>
        <p:spPr>
          <a:xfrm>
            <a:off x="4918533" y="3541397"/>
            <a:ext cx="1378904" cy="276999"/>
          </a:xfrm>
          <a:prstGeom prst="rect">
            <a:avLst/>
          </a:prstGeom>
          <a:noFill/>
        </p:spPr>
        <p:txBody>
          <a:bodyPr wrap="none" rtlCol="0">
            <a:spAutoFit/>
          </a:bodyPr>
          <a:lstStyle/>
          <a:p>
            <a:r>
              <a:rPr lang="de-DE" sz="1200" dirty="0"/>
              <a:t>Enterprise Server</a:t>
            </a:r>
            <a:endParaRPr lang="en-ID" sz="1400" dirty="0"/>
          </a:p>
        </p:txBody>
      </p:sp>
      <p:pic>
        <p:nvPicPr>
          <p:cNvPr id="34" name="Picture 6" descr="Dell Monitor, Mouse &amp; Keyboard Bundle | Shop | CIBC Rewards">
            <a:extLst>
              <a:ext uri="{FF2B5EF4-FFF2-40B4-BE49-F238E27FC236}">
                <a16:creationId xmlns:a16="http://schemas.microsoft.com/office/drawing/2014/main" id="{08FD98DA-68A5-C6B0-CE04-EFA88B698DC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1400" l="10000" r="90000">
                        <a14:foregroundMark x1="54400" y1="66000" x2="18200" y2="80000"/>
                        <a14:foregroundMark x1="18200" y1="80000" x2="63600" y2="79800"/>
                        <a14:foregroundMark x1="63600" y1="79800" x2="87200" y2="91400"/>
                        <a14:foregroundMark x1="79400" y1="84600" x2="34000" y2="80600"/>
                        <a14:foregroundMark x1="34000" y1="80600" x2="74600" y2="86600"/>
                        <a14:foregroundMark x1="74600" y1="86600" x2="12600" y2="81800"/>
                        <a14:foregroundMark x1="70200" y1="70400" x2="31800" y2="72400"/>
                        <a14:foregroundMark x1="31800" y1="72400" x2="31800" y2="72800"/>
                        <a14:foregroundMark x1="43800" y1="70400" x2="30800" y2="70000"/>
                        <a14:foregroundMark x1="46600" y1="73400" x2="33600" y2="72800"/>
                      </a14:backgroundRemoval>
                    </a14:imgEffect>
                  </a14:imgLayer>
                </a14:imgProps>
              </a:ext>
              <a:ext uri="{28A0092B-C50C-407E-A947-70E740481C1C}">
                <a14:useLocalDpi xmlns:a14="http://schemas.microsoft.com/office/drawing/2010/main" val="0"/>
              </a:ext>
            </a:extLst>
          </a:blip>
          <a:srcRect/>
          <a:stretch>
            <a:fillRect/>
          </a:stretch>
        </p:blipFill>
        <p:spPr bwMode="auto">
          <a:xfrm>
            <a:off x="3437162" y="3940968"/>
            <a:ext cx="1245457" cy="124545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50BF20C-1D7C-8DE2-4586-B68A13311C09}"/>
              </a:ext>
            </a:extLst>
          </p:cNvPr>
          <p:cNvSpPr txBox="1"/>
          <p:nvPr/>
        </p:nvSpPr>
        <p:spPr>
          <a:xfrm>
            <a:off x="7172537" y="3606334"/>
            <a:ext cx="1538808" cy="1107996"/>
          </a:xfrm>
          <a:prstGeom prst="rect">
            <a:avLst/>
          </a:prstGeom>
          <a:noFill/>
          <a:ln w="12700">
            <a:solidFill>
              <a:schemeClr val="tx1"/>
            </a:solidFill>
          </a:ln>
        </p:spPr>
        <p:txBody>
          <a:bodyPr wrap="square" rtlCol="0">
            <a:spAutoFit/>
          </a:bodyPr>
          <a:lstStyle/>
          <a:p>
            <a:r>
              <a:rPr lang="de-DE" sz="1600" dirty="0" err="1"/>
              <a:t>Bankfilial</a:t>
            </a:r>
            <a:endParaRPr lang="de-DE" sz="1600" dirty="0"/>
          </a:p>
          <a:p>
            <a:r>
              <a:rPr lang="de-DE" sz="1600" dirty="0" err="1"/>
              <a:t>Bankfilial</a:t>
            </a:r>
            <a:endParaRPr lang="de-DE" sz="1600" dirty="0"/>
          </a:p>
          <a:p>
            <a:r>
              <a:rPr lang="de-DE" sz="1600" dirty="0" err="1"/>
              <a:t>Bankfilial</a:t>
            </a:r>
            <a:endParaRPr lang="de-DE" sz="1600" dirty="0"/>
          </a:p>
          <a:p>
            <a:r>
              <a:rPr lang="de-DE" sz="1600" dirty="0"/>
              <a:t>…</a:t>
            </a:r>
            <a:endParaRPr lang="en-ID" dirty="0"/>
          </a:p>
        </p:txBody>
      </p:sp>
      <p:cxnSp>
        <p:nvCxnSpPr>
          <p:cNvPr id="40" name="Straight Connector 39">
            <a:extLst>
              <a:ext uri="{FF2B5EF4-FFF2-40B4-BE49-F238E27FC236}">
                <a16:creationId xmlns:a16="http://schemas.microsoft.com/office/drawing/2014/main" id="{5DF233F4-2DE5-C2D1-9E64-3D11DF3F33E8}"/>
              </a:ext>
            </a:extLst>
          </p:cNvPr>
          <p:cNvCxnSpPr>
            <a:cxnSpLocks/>
          </p:cNvCxnSpPr>
          <p:nvPr/>
        </p:nvCxnSpPr>
        <p:spPr bwMode="auto">
          <a:xfrm flipH="1" flipV="1">
            <a:off x="3080839" y="3083068"/>
            <a:ext cx="4159401" cy="6039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4407F99-6DC2-AEAD-E7BB-C7D31D73A604}"/>
              </a:ext>
            </a:extLst>
          </p:cNvPr>
          <p:cNvCxnSpPr>
            <a:cxnSpLocks/>
          </p:cNvCxnSpPr>
          <p:nvPr/>
        </p:nvCxnSpPr>
        <p:spPr bwMode="auto">
          <a:xfrm flipV="1">
            <a:off x="8082734" y="3083068"/>
            <a:ext cx="829776" cy="626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58DB9D5-4C6D-E101-1353-54D22033CAF1}"/>
              </a:ext>
            </a:extLst>
          </p:cNvPr>
          <p:cNvCxnSpPr>
            <a:cxnSpLocks/>
          </p:cNvCxnSpPr>
          <p:nvPr/>
        </p:nvCxnSpPr>
        <p:spPr bwMode="auto">
          <a:xfrm>
            <a:off x="6005154" y="4327422"/>
            <a:ext cx="10644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89B9A0E-0CB9-5612-C2DF-0C5F6324A3DF}"/>
              </a:ext>
            </a:extLst>
          </p:cNvPr>
          <p:cNvSpPr txBox="1"/>
          <p:nvPr/>
        </p:nvSpPr>
        <p:spPr bwMode="auto">
          <a:xfrm>
            <a:off x="6070617" y="4323559"/>
            <a:ext cx="1064489" cy="523220"/>
          </a:xfrm>
          <a:prstGeom prst="rect">
            <a:avLst/>
          </a:prstGeom>
          <a:noFill/>
        </p:spPr>
        <p:txBody>
          <a:bodyPr wrap="square" rtlCol="0">
            <a:spAutoFit/>
          </a:bodyPr>
          <a:lstStyle/>
          <a:p>
            <a:pPr algn="ctr"/>
            <a:r>
              <a:rPr lang="de-DE" sz="1400" dirty="0"/>
              <a:t>WAN/</a:t>
            </a:r>
          </a:p>
          <a:p>
            <a:pPr algn="ctr"/>
            <a:r>
              <a:rPr lang="de-DE" sz="1400" dirty="0"/>
              <a:t>Internet</a:t>
            </a:r>
            <a:endParaRPr lang="en-ID" dirty="0"/>
          </a:p>
        </p:txBody>
      </p:sp>
      <p:sp>
        <p:nvSpPr>
          <p:cNvPr id="58" name="TextBox 57">
            <a:extLst>
              <a:ext uri="{FF2B5EF4-FFF2-40B4-BE49-F238E27FC236}">
                <a16:creationId xmlns:a16="http://schemas.microsoft.com/office/drawing/2014/main" id="{330A579C-5C54-CBB0-DEA7-7D2A46FD8905}"/>
              </a:ext>
            </a:extLst>
          </p:cNvPr>
          <p:cNvSpPr txBox="1"/>
          <p:nvPr/>
        </p:nvSpPr>
        <p:spPr>
          <a:xfrm>
            <a:off x="3424447" y="3828163"/>
            <a:ext cx="1317990" cy="276999"/>
          </a:xfrm>
          <a:prstGeom prst="rect">
            <a:avLst/>
          </a:prstGeom>
          <a:noFill/>
        </p:spPr>
        <p:txBody>
          <a:bodyPr wrap="none" rtlCol="0">
            <a:spAutoFit/>
          </a:bodyPr>
          <a:lstStyle/>
          <a:p>
            <a:r>
              <a:rPr lang="de-DE" sz="1200" dirty="0"/>
              <a:t>Enterprise Client</a:t>
            </a:r>
            <a:endParaRPr lang="en-ID" dirty="0"/>
          </a:p>
        </p:txBody>
      </p:sp>
    </p:spTree>
    <p:extLst>
      <p:ext uri="{BB962C8B-B14F-4D97-AF65-F5344CB8AC3E}">
        <p14:creationId xmlns:p14="http://schemas.microsoft.com/office/powerpoint/2010/main" val="398808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6" name="Content Placeholder 5">
            <a:extLst>
              <a:ext uri="{FF2B5EF4-FFF2-40B4-BE49-F238E27FC236}">
                <a16:creationId xmlns:a16="http://schemas.microsoft.com/office/drawing/2014/main" id="{26CD402B-56E8-B79C-4DF5-408BF821B8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5042" y="1201316"/>
            <a:ext cx="7769916" cy="3952684"/>
          </a:xfrm>
        </p:spPr>
      </p:pic>
      <p:sp>
        <p:nvSpPr>
          <p:cNvPr id="4" name="Titel 3"/>
          <p:cNvSpPr>
            <a:spLocks noGrp="1"/>
          </p:cNvSpPr>
          <p:nvPr>
            <p:ph type="title"/>
          </p:nvPr>
        </p:nvSpPr>
        <p:spPr bwMode="auto"/>
        <p:txBody>
          <a:bodyPr/>
          <a:lstStyle/>
          <a:p>
            <a:pPr>
              <a:defRPr/>
            </a:pPr>
            <a:r>
              <a:rPr lang="de-DE"/>
              <a:t>Context View: Fachlicher Überblick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dirty="0"/>
              <a:t>Fachliche Architekturebene: Structural View </a:t>
            </a:r>
            <a:br>
              <a:rPr lang="de-DE" dirty="0"/>
            </a:br>
            <a:r>
              <a:rPr lang="de-DE" sz="2000" dirty="0"/>
              <a:t>Top Level</a:t>
            </a:r>
            <a:endParaRPr lang="de-DE" dirty="0"/>
          </a:p>
        </p:txBody>
      </p:sp>
      <p:pic>
        <p:nvPicPr>
          <p:cNvPr id="7" name="Inhaltsplatzhalter 6">
            <a:extLst>
              <a:ext uri="{FF2B5EF4-FFF2-40B4-BE49-F238E27FC236}">
                <a16:creationId xmlns:a16="http://schemas.microsoft.com/office/drawing/2014/main" id="{09459E9E-867F-37BC-9E96-83636E69CE1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74894" y="1129308"/>
            <a:ext cx="4810211" cy="426377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dirty="0"/>
              <a:t>Fachliche Architekturebene: Structural View</a:t>
            </a:r>
            <a:br>
              <a:rPr lang="de-DE" dirty="0"/>
            </a:br>
            <a:r>
              <a:rPr lang="de-DE" sz="2000" dirty="0"/>
              <a:t>Komponente Model</a:t>
            </a:r>
            <a:endParaRPr lang="de-DE" dirty="0"/>
          </a:p>
        </p:txBody>
      </p:sp>
      <p:pic>
        <p:nvPicPr>
          <p:cNvPr id="5" name="Grafik 4">
            <a:extLst>
              <a:ext uri="{FF2B5EF4-FFF2-40B4-BE49-F238E27FC236}">
                <a16:creationId xmlns:a16="http://schemas.microsoft.com/office/drawing/2014/main" id="{43AC3410-30DE-6576-BC07-6B3580269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301" y="1489348"/>
            <a:ext cx="6199397" cy="38884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dirty="0"/>
              <a:t>Fachliche Architekturebene: Behavioral View</a:t>
            </a:r>
            <a:br>
              <a:rPr lang="de-DE" dirty="0"/>
            </a:br>
            <a:r>
              <a:rPr lang="de-DE" sz="2000" dirty="0"/>
              <a:t>Sequenzdiagramm für Epic 1: Depotkonto eröffnen</a:t>
            </a:r>
            <a:endParaRPr lang="de-DE" dirty="0"/>
          </a:p>
        </p:txBody>
      </p:sp>
      <p:pic>
        <p:nvPicPr>
          <p:cNvPr id="4" name="Grafik 3">
            <a:extLst>
              <a:ext uri="{FF2B5EF4-FFF2-40B4-BE49-F238E27FC236}">
                <a16:creationId xmlns:a16="http://schemas.microsoft.com/office/drawing/2014/main" id="{9F9F9FA3-9EB3-914E-B65E-952D6D5E3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708" y="1489348"/>
            <a:ext cx="5256584" cy="38582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buNone/>
            </a:pPr>
            <a:r>
              <a:rPr lang="de-DE" sz="2000" b="0" i="0" u="none" strike="noStrike" baseline="0" dirty="0">
                <a:solidFill>
                  <a:srgbClr val="000000"/>
                </a:solidFill>
                <a:latin typeface="Calibri" panose="020F0502020204030204" pitchFamily="34" charset="0"/>
              </a:rPr>
              <a:t>In einer Bank können Kunden eine Reihe von Konten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Dividendenzahlungen immer ein Referenzkonto angegeben werden muss. Zur Berechnung des Saldos eines Depots werden immer die Tageskurse der Aktien verwendet. Aktien werden durch die sogenannte Wertpapierkennnummer eindeutig identifiziert. </a:t>
            </a:r>
            <a:endParaRPr lang="de-DE" dirty="0">
              <a:solidFill>
                <a:srgbClr val="FF0000"/>
              </a:solidFill>
            </a:endParaRPr>
          </a:p>
        </p:txBody>
      </p:sp>
      <p:sp>
        <p:nvSpPr>
          <p:cNvPr id="4" name="Titel 3"/>
          <p:cNvSpPr>
            <a:spLocks noGrp="1"/>
          </p:cNvSpPr>
          <p:nvPr>
            <p:ph type="title"/>
          </p:nvPr>
        </p:nvSpPr>
        <p:spPr bwMode="auto"/>
        <p:txBody>
          <a:bodyPr/>
          <a:lstStyle/>
          <a:p>
            <a:pPr>
              <a:defRPr/>
            </a:pPr>
            <a:r>
              <a:rPr lang="de-DE" dirty="0"/>
              <a:t>Anforderungstext – </a:t>
            </a:r>
            <a:r>
              <a:rPr lang="de-DE" dirty="0">
                <a:solidFill>
                  <a:schemeClr val="tx2"/>
                </a:solidFill>
              </a:rPr>
              <a:t>Bank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Domänenmodell ein.</a:t>
            </a:r>
            <a:endParaRPr/>
          </a:p>
        </p:txBody>
      </p:sp>
      <p:sp>
        <p:nvSpPr>
          <p:cNvPr id="4" name="Titel 3"/>
          <p:cNvSpPr>
            <a:spLocks noGrp="1"/>
          </p:cNvSpPr>
          <p:nvPr>
            <p:ph type="title"/>
          </p:nvPr>
        </p:nvSpPr>
        <p:spPr bwMode="auto"/>
        <p:txBody>
          <a:bodyPr/>
          <a:lstStyle/>
          <a:p>
            <a:pPr>
              <a:defRPr/>
            </a:pPr>
            <a:r>
              <a:rPr lang="de-DE"/>
              <a:t>Domänenmodell</a:t>
            </a:r>
            <a:endParaRPr/>
          </a:p>
        </p:txBody>
      </p:sp>
      <p:pic>
        <p:nvPicPr>
          <p:cNvPr id="3" name="Picture 2">
            <a:extLst>
              <a:ext uri="{FF2B5EF4-FFF2-40B4-BE49-F238E27FC236}">
                <a16:creationId xmlns:a16="http://schemas.microsoft.com/office/drawing/2014/main" id="{62E19BEF-3E16-C699-E470-F9887207C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80" y="1839723"/>
            <a:ext cx="8593369" cy="27643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Use-Case Diagramm ein.</a:t>
            </a:r>
            <a:endParaRPr/>
          </a:p>
        </p:txBody>
      </p:sp>
      <p:sp>
        <p:nvSpPr>
          <p:cNvPr id="4" name="Titel 3"/>
          <p:cNvSpPr>
            <a:spLocks noGrp="1"/>
          </p:cNvSpPr>
          <p:nvPr>
            <p:ph type="title"/>
          </p:nvPr>
        </p:nvSpPr>
        <p:spPr bwMode="auto"/>
        <p:txBody>
          <a:bodyPr/>
          <a:lstStyle/>
          <a:p>
            <a:pPr>
              <a:defRPr/>
            </a:pPr>
            <a:r>
              <a:rPr lang="de-DE"/>
              <a:t>Use-Case Diagramm</a:t>
            </a:r>
            <a:endParaRPr/>
          </a:p>
        </p:txBody>
      </p:sp>
      <p:pic>
        <p:nvPicPr>
          <p:cNvPr id="3" name="Picture 2">
            <a:extLst>
              <a:ext uri="{FF2B5EF4-FFF2-40B4-BE49-F238E27FC236}">
                <a16:creationId xmlns:a16="http://schemas.microsoft.com/office/drawing/2014/main" id="{7234BFF6-CBE1-A6A8-90B8-5AD72ED7E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908" y="1176546"/>
            <a:ext cx="6485166" cy="40907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3217540"/>
            <a:ext cx="8507743" cy="1800200"/>
          </a:xfrm>
        </p:spPr>
        <p:txBody>
          <a:bodyPr anchor="ctr"/>
          <a:lstStyle/>
          <a:p>
            <a:pPr marL="0" indent="0" algn="ctr">
              <a:buNone/>
              <a:defRPr/>
            </a:pPr>
            <a:r>
              <a:rPr lang="de-DE" b="1" dirty="0"/>
              <a:t>Epic 1: Depotkonto eröffnen</a:t>
            </a:r>
          </a:p>
          <a:p>
            <a:pPr marL="0" indent="0" algn="ctr">
              <a:buNone/>
              <a:defRPr/>
            </a:pPr>
            <a:r>
              <a:rPr lang="de-DE" dirty="0"/>
              <a:t>Das System muss dem Kunden die Möglichkeit geben, eine Depotkonto eröffnen zu können.</a:t>
            </a:r>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r>
              <a:rPr lang="de-DE" dirty="0"/>
              <a:t>(wird in Sequenzdiagram dargestellt)</a:t>
            </a:r>
          </a:p>
          <a:p>
            <a:pPr marL="0" indent="0" algn="ctr">
              <a:buNone/>
              <a:defRPr/>
            </a:pPr>
            <a:endParaRPr lang="de-DE" dirty="0"/>
          </a:p>
          <a:p>
            <a:pPr marL="0" indent="0" algn="ctr">
              <a:buNone/>
              <a:defRPr/>
            </a:pPr>
            <a:endParaRPr lang="de-DE" dirty="0"/>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7716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Kontodaten wie Name und Adresse hinterlegen, um die bei der Eröffnung eines Depotkontos erforderlicher Informationen anzugeben.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 Name und Adresse eingeben.</a:t>
            </a:r>
          </a:p>
          <a:p>
            <a:pPr>
              <a:defRPr/>
            </a:pPr>
            <a:r>
              <a:rPr lang="de-DE" dirty="0"/>
              <a:t>Die eingegebene Name und Adresse muss zum Personalausweis übereinstimmen.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658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2</a:t>
            </a:r>
            <a:r>
              <a:rPr lang="de-DE" b="1" dirty="0"/>
              <a:t>: Als Kunde möchte ich Password des Depotkontos eingestellt, um ein zukünftiges Einloggen des Depotkontos zu ermöglichen.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zweimal das Password eingeben.</a:t>
            </a:r>
          </a:p>
          <a:p>
            <a:pPr>
              <a:defRPr/>
            </a:pPr>
            <a:r>
              <a:rPr lang="de-DE" dirty="0"/>
              <a:t>Das Password muss aus mindestens 9 Zeichen bestehen.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1994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ctr"/>
          <a:lstStyle/>
          <a:p>
            <a:pPr marL="0" indent="0" algn="ctr">
              <a:buNone/>
              <a:defRPr/>
            </a:pPr>
            <a:r>
              <a:rPr lang="de-DE" b="1" dirty="0"/>
              <a:t>Epic 2: Posten ansehen</a:t>
            </a:r>
            <a:br>
              <a:rPr lang="de-DE" b="1" dirty="0"/>
            </a:br>
            <a:r>
              <a:rPr lang="de-DE" dirty="0"/>
              <a:t>Das System muss dem Kunden die Möglichkeit geben, die Posten in seinem Depot ansehen zu können.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379194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im Banksystem mein Depotkonto einloggen können, um die Posten im Konto zu checken.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seines Password eingeben.</a:t>
            </a:r>
          </a:p>
          <a:p>
            <a:pPr>
              <a:defRPr/>
            </a:pPr>
            <a:r>
              <a:rPr lang="de-DE" dirty="0"/>
              <a:t>Wenn das Password mit dem Datenbank übereinstimmt, wird der Kunde eingeloggt sein.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1341129726"/>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510</Words>
  <Application>Microsoft Office PowerPoint</Application>
  <DocSecurity>0</DocSecurity>
  <PresentationFormat>Benutzerdefiniert</PresentationFormat>
  <Paragraphs>81</Paragraphs>
  <Slides>17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 Unicode MS</vt:lpstr>
      <vt:lpstr>Arial</vt:lpstr>
      <vt:lpstr>Calibri</vt:lpstr>
      <vt:lpstr>Symbol</vt:lpstr>
      <vt:lpstr>Wingdings</vt:lpstr>
      <vt:lpstr>en_tuc_vorlage_test</vt:lpstr>
      <vt:lpstr>Softwaretechnik I</vt:lpstr>
      <vt:lpstr>Anforderungstext – Bank</vt:lpstr>
      <vt:lpstr>Domänenmodell</vt:lpstr>
      <vt:lpstr>Use-Case Diagramm</vt:lpstr>
      <vt:lpstr>Epics und User-Stories</vt:lpstr>
      <vt:lpstr>Epics und User-Stories</vt:lpstr>
      <vt:lpstr>Epics und User-Stories</vt:lpstr>
      <vt:lpstr>Epics und User-Stories</vt:lpstr>
      <vt:lpstr>Epics und User-Stories</vt:lpstr>
      <vt:lpstr>Epics und User-Stories</vt:lpstr>
      <vt:lpstr>Grobarchitektur: Architekturstil</vt:lpstr>
      <vt:lpstr>Grobarchitektur: Codeabbildung</vt:lpstr>
      <vt:lpstr>Context View: Technischer Überblick</vt:lpstr>
      <vt:lpstr>Context View: Fachlicher Überblick</vt:lpstr>
      <vt:lpstr>Fachliche Architekturebene: Structural View  Top Level</vt:lpstr>
      <vt:lpstr>Fachliche Architekturebene: Structural View Komponente Model</vt:lpstr>
      <vt:lpstr>Fachliche Architekturebene: Behavioral View Sequenzdiagramm für Epic 1: Depotkonto eröffnen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subject/>
  <dc:creator>Leonard Scholz</dc:creator>
  <cp:keywords/>
  <dc:description/>
  <cp:lastModifiedBy>Jingrun</cp:lastModifiedBy>
  <cp:revision>54</cp:revision>
  <dcterms:created xsi:type="dcterms:W3CDTF">2018-11-30T17:46:50Z</dcterms:created>
  <dcterms:modified xsi:type="dcterms:W3CDTF">2023-01-15T20:56:14Z</dcterms:modified>
  <cp:category/>
  <dc:identifier/>
  <cp:contentStatus/>
  <dc:language/>
  <cp:version/>
</cp:coreProperties>
</file>