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handoutMasterIdLst>
    <p:handoutMasterId r:id="rId18"/>
  </p:handoutMasterIdLst>
  <p:sldIdLst>
    <p:sldId id="256" r:id="rId2"/>
    <p:sldId id="262" r:id="rId3"/>
    <p:sldId id="278" r:id="rId4"/>
    <p:sldId id="279" r:id="rId5"/>
    <p:sldId id="280" r:id="rId6"/>
    <p:sldId id="281" r:id="rId7"/>
    <p:sldId id="257" r:id="rId8"/>
    <p:sldId id="275" r:id="rId9"/>
    <p:sldId id="282" r:id="rId10"/>
    <p:sldId id="287" r:id="rId11"/>
    <p:sldId id="273" r:id="rId12"/>
    <p:sldId id="283" r:id="rId13"/>
    <p:sldId id="284" r:id="rId14"/>
    <p:sldId id="285" r:id="rId15"/>
    <p:sldId id="286" r:id="rId16"/>
  </p:sldIdLst>
  <p:sldSz cx="10160000" cy="5715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5423AC-A219-4E59-9E7F-D04EF45BABF4}" v="2" dt="2022-12-11T16:16:33.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94510" autoAdjust="0"/>
  </p:normalViewPr>
  <p:slideViewPr>
    <p:cSldViewPr>
      <p:cViewPr varScale="1">
        <p:scale>
          <a:sx n="103" d="100"/>
          <a:sy n="103" d="100"/>
        </p:scale>
        <p:origin x="475" y="77"/>
      </p:cViewPr>
      <p:guideLst>
        <p:guide orient="horz" pos="1800"/>
        <p:guide pos="3200"/>
      </p:guideLst>
    </p:cSldViewPr>
  </p:slideViewPr>
  <p:outlineViewPr>
    <p:cViewPr>
      <p:scale>
        <a:sx n="33" d="100"/>
        <a:sy n="33" d="100"/>
      </p:scale>
      <p:origin x="0" y="-173"/>
    </p:cViewPr>
  </p:outlineViewPr>
  <p:notesTextViewPr>
    <p:cViewPr>
      <p:scale>
        <a:sx n="1" d="1"/>
        <a:sy n="1" d="1"/>
      </p:scale>
      <p:origin x="0" y="0"/>
    </p:cViewPr>
  </p:notesTextViewPr>
  <p:sorterViewPr>
    <p:cViewPr>
      <p:scale>
        <a:sx n="200" d="100"/>
        <a:sy n="200" d="100"/>
      </p:scale>
      <p:origin x="0" y="-10829"/>
    </p:cViewPr>
  </p:sorterViewPr>
  <p:notesViewPr>
    <p:cSldViewPr>
      <p:cViewPr varScale="1">
        <p:scale>
          <a:sx n="84" d="100"/>
          <a:sy n="84" d="100"/>
        </p:scale>
        <p:origin x="31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ia Wen" userId="fa3c34b288dc686c" providerId="LiveId" clId="{B0CAD78C-A8C2-4822-8F0B-73EBA05ED240}"/>
    <pc:docChg chg="undo custSel addSld delSld modSld sldOrd">
      <pc:chgData name="Silvia Wen" userId="fa3c34b288dc686c" providerId="LiveId" clId="{B0CAD78C-A8C2-4822-8F0B-73EBA05ED240}" dt="2022-12-06T18:35:27.468" v="254" actId="13926"/>
      <pc:docMkLst>
        <pc:docMk/>
      </pc:docMkLst>
      <pc:sldChg chg="ord">
        <pc:chgData name="Silvia Wen" userId="fa3c34b288dc686c" providerId="LiveId" clId="{B0CAD78C-A8C2-4822-8F0B-73EBA05ED240}" dt="2022-12-06T16:39:46.718" v="76"/>
        <pc:sldMkLst>
          <pc:docMk/>
          <pc:sldMk cId="138220384" sldId="257"/>
        </pc:sldMkLst>
      </pc:sldChg>
      <pc:sldChg chg="modSp mod">
        <pc:chgData name="Silvia Wen" userId="fa3c34b288dc686c" providerId="LiveId" clId="{B0CAD78C-A8C2-4822-8F0B-73EBA05ED240}" dt="2022-12-06T18:17:33.550" v="158" actId="400"/>
        <pc:sldMkLst>
          <pc:docMk/>
          <pc:sldMk cId="3165111487" sldId="262"/>
        </pc:sldMkLst>
        <pc:spChg chg="mod">
          <ac:chgData name="Silvia Wen" userId="fa3c34b288dc686c" providerId="LiveId" clId="{B0CAD78C-A8C2-4822-8F0B-73EBA05ED240}" dt="2022-12-05T21:42:25.336" v="6"/>
          <ac:spMkLst>
            <pc:docMk/>
            <pc:sldMk cId="3165111487" sldId="262"/>
            <ac:spMk id="4" creationId="{00000000-0000-0000-0000-000000000000}"/>
          </ac:spMkLst>
        </pc:spChg>
        <pc:spChg chg="mod">
          <ac:chgData name="Silvia Wen" userId="fa3c34b288dc686c" providerId="LiveId" clId="{B0CAD78C-A8C2-4822-8F0B-73EBA05ED240}" dt="2022-12-06T18:17:33.550" v="158" actId="400"/>
          <ac:spMkLst>
            <pc:docMk/>
            <pc:sldMk cId="3165111487" sldId="262"/>
            <ac:spMk id="5" creationId="{00000000-0000-0000-0000-000000000000}"/>
          </ac:spMkLst>
        </pc:spChg>
      </pc:sldChg>
      <pc:sldChg chg="modSp add mod">
        <pc:chgData name="Silvia Wen" userId="fa3c34b288dc686c" providerId="LiveId" clId="{B0CAD78C-A8C2-4822-8F0B-73EBA05ED240}" dt="2022-12-06T18:09:57.070" v="153" actId="400"/>
        <pc:sldMkLst>
          <pc:docMk/>
          <pc:sldMk cId="2327493130" sldId="275"/>
        </pc:sldMkLst>
        <pc:spChg chg="mod">
          <ac:chgData name="Silvia Wen" userId="fa3c34b288dc686c" providerId="LiveId" clId="{B0CAD78C-A8C2-4822-8F0B-73EBA05ED240}" dt="2022-12-06T18:09:57.070" v="153" actId="400"/>
          <ac:spMkLst>
            <pc:docMk/>
            <pc:sldMk cId="2327493130" sldId="275"/>
            <ac:spMk id="5" creationId="{00000000-0000-0000-0000-000000000000}"/>
          </ac:spMkLst>
        </pc:spChg>
      </pc:sldChg>
      <pc:sldChg chg="add del">
        <pc:chgData name="Silvia Wen" userId="fa3c34b288dc686c" providerId="LiveId" clId="{B0CAD78C-A8C2-4822-8F0B-73EBA05ED240}" dt="2022-12-06T18:17:52.248" v="160" actId="2696"/>
        <pc:sldMkLst>
          <pc:docMk/>
          <pc:sldMk cId="3052388102" sldId="276"/>
        </pc:sldMkLst>
      </pc:sldChg>
      <pc:sldChg chg="add">
        <pc:chgData name="Silvia Wen" userId="fa3c34b288dc686c" providerId="LiveId" clId="{B0CAD78C-A8C2-4822-8F0B-73EBA05ED240}" dt="2022-12-06T18:17:43.937" v="159" actId="2890"/>
        <pc:sldMkLst>
          <pc:docMk/>
          <pc:sldMk cId="963120197" sldId="277"/>
        </pc:sldMkLst>
      </pc:sldChg>
      <pc:sldChg chg="modSp add mod">
        <pc:chgData name="Silvia Wen" userId="fa3c34b288dc686c" providerId="LiveId" clId="{B0CAD78C-A8C2-4822-8F0B-73EBA05ED240}" dt="2022-12-06T18:21:09.211" v="197" actId="13926"/>
        <pc:sldMkLst>
          <pc:docMk/>
          <pc:sldMk cId="182383333" sldId="278"/>
        </pc:sldMkLst>
        <pc:spChg chg="mod">
          <ac:chgData name="Silvia Wen" userId="fa3c34b288dc686c" providerId="LiveId" clId="{B0CAD78C-A8C2-4822-8F0B-73EBA05ED240}" dt="2022-12-06T18:21:09.211" v="197" actId="13926"/>
          <ac:spMkLst>
            <pc:docMk/>
            <pc:sldMk cId="182383333" sldId="278"/>
            <ac:spMk id="5" creationId="{00000000-0000-0000-0000-000000000000}"/>
          </ac:spMkLst>
        </pc:spChg>
      </pc:sldChg>
      <pc:sldChg chg="modSp add mod">
        <pc:chgData name="Silvia Wen" userId="fa3c34b288dc686c" providerId="LiveId" clId="{B0CAD78C-A8C2-4822-8F0B-73EBA05ED240}" dt="2022-12-06T18:24:16.445" v="221" actId="400"/>
        <pc:sldMkLst>
          <pc:docMk/>
          <pc:sldMk cId="71297691" sldId="279"/>
        </pc:sldMkLst>
        <pc:spChg chg="mod">
          <ac:chgData name="Silvia Wen" userId="fa3c34b288dc686c" providerId="LiveId" clId="{B0CAD78C-A8C2-4822-8F0B-73EBA05ED240}" dt="2022-12-06T18:24:16.445" v="221" actId="400"/>
          <ac:spMkLst>
            <pc:docMk/>
            <pc:sldMk cId="71297691" sldId="279"/>
            <ac:spMk id="5" creationId="{00000000-0000-0000-0000-000000000000}"/>
          </ac:spMkLst>
        </pc:spChg>
      </pc:sldChg>
      <pc:sldChg chg="modSp add mod">
        <pc:chgData name="Silvia Wen" userId="fa3c34b288dc686c" providerId="LiveId" clId="{B0CAD78C-A8C2-4822-8F0B-73EBA05ED240}" dt="2022-12-06T18:32:43.743" v="234" actId="207"/>
        <pc:sldMkLst>
          <pc:docMk/>
          <pc:sldMk cId="826796080" sldId="280"/>
        </pc:sldMkLst>
        <pc:spChg chg="mod">
          <ac:chgData name="Silvia Wen" userId="fa3c34b288dc686c" providerId="LiveId" clId="{B0CAD78C-A8C2-4822-8F0B-73EBA05ED240}" dt="2022-12-06T18:32:43.743" v="234" actId="207"/>
          <ac:spMkLst>
            <pc:docMk/>
            <pc:sldMk cId="826796080" sldId="280"/>
            <ac:spMk id="5" creationId="{00000000-0000-0000-0000-000000000000}"/>
          </ac:spMkLst>
        </pc:spChg>
      </pc:sldChg>
      <pc:sldChg chg="modSp add mod">
        <pc:chgData name="Silvia Wen" userId="fa3c34b288dc686c" providerId="LiveId" clId="{B0CAD78C-A8C2-4822-8F0B-73EBA05ED240}" dt="2022-12-06T18:35:27.468" v="254" actId="13926"/>
        <pc:sldMkLst>
          <pc:docMk/>
          <pc:sldMk cId="784046229" sldId="281"/>
        </pc:sldMkLst>
        <pc:spChg chg="mod">
          <ac:chgData name="Silvia Wen" userId="fa3c34b288dc686c" providerId="LiveId" clId="{B0CAD78C-A8C2-4822-8F0B-73EBA05ED240}" dt="2022-12-06T18:35:27.468" v="254" actId="13926"/>
          <ac:spMkLst>
            <pc:docMk/>
            <pc:sldMk cId="784046229" sldId="281"/>
            <ac:spMk id="5" creationId="{00000000-0000-0000-0000-000000000000}"/>
          </ac:spMkLst>
        </pc:spChg>
      </pc:sldChg>
    </pc:docChg>
  </pc:docChgLst>
  <pc:docChgLst>
    <pc:chgData name="Silvia Wen" userId="fa3c34b288dc686c" providerId="LiveId" clId="{9A5423AC-A219-4E59-9E7F-D04EF45BABF4}"/>
    <pc:docChg chg="custSel modSld">
      <pc:chgData name="Silvia Wen" userId="fa3c34b288dc686c" providerId="LiveId" clId="{9A5423AC-A219-4E59-9E7F-D04EF45BABF4}" dt="2022-12-11T16:17:23.124" v="17" actId="113"/>
      <pc:docMkLst>
        <pc:docMk/>
      </pc:docMkLst>
      <pc:sldChg chg="addSp delSp modSp mod">
        <pc:chgData name="Silvia Wen" userId="fa3c34b288dc686c" providerId="LiveId" clId="{9A5423AC-A219-4E59-9E7F-D04EF45BABF4}" dt="2022-12-11T16:01:20.637" v="10" actId="1076"/>
        <pc:sldMkLst>
          <pc:docMk/>
          <pc:sldMk cId="138220384" sldId="257"/>
        </pc:sldMkLst>
        <pc:picChg chg="del">
          <ac:chgData name="Silvia Wen" userId="fa3c34b288dc686c" providerId="LiveId" clId="{9A5423AC-A219-4E59-9E7F-D04EF45BABF4}" dt="2022-12-11T15:58:30.593" v="5" actId="478"/>
          <ac:picMkLst>
            <pc:docMk/>
            <pc:sldMk cId="138220384" sldId="257"/>
            <ac:picMk id="3" creationId="{46ABA154-3415-E55B-9279-A591E3A1A454}"/>
          </ac:picMkLst>
        </pc:picChg>
        <pc:picChg chg="add mod">
          <ac:chgData name="Silvia Wen" userId="fa3c34b288dc686c" providerId="LiveId" clId="{9A5423AC-A219-4E59-9E7F-D04EF45BABF4}" dt="2022-12-11T16:01:20.637" v="10" actId="1076"/>
          <ac:picMkLst>
            <pc:docMk/>
            <pc:sldMk cId="138220384" sldId="257"/>
            <ac:picMk id="3" creationId="{65A013B5-7489-7E17-611E-AB2DAEC9FF84}"/>
          </ac:picMkLst>
        </pc:picChg>
      </pc:sldChg>
      <pc:sldChg chg="addSp delSp modSp mod">
        <pc:chgData name="Silvia Wen" userId="fa3c34b288dc686c" providerId="LiveId" clId="{9A5423AC-A219-4E59-9E7F-D04EF45BABF4}" dt="2022-12-11T16:16:36.257" v="13" actId="1076"/>
        <pc:sldMkLst>
          <pc:docMk/>
          <pc:sldMk cId="3064782011" sldId="273"/>
        </pc:sldMkLst>
        <pc:picChg chg="del">
          <ac:chgData name="Silvia Wen" userId="fa3c34b288dc686c" providerId="LiveId" clId="{9A5423AC-A219-4E59-9E7F-D04EF45BABF4}" dt="2022-12-11T16:00:38.122" v="6" actId="478"/>
          <ac:picMkLst>
            <pc:docMk/>
            <pc:sldMk cId="3064782011" sldId="273"/>
            <ac:picMk id="3" creationId="{C7C179A8-7397-BBA2-3D2F-D0C7086CB5DD}"/>
          </ac:picMkLst>
        </pc:picChg>
        <pc:picChg chg="add mod">
          <ac:chgData name="Silvia Wen" userId="fa3c34b288dc686c" providerId="LiveId" clId="{9A5423AC-A219-4E59-9E7F-D04EF45BABF4}" dt="2022-12-11T16:16:36.257" v="13" actId="1076"/>
          <ac:picMkLst>
            <pc:docMk/>
            <pc:sldMk cId="3064782011" sldId="273"/>
            <ac:picMk id="6" creationId="{49759A96-61D6-79A9-136A-A721A0B6FB53}"/>
          </ac:picMkLst>
        </pc:picChg>
      </pc:sldChg>
      <pc:sldChg chg="modSp mod">
        <pc:chgData name="Silvia Wen" userId="fa3c34b288dc686c" providerId="LiveId" clId="{9A5423AC-A219-4E59-9E7F-D04EF45BABF4}" dt="2022-12-11T15:57:37.612" v="1" actId="400"/>
        <pc:sldMkLst>
          <pc:docMk/>
          <pc:sldMk cId="826796080" sldId="280"/>
        </pc:sldMkLst>
        <pc:spChg chg="mod">
          <ac:chgData name="Silvia Wen" userId="fa3c34b288dc686c" providerId="LiveId" clId="{9A5423AC-A219-4E59-9E7F-D04EF45BABF4}" dt="2022-12-11T15:57:37.612" v="1" actId="400"/>
          <ac:spMkLst>
            <pc:docMk/>
            <pc:sldMk cId="826796080" sldId="280"/>
            <ac:spMk id="5" creationId="{00000000-0000-0000-0000-000000000000}"/>
          </ac:spMkLst>
        </pc:spChg>
      </pc:sldChg>
      <pc:sldChg chg="modSp mod">
        <pc:chgData name="Silvia Wen" userId="fa3c34b288dc686c" providerId="LiveId" clId="{9A5423AC-A219-4E59-9E7F-D04EF45BABF4}" dt="2022-12-11T15:57:57.874" v="4" actId="400"/>
        <pc:sldMkLst>
          <pc:docMk/>
          <pc:sldMk cId="784046229" sldId="281"/>
        </pc:sldMkLst>
        <pc:spChg chg="mod">
          <ac:chgData name="Silvia Wen" userId="fa3c34b288dc686c" providerId="LiveId" clId="{9A5423AC-A219-4E59-9E7F-D04EF45BABF4}" dt="2022-12-11T15:57:57.874" v="4" actId="400"/>
          <ac:spMkLst>
            <pc:docMk/>
            <pc:sldMk cId="784046229" sldId="281"/>
            <ac:spMk id="5" creationId="{00000000-0000-0000-0000-000000000000}"/>
          </ac:spMkLst>
        </pc:spChg>
      </pc:sldChg>
      <pc:sldChg chg="modSp mod">
        <pc:chgData name="Silvia Wen" userId="fa3c34b288dc686c" providerId="LiveId" clId="{9A5423AC-A219-4E59-9E7F-D04EF45BABF4}" dt="2022-12-11T16:17:23.124" v="17" actId="113"/>
        <pc:sldMkLst>
          <pc:docMk/>
          <pc:sldMk cId="1449993590" sldId="282"/>
        </pc:sldMkLst>
        <pc:spChg chg="mod">
          <ac:chgData name="Silvia Wen" userId="fa3c34b288dc686c" providerId="LiveId" clId="{9A5423AC-A219-4E59-9E7F-D04EF45BABF4}" dt="2022-12-11T16:17:23.124" v="17" actId="113"/>
          <ac:spMkLst>
            <pc:docMk/>
            <pc:sldMk cId="1449993590" sldId="282"/>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680520"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11.12.2022</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112568"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733256" y="8532440"/>
            <a:ext cx="648072"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96752" y="161734"/>
            <a:ext cx="4392488" cy="449826"/>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de-DE" dirty="0"/>
          </a:p>
        </p:txBody>
      </p:sp>
      <p:sp>
        <p:nvSpPr>
          <p:cNvPr id="3" name="Datumsplatzhalter 2"/>
          <p:cNvSpPr>
            <a:spLocks noGrp="1"/>
          </p:cNvSpPr>
          <p:nvPr>
            <p:ph type="dt" idx="1"/>
          </p:nvPr>
        </p:nvSpPr>
        <p:spPr>
          <a:xfrm>
            <a:off x="5661248" y="154360"/>
            <a:ext cx="1027584"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5801EACB-8D12-49F2-9088-5A635C50DDBD}" type="datetimeFigureOut">
              <a:rPr lang="de-DE" smtClean="0"/>
              <a:pPr/>
              <a:t>11.12.2022</a:t>
            </a:fld>
            <a:endParaRPr lang="de-DE"/>
          </a:p>
        </p:txBody>
      </p:sp>
      <p:sp>
        <p:nvSpPr>
          <p:cNvPr id="4" name="Folienbildplatzhalter 3"/>
          <p:cNvSpPr>
            <a:spLocks noGrp="1" noRot="1" noChangeAspect="1"/>
          </p:cNvSpPr>
          <p:nvPr>
            <p:ph type="sldImg" idx="2"/>
          </p:nvPr>
        </p:nvSpPr>
        <p:spPr>
          <a:xfrm>
            <a:off x="893763" y="755650"/>
            <a:ext cx="6078537" cy="34194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272E3E51-A3F3-4FD4-9C75-1C612CCCCA5A}" type="slidenum">
              <a:rPr lang="de-DE" smtClean="0"/>
              <a:pPr/>
              <a:t>‹#›</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Name und </a:t>
            </a:r>
            <a:r>
              <a:rPr lang="de-DE" dirty="0" err="1"/>
              <a:t>Addresse</a:t>
            </a:r>
            <a:r>
              <a:rPr lang="de-DE" dirty="0"/>
              <a:t> hinterlegen =&gt; Kontodaten verwalten</a:t>
            </a:r>
            <a:endParaRPr lang="en-ID" dirty="0"/>
          </a:p>
        </p:txBody>
      </p:sp>
      <p:sp>
        <p:nvSpPr>
          <p:cNvPr id="4" name="Slide Number Placeholder 3"/>
          <p:cNvSpPr>
            <a:spLocks noGrp="1"/>
          </p:cNvSpPr>
          <p:nvPr>
            <p:ph type="sldNum" sz="quarter" idx="5"/>
          </p:nvPr>
        </p:nvSpPr>
        <p:spPr/>
        <p:txBody>
          <a:bodyPr/>
          <a:lstStyle/>
          <a:p>
            <a:fld id="{272E3E51-A3F3-4FD4-9C75-1C612CCCCA5A}" type="slidenum">
              <a:rPr lang="de-DE" smtClean="0"/>
              <a:pPr/>
              <a:t>11</a:t>
            </a:fld>
            <a:endParaRPr lang="de-DE"/>
          </a:p>
        </p:txBody>
      </p:sp>
    </p:spTree>
    <p:extLst>
      <p:ext uri="{BB962C8B-B14F-4D97-AF65-F5344CB8AC3E}">
        <p14:creationId xmlns:p14="http://schemas.microsoft.com/office/powerpoint/2010/main" val="3812068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63264" y="857278"/>
            <a:ext cx="8597194" cy="1280142"/>
          </a:xfrm>
        </p:spPr>
        <p:txBody>
          <a:bodyPr/>
          <a:lstStyle>
            <a:lvl1pPr>
              <a:defRPr sz="3889">
                <a:solidFill>
                  <a:srgbClr val="008C4F"/>
                </a:solidFill>
              </a:defRPr>
            </a:lvl1pPr>
          </a:lstStyle>
          <a:p>
            <a:pPr lvl="0"/>
            <a:r>
              <a:rPr lang="de-DE" altLang="de-DE" noProof="0" dirty="0"/>
              <a:t>Titelmasterformat durch Klicken bearbeiten</a:t>
            </a:r>
          </a:p>
        </p:txBody>
      </p:sp>
      <p:sp>
        <p:nvSpPr>
          <p:cNvPr id="8" name="Rectangle 9"/>
          <p:cNvSpPr>
            <a:spLocks noGrp="1" noChangeArrowheads="1"/>
          </p:cNvSpPr>
          <p:nvPr>
            <p:ph type="subTitle" idx="1"/>
          </p:nvPr>
        </p:nvSpPr>
        <p:spPr>
          <a:xfrm>
            <a:off x="563264" y="2257247"/>
            <a:ext cx="8597194" cy="1980407"/>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549093" y="5073519"/>
            <a:ext cx="2370667" cy="304271"/>
          </a:xfrm>
          <a:prstGeom prst="rect">
            <a:avLst/>
          </a:prstGeom>
        </p:spPr>
        <p:txBody>
          <a:bodyPr/>
          <a:lstStyle>
            <a:lvl1pPr>
              <a:defRPr sz="1556"/>
            </a:lvl1pPr>
          </a:lstStyle>
          <a:p>
            <a:fld id="{911D8C60-1F2D-4436-BF53-22882F494404}" type="datetimeFigureOut">
              <a:rPr lang="de-DE" smtClean="0"/>
              <a:pPr/>
              <a:t>11.12.2022</a:t>
            </a:fld>
            <a:endParaRPr lang="de-DE" dirty="0"/>
          </a:p>
        </p:txBody>
      </p:sp>
      <p:sp>
        <p:nvSpPr>
          <p:cNvPr id="5" name="Fußzeilenplatzhalter 4"/>
          <p:cNvSpPr>
            <a:spLocks noGrp="1"/>
          </p:cNvSpPr>
          <p:nvPr>
            <p:ph type="ftr" sz="quarter" idx="11"/>
          </p:nvPr>
        </p:nvSpPr>
        <p:spPr>
          <a:xfrm>
            <a:off x="3471338" y="5073519"/>
            <a:ext cx="3217333" cy="304271"/>
          </a:xfrm>
          <a:prstGeom prst="rect">
            <a:avLst/>
          </a:prstGeom>
        </p:spPr>
        <p:txBody>
          <a:bodyPr/>
          <a:lstStyle>
            <a:lvl1pPr>
              <a:defRPr sz="1556"/>
            </a:lvl1pPr>
          </a:lstStyle>
          <a:p>
            <a:endParaRPr lang="de-DE" dirty="0"/>
          </a:p>
        </p:txBody>
      </p:sp>
      <p:sp>
        <p:nvSpPr>
          <p:cNvPr id="6" name="Foliennummernplatzhalter 5"/>
          <p:cNvSpPr>
            <a:spLocks noGrp="1"/>
          </p:cNvSpPr>
          <p:nvPr>
            <p:ph type="sldNum" sz="quarter" idx="12"/>
          </p:nvPr>
        </p:nvSpPr>
        <p:spPr>
          <a:xfrm>
            <a:off x="7281333" y="5073519"/>
            <a:ext cx="2039138" cy="304271"/>
          </a:xfrm>
          <a:prstGeom prst="rect">
            <a:avLst/>
          </a:prstGeom>
        </p:spPr>
        <p:txBody>
          <a:bodyPr/>
          <a:lstStyle>
            <a:lvl1pPr>
              <a:defRPr sz="1556"/>
            </a:lvl1pPr>
          </a:lstStyle>
          <a:p>
            <a:fld id="{83B23FF1-3F66-4904-91CE-1AE4A5050627}" type="slidenum">
              <a:rPr lang="de-DE" smtClean="0"/>
              <a:pPr/>
              <a:t>‹#›</a:t>
            </a:fld>
            <a:endParaRPr lang="de-DE" dirty="0"/>
          </a:p>
        </p:txBody>
      </p:sp>
      <p:sp>
        <p:nvSpPr>
          <p:cNvPr id="8" name="Inhaltsplatzhalter 2"/>
          <p:cNvSpPr>
            <a:spLocks noGrp="1"/>
          </p:cNvSpPr>
          <p:nvPr>
            <p:ph idx="1"/>
          </p:nvPr>
        </p:nvSpPr>
        <p:spPr>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778"/>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1"/>
          <p:cNvSpPr>
            <a:spLocks noGrp="1"/>
          </p:cNvSpPr>
          <p:nvPr>
            <p:ph type="title"/>
          </p:nvPr>
        </p:nvSpPr>
        <p:spPr>
          <a:xfrm>
            <a:off x="508005" y="769268"/>
            <a:ext cx="8822972" cy="544112"/>
          </a:xfrm>
          <a:prstGeom prst="rect">
            <a:avLst/>
          </a:prstGeom>
        </p:spPr>
        <p:txBody>
          <a:bodyPr/>
          <a:lstStyle>
            <a:lvl1pPr>
              <a:defRPr/>
            </a:lvl1pPr>
          </a:lstStyle>
          <a:p>
            <a:r>
              <a:rPr lang="de-DE" dirty="0"/>
              <a:t>Titelmasterformat durch Klicken bearbeiten</a:t>
            </a:r>
          </a:p>
        </p:txBody>
      </p:sp>
    </p:spTree>
    <p:extLst>
      <p:ext uri="{BB962C8B-B14F-4D97-AF65-F5344CB8AC3E}">
        <p14:creationId xmlns:p14="http://schemas.microsoft.com/office/powerpoint/2010/main" val="3259692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endParaRPr lang="de-DE" sz="2000"/>
          </a:p>
        </p:txBody>
      </p:sp>
      <p:pic>
        <p:nvPicPr>
          <p:cNvPr id="7" name="Picture 59" descr="Logo_TUC_de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 y="10"/>
            <a:ext cx="3399146" cy="5694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44"/>
          <p:cNvSpPr txBox="1">
            <a:spLocks noChangeArrowheads="1"/>
          </p:cNvSpPr>
          <p:nvPr/>
        </p:nvSpPr>
        <p:spPr bwMode="auto">
          <a:xfrm>
            <a:off x="6920206" y="5337785"/>
            <a:ext cx="2410770"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de-DE" altLang="de-DE" sz="1111" dirty="0">
                <a:solidFill>
                  <a:srgbClr val="808080"/>
                </a:solidFill>
              </a:rPr>
              <a:t>Praktische Arbeit</a:t>
            </a:r>
            <a:endParaRPr lang="de-DE" altLang="de-DE" sz="1111" dirty="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111" smtClean="0">
                <a:solidFill>
                  <a:srgbClr val="808080"/>
                </a:solidFill>
              </a:rPr>
              <a:pPr algn="ctr">
                <a:spcBef>
                  <a:spcPct val="50000"/>
                </a:spcBef>
              </a:pPr>
              <a:t>‹#›</a:t>
            </a:fld>
            <a:endParaRPr lang="de-DE" altLang="de-DE" sz="1111" dirty="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de-DE" altLang="de-DE" sz="1111" dirty="0">
                <a:solidFill>
                  <a:schemeClr val="tx1"/>
                </a:solidFill>
              </a:rPr>
              <a:t>Silvia Wen &amp; Muhammad Daryl Rashad</a:t>
            </a:r>
          </a:p>
        </p:txBody>
      </p:sp>
      <p:pic>
        <p:nvPicPr>
          <p:cNvPr id="9" name="Grafik 8"/>
          <p:cNvPicPr>
            <a:picLocks noChangeAspect="1"/>
          </p:cNvPicPr>
          <p:nvPr userDrawn="1"/>
        </p:nvPicPr>
        <p:blipFill>
          <a:blip r:embed="rId5"/>
          <a:stretch>
            <a:fillRect/>
          </a:stretch>
        </p:blipFill>
        <p:spPr>
          <a:xfrm>
            <a:off x="5316386" y="135980"/>
            <a:ext cx="4117781" cy="522000"/>
          </a:xfrm>
          <a:prstGeom prst="rect">
            <a:avLst/>
          </a:prstGeom>
        </p:spPr>
      </p:pic>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l" defTabSz="1015950" rtl="0" eaLnBrk="1" latinLnBrk="0" hangingPunct="1">
        <a:spcBef>
          <a:spcPct val="0"/>
        </a:spcBef>
        <a:buNone/>
        <a:defRPr sz="24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ct val="20000"/>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ct val="20000"/>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0567" indent="-253987" algn="l" defTabSz="1015950" rtl="0" eaLnBrk="1" latinLnBrk="0" hangingPunct="1">
        <a:spcBef>
          <a:spcPct val="20000"/>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294630" indent="-294555" algn="l" defTabSz="1015950" rtl="0" eaLnBrk="1" latinLnBrk="0" hangingPunct="1">
        <a:spcBef>
          <a:spcPct val="20000"/>
        </a:spcBef>
        <a:buClr>
          <a:schemeClr val="bg1">
            <a:lumMod val="50000"/>
          </a:schemeClr>
        </a:buClr>
        <a:buFont typeface="Symbol" panose="05050102010706020507" pitchFamily="18" charset="2"/>
        <a:buChar char="-"/>
        <a:defRPr sz="2000"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p:bodyStyle>
    <p:otherStyle>
      <a:defPPr>
        <a:defRPr lang="de-DE"/>
      </a:defPPr>
      <a:lvl1pPr marL="0" algn="l" defTabSz="1015950" rtl="0" eaLnBrk="1" latinLnBrk="0" hangingPunct="1">
        <a:defRPr sz="2000" kern="1200">
          <a:solidFill>
            <a:schemeClr val="tx1"/>
          </a:solidFill>
          <a:latin typeface="+mn-lt"/>
          <a:ea typeface="+mn-ea"/>
          <a:cs typeface="+mn-cs"/>
        </a:defRPr>
      </a:lvl1pPr>
      <a:lvl2pPr marL="507975" algn="l" defTabSz="1015950" rtl="0" eaLnBrk="1" latinLnBrk="0" hangingPunct="1">
        <a:defRPr sz="2000" kern="1200">
          <a:solidFill>
            <a:schemeClr val="tx1"/>
          </a:solidFill>
          <a:latin typeface="+mn-lt"/>
          <a:ea typeface="+mn-ea"/>
          <a:cs typeface="+mn-cs"/>
        </a:defRPr>
      </a:lvl2pPr>
      <a:lvl3pPr marL="1015950" algn="l" defTabSz="1015950" rtl="0" eaLnBrk="1" latinLnBrk="0" hangingPunct="1">
        <a:defRPr sz="2000" kern="1200">
          <a:solidFill>
            <a:schemeClr val="tx1"/>
          </a:solidFill>
          <a:latin typeface="+mn-lt"/>
          <a:ea typeface="+mn-ea"/>
          <a:cs typeface="+mn-cs"/>
        </a:defRPr>
      </a:lvl3pPr>
      <a:lvl4pPr marL="1523925" algn="l" defTabSz="1015950" rtl="0" eaLnBrk="1" latinLnBrk="0" hangingPunct="1">
        <a:defRPr sz="2000" kern="1200">
          <a:solidFill>
            <a:schemeClr val="tx1"/>
          </a:solidFill>
          <a:latin typeface="+mn-lt"/>
          <a:ea typeface="+mn-ea"/>
          <a:cs typeface="+mn-cs"/>
        </a:defRPr>
      </a:lvl4pPr>
      <a:lvl5pPr marL="2031900" algn="l" defTabSz="1015950" rtl="0" eaLnBrk="1" latinLnBrk="0" hangingPunct="1">
        <a:defRPr sz="2000" kern="1200">
          <a:solidFill>
            <a:schemeClr val="tx1"/>
          </a:solidFill>
          <a:latin typeface="+mn-lt"/>
          <a:ea typeface="+mn-ea"/>
          <a:cs typeface="+mn-cs"/>
        </a:defRPr>
      </a:lvl5pPr>
      <a:lvl6pPr marL="2539875" algn="l" defTabSz="1015950" rtl="0" eaLnBrk="1" latinLnBrk="0" hangingPunct="1">
        <a:defRPr sz="2000" kern="1200">
          <a:solidFill>
            <a:schemeClr val="tx1"/>
          </a:solidFill>
          <a:latin typeface="+mn-lt"/>
          <a:ea typeface="+mn-ea"/>
          <a:cs typeface="+mn-cs"/>
        </a:defRPr>
      </a:lvl6pPr>
      <a:lvl7pPr marL="3047850" algn="l" defTabSz="1015950" rtl="0" eaLnBrk="1" latinLnBrk="0" hangingPunct="1">
        <a:defRPr sz="2000" kern="1200">
          <a:solidFill>
            <a:schemeClr val="tx1"/>
          </a:solidFill>
          <a:latin typeface="+mn-lt"/>
          <a:ea typeface="+mn-ea"/>
          <a:cs typeface="+mn-cs"/>
        </a:defRPr>
      </a:lvl7pPr>
      <a:lvl8pPr marL="3555822" algn="l" defTabSz="1015950" rtl="0" eaLnBrk="1" latinLnBrk="0" hangingPunct="1">
        <a:defRPr sz="2000" kern="1200">
          <a:solidFill>
            <a:schemeClr val="tx1"/>
          </a:solidFill>
          <a:latin typeface="+mn-lt"/>
          <a:ea typeface="+mn-ea"/>
          <a:cs typeface="+mn-cs"/>
        </a:defRPr>
      </a:lvl8pPr>
      <a:lvl9pPr marL="4063795" algn="l" defTabSz="101595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23"/>
          <p:cNvSpPr>
            <a:spLocks noGrp="1"/>
          </p:cNvSpPr>
          <p:nvPr>
            <p:ph type="ctrTitle"/>
          </p:nvPr>
        </p:nvSpPr>
        <p:spPr/>
        <p:txBody>
          <a:bodyPr/>
          <a:lstStyle/>
          <a:p>
            <a:r>
              <a:rPr lang="de-DE" dirty="0"/>
              <a:t>Softwaretechnik I</a:t>
            </a:r>
          </a:p>
        </p:txBody>
      </p:sp>
      <p:sp>
        <p:nvSpPr>
          <p:cNvPr id="25" name="Untertitel 24"/>
          <p:cNvSpPr>
            <a:spLocks noGrp="1"/>
          </p:cNvSpPr>
          <p:nvPr>
            <p:ph type="subTitle" idx="1"/>
          </p:nvPr>
        </p:nvSpPr>
        <p:spPr/>
        <p:txBody>
          <a:bodyPr/>
          <a:lstStyle/>
          <a:p>
            <a:r>
              <a:rPr lang="de-DE" dirty="0"/>
              <a:t>Praktische Arbeit</a:t>
            </a:r>
            <a:endParaRPr lang="de-DE" dirty="0">
              <a:solidFill>
                <a:srgbClr val="FF0000"/>
              </a:solidFill>
            </a:endParaRPr>
          </a:p>
          <a:p>
            <a:r>
              <a:rPr lang="de-DE" sz="2400" dirty="0"/>
              <a:t>Silvia Wen</a:t>
            </a:r>
          </a:p>
          <a:p>
            <a:r>
              <a:rPr lang="de-DE" sz="2400" dirty="0"/>
              <a:t>Muhammad Daryl Rashad</a:t>
            </a:r>
            <a:endParaRPr lang="de-DE" sz="2667" dirty="0"/>
          </a:p>
          <a:p>
            <a:r>
              <a:rPr lang="de-DE" dirty="0"/>
              <a:t>12.02.2022</a:t>
            </a:r>
          </a:p>
        </p:txBody>
      </p:sp>
    </p:spTree>
    <p:extLst>
      <p:ext uri="{BB962C8B-B14F-4D97-AF65-F5344CB8AC3E}">
        <p14:creationId xmlns:p14="http://schemas.microsoft.com/office/powerpoint/2010/main" val="70803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Bank können Kunden eine Reihe von Konten </a:t>
            </a:r>
            <a:r>
              <a:rPr lang="de-DE" sz="1800" b="1" i="0" u="none" strike="noStrike" baseline="0" dirty="0">
                <a:solidFill>
                  <a:srgbClr val="000000"/>
                </a:solidFill>
                <a:highlight>
                  <a:srgbClr val="00FFFF"/>
                </a:highlight>
                <a:latin typeface="Calibri" panose="020F0502020204030204" pitchFamily="34" charset="0"/>
              </a:rPr>
              <a:t>eröffnen</a:t>
            </a:r>
            <a:r>
              <a:rPr lang="de-DE" sz="1800" b="0" i="0" u="none" strike="noStrike" baseline="0" dirty="0">
                <a:solidFill>
                  <a:srgbClr val="000000"/>
                </a:solidFill>
                <a:latin typeface="Calibri" panose="020F0502020204030204" pitchFamily="34" charset="0"/>
              </a:rPr>
              <a:t>. Hierzu müssen der Name und die Adresse </a:t>
            </a:r>
            <a:r>
              <a:rPr lang="de-DE" sz="1800" b="1" i="0" u="none" baseline="0" dirty="0">
                <a:solidFill>
                  <a:srgbClr val="000000"/>
                </a:solidFill>
                <a:highlight>
                  <a:srgbClr val="00FFFF"/>
                </a:highlight>
                <a:latin typeface="Calibri" panose="020F0502020204030204" pitchFamily="34" charset="0"/>
              </a:rPr>
              <a:t>hinterlegt</a:t>
            </a:r>
            <a:r>
              <a:rPr lang="de-DE" sz="1800" b="0" i="0" u="none" strike="noStrike" baseline="0" dirty="0">
                <a:solidFill>
                  <a:srgbClr val="000000"/>
                </a:solidFill>
                <a:latin typeface="Calibri" panose="020F0502020204030204" pitchFamily="34" charset="0"/>
              </a:rPr>
              <a:t> werden. Alle Konten </a:t>
            </a:r>
            <a:r>
              <a:rPr lang="de-DE" sz="1800" b="0" i="0" u="none" baseline="0" dirty="0">
                <a:solidFill>
                  <a:srgbClr val="000000"/>
                </a:solidFill>
                <a:latin typeface="Calibri" panose="020F0502020204030204" pitchFamily="34" charset="0"/>
              </a:rPr>
              <a:t>haben</a:t>
            </a:r>
            <a:r>
              <a:rPr lang="de-DE" sz="1800" b="0" i="0" u="none" strike="noStrike" baseline="0" dirty="0">
                <a:solidFill>
                  <a:srgbClr val="000000"/>
                </a:solidFill>
                <a:latin typeface="Calibri" panose="020F0502020204030204" pitchFamily="34" charset="0"/>
              </a:rPr>
              <a:t> einen Saldo, welcher </a:t>
            </a:r>
            <a:r>
              <a:rPr lang="de-DE" sz="1800" b="0" i="0" u="none" baseline="0" dirty="0">
                <a:solidFill>
                  <a:srgbClr val="000000"/>
                </a:solidFill>
                <a:latin typeface="Calibri" panose="020F0502020204030204" pitchFamily="34" charset="0"/>
              </a:rPr>
              <a:t>angibt</a:t>
            </a:r>
            <a:r>
              <a:rPr lang="de-DE" sz="1800" b="0" i="0" u="none" strike="noStrike" baseline="0" dirty="0">
                <a:solidFill>
                  <a:srgbClr val="000000"/>
                </a:solidFill>
                <a:latin typeface="Calibri" panose="020F0502020204030204" pitchFamily="34" charset="0"/>
              </a:rPr>
              <a:t>, was für ein Wert sich aktuell auf dem Konto </a:t>
            </a:r>
            <a:r>
              <a:rPr lang="de-DE" sz="1800" b="0" i="0" u="none" baseline="0" dirty="0">
                <a:latin typeface="Calibri" panose="020F0502020204030204" pitchFamily="34" charset="0"/>
              </a:rPr>
              <a:t>befindet</a:t>
            </a:r>
            <a:r>
              <a:rPr lang="de-DE" sz="1800" b="0" i="0" u="none" strike="noStrike" baseline="0" dirty="0">
                <a:solidFill>
                  <a:srgbClr val="000000"/>
                </a:solidFill>
                <a:latin typeface="Calibri" panose="020F0502020204030204" pitchFamily="34" charset="0"/>
              </a:rPr>
              <a:t>. Girokonten </a:t>
            </a:r>
            <a:r>
              <a:rPr lang="de-DE" sz="1800" b="0" i="0" u="none" baseline="0" dirty="0">
                <a:solidFill>
                  <a:srgbClr val="000000"/>
                </a:solidFill>
                <a:latin typeface="Calibri" panose="020F0502020204030204" pitchFamily="34" charset="0"/>
              </a:rPr>
              <a:t>sind</a:t>
            </a:r>
            <a:r>
              <a:rPr lang="de-DE" sz="1800" b="0" i="0" u="none" strike="noStrike" baseline="0" dirty="0">
                <a:solidFill>
                  <a:srgbClr val="000000"/>
                </a:solidFill>
                <a:latin typeface="Calibri" panose="020F0502020204030204" pitchFamily="34" charset="0"/>
              </a:rPr>
              <a:t> die ganz normalen Konten, sie werden durch eine eindeutige IBAN </a:t>
            </a:r>
            <a:r>
              <a:rPr lang="de-DE" sz="1800" b="0" i="0" u="none" baseline="0" dirty="0">
                <a:solidFill>
                  <a:srgbClr val="000000"/>
                </a:solidFill>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Zudem </a:t>
            </a:r>
            <a:r>
              <a:rPr lang="de-DE" sz="1800" b="0" i="0" u="none" baseline="0" dirty="0">
                <a:solidFill>
                  <a:srgbClr val="000000"/>
                </a:solidFill>
                <a:latin typeface="Calibri" panose="020F0502020204030204" pitchFamily="34" charset="0"/>
              </a:rPr>
              <a:t>gibt</a:t>
            </a:r>
            <a:r>
              <a:rPr lang="de-DE" sz="1800" b="0" i="0" u="none" strike="noStrike" baseline="0" dirty="0">
                <a:solidFill>
                  <a:srgbClr val="000000"/>
                </a:solidFill>
                <a:latin typeface="Calibri" panose="020F0502020204030204" pitchFamily="34" charset="0"/>
              </a:rPr>
              <a:t> es Depotkonten, in dem die von den Kunden gekauften Aktien </a:t>
            </a:r>
            <a:r>
              <a:rPr lang="de-DE" sz="1800" b="1" i="0" u="none" baseline="0" dirty="0">
                <a:solidFill>
                  <a:srgbClr val="000000"/>
                </a:solidFill>
                <a:highlight>
                  <a:srgbClr val="00FFFF"/>
                </a:highlight>
                <a:latin typeface="Calibri" panose="020F0502020204030204" pitchFamily="34" charset="0"/>
              </a:rPr>
              <a:t>abgelegt</a:t>
            </a:r>
            <a:r>
              <a:rPr lang="de-DE" sz="1800" b="0" i="0" u="none" strike="noStrike" baseline="0" dirty="0">
                <a:solidFill>
                  <a:srgbClr val="000000"/>
                </a:solidFill>
                <a:latin typeface="Calibri" panose="020F0502020204030204" pitchFamily="34" charset="0"/>
              </a:rPr>
              <a:t> werden. Der Kunde kann sich eine Auflistung der verschiedenen Posten in seinen Depots </a:t>
            </a:r>
            <a:r>
              <a:rPr lang="de-DE" sz="1800" b="1" i="0" u="none" strike="noStrike" baseline="0" dirty="0">
                <a:solidFill>
                  <a:srgbClr val="000000"/>
                </a:solidFill>
                <a:highlight>
                  <a:srgbClr val="00FFFF"/>
                </a:highlight>
                <a:latin typeface="Calibri" panose="020F0502020204030204" pitchFamily="34" charset="0"/>
              </a:rPr>
              <a:t>anzeigen</a:t>
            </a:r>
            <a:r>
              <a:rPr lang="de-DE" sz="1800" b="0" i="0" u="none" strike="noStrike" baseline="0" dirty="0">
                <a:solidFill>
                  <a:srgbClr val="000000"/>
                </a:solidFill>
                <a:highlight>
                  <a:srgbClr val="00FFFF"/>
                </a:highlight>
                <a:latin typeface="Calibri" panose="020F0502020204030204" pitchFamily="34" charset="0"/>
              </a:rPr>
              <a:t> </a:t>
            </a:r>
            <a:r>
              <a:rPr lang="de-DE" sz="1800" b="0" i="0" u="none" strike="noStrike" baseline="0" dirty="0">
                <a:solidFill>
                  <a:srgbClr val="000000"/>
                </a:solidFill>
                <a:latin typeface="Calibri" panose="020F0502020204030204" pitchFamily="34" charset="0"/>
              </a:rPr>
              <a:t>lassen. Wichtig ist, dass zur Deckung von </a:t>
            </a:r>
            <a:r>
              <a:rPr lang="de-DE" sz="1800" b="0" i="0" u="none" baseline="0" dirty="0">
                <a:solidFill>
                  <a:srgbClr val="000000"/>
                </a:solidFill>
                <a:latin typeface="Calibri" panose="020F0502020204030204" pitchFamily="34" charset="0"/>
              </a:rPr>
              <a:t>Käufen</a:t>
            </a:r>
            <a:r>
              <a:rPr lang="de-DE" sz="1800" b="0" i="0" u="none" strike="noStrike" baseline="0" dirty="0">
                <a:solidFill>
                  <a:srgbClr val="000000"/>
                </a:solidFill>
                <a:latin typeface="Calibri" panose="020F0502020204030204" pitchFamily="34" charset="0"/>
              </a:rPr>
              <a:t> und zur Ausschüttung bei </a:t>
            </a:r>
            <a:r>
              <a:rPr lang="de-DE" sz="1800" b="0" i="0" u="none" baseline="0" dirty="0">
                <a:solidFill>
                  <a:srgbClr val="000000"/>
                </a:solidFill>
                <a:latin typeface="Calibri" panose="020F0502020204030204" pitchFamily="34" charset="0"/>
              </a:rPr>
              <a:t>Verkäufen</a:t>
            </a:r>
            <a:r>
              <a:rPr lang="de-DE" sz="1800" b="0" i="0" u="none" strike="noStrike" baseline="0" dirty="0">
                <a:solidFill>
                  <a:srgbClr val="000000"/>
                </a:solidFill>
                <a:latin typeface="Calibri" panose="020F0502020204030204" pitchFamily="34" charset="0"/>
              </a:rPr>
              <a:t> oder Dividendenzahlungen immer ein Referenzkonto </a:t>
            </a:r>
            <a:r>
              <a:rPr lang="de-DE" sz="1800" b="0" i="0" u="none" baseline="0" dirty="0">
                <a:solidFill>
                  <a:srgbClr val="000000"/>
                </a:solidFill>
                <a:latin typeface="Calibri" panose="020F0502020204030204" pitchFamily="34" charset="0"/>
              </a:rPr>
              <a:t>angegeben</a:t>
            </a:r>
            <a:r>
              <a:rPr lang="de-DE" sz="1800" b="0" i="0" u="none" strike="noStrike" baseline="0" dirty="0">
                <a:solidFill>
                  <a:srgbClr val="000000"/>
                </a:solidFill>
                <a:latin typeface="Calibri" panose="020F0502020204030204" pitchFamily="34" charset="0"/>
              </a:rPr>
              <a:t> werden muss. Zur Berechnung des Saldos eines Depots werden immer die Tageskurse der Aktien </a:t>
            </a:r>
            <a:r>
              <a:rPr lang="de-DE" sz="1800" b="0" i="0" u="none" baseline="0" dirty="0">
                <a:solidFill>
                  <a:srgbClr val="000000"/>
                </a:solidFill>
                <a:latin typeface="Calibri" panose="020F0502020204030204" pitchFamily="34" charset="0"/>
              </a:rPr>
              <a:t>verwendet</a:t>
            </a:r>
            <a:r>
              <a:rPr lang="de-DE" sz="1800" b="0" i="0" u="none" strike="noStrike" baseline="0" dirty="0">
                <a:solidFill>
                  <a:srgbClr val="000000"/>
                </a:solidFill>
                <a:latin typeface="Calibri" panose="020F0502020204030204" pitchFamily="34" charset="0"/>
              </a:rPr>
              <a:t>. Aktien werden durch die sogenannte Wertpapierkennnummer eindeutig </a:t>
            </a:r>
            <a:r>
              <a:rPr lang="de-DE" sz="1800" b="0" i="0" u="none" baseline="0" dirty="0">
                <a:solidFill>
                  <a:srgbClr val="000000"/>
                </a:solidFill>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a:xfrm>
            <a:off x="508005" y="769268"/>
            <a:ext cx="8822972" cy="792088"/>
          </a:xfrm>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250512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a:t>
            </a:r>
            <a:r>
              <a:rPr lang="de-DE" dirty="0" err="1">
                <a:solidFill>
                  <a:srgbClr val="FF0000"/>
                </a:solidFill>
              </a:rPr>
              <a:t>Use</a:t>
            </a:r>
            <a:r>
              <a:rPr lang="de-DE" dirty="0">
                <a:solidFill>
                  <a:srgbClr val="FF0000"/>
                </a:solidFill>
              </a:rPr>
              <a:t>-Case Diagramm ein.</a:t>
            </a:r>
          </a:p>
        </p:txBody>
      </p:sp>
      <p:sp>
        <p:nvSpPr>
          <p:cNvPr id="4" name="Titel 3"/>
          <p:cNvSpPr>
            <a:spLocks noGrp="1"/>
          </p:cNvSpPr>
          <p:nvPr>
            <p:ph type="title"/>
          </p:nvPr>
        </p:nvSpPr>
        <p:spPr/>
        <p:txBody>
          <a:bodyPr/>
          <a:lstStyle/>
          <a:p>
            <a:r>
              <a:rPr lang="de-DE" dirty="0" err="1"/>
              <a:t>Use</a:t>
            </a:r>
            <a:r>
              <a:rPr lang="de-DE" dirty="0"/>
              <a:t>-Case Diagramm</a:t>
            </a:r>
          </a:p>
        </p:txBody>
      </p:sp>
      <p:pic>
        <p:nvPicPr>
          <p:cNvPr id="6" name="Grafik 5">
            <a:extLst>
              <a:ext uri="{FF2B5EF4-FFF2-40B4-BE49-F238E27FC236}">
                <a16:creationId xmlns:a16="http://schemas.microsoft.com/office/drawing/2014/main" id="{49759A96-61D6-79A9-136A-A721A0B6F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899" y="1176546"/>
            <a:ext cx="6485166" cy="4090751"/>
          </a:xfrm>
          <a:prstGeom prst="rect">
            <a:avLst/>
          </a:prstGeom>
        </p:spPr>
      </p:pic>
    </p:spTree>
    <p:extLst>
      <p:ext uri="{BB962C8B-B14F-4D97-AF65-F5344CB8AC3E}">
        <p14:creationId xmlns:p14="http://schemas.microsoft.com/office/powerpoint/2010/main" val="306478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t"/>
          <a:lstStyle/>
          <a:p>
            <a:pPr marL="457200" indent="-457200">
              <a:buFont typeface="+mj-lt"/>
              <a:buAutoNum type="arabicPeriod"/>
            </a:pPr>
            <a:r>
              <a:rPr lang="de-DE" b="1" dirty="0"/>
              <a:t>Als Kunde möchte ich einen Girokonto eröffnen können, um mein Geld in der Bank aufzubewahren.</a:t>
            </a:r>
          </a:p>
          <a:p>
            <a:pPr marL="596164" lvl="2" indent="0">
              <a:buNone/>
            </a:pPr>
            <a:r>
              <a:rPr lang="de-DE" u="sng" dirty="0"/>
              <a:t>Akzeptanzkriterien:</a:t>
            </a:r>
          </a:p>
          <a:p>
            <a:pPr lvl="2"/>
            <a:r>
              <a:rPr lang="de-DE" dirty="0"/>
              <a:t>Der Kunde kann seine Name und Adresse eingeben.</a:t>
            </a:r>
          </a:p>
          <a:p>
            <a:pPr lvl="2"/>
            <a:r>
              <a:rPr lang="de-DE" dirty="0"/>
              <a:t>Der Kunde kann seine Identität mit einem gültigem Ausweis überprüfen.</a:t>
            </a:r>
          </a:p>
          <a:p>
            <a:pPr lvl="2"/>
            <a:r>
              <a:rPr lang="de-DE" dirty="0"/>
              <a:t>Der Kunde kann eine Summe Geld für den Anfangssaldo eingeben.</a:t>
            </a:r>
          </a:p>
          <a:p>
            <a:pPr lvl="2"/>
            <a:r>
              <a:rPr lang="de-DE" dirty="0"/>
              <a:t>Wenn die Girokontoeröffnung erfolgreich ist, werden die IBAN, der Anfangssaldo und die PIN dem Kunden angezeigt.</a:t>
            </a:r>
          </a:p>
        </p:txBody>
      </p:sp>
      <p:sp>
        <p:nvSpPr>
          <p:cNvPr id="4" name="Titel 3"/>
          <p:cNvSpPr>
            <a:spLocks noGrp="1"/>
          </p:cNvSpPr>
          <p:nvPr>
            <p:ph type="title"/>
          </p:nvPr>
        </p:nvSpPr>
        <p:spPr/>
        <p:txBody>
          <a:bodyPr/>
          <a:lstStyle/>
          <a:p>
            <a:r>
              <a:rPr lang="de-DE" dirty="0"/>
              <a:t>Epic 1: Konto eröffnen</a:t>
            </a:r>
            <a:endParaRPr lang="de-DE" sz="1400" dirty="0">
              <a:solidFill>
                <a:srgbClr val="00B050"/>
              </a:solidFill>
            </a:endParaRPr>
          </a:p>
        </p:txBody>
      </p:sp>
    </p:spTree>
    <p:extLst>
      <p:ext uri="{BB962C8B-B14F-4D97-AF65-F5344CB8AC3E}">
        <p14:creationId xmlns:p14="http://schemas.microsoft.com/office/powerpoint/2010/main" val="2434018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t"/>
          <a:lstStyle/>
          <a:p>
            <a:pPr marL="457200" indent="-457200">
              <a:buFont typeface="+mj-lt"/>
              <a:buAutoNum type="arabicPeriod" startAt="2"/>
            </a:pPr>
            <a:r>
              <a:rPr lang="de-DE" b="1" dirty="0"/>
              <a:t>Als Kunde möchte ich einen Depotkonto eröffnen können, um mein Aktien hinterlegen zu können.</a:t>
            </a:r>
          </a:p>
          <a:p>
            <a:pPr marL="596164" lvl="2" indent="0">
              <a:buNone/>
            </a:pPr>
            <a:r>
              <a:rPr lang="de-DE" u="sng" dirty="0"/>
              <a:t>Akzeptanzkriterien:</a:t>
            </a:r>
          </a:p>
          <a:p>
            <a:pPr lvl="2"/>
            <a:r>
              <a:rPr lang="de-DE" dirty="0"/>
              <a:t>Der Kunde kann seine Name und Adresse eingeben.</a:t>
            </a:r>
          </a:p>
          <a:p>
            <a:pPr lvl="2"/>
            <a:r>
              <a:rPr lang="de-DE" dirty="0"/>
              <a:t>Der Kunde kann seine Identität mit einem gültigem Ausweis verifizieren.</a:t>
            </a:r>
          </a:p>
          <a:p>
            <a:pPr lvl="2"/>
            <a:r>
              <a:rPr lang="de-DE" dirty="0"/>
              <a:t>Der Kunde kann eine Referenzkonto mit dem neuen Depotkonto verbinden.</a:t>
            </a:r>
          </a:p>
          <a:p>
            <a:pPr lvl="2"/>
            <a:r>
              <a:rPr lang="de-DE" dirty="0"/>
              <a:t>Wenn die Depotkontoeröffnung erfolgreich ist, werden die Kontonummer, der Saldo und die PIN dem Kunden gegeben.</a:t>
            </a:r>
          </a:p>
        </p:txBody>
      </p:sp>
      <p:sp>
        <p:nvSpPr>
          <p:cNvPr id="4" name="Titel 3"/>
          <p:cNvSpPr>
            <a:spLocks noGrp="1"/>
          </p:cNvSpPr>
          <p:nvPr>
            <p:ph type="title"/>
          </p:nvPr>
        </p:nvSpPr>
        <p:spPr/>
        <p:txBody>
          <a:bodyPr/>
          <a:lstStyle/>
          <a:p>
            <a:r>
              <a:rPr lang="de-DE" dirty="0"/>
              <a:t>Epic 1: Konto eröffnen</a:t>
            </a:r>
            <a:endParaRPr lang="de-DE" sz="1400" dirty="0">
              <a:solidFill>
                <a:srgbClr val="00B050"/>
              </a:solidFill>
            </a:endParaRPr>
          </a:p>
        </p:txBody>
      </p:sp>
    </p:spTree>
    <p:extLst>
      <p:ext uri="{BB962C8B-B14F-4D97-AF65-F5344CB8AC3E}">
        <p14:creationId xmlns:p14="http://schemas.microsoft.com/office/powerpoint/2010/main" val="4199853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t"/>
          <a:lstStyle/>
          <a:p>
            <a:pPr marL="457200" indent="-457200">
              <a:buFont typeface="+mj-lt"/>
              <a:buAutoNum type="arabicPeriod"/>
            </a:pPr>
            <a:r>
              <a:rPr lang="de-DE" b="1" dirty="0"/>
              <a:t>Als Kunde möchte ich die Liste der Posten in meinem Depot ansehen können, um die gesamte Werte meiner Aktien zu überwachen.</a:t>
            </a:r>
          </a:p>
          <a:p>
            <a:pPr marL="596164" lvl="2" indent="0">
              <a:buNone/>
            </a:pPr>
            <a:r>
              <a:rPr lang="de-DE" u="sng" dirty="0"/>
              <a:t>Akzeptanzkriterien:</a:t>
            </a:r>
          </a:p>
          <a:p>
            <a:pPr lvl="2"/>
            <a:r>
              <a:rPr lang="de-DE" dirty="0"/>
              <a:t>Der Kunde kann seine Kontonummer und PIN eingeben, um die Identität zu verifizieren, falls er noch nicht verifiziert ist.</a:t>
            </a:r>
          </a:p>
          <a:p>
            <a:pPr lvl="2"/>
            <a:r>
              <a:rPr lang="de-DE" dirty="0"/>
              <a:t>Wenn der Kunde schon verifiziert ist, bekommt er die Liste der Posten in ihrem Depot und die gesamte Saldo des Depots angezeigt.</a:t>
            </a:r>
          </a:p>
          <a:p>
            <a:pPr lvl="2"/>
            <a:endParaRPr lang="de-DE" dirty="0"/>
          </a:p>
        </p:txBody>
      </p:sp>
      <p:sp>
        <p:nvSpPr>
          <p:cNvPr id="4" name="Titel 3"/>
          <p:cNvSpPr>
            <a:spLocks noGrp="1"/>
          </p:cNvSpPr>
          <p:nvPr>
            <p:ph type="title"/>
          </p:nvPr>
        </p:nvSpPr>
        <p:spPr/>
        <p:txBody>
          <a:bodyPr/>
          <a:lstStyle/>
          <a:p>
            <a:r>
              <a:rPr lang="de-DE" dirty="0"/>
              <a:t>Epic 2: Posten ansehen</a:t>
            </a:r>
            <a:endParaRPr lang="de-DE" sz="1400" dirty="0">
              <a:solidFill>
                <a:srgbClr val="00B050"/>
              </a:solidFill>
            </a:endParaRPr>
          </a:p>
        </p:txBody>
      </p:sp>
    </p:spTree>
    <p:extLst>
      <p:ext uri="{BB962C8B-B14F-4D97-AF65-F5344CB8AC3E}">
        <p14:creationId xmlns:p14="http://schemas.microsoft.com/office/powerpoint/2010/main" val="231201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t"/>
          <a:lstStyle/>
          <a:p>
            <a:pPr marL="457200" indent="-457200">
              <a:buFont typeface="+mj-lt"/>
              <a:buAutoNum type="arabicPeriod" startAt="2"/>
            </a:pPr>
            <a:r>
              <a:rPr lang="de-DE" b="1" dirty="0"/>
              <a:t>Als Kunde möchte ich die Details der einzelnen Posten in meinem Depots sehen können, um eine Entscheidung über den Verkauf zu treffen.</a:t>
            </a:r>
          </a:p>
          <a:p>
            <a:pPr marL="596164" lvl="2" indent="0">
              <a:buNone/>
            </a:pPr>
            <a:r>
              <a:rPr lang="de-DE" u="sng" dirty="0"/>
              <a:t>Akzeptanzkriterien:</a:t>
            </a:r>
          </a:p>
          <a:p>
            <a:pPr lvl="2"/>
            <a:r>
              <a:rPr lang="de-DE" dirty="0"/>
              <a:t>Der Kunde kann seine Kontonummer und PIN eingeben, um die Identität zu verifizieren, falls er noch nicht verifiziert ist.</a:t>
            </a:r>
          </a:p>
          <a:p>
            <a:pPr lvl="2"/>
            <a:r>
              <a:rPr lang="de-DE" dirty="0"/>
              <a:t>Wenn der Kunde schon verifiziert ist, kann er der Verlauf die Wertpapierkennnummer, der Tageskurse, und andere Details von dem einzelnen Posten ansehen.</a:t>
            </a:r>
          </a:p>
        </p:txBody>
      </p:sp>
      <p:sp>
        <p:nvSpPr>
          <p:cNvPr id="4" name="Titel 3"/>
          <p:cNvSpPr>
            <a:spLocks noGrp="1"/>
          </p:cNvSpPr>
          <p:nvPr>
            <p:ph type="title"/>
          </p:nvPr>
        </p:nvSpPr>
        <p:spPr/>
        <p:txBody>
          <a:bodyPr/>
          <a:lstStyle/>
          <a:p>
            <a:r>
              <a:rPr lang="de-DE" dirty="0"/>
              <a:t>Epic 2: Posten ansehen</a:t>
            </a:r>
            <a:endParaRPr lang="de-DE" sz="1400" dirty="0">
              <a:solidFill>
                <a:srgbClr val="00B050"/>
              </a:solidFill>
            </a:endParaRPr>
          </a:p>
        </p:txBody>
      </p:sp>
    </p:spTree>
    <p:extLst>
      <p:ext uri="{BB962C8B-B14F-4D97-AF65-F5344CB8AC3E}">
        <p14:creationId xmlns:p14="http://schemas.microsoft.com/office/powerpoint/2010/main" val="275916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Bank können </a:t>
            </a:r>
            <a:r>
              <a:rPr lang="de-DE" sz="1800" i="0" u="none" baseline="0" dirty="0">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latin typeface="Calibri" panose="020F0502020204030204" pitchFamily="34" charset="0"/>
              </a:rPr>
              <a:t>Konten</a:t>
            </a:r>
            <a:r>
              <a:rPr lang="de-DE" sz="1800" b="0" i="0" u="none" baseline="0" dirty="0">
                <a:latin typeface="Calibri" panose="020F0502020204030204" pitchFamily="34" charset="0"/>
              </a:rPr>
              <a:t>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a:t>
            </a:r>
            <a:r>
              <a:rPr lang="de-DE" sz="1800" b="0" i="0" baseline="0" dirty="0">
                <a:latin typeface="Calibri" panose="020F0502020204030204" pitchFamily="34" charset="0"/>
              </a:rPr>
              <a:t>Dividendenzahlungen</a:t>
            </a:r>
            <a:r>
              <a:rPr lang="de-DE" sz="1800" b="0" i="0" u="none" baseline="0" dirty="0">
                <a:latin typeface="Calibri" panose="020F0502020204030204" pitchFamily="34" charset="0"/>
              </a:rPr>
              <a:t> immer ein Referenzkonto angegeben werden muss. Zur Berechnung des Saldos eines Depots werden immer die Tageskurse der Aktien verwendet. Aktien werden durch die sogenannte Wertpapierkennnummer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316511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baseline="0" dirty="0">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baseline="0" dirty="0">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baseline="0" dirty="0">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baseline="0" dirty="0">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latin typeface="Calibri" panose="020F0502020204030204" pitchFamily="34" charset="0"/>
              </a:rPr>
              <a:t>Markierung der Substantive</a:t>
            </a:r>
            <a:endParaRPr lang="de-DE" dirty="0"/>
          </a:p>
        </p:txBody>
      </p:sp>
    </p:spTree>
    <p:extLst>
      <p:ext uri="{BB962C8B-B14F-4D97-AF65-F5344CB8AC3E}">
        <p14:creationId xmlns:p14="http://schemas.microsoft.com/office/powerpoint/2010/main" val="18238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baseline="0" dirty="0">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baseline="0" dirty="0">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baseline="0" dirty="0">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baseline="0" dirty="0">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latin typeface="Calibri" panose="020F0502020204030204" pitchFamily="34" charset="0"/>
              </a:rPr>
              <a:t>Durchstrichen der doppelten</a:t>
            </a:r>
            <a:endParaRPr lang="de-DE" dirty="0"/>
          </a:p>
        </p:txBody>
      </p:sp>
    </p:spTree>
    <p:extLst>
      <p:ext uri="{BB962C8B-B14F-4D97-AF65-F5344CB8AC3E}">
        <p14:creationId xmlns:p14="http://schemas.microsoft.com/office/powerpoint/2010/main" val="7129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strike="sngStrike" baseline="0" dirty="0">
                <a:solidFill>
                  <a:srgbClr val="00B0F0"/>
                </a:solidFill>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b="1"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b="1"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1"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1"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Konten haben einen </a:t>
            </a:r>
            <a:r>
              <a:rPr lang="de-DE" sz="1800" b="1"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strike="sngStrike" baseline="0" dirty="0">
                <a:solidFill>
                  <a:srgbClr val="00B0F0"/>
                </a:solidFill>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Konto befindet. </a:t>
            </a:r>
            <a:r>
              <a:rPr lang="de-DE" sz="1800" b="1"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Konten, sie werden durch eine eindeutige </a:t>
            </a:r>
            <a:r>
              <a:rPr lang="de-DE" sz="1800" b="1"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1"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Kunden gekauften </a:t>
            </a:r>
            <a:r>
              <a:rPr lang="de-DE" sz="1800" b="1"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Kunde kann sich eine </a:t>
            </a:r>
            <a:r>
              <a:rPr lang="de-DE" sz="1800" b="0" i="0" u="none" strike="sngStrike" baseline="0" dirty="0">
                <a:solidFill>
                  <a:srgbClr val="00B0F0"/>
                </a:solidFill>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strike="sngStrike" baseline="0" dirty="0">
                <a:solidFill>
                  <a:srgbClr val="00B0F0"/>
                </a:solidFill>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strike="sngStrike" baseline="0" dirty="0">
                <a:solidFill>
                  <a:srgbClr val="00B0F0"/>
                </a:solidFill>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strike="sngStrike" baseline="0" dirty="0">
                <a:solidFill>
                  <a:srgbClr val="00B0F0"/>
                </a:solidFill>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strike="sngStrike" baseline="0" dirty="0">
                <a:solidFill>
                  <a:srgbClr val="00B0F0"/>
                </a:solidFill>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strike="sngStrike" baseline="0" dirty="0">
                <a:solidFill>
                  <a:srgbClr val="00B0F0"/>
                </a:solidFill>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strike="sngStrike" baseline="0" dirty="0">
                <a:solidFill>
                  <a:srgbClr val="00B0F0"/>
                </a:solidFill>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strike="sngStrike" baseline="0" dirty="0">
                <a:solidFill>
                  <a:srgbClr val="00B0F0"/>
                </a:solidFill>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1"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strike="sngStrike" baseline="0" dirty="0">
                <a:solidFill>
                  <a:srgbClr val="00B0F0"/>
                </a:solidFill>
                <a:highlight>
                  <a:srgbClr val="FFFF00"/>
                </a:highlight>
                <a:latin typeface="Calibri" panose="020F0502020204030204" pitchFamily="34" charset="0"/>
              </a:rPr>
              <a:t>Berechnung</a:t>
            </a:r>
            <a:r>
              <a:rPr lang="de-DE" sz="1800" b="0" i="0" u="none" baseline="0" dirty="0">
                <a:latin typeface="Calibri" panose="020F0502020204030204" pitchFamily="34" charset="0"/>
              </a:rPr>
              <a:t> des Saldos eines Depots werden immer die </a:t>
            </a:r>
            <a:r>
              <a:rPr lang="de-DE" sz="1800" b="1"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Aktien verwendet. Aktien werden durch die sogenannte </a:t>
            </a:r>
            <a:r>
              <a:rPr lang="de-DE" sz="1800" b="1"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latin typeface="Calibri" panose="020F0502020204030204" pitchFamily="34" charset="0"/>
              </a:rPr>
              <a:t>Durchstrichen der nicht relevanten</a:t>
            </a:r>
            <a:endParaRPr lang="de-DE" dirty="0"/>
          </a:p>
        </p:txBody>
      </p:sp>
    </p:spTree>
    <p:extLst>
      <p:ext uri="{BB962C8B-B14F-4D97-AF65-F5344CB8AC3E}">
        <p14:creationId xmlns:p14="http://schemas.microsoft.com/office/powerpoint/2010/main" val="82679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Bank können </a:t>
            </a:r>
            <a:r>
              <a:rPr lang="de-DE" sz="1800" b="1"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b="1"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1" i="0" u="none" baseline="0" dirty="0">
                <a:highlight>
                  <a:srgbClr val="00FF00"/>
                </a:highlight>
                <a:latin typeface="Calibri" panose="020F0502020204030204" pitchFamily="34" charset="0"/>
              </a:rPr>
              <a:t>Name</a:t>
            </a:r>
            <a:r>
              <a:rPr lang="de-DE" sz="1800" b="0" i="0" u="none" baseline="0" dirty="0">
                <a:latin typeface="Calibri" panose="020F0502020204030204" pitchFamily="34" charset="0"/>
              </a:rPr>
              <a:t> und die </a:t>
            </a:r>
            <a:r>
              <a:rPr lang="de-DE" sz="1800" b="1" i="0" u="none" baseline="0" dirty="0">
                <a:highlight>
                  <a:srgbClr val="00FF00"/>
                </a:highlight>
                <a:latin typeface="Calibri" panose="020F0502020204030204" pitchFamily="34" charset="0"/>
              </a:rPr>
              <a:t>Adresse</a:t>
            </a:r>
            <a:r>
              <a:rPr lang="de-DE" sz="1800" b="0" i="0" u="none" baseline="0" dirty="0">
                <a:latin typeface="Calibri" panose="020F0502020204030204" pitchFamily="34" charset="0"/>
              </a:rPr>
              <a:t> hinterlegt werden. Alle Konten haben einen </a:t>
            </a:r>
            <a:r>
              <a:rPr lang="de-DE" sz="1800" b="1" i="0" u="none" baseline="0" dirty="0">
                <a:highlight>
                  <a:srgbClr val="00FF00"/>
                </a:highlight>
                <a:latin typeface="Calibri" panose="020F0502020204030204" pitchFamily="34" charset="0"/>
              </a:rPr>
              <a:t>Saldo</a:t>
            </a:r>
            <a:r>
              <a:rPr lang="de-DE" sz="1800" b="0" i="0" u="none" baseline="0" dirty="0">
                <a:latin typeface="Calibri" panose="020F0502020204030204" pitchFamily="34" charset="0"/>
              </a:rPr>
              <a:t>, welcher angibt, was für ein Wert sich aktuell auf dem Konto befindet. </a:t>
            </a:r>
            <a:r>
              <a:rPr lang="de-DE" sz="1800" b="1"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Konten, sie werden durch eine eindeutige </a:t>
            </a:r>
            <a:r>
              <a:rPr lang="de-DE" sz="1800" b="1" i="0" u="none" baseline="0" dirty="0">
                <a:highlight>
                  <a:srgbClr val="00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1"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Kunden gekauften </a:t>
            </a:r>
            <a:r>
              <a:rPr lang="de-DE" sz="1800" b="1"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Kunde kann sich eine Auflistung der verschiedenen </a:t>
            </a:r>
            <a:r>
              <a:rPr lang="de-DE" sz="1800" i="0" u="none" baseline="0" dirty="0">
                <a:latin typeface="Calibri" panose="020F0502020204030204" pitchFamily="34" charset="0"/>
              </a:rPr>
              <a:t>Posten</a:t>
            </a:r>
            <a:r>
              <a:rPr lang="de-DE" sz="1800" b="0" i="0" u="none" baseline="0" dirty="0">
                <a:latin typeface="Calibri" panose="020F0502020204030204" pitchFamily="34" charset="0"/>
              </a:rPr>
              <a:t> in seinen </a:t>
            </a:r>
            <a:r>
              <a:rPr lang="de-DE" sz="1800" i="0" u="none" baseline="0" dirty="0">
                <a:latin typeface="Calibri" panose="020F0502020204030204" pitchFamily="34" charset="0"/>
              </a:rPr>
              <a:t>Depots</a:t>
            </a:r>
            <a:r>
              <a:rPr lang="de-DE" sz="1800" b="0" i="0" u="none" baseline="0" dirty="0">
                <a:latin typeface="Calibri" panose="020F0502020204030204" pitchFamily="34" charset="0"/>
              </a:rPr>
              <a:t> anzeigen lassen. Wichtig ist, dass zur Deckung von </a:t>
            </a:r>
            <a:r>
              <a:rPr lang="de-DE" sz="1800" i="0" u="none" baseline="0" dirty="0">
                <a:latin typeface="Calibri" panose="020F0502020204030204" pitchFamily="34" charset="0"/>
              </a:rPr>
              <a:t>Käufen</a:t>
            </a:r>
            <a:r>
              <a:rPr lang="de-DE" sz="1800" b="0" i="0" u="none" baseline="0" dirty="0">
                <a:latin typeface="Calibri" panose="020F0502020204030204" pitchFamily="34" charset="0"/>
              </a:rPr>
              <a:t> und zur Ausschüttung bei </a:t>
            </a:r>
            <a:r>
              <a:rPr lang="de-DE" sz="1800" i="0" u="none" baseline="0" dirty="0">
                <a:latin typeface="Calibri" panose="020F0502020204030204" pitchFamily="34" charset="0"/>
              </a:rPr>
              <a:t>Verkäufen</a:t>
            </a:r>
            <a:r>
              <a:rPr lang="de-DE" sz="1800" b="0" i="0" u="none" baseline="0" dirty="0">
                <a:latin typeface="Calibri" panose="020F0502020204030204" pitchFamily="34" charset="0"/>
              </a:rPr>
              <a:t> oder </a:t>
            </a:r>
            <a:r>
              <a:rPr lang="de-DE" sz="1800" i="0" baseline="0" dirty="0">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1"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Berechnung des Saldos eines Depots werden immer die </a:t>
            </a:r>
            <a:r>
              <a:rPr lang="de-DE" sz="1800" b="1" i="0" u="none" baseline="0" dirty="0">
                <a:highlight>
                  <a:srgbClr val="00FF00"/>
                </a:highlight>
                <a:latin typeface="Calibri" panose="020F0502020204030204" pitchFamily="34" charset="0"/>
              </a:rPr>
              <a:t>Tageskurse</a:t>
            </a:r>
            <a:r>
              <a:rPr lang="de-DE" sz="1800" b="0" i="0" u="none" baseline="0" dirty="0">
                <a:latin typeface="Calibri" panose="020F0502020204030204" pitchFamily="34" charset="0"/>
              </a:rPr>
              <a:t> der Aktien verwendet. Aktien werden durch die sogenannte </a:t>
            </a:r>
            <a:r>
              <a:rPr lang="de-DE" sz="1800" b="1" i="0" u="none" baseline="0" dirty="0">
                <a:highlight>
                  <a:srgbClr val="00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1400" i="0" u="none" strike="noStrike" baseline="0" dirty="0">
                <a:highlight>
                  <a:srgbClr val="FFFF00"/>
                </a:highlight>
                <a:latin typeface="Calibri" panose="020F0502020204030204" pitchFamily="34" charset="0"/>
              </a:rPr>
              <a:t>Gelb</a:t>
            </a:r>
            <a:r>
              <a:rPr lang="de-DE" sz="1400" b="0" i="0" u="none" strike="noStrike" baseline="0" dirty="0">
                <a:solidFill>
                  <a:srgbClr val="4471C4"/>
                </a:solidFill>
                <a:latin typeface="Calibri" panose="020F0502020204030204" pitchFamily="34" charset="0"/>
              </a:rPr>
              <a:t> </a:t>
            </a:r>
            <a:r>
              <a:rPr lang="de-DE" sz="1400" b="0" i="0" u="none" strike="noStrike" baseline="0" dirty="0">
                <a:latin typeface="Calibri" panose="020F0502020204030204" pitchFamily="34" charset="0"/>
              </a:rPr>
              <a:t>= Klassen</a:t>
            </a:r>
            <a:br>
              <a:rPr lang="de-DE" sz="1400" b="0" i="0" u="none" strike="noStrike" baseline="0" dirty="0">
                <a:latin typeface="Calibri" panose="020F0502020204030204" pitchFamily="34" charset="0"/>
              </a:rPr>
            </a:br>
            <a:r>
              <a:rPr lang="de-DE" sz="1400" i="0" u="none" strike="noStrike" baseline="0" dirty="0">
                <a:highlight>
                  <a:srgbClr val="00FF00"/>
                </a:highlight>
                <a:latin typeface="Calibri" panose="020F0502020204030204" pitchFamily="34" charset="0"/>
              </a:rPr>
              <a:t>Grün</a:t>
            </a:r>
            <a:r>
              <a:rPr lang="de-DE" sz="1400" b="0" i="0" u="none" strike="noStrike" baseline="0" dirty="0">
                <a:latin typeface="Calibri" panose="020F0502020204030204" pitchFamily="34" charset="0"/>
              </a:rPr>
              <a:t> = Attributen</a:t>
            </a:r>
            <a:endParaRPr lang="de-DE" dirty="0"/>
          </a:p>
        </p:txBody>
      </p:sp>
    </p:spTree>
    <p:extLst>
      <p:ext uri="{BB962C8B-B14F-4D97-AF65-F5344CB8AC3E}">
        <p14:creationId xmlns:p14="http://schemas.microsoft.com/office/powerpoint/2010/main" val="78404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Domänenmodell ein.</a:t>
            </a:r>
          </a:p>
        </p:txBody>
      </p:sp>
      <p:sp>
        <p:nvSpPr>
          <p:cNvPr id="4" name="Titel 3"/>
          <p:cNvSpPr>
            <a:spLocks noGrp="1"/>
          </p:cNvSpPr>
          <p:nvPr>
            <p:ph type="title"/>
          </p:nvPr>
        </p:nvSpPr>
        <p:spPr/>
        <p:txBody>
          <a:bodyPr/>
          <a:lstStyle/>
          <a:p>
            <a:r>
              <a:rPr lang="de-DE" dirty="0"/>
              <a:t>Domänenmodell</a:t>
            </a:r>
          </a:p>
        </p:txBody>
      </p:sp>
      <p:pic>
        <p:nvPicPr>
          <p:cNvPr id="3" name="Grafik 2">
            <a:extLst>
              <a:ext uri="{FF2B5EF4-FFF2-40B4-BE49-F238E27FC236}">
                <a16:creationId xmlns:a16="http://schemas.microsoft.com/office/drawing/2014/main" id="{65A013B5-7489-7E17-611E-AB2DAEC9F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29" y="1561356"/>
            <a:ext cx="9176705" cy="2952328"/>
          </a:xfrm>
          <a:prstGeom prst="rect">
            <a:avLst/>
          </a:prstGeom>
        </p:spPr>
      </p:pic>
    </p:spTree>
    <p:extLst>
      <p:ext uri="{BB962C8B-B14F-4D97-AF65-F5344CB8AC3E}">
        <p14:creationId xmlns:p14="http://schemas.microsoft.com/office/powerpoint/2010/main" val="13822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solidFill>
                  <a:srgbClr val="000000"/>
                </a:solidFill>
                <a:latin typeface="Calibri" panose="020F0502020204030204" pitchFamily="34" charset="0"/>
              </a:rPr>
              <a:t>In einer Bank können Kunden eine Reihe von Konten </a:t>
            </a:r>
            <a:r>
              <a:rPr lang="de-DE" sz="1800" b="0" i="0" u="none" baseline="0" dirty="0">
                <a:solidFill>
                  <a:srgbClr val="000000"/>
                </a:solidFill>
                <a:highlight>
                  <a:srgbClr val="00FFFF"/>
                </a:highlight>
                <a:latin typeface="Calibri" panose="020F0502020204030204" pitchFamily="34" charset="0"/>
              </a:rPr>
              <a:t>eröffnen</a:t>
            </a:r>
            <a:r>
              <a:rPr lang="de-DE" sz="1800" b="0" i="0" u="none" baseline="0" dirty="0">
                <a:solidFill>
                  <a:srgbClr val="000000"/>
                </a:solidFill>
                <a:latin typeface="Calibri" panose="020F0502020204030204" pitchFamily="34" charset="0"/>
              </a:rPr>
              <a:t>. Hierzu müssen der Name und die Adresse </a:t>
            </a:r>
            <a:r>
              <a:rPr lang="de-DE" sz="1800" b="0" i="0" u="none" baseline="0" dirty="0">
                <a:solidFill>
                  <a:srgbClr val="000000"/>
                </a:solidFill>
                <a:highlight>
                  <a:srgbClr val="00FFFF"/>
                </a:highlight>
                <a:latin typeface="Calibri" panose="020F0502020204030204" pitchFamily="34" charset="0"/>
              </a:rPr>
              <a:t>hinterlegt</a:t>
            </a:r>
            <a:r>
              <a:rPr lang="de-DE" sz="1800" b="0" i="0" u="none" baseline="0" dirty="0">
                <a:solidFill>
                  <a:srgbClr val="000000"/>
                </a:solidFill>
                <a:latin typeface="Calibri" panose="020F0502020204030204" pitchFamily="34" charset="0"/>
              </a:rPr>
              <a:t> werden. Alle Konten </a:t>
            </a:r>
            <a:r>
              <a:rPr lang="de-DE" sz="1800" b="0" i="0" u="none" baseline="0" dirty="0">
                <a:solidFill>
                  <a:srgbClr val="000000"/>
                </a:solidFill>
                <a:highlight>
                  <a:srgbClr val="00FFFF"/>
                </a:highlight>
                <a:latin typeface="Calibri" panose="020F0502020204030204" pitchFamily="34" charset="0"/>
              </a:rPr>
              <a:t>haben</a:t>
            </a:r>
            <a:r>
              <a:rPr lang="de-DE" sz="1800" b="0" i="0" u="none" baseline="0" dirty="0">
                <a:solidFill>
                  <a:srgbClr val="000000"/>
                </a:solidFill>
                <a:latin typeface="Calibri" panose="020F0502020204030204" pitchFamily="34" charset="0"/>
              </a:rPr>
              <a:t> einen Saldo, welcher </a:t>
            </a:r>
            <a:r>
              <a:rPr lang="de-DE" sz="1800" b="0" i="0" u="none" baseline="0" dirty="0">
                <a:solidFill>
                  <a:srgbClr val="000000"/>
                </a:solidFill>
                <a:highlight>
                  <a:srgbClr val="00FFFF"/>
                </a:highlight>
                <a:latin typeface="Calibri" panose="020F0502020204030204" pitchFamily="34" charset="0"/>
              </a:rPr>
              <a:t>angibt</a:t>
            </a:r>
            <a:r>
              <a:rPr lang="de-DE" sz="1800" b="0" i="0" u="none" baseline="0" dirty="0">
                <a:solidFill>
                  <a:srgbClr val="000000"/>
                </a:solidFill>
                <a:latin typeface="Calibri" panose="020F0502020204030204" pitchFamily="34" charset="0"/>
              </a:rPr>
              <a:t>, was für ein Wert sich aktuell auf dem Konto </a:t>
            </a:r>
            <a:r>
              <a:rPr lang="de-DE" sz="1800" b="0" i="0" u="none" baseline="0" dirty="0">
                <a:solidFill>
                  <a:srgbClr val="000000"/>
                </a:solidFill>
                <a:highlight>
                  <a:srgbClr val="00FFFF"/>
                </a:highlight>
                <a:latin typeface="Calibri" panose="020F0502020204030204" pitchFamily="34" charset="0"/>
              </a:rPr>
              <a:t>befindet</a:t>
            </a:r>
            <a:r>
              <a:rPr lang="de-DE" sz="1800" b="0" i="0" u="none" baseline="0" dirty="0">
                <a:solidFill>
                  <a:srgbClr val="000000"/>
                </a:solidFill>
                <a:latin typeface="Calibri" panose="020F0502020204030204" pitchFamily="34" charset="0"/>
              </a:rPr>
              <a:t>. Girokonten </a:t>
            </a:r>
            <a:r>
              <a:rPr lang="de-DE" sz="1800" b="0" i="0" u="none" baseline="0" dirty="0">
                <a:solidFill>
                  <a:srgbClr val="000000"/>
                </a:solidFill>
                <a:highlight>
                  <a:srgbClr val="00FFFF"/>
                </a:highlight>
                <a:latin typeface="Calibri" panose="020F0502020204030204" pitchFamily="34" charset="0"/>
              </a:rPr>
              <a:t>sind</a:t>
            </a:r>
            <a:r>
              <a:rPr lang="de-DE" sz="1800" b="0" i="0" u="none" baseline="0" dirty="0">
                <a:solidFill>
                  <a:srgbClr val="000000"/>
                </a:solidFill>
                <a:latin typeface="Calibri" panose="020F0502020204030204" pitchFamily="34" charset="0"/>
              </a:rPr>
              <a:t> die ganz normalen Konten, sie werden durch eine eindeutige IBAN </a:t>
            </a:r>
            <a:r>
              <a:rPr lang="de-DE" sz="1800" b="0" i="0" u="none" baseline="0" dirty="0">
                <a:solidFill>
                  <a:srgbClr val="000000"/>
                </a:solidFill>
                <a:highlight>
                  <a:srgbClr val="00FFFF"/>
                </a:highlight>
                <a:latin typeface="Calibri" panose="020F0502020204030204" pitchFamily="34" charset="0"/>
              </a:rPr>
              <a:t>identifiziert</a:t>
            </a:r>
            <a:r>
              <a:rPr lang="de-DE" sz="1800" b="0" i="0" u="none" baseline="0" dirty="0">
                <a:solidFill>
                  <a:srgbClr val="000000"/>
                </a:solidFill>
                <a:latin typeface="Calibri" panose="020F0502020204030204" pitchFamily="34" charset="0"/>
              </a:rPr>
              <a:t>. Zudem </a:t>
            </a:r>
            <a:r>
              <a:rPr lang="de-DE" sz="1800" b="0" i="0" u="none" baseline="0" dirty="0">
                <a:solidFill>
                  <a:srgbClr val="000000"/>
                </a:solidFill>
                <a:highlight>
                  <a:srgbClr val="00FFFF"/>
                </a:highlight>
                <a:latin typeface="Calibri" panose="020F0502020204030204" pitchFamily="34" charset="0"/>
              </a:rPr>
              <a:t>gibt </a:t>
            </a:r>
            <a:r>
              <a:rPr lang="de-DE" sz="1800" b="0" i="0" u="none" baseline="0" dirty="0">
                <a:solidFill>
                  <a:srgbClr val="000000"/>
                </a:solidFill>
                <a:latin typeface="Calibri" panose="020F0502020204030204" pitchFamily="34" charset="0"/>
              </a:rPr>
              <a:t>es Depotkonten, in dem die von den Kunden gekauften Aktien </a:t>
            </a:r>
            <a:r>
              <a:rPr lang="de-DE" sz="1800" b="0" i="0" u="none" baseline="0" dirty="0">
                <a:solidFill>
                  <a:srgbClr val="000000"/>
                </a:solidFill>
                <a:highlight>
                  <a:srgbClr val="00FFFF"/>
                </a:highlight>
                <a:latin typeface="Calibri" panose="020F0502020204030204" pitchFamily="34" charset="0"/>
              </a:rPr>
              <a:t>abgelegt</a:t>
            </a:r>
            <a:r>
              <a:rPr lang="de-DE" sz="1800" b="0" i="0" u="none" baseline="0" dirty="0">
                <a:solidFill>
                  <a:srgbClr val="000000"/>
                </a:solidFill>
                <a:latin typeface="Calibri" panose="020F0502020204030204" pitchFamily="34" charset="0"/>
              </a:rPr>
              <a:t> werden. Der Kunde kann sich eine Auflistung der verschiedenen Posten in seinen Depots </a:t>
            </a:r>
            <a:r>
              <a:rPr lang="de-DE" sz="1800" b="0" i="0" u="none" baseline="0" dirty="0">
                <a:solidFill>
                  <a:srgbClr val="000000"/>
                </a:solidFill>
                <a:highlight>
                  <a:srgbClr val="00FFFF"/>
                </a:highlight>
                <a:latin typeface="Calibri" panose="020F0502020204030204" pitchFamily="34" charset="0"/>
              </a:rPr>
              <a:t>anzeigen </a:t>
            </a:r>
            <a:r>
              <a:rPr lang="de-DE" sz="1800" b="0" i="0" u="none" baseline="0" dirty="0">
                <a:solidFill>
                  <a:srgbClr val="000000"/>
                </a:solidFill>
                <a:latin typeface="Calibri" panose="020F0502020204030204" pitchFamily="34" charset="0"/>
              </a:rPr>
              <a:t>lassen. Wichtig ist, dass zur Deckung von Käufen und zur Ausschüttung bei Verkäufen oder Dividendenzahlungen immer ein Referenzkonto </a:t>
            </a:r>
            <a:r>
              <a:rPr lang="de-DE" sz="1800" b="0" i="0" u="none" baseline="0" dirty="0">
                <a:solidFill>
                  <a:srgbClr val="000000"/>
                </a:solidFill>
                <a:highlight>
                  <a:srgbClr val="00FFFF"/>
                </a:highlight>
                <a:latin typeface="Calibri" panose="020F0502020204030204" pitchFamily="34" charset="0"/>
              </a:rPr>
              <a:t>angegeben</a:t>
            </a:r>
            <a:r>
              <a:rPr lang="de-DE" sz="1800" b="0" i="0" u="none" baseline="0" dirty="0">
                <a:solidFill>
                  <a:srgbClr val="000000"/>
                </a:solidFill>
                <a:latin typeface="Calibri" panose="020F0502020204030204" pitchFamily="34" charset="0"/>
              </a:rPr>
              <a:t> werden muss. Zur Berechnung des Saldos eines Depots werden immer die Tageskurse der Aktien </a:t>
            </a:r>
            <a:r>
              <a:rPr lang="de-DE" sz="1800" b="0" i="0" u="none" baseline="0" dirty="0">
                <a:solidFill>
                  <a:srgbClr val="000000"/>
                </a:solidFill>
                <a:highlight>
                  <a:srgbClr val="00FFFF"/>
                </a:highlight>
                <a:latin typeface="Calibri" panose="020F0502020204030204" pitchFamily="34" charset="0"/>
              </a:rPr>
              <a:t>verwendet</a:t>
            </a:r>
            <a:r>
              <a:rPr lang="de-DE" sz="1800" b="0" i="0" u="none" baseline="0" dirty="0">
                <a:solidFill>
                  <a:srgbClr val="000000"/>
                </a:solidFill>
                <a:latin typeface="Calibri" panose="020F0502020204030204" pitchFamily="34" charset="0"/>
              </a:rPr>
              <a:t>. Aktien werden durch die sogenannte Wertpapierkennnummer eindeutig </a:t>
            </a:r>
            <a:r>
              <a:rPr lang="de-DE" sz="1800" b="0" i="0" u="none" baseline="0" dirty="0">
                <a:solidFill>
                  <a:srgbClr val="000000"/>
                </a:solidFill>
                <a:highlight>
                  <a:srgbClr val="00FFFF"/>
                </a:highlight>
                <a:latin typeface="Calibri" panose="020F0502020204030204" pitchFamily="34" charset="0"/>
              </a:rPr>
              <a:t>identifiziert</a:t>
            </a:r>
            <a:r>
              <a:rPr lang="de-DE" sz="1800" b="0" i="0" u="non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a:xfrm>
            <a:off x="508005" y="769268"/>
            <a:ext cx="8822972" cy="792088"/>
          </a:xfrm>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i="0" u="none" strike="noStrike" baseline="0" dirty="0">
                <a:latin typeface="Calibri" panose="020F0502020204030204" pitchFamily="34" charset="0"/>
              </a:rPr>
              <a:t>Markierung der Verben</a:t>
            </a:r>
            <a:endParaRPr lang="de-DE" dirty="0"/>
          </a:p>
        </p:txBody>
      </p:sp>
    </p:spTree>
    <p:extLst>
      <p:ext uri="{BB962C8B-B14F-4D97-AF65-F5344CB8AC3E}">
        <p14:creationId xmlns:p14="http://schemas.microsoft.com/office/powerpoint/2010/main" val="232749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Bank können Kunden eine Reihe von Konten </a:t>
            </a:r>
            <a:r>
              <a:rPr lang="de-DE" sz="1800" b="1" i="0" u="none" strike="noStrike" baseline="0" dirty="0">
                <a:solidFill>
                  <a:srgbClr val="000000"/>
                </a:solidFill>
                <a:highlight>
                  <a:srgbClr val="00FFFF"/>
                </a:highlight>
                <a:latin typeface="Calibri" panose="020F0502020204030204" pitchFamily="34" charset="0"/>
              </a:rPr>
              <a:t>eröffnen</a:t>
            </a:r>
            <a:r>
              <a:rPr lang="de-DE" sz="1800" b="0" i="0" u="none" strike="noStrike" baseline="0" dirty="0">
                <a:solidFill>
                  <a:srgbClr val="000000"/>
                </a:solidFill>
                <a:latin typeface="Calibri" panose="020F0502020204030204" pitchFamily="34" charset="0"/>
              </a:rPr>
              <a:t>. Hierzu müssen der Name und die Adresse </a:t>
            </a:r>
            <a:r>
              <a:rPr lang="de-DE" sz="1800" b="1" i="0" u="none" baseline="0" dirty="0">
                <a:solidFill>
                  <a:srgbClr val="000000"/>
                </a:solidFill>
                <a:highlight>
                  <a:srgbClr val="00FFFF"/>
                </a:highlight>
                <a:latin typeface="Calibri" panose="020F0502020204030204" pitchFamily="34" charset="0"/>
              </a:rPr>
              <a:t>hinterlegt</a:t>
            </a:r>
            <a:r>
              <a:rPr lang="de-DE" sz="1800" b="0" i="0" u="none" strike="noStrike" baseline="0" dirty="0">
                <a:solidFill>
                  <a:srgbClr val="000000"/>
                </a:solidFill>
                <a:latin typeface="Calibri" panose="020F0502020204030204" pitchFamily="34" charset="0"/>
              </a:rPr>
              <a:t> werden. Alle Konten </a:t>
            </a:r>
            <a:r>
              <a:rPr lang="de-DE" sz="1800" b="0" i="0" u="none" strike="sngStrike" baseline="0" dirty="0">
                <a:solidFill>
                  <a:srgbClr val="000000"/>
                </a:solidFill>
                <a:highlight>
                  <a:srgbClr val="00FFFF"/>
                </a:highlight>
                <a:latin typeface="Calibri" panose="020F0502020204030204" pitchFamily="34" charset="0"/>
              </a:rPr>
              <a:t>haben</a:t>
            </a:r>
            <a:r>
              <a:rPr lang="de-DE" sz="1800" b="0" i="0" u="none" strike="noStrike" baseline="0" dirty="0">
                <a:solidFill>
                  <a:srgbClr val="000000"/>
                </a:solidFill>
                <a:latin typeface="Calibri" panose="020F0502020204030204" pitchFamily="34" charset="0"/>
              </a:rPr>
              <a:t> einen Saldo, welcher </a:t>
            </a:r>
            <a:r>
              <a:rPr lang="de-DE" sz="1800" b="0" i="0" u="none" strike="sngStrike" baseline="0" dirty="0">
                <a:solidFill>
                  <a:srgbClr val="000000"/>
                </a:solidFill>
                <a:highlight>
                  <a:srgbClr val="00FFFF"/>
                </a:highlight>
                <a:latin typeface="Calibri" panose="020F0502020204030204" pitchFamily="34" charset="0"/>
              </a:rPr>
              <a:t>angibt</a:t>
            </a:r>
            <a:r>
              <a:rPr lang="de-DE" sz="1800" b="0" i="0" u="none" strike="noStrike" baseline="0" dirty="0">
                <a:solidFill>
                  <a:srgbClr val="000000"/>
                </a:solidFill>
                <a:latin typeface="Calibri" panose="020F0502020204030204" pitchFamily="34" charset="0"/>
              </a:rPr>
              <a:t>, was für ein Wert sich aktuell auf dem Konto </a:t>
            </a:r>
            <a:r>
              <a:rPr lang="de-DE" sz="1800" b="0" i="0" u="none" strike="sngStrike" baseline="0" dirty="0">
                <a:solidFill>
                  <a:srgbClr val="000000"/>
                </a:solidFill>
                <a:highlight>
                  <a:srgbClr val="00FFFF"/>
                </a:highlight>
                <a:latin typeface="Calibri" panose="020F0502020204030204" pitchFamily="34" charset="0"/>
              </a:rPr>
              <a:t>befindet</a:t>
            </a:r>
            <a:r>
              <a:rPr lang="de-DE" sz="1800" b="0" i="0" u="none" strike="noStrike" baseline="0" dirty="0">
                <a:solidFill>
                  <a:srgbClr val="000000"/>
                </a:solidFill>
                <a:latin typeface="Calibri" panose="020F0502020204030204" pitchFamily="34" charset="0"/>
              </a:rPr>
              <a:t>. Girokonten </a:t>
            </a:r>
            <a:r>
              <a:rPr lang="de-DE" sz="1800" b="0" i="0" u="none" strike="sngStrike" baseline="0" dirty="0">
                <a:solidFill>
                  <a:srgbClr val="000000"/>
                </a:solidFill>
                <a:highlight>
                  <a:srgbClr val="00FFFF"/>
                </a:highlight>
                <a:latin typeface="Calibri" panose="020F0502020204030204" pitchFamily="34" charset="0"/>
              </a:rPr>
              <a:t>sind</a:t>
            </a:r>
            <a:r>
              <a:rPr lang="de-DE" sz="1800" b="0" i="0" u="none" strike="noStrike" baseline="0" dirty="0">
                <a:solidFill>
                  <a:srgbClr val="000000"/>
                </a:solidFill>
                <a:latin typeface="Calibri" panose="020F0502020204030204" pitchFamily="34" charset="0"/>
              </a:rPr>
              <a:t> die ganz normalen Konten, sie werden durch eine eindeutige IBAN </a:t>
            </a:r>
            <a:r>
              <a:rPr lang="de-DE" sz="1800" b="0" i="0" u="none" strike="sngStrike" baseline="0" dirty="0">
                <a:solidFill>
                  <a:srgbClr val="000000"/>
                </a:solidFill>
                <a:highlight>
                  <a:srgbClr val="00FFFF"/>
                </a:highlight>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Zudem </a:t>
            </a:r>
            <a:r>
              <a:rPr lang="de-DE" sz="1800" b="0" i="0" u="none" strike="sngStrike" baseline="0" dirty="0">
                <a:solidFill>
                  <a:srgbClr val="000000"/>
                </a:solidFill>
                <a:highlight>
                  <a:srgbClr val="00FFFF"/>
                </a:highlight>
                <a:latin typeface="Calibri" panose="020F0502020204030204" pitchFamily="34" charset="0"/>
              </a:rPr>
              <a:t>gibt</a:t>
            </a:r>
            <a:r>
              <a:rPr lang="de-DE" sz="1800" b="0" i="0" u="none" strike="noStrike" baseline="0" dirty="0">
                <a:solidFill>
                  <a:srgbClr val="000000"/>
                </a:solidFill>
                <a:highlight>
                  <a:srgbClr val="00FFFF"/>
                </a:highlight>
                <a:latin typeface="Calibri" panose="020F0502020204030204" pitchFamily="34" charset="0"/>
              </a:rPr>
              <a:t> </a:t>
            </a:r>
            <a:r>
              <a:rPr lang="de-DE" sz="1800" b="0" i="0" u="none" strike="noStrike" baseline="0" dirty="0">
                <a:solidFill>
                  <a:srgbClr val="000000"/>
                </a:solidFill>
                <a:latin typeface="Calibri" panose="020F0502020204030204" pitchFamily="34" charset="0"/>
              </a:rPr>
              <a:t>es Depotkonten, in dem die von den Kunden gekauften Aktien </a:t>
            </a:r>
            <a:r>
              <a:rPr lang="de-DE" sz="1800" b="1" i="0" u="none" baseline="0" dirty="0">
                <a:solidFill>
                  <a:srgbClr val="000000"/>
                </a:solidFill>
                <a:highlight>
                  <a:srgbClr val="00FFFF"/>
                </a:highlight>
                <a:latin typeface="Calibri" panose="020F0502020204030204" pitchFamily="34" charset="0"/>
              </a:rPr>
              <a:t>abgelegt</a:t>
            </a:r>
            <a:r>
              <a:rPr lang="de-DE" sz="1800" b="0" i="0" u="none" strike="noStrike" baseline="0" dirty="0">
                <a:solidFill>
                  <a:srgbClr val="000000"/>
                </a:solidFill>
                <a:latin typeface="Calibri" panose="020F0502020204030204" pitchFamily="34" charset="0"/>
              </a:rPr>
              <a:t> werden. Der Kunde kann sich eine Auflistung der verschiedenen Posten in seinen Depots </a:t>
            </a:r>
            <a:r>
              <a:rPr lang="de-DE" sz="1800" b="1" i="0" u="none" strike="noStrike" baseline="0" dirty="0">
                <a:solidFill>
                  <a:srgbClr val="000000"/>
                </a:solidFill>
                <a:highlight>
                  <a:srgbClr val="00FFFF"/>
                </a:highlight>
                <a:latin typeface="Calibri" panose="020F0502020204030204" pitchFamily="34" charset="0"/>
              </a:rPr>
              <a:t>anzeigen</a:t>
            </a:r>
            <a:r>
              <a:rPr lang="de-DE" sz="1800" b="0" i="0" u="none" strike="noStrike" baseline="0" dirty="0">
                <a:solidFill>
                  <a:srgbClr val="000000"/>
                </a:solidFill>
                <a:highlight>
                  <a:srgbClr val="00FFFF"/>
                </a:highlight>
                <a:latin typeface="Calibri" panose="020F0502020204030204" pitchFamily="34" charset="0"/>
              </a:rPr>
              <a:t> </a:t>
            </a:r>
            <a:r>
              <a:rPr lang="de-DE" sz="1800" b="0" i="0" u="none" strike="noStrike" baseline="0" dirty="0">
                <a:solidFill>
                  <a:srgbClr val="000000"/>
                </a:solidFill>
                <a:latin typeface="Calibri" panose="020F0502020204030204" pitchFamily="34" charset="0"/>
              </a:rPr>
              <a:t>lassen. Wichtig ist, dass zur Deckung von </a:t>
            </a:r>
            <a:r>
              <a:rPr lang="de-DE" sz="1800" b="0" i="0" u="none" baseline="0" dirty="0">
                <a:solidFill>
                  <a:srgbClr val="000000"/>
                </a:solidFill>
                <a:latin typeface="Calibri" panose="020F0502020204030204" pitchFamily="34" charset="0"/>
              </a:rPr>
              <a:t>Käufen</a:t>
            </a:r>
            <a:r>
              <a:rPr lang="de-DE" sz="1800" b="0" i="0" u="none" strike="noStrike" baseline="0" dirty="0">
                <a:solidFill>
                  <a:srgbClr val="000000"/>
                </a:solidFill>
                <a:latin typeface="Calibri" panose="020F0502020204030204" pitchFamily="34" charset="0"/>
              </a:rPr>
              <a:t> und zur Ausschüttung bei </a:t>
            </a:r>
            <a:r>
              <a:rPr lang="de-DE" sz="1800" b="0" i="0" u="none" baseline="0" dirty="0">
                <a:solidFill>
                  <a:srgbClr val="000000"/>
                </a:solidFill>
                <a:latin typeface="Calibri" panose="020F0502020204030204" pitchFamily="34" charset="0"/>
              </a:rPr>
              <a:t>Verkäufen</a:t>
            </a:r>
            <a:r>
              <a:rPr lang="de-DE" sz="1800" b="0" i="0" u="none" strike="noStrike" baseline="0" dirty="0">
                <a:solidFill>
                  <a:srgbClr val="000000"/>
                </a:solidFill>
                <a:latin typeface="Calibri" panose="020F0502020204030204" pitchFamily="34" charset="0"/>
              </a:rPr>
              <a:t> oder Dividendenzahlungen immer ein Referenzkonto </a:t>
            </a:r>
            <a:r>
              <a:rPr lang="de-DE" sz="1800" b="0" i="0" u="none" strike="sngStrike" baseline="0" dirty="0">
                <a:solidFill>
                  <a:srgbClr val="000000"/>
                </a:solidFill>
                <a:highlight>
                  <a:srgbClr val="00FFFF"/>
                </a:highlight>
                <a:latin typeface="Calibri" panose="020F0502020204030204" pitchFamily="34" charset="0"/>
              </a:rPr>
              <a:t>angegeben</a:t>
            </a:r>
            <a:r>
              <a:rPr lang="de-DE" sz="1800" b="0" i="0" u="none" strike="noStrike" baseline="0" dirty="0">
                <a:solidFill>
                  <a:srgbClr val="000000"/>
                </a:solidFill>
                <a:latin typeface="Calibri" panose="020F0502020204030204" pitchFamily="34" charset="0"/>
              </a:rPr>
              <a:t> werden muss. Zur Berechnung des Saldos eines Depots werden immer die Tageskurse der Aktien </a:t>
            </a:r>
            <a:r>
              <a:rPr lang="de-DE" sz="1800" b="0" i="0" u="none" strike="sngStrike" baseline="0" dirty="0">
                <a:solidFill>
                  <a:srgbClr val="000000"/>
                </a:solidFill>
                <a:highlight>
                  <a:srgbClr val="00FFFF"/>
                </a:highlight>
                <a:latin typeface="Calibri" panose="020F0502020204030204" pitchFamily="34" charset="0"/>
              </a:rPr>
              <a:t>verwendet</a:t>
            </a:r>
            <a:r>
              <a:rPr lang="de-DE" sz="1800" b="0" i="0" u="none" strike="noStrike" baseline="0" dirty="0">
                <a:solidFill>
                  <a:srgbClr val="000000"/>
                </a:solidFill>
                <a:latin typeface="Calibri" panose="020F0502020204030204" pitchFamily="34" charset="0"/>
              </a:rPr>
              <a:t>. Aktien werden durch die sogenannte Wertpapierkennnummer eindeutig </a:t>
            </a:r>
            <a:r>
              <a:rPr lang="de-DE" sz="1800" b="0" i="0" u="none" strike="sngStrike" baseline="0" dirty="0">
                <a:solidFill>
                  <a:srgbClr val="000000"/>
                </a:solidFill>
                <a:highlight>
                  <a:srgbClr val="00FFFF"/>
                </a:highlight>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a:xfrm>
            <a:off x="508005" y="769268"/>
            <a:ext cx="8822972" cy="792088"/>
          </a:xfrm>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i="0" u="none" strike="noStrike" baseline="0" dirty="0">
                <a:latin typeface="Calibri" panose="020F0502020204030204" pitchFamily="34" charset="0"/>
              </a:rPr>
              <a:t>Durchstrichen der Verben</a:t>
            </a:r>
            <a:endParaRPr lang="de-DE" dirty="0"/>
          </a:p>
        </p:txBody>
      </p:sp>
    </p:spTree>
    <p:extLst>
      <p:ext uri="{BB962C8B-B14F-4D97-AF65-F5344CB8AC3E}">
        <p14:creationId xmlns:p14="http://schemas.microsoft.com/office/powerpoint/2010/main" val="1449993590"/>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59</TotalTime>
  <Words>1471</Words>
  <Application>Microsoft Office PowerPoint</Application>
  <PresentationFormat>Custom</PresentationFormat>
  <Paragraphs>51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Unicode MS</vt:lpstr>
      <vt:lpstr>Calibri</vt:lpstr>
      <vt:lpstr>Symbol</vt:lpstr>
      <vt:lpstr>Wingdings</vt:lpstr>
      <vt:lpstr>en_tuc_vorlage_test</vt:lpstr>
      <vt:lpstr>Softwaretechnik I</vt:lpstr>
      <vt:lpstr>Anforderungstext – Bank (G2)</vt:lpstr>
      <vt:lpstr>Anforderungstext – Bank (G2) Markierung der Substantive</vt:lpstr>
      <vt:lpstr>Anforderungstext – Bank (G2) Durchstrichen der doppelten</vt:lpstr>
      <vt:lpstr>Anforderungstext – Bank (G2) Durchstrichen der nicht relevanten</vt:lpstr>
      <vt:lpstr>Anforderungstext – Bank (G2) Gelb = Klassen Grün = Attributen</vt:lpstr>
      <vt:lpstr>Domänenmodell</vt:lpstr>
      <vt:lpstr>Anforderungstext – Bank (G2) Markierung der Verben</vt:lpstr>
      <vt:lpstr>Anforderungstext – Bank (G2) Durchstrichen der Verben</vt:lpstr>
      <vt:lpstr>Anforderungstext – Bank (G2)</vt:lpstr>
      <vt:lpstr>Use-Case Diagramm</vt:lpstr>
      <vt:lpstr>Epic 1: Konto eröffnen</vt:lpstr>
      <vt:lpstr>Epic 1: Konto eröffnen</vt:lpstr>
      <vt:lpstr>Epic 2: Posten ansehen</vt:lpstr>
      <vt:lpstr>Epic 2: Posten ansehen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Leonard Scholz</dc:creator>
  <cp:lastModifiedBy>Muhammad Daryl Rashad</cp:lastModifiedBy>
  <cp:revision>45</cp:revision>
  <dcterms:created xsi:type="dcterms:W3CDTF">2018-11-30T17:46:50Z</dcterms:created>
  <dcterms:modified xsi:type="dcterms:W3CDTF">2022-12-11T20:45:25Z</dcterms:modified>
</cp:coreProperties>
</file>