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81" r:id="rId3"/>
    <p:sldId id="283" r:id="rId4"/>
    <p:sldId id="282" r:id="rId5"/>
    <p:sldId id="284" r:id="rId6"/>
    <p:sldId id="285" r:id="rId7"/>
    <p:sldId id="286" r:id="rId8"/>
    <p:sldId id="287" r:id="rId9"/>
    <p:sldId id="273" r:id="rId10"/>
    <p:sldId id="274" r:id="rId11"/>
    <p:sldId id="276" r:id="rId12"/>
    <p:sldId id="288" r:id="rId13"/>
    <p:sldId id="289" r:id="rId14"/>
    <p:sldId id="290" r:id="rId15"/>
    <p:sldId id="291" r:id="rId16"/>
    <p:sldId id="292" r:id="rId17"/>
    <p:sldId id="293" r:id="rId18"/>
    <p:sldId id="280" r:id="rId19"/>
    <p:sldId id="269" r:id="rId20"/>
    <p:sldId id="270" r:id="rId21"/>
    <p:sldId id="271" r:id="rId22"/>
    <p:sldId id="272" r:id="rId23"/>
  </p:sldIdLst>
  <p:sldSz cx="10160000" cy="5715000"/>
  <p:notesSz cx="10160000" cy="5715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4660"/>
  </p:normalViewPr>
  <p:slideViewPr>
    <p:cSldViewPr>
      <p:cViewPr varScale="1">
        <p:scale>
          <a:sx n="104" d="100"/>
          <a:sy n="104" d="100"/>
        </p:scale>
        <p:origin x="32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0" d="100"/>
          <a:sy n="110" d="100"/>
        </p:scale>
        <p:origin x="1037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02138" cy="2857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54688" y="0"/>
            <a:ext cx="4403725" cy="2857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3DEBB-A8B7-4651-B065-888F326E9B5F}" type="datetimeFigureOut">
              <a:rPr lang="en-ID" smtClean="0"/>
              <a:t>29/01/2023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65500" y="714375"/>
            <a:ext cx="3429000" cy="1928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16000" y="2751138"/>
            <a:ext cx="8128000" cy="22494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5429250"/>
            <a:ext cx="4402138" cy="2857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54688" y="5429250"/>
            <a:ext cx="4403725" cy="2857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363D8-BE64-4D75-837D-10AB2CA52B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30973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el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ctrTitle"/>
          </p:nvPr>
        </p:nvSpPr>
        <p:spPr bwMode="auto">
          <a:xfrm>
            <a:off x="563264" y="857278"/>
            <a:ext cx="8597194" cy="1280142"/>
          </a:xfrm>
        </p:spPr>
        <p:txBody>
          <a:bodyPr/>
          <a:lstStyle>
            <a:lvl1pPr>
              <a:defRPr sz="3900">
                <a:solidFill>
                  <a:srgbClr val="008C4F"/>
                </a:solidFill>
              </a:defRPr>
            </a:lvl1pPr>
          </a:lstStyle>
          <a:p>
            <a:pPr lvl="0"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63264" y="2257247"/>
            <a:ext cx="8597194" cy="1980407"/>
          </a:xfrm>
        </p:spPr>
        <p:txBody>
          <a:bodyPr/>
          <a:lstStyle>
            <a:lvl1pPr marL="0" indent="0">
              <a:buFont typeface="Wingdings"/>
              <a:buNone/>
              <a:defRPr/>
            </a:lvl1pPr>
          </a:lstStyle>
          <a:p>
            <a:pPr lvl="0">
              <a:defRPr/>
            </a:pPr>
            <a:r>
              <a:rPr lang="de-DE"/>
              <a:t>Formatvorlage des Untertitelmasters durch Klicken bearbeiten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el und Inh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>
          <a:xfrm>
            <a:off x="549093" y="5073519"/>
            <a:ext cx="2370667" cy="304271"/>
          </a:xfrm>
          <a:prstGeom prst="rect">
            <a:avLst/>
          </a:prstGeom>
        </p:spPr>
        <p:txBody>
          <a:bodyPr/>
          <a:lstStyle>
            <a:lvl1pPr>
              <a:defRPr sz="1550"/>
            </a:lvl1pPr>
          </a:lstStyle>
          <a:p>
            <a:pPr>
              <a:defRPr/>
            </a:pPr>
            <a:fld id="{911D8C60-1F2D-4436-BF53-22882F494404}" type="datetimeFigureOut">
              <a:rPr lang="de-DE"/>
              <a:t>29.01.2023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>
          <a:xfrm>
            <a:off x="3471338" y="5073519"/>
            <a:ext cx="3217333" cy="304271"/>
          </a:xfrm>
          <a:prstGeom prst="rect">
            <a:avLst/>
          </a:prstGeom>
        </p:spPr>
        <p:txBody>
          <a:bodyPr/>
          <a:lstStyle>
            <a:lvl1pPr>
              <a:defRPr sz="155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>
          <a:xfrm>
            <a:off x="7281333" y="5073519"/>
            <a:ext cx="2039138" cy="304271"/>
          </a:xfrm>
          <a:prstGeom prst="rect">
            <a:avLst/>
          </a:prstGeom>
        </p:spPr>
        <p:txBody>
          <a:bodyPr/>
          <a:lstStyle>
            <a:lvl1pPr>
              <a:defRPr sz="1550"/>
            </a:lvl1pPr>
          </a:lstStyle>
          <a:p>
            <a:pPr>
              <a:defRPr/>
            </a:pPr>
            <a:fld id="{83B23FF1-3F66-4904-91CE-1AE4A5050627}" type="slidenum">
              <a:rPr lang="de-DE"/>
              <a:t>‹#›</a:t>
            </a:fld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 bwMode="auto">
          <a:xfrm>
            <a:off x="532697" y="1426104"/>
            <a:ext cx="8803570" cy="3591636"/>
          </a:xfrm>
        </p:spPr>
        <p:txBody>
          <a:bodyPr/>
          <a:lstStyle>
            <a:lvl1pPr marL="298084" indent="-298084">
              <a:defRPr/>
            </a:lvl1pPr>
            <a:lvl2pPr marL="596164" indent="-313956">
              <a:spcBef>
                <a:spcPts val="667"/>
              </a:spcBef>
              <a:defRPr/>
            </a:lvl2pPr>
            <a:lvl3pPr marL="894248" indent="-298084">
              <a:spcBef>
                <a:spcPts val="667"/>
              </a:spcBef>
              <a:defRPr/>
            </a:lvl3pPr>
            <a:lvl4pPr marL="1194094" indent="-299847">
              <a:spcBef>
                <a:spcPts val="667"/>
              </a:spcBef>
              <a:defRPr/>
            </a:lvl4pPr>
            <a:lvl5pPr marL="1492176" indent="-299847">
              <a:spcBef>
                <a:spcPts val="667"/>
              </a:spcBef>
              <a:defRPr sz="1800"/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 bwMode="auto">
          <a:xfrm>
            <a:off x="508005" y="769268"/>
            <a:ext cx="8822972" cy="544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Rectangle 45"/>
          <p:cNvSpPr>
            <a:spLocks noChangeArrowheads="1"/>
          </p:cNvSpPr>
          <p:nvPr/>
        </p:nvSpPr>
        <p:spPr bwMode="auto">
          <a:xfrm>
            <a:off x="9537355" y="0"/>
            <a:ext cx="624417" cy="57150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de-DE" sz="2000"/>
          </a:p>
        </p:txBody>
      </p:sp>
      <p:pic>
        <p:nvPicPr>
          <p:cNvPr id="7" name="Picture 59" descr="Logo_TUC_de_RGB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7" y="10"/>
            <a:ext cx="3399146" cy="569449"/>
          </a:xfrm>
          <a:prstGeom prst="rect">
            <a:avLst/>
          </a:prstGeom>
          <a:noFill/>
        </p:spPr>
      </p:pic>
      <p:sp>
        <p:nvSpPr>
          <p:cNvPr id="10" name="Text Box 44"/>
          <p:cNvSpPr txBox="1">
            <a:spLocks noChangeArrowheads="1"/>
          </p:cNvSpPr>
          <p:nvPr/>
        </p:nvSpPr>
        <p:spPr bwMode="auto">
          <a:xfrm>
            <a:off x="6920206" y="5337785"/>
            <a:ext cx="2410770" cy="2632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ts val="0"/>
              </a:spcBef>
              <a:defRPr/>
            </a:pPr>
            <a:r>
              <a:rPr lang="de-DE" sz="1100">
                <a:solidFill>
                  <a:srgbClr val="808080"/>
                </a:solidFill>
              </a:rPr>
              <a:t>Praktische Arbeit</a:t>
            </a:r>
            <a:endParaRPr lang="de-DE" sz="1100">
              <a:solidFill>
                <a:srgbClr val="FF0000"/>
              </a:solidFill>
            </a:endParaRPr>
          </a:p>
        </p:txBody>
      </p:sp>
      <p:sp>
        <p:nvSpPr>
          <p:cNvPr id="13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536222" y="777269"/>
            <a:ext cx="8777111" cy="58006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15" name="Rectangle 5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2697" y="1426104"/>
            <a:ext cx="8803570" cy="37716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de-DE" dirty="0"/>
              <a:t>Textmasterformate durch Klicken bearbeiten</a:t>
            </a:r>
            <a:endParaRPr dirty="0"/>
          </a:p>
          <a:p>
            <a:pPr lvl="1">
              <a:defRPr/>
            </a:pPr>
            <a:r>
              <a:rPr lang="de-DE" dirty="0"/>
              <a:t>Zweite Ebene</a:t>
            </a:r>
            <a:endParaRPr dirty="0"/>
          </a:p>
          <a:p>
            <a:pPr lvl="2">
              <a:defRPr/>
            </a:pPr>
            <a:r>
              <a:rPr lang="de-DE" dirty="0"/>
              <a:t>Dritte Ebene</a:t>
            </a:r>
            <a:endParaRPr dirty="0"/>
          </a:p>
          <a:p>
            <a:pPr lvl="3">
              <a:defRPr/>
            </a:pPr>
            <a:r>
              <a:rPr lang="de-DE" dirty="0"/>
              <a:t>Vierte Ebene</a:t>
            </a:r>
            <a:endParaRPr dirty="0"/>
          </a:p>
          <a:p>
            <a:pPr lvl="4">
              <a:defRPr/>
            </a:pPr>
            <a:endParaRPr lang="de-DE" dirty="0"/>
          </a:p>
        </p:txBody>
      </p:sp>
      <p:sp>
        <p:nvSpPr>
          <p:cNvPr id="12" name="Text Box 44"/>
          <p:cNvSpPr txBox="1">
            <a:spLocks noChangeArrowheads="1"/>
          </p:cNvSpPr>
          <p:nvPr userDrawn="1"/>
        </p:nvSpPr>
        <p:spPr bwMode="auto">
          <a:xfrm>
            <a:off x="9601069" y="5464251"/>
            <a:ext cx="519493" cy="2632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defRPr/>
            </a:pPr>
            <a:fld id="{0DD27E2C-7E76-43A1-95B7-12A54070BC93}" type="slidenum">
              <a:rPr lang="de-DE" sz="1100">
                <a:solidFill>
                  <a:srgbClr val="808080"/>
                </a:solidFill>
              </a:rPr>
              <a:t>‹#›</a:t>
            </a:fld>
            <a:endParaRPr lang="de-DE" sz="1100">
              <a:solidFill>
                <a:srgbClr val="808080"/>
              </a:solidFill>
            </a:endParaRPr>
          </a:p>
        </p:txBody>
      </p:sp>
      <p:sp>
        <p:nvSpPr>
          <p:cNvPr id="11" name="Text Box 44"/>
          <p:cNvSpPr txBox="1">
            <a:spLocks noChangeArrowheads="1"/>
          </p:cNvSpPr>
          <p:nvPr userDrawn="1"/>
        </p:nvSpPr>
        <p:spPr bwMode="auto">
          <a:xfrm>
            <a:off x="532697" y="5333024"/>
            <a:ext cx="6387508" cy="2632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  <a:defRPr/>
            </a:pPr>
            <a:r>
              <a:rPr lang="de-DE" sz="1100" dirty="0" err="1">
                <a:solidFill>
                  <a:schemeClr val="tx1"/>
                </a:solidFill>
              </a:rPr>
              <a:t>Jingrun</a:t>
            </a:r>
            <a:r>
              <a:rPr lang="de-DE" sz="1100" dirty="0">
                <a:solidFill>
                  <a:schemeClr val="tx1"/>
                </a:solidFill>
              </a:rPr>
              <a:t> Zhang, Silvia Wen, </a:t>
            </a:r>
            <a:r>
              <a:rPr lang="de-DE" sz="1100" dirty="0" err="1">
                <a:solidFill>
                  <a:schemeClr val="tx1"/>
                </a:solidFill>
              </a:rPr>
              <a:t>Amro</a:t>
            </a:r>
            <a:r>
              <a:rPr lang="de-DE" sz="1100" dirty="0">
                <a:solidFill>
                  <a:schemeClr val="tx1"/>
                </a:solidFill>
              </a:rPr>
              <a:t> Mona, </a:t>
            </a:r>
            <a:r>
              <a:rPr lang="de-DE" sz="1100" dirty="0" err="1">
                <a:solidFill>
                  <a:schemeClr val="tx1"/>
                </a:solidFill>
              </a:rPr>
              <a:t>Mingwei</a:t>
            </a:r>
            <a:r>
              <a:rPr lang="de-DE" sz="1100" dirty="0">
                <a:solidFill>
                  <a:schemeClr val="tx1"/>
                </a:solidFill>
              </a:rPr>
              <a:t> Gao, Mustafa Abdalla, Muhammad Daryl Rashad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5"/>
          <a:stretch/>
        </p:blipFill>
        <p:spPr bwMode="auto">
          <a:xfrm>
            <a:off x="5316386" y="135980"/>
            <a:ext cx="4117781" cy="522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1015950">
        <a:spcBef>
          <a:spcPts val="0"/>
        </a:spcBef>
        <a:buNone/>
        <a:defRPr sz="2400" b="1">
          <a:solidFill>
            <a:schemeClr val="tx1"/>
          </a:solidFill>
          <a:latin typeface="Arial Unicode MS"/>
          <a:ea typeface="Arial Unicode MS"/>
          <a:cs typeface="Arial Unicode MS"/>
        </a:defRPr>
      </a:lvl1pPr>
    </p:titleStyle>
    <p:bodyStyle>
      <a:lvl1pPr marL="298084" indent="-298084" algn="l" defTabSz="1015950">
        <a:spcBef>
          <a:spcPts val="0"/>
        </a:spcBef>
        <a:buClr>
          <a:srgbClr val="008C4F"/>
        </a:buClr>
        <a:buSzPct val="110000"/>
        <a:buFont typeface="Wingdings"/>
        <a:buChar char="§"/>
        <a:defRPr sz="2000">
          <a:solidFill>
            <a:schemeClr val="tx1"/>
          </a:solidFill>
          <a:latin typeface="Arial Unicode MS"/>
          <a:ea typeface="Arial Unicode MS"/>
          <a:cs typeface="Arial Unicode MS"/>
        </a:defRPr>
      </a:lvl1pPr>
      <a:lvl2pPr marL="596164" indent="-313956" algn="l" defTabSz="1015950">
        <a:spcBef>
          <a:spcPts val="0"/>
        </a:spcBef>
        <a:buClrTx/>
        <a:buFont typeface="Wingdings"/>
        <a:buChar char="§"/>
        <a:defRPr sz="2000" b="0">
          <a:solidFill>
            <a:schemeClr val="tx1"/>
          </a:solidFill>
          <a:latin typeface="+mn-lt"/>
          <a:ea typeface="+mn-ea"/>
          <a:cs typeface="+mn-cs"/>
        </a:defRPr>
      </a:lvl2pPr>
      <a:lvl3pPr marL="894248" indent="-298084" algn="l" defTabSz="1015950">
        <a:spcBef>
          <a:spcPts val="0"/>
        </a:spcBef>
        <a:buClr>
          <a:schemeClr val="bg1">
            <a:lumMod val="50000"/>
          </a:schemeClr>
        </a:buClr>
        <a:buFont typeface="Wingdings"/>
        <a:buChar char="§"/>
        <a:defRPr sz="1800">
          <a:solidFill>
            <a:schemeClr val="tx1"/>
          </a:solidFill>
          <a:latin typeface="Arial Unicode MS"/>
          <a:ea typeface="Arial Unicode MS"/>
          <a:cs typeface="Arial Unicode MS"/>
        </a:defRPr>
      </a:lvl3pPr>
      <a:lvl4pPr marL="1190567" indent="-253987" algn="l" defTabSz="1015950">
        <a:spcBef>
          <a:spcPts val="0"/>
        </a:spcBef>
        <a:buClrTx/>
        <a:buFont typeface="Arial"/>
        <a:buChar char="–"/>
        <a:defRPr sz="1800">
          <a:solidFill>
            <a:schemeClr val="tx1"/>
          </a:solidFill>
          <a:latin typeface="Arial Unicode MS"/>
          <a:ea typeface="Arial Unicode MS"/>
          <a:cs typeface="Arial Unicode MS"/>
        </a:defRPr>
      </a:lvl4pPr>
      <a:lvl5pPr marL="1294629" indent="-294555" algn="l" defTabSz="1015950">
        <a:spcBef>
          <a:spcPts val="0"/>
        </a:spcBef>
        <a:buClr>
          <a:schemeClr val="bg1">
            <a:lumMod val="50000"/>
          </a:schemeClr>
        </a:buClr>
        <a:buFont typeface="Symbol"/>
        <a:buChar char="-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793860" indent="-253987" algn="l" defTabSz="1015950">
        <a:spcBef>
          <a:spcPts val="0"/>
        </a:spcBef>
        <a:buFont typeface="Arial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6pPr>
      <a:lvl7pPr marL="3301835" indent="-253987" algn="l" defTabSz="1015950">
        <a:spcBef>
          <a:spcPts val="0"/>
        </a:spcBef>
        <a:buFont typeface="Arial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7pPr>
      <a:lvl8pPr marL="3809809" indent="-253987" algn="l" defTabSz="1015950">
        <a:spcBef>
          <a:spcPts val="0"/>
        </a:spcBef>
        <a:buFont typeface="Arial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8pPr>
      <a:lvl9pPr marL="4317783" indent="-253987" algn="l" defTabSz="1015950">
        <a:spcBef>
          <a:spcPts val="0"/>
        </a:spcBef>
        <a:buFont typeface="Arial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07975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015950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523925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31900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39875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3047850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555822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4063795" algn="l" defTabSz="1015950">
        <a:defRPr sz="20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" name="Titel 23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Softwaretechnik I</a:t>
            </a:r>
            <a:endParaRPr/>
          </a:p>
        </p:txBody>
      </p:sp>
      <p:sp>
        <p:nvSpPr>
          <p:cNvPr id="25" name="Untertitel 24"/>
          <p:cNvSpPr>
            <a:spLocks noGrp="1"/>
          </p:cNvSpPr>
          <p:nvPr>
            <p:ph type="subTitle" idx="1"/>
          </p:nvPr>
        </p:nvSpPr>
        <p:spPr bwMode="auto">
          <a:xfrm>
            <a:off x="563264" y="1849388"/>
            <a:ext cx="8597194" cy="2592287"/>
          </a:xfrm>
        </p:spPr>
        <p:txBody>
          <a:bodyPr/>
          <a:lstStyle/>
          <a:p>
            <a:pPr>
              <a:defRPr/>
            </a:pPr>
            <a:r>
              <a:rPr lang="de-DE" dirty="0"/>
              <a:t>Praktische Arbeit – OOP Gruppe 2</a:t>
            </a:r>
            <a:endParaRPr lang="de-DE" dirty="0">
              <a:solidFill>
                <a:srgbClr val="FF0000"/>
              </a:solidFill>
            </a:endParaRPr>
          </a:p>
          <a:p>
            <a:pPr>
              <a:defRPr/>
            </a:pPr>
            <a:endParaRPr lang="de-DE" sz="2400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de-DE" sz="2400" dirty="0" err="1"/>
              <a:t>Jingrun</a:t>
            </a:r>
            <a:r>
              <a:rPr lang="de-DE" sz="2400" dirty="0"/>
              <a:t> Zhang</a:t>
            </a:r>
          </a:p>
          <a:p>
            <a:pPr>
              <a:defRPr/>
            </a:pPr>
            <a:r>
              <a:rPr lang="de-DE" sz="2400" dirty="0"/>
              <a:t>Silvia Wen</a:t>
            </a:r>
          </a:p>
          <a:p>
            <a:pPr>
              <a:defRPr/>
            </a:pPr>
            <a:r>
              <a:rPr lang="de-DE" sz="2400" dirty="0" err="1"/>
              <a:t>Mingwei</a:t>
            </a:r>
            <a:r>
              <a:rPr lang="de-DE" sz="2400" dirty="0"/>
              <a:t> Gao</a:t>
            </a:r>
          </a:p>
          <a:p>
            <a:pPr>
              <a:defRPr/>
            </a:pPr>
            <a:r>
              <a:rPr lang="de-DE" sz="2400" dirty="0"/>
              <a:t>Mona </a:t>
            </a:r>
            <a:r>
              <a:rPr lang="de-DE" sz="2400" dirty="0" err="1"/>
              <a:t>Amro</a:t>
            </a:r>
            <a:endParaRPr lang="de-DE" sz="2400" dirty="0"/>
          </a:p>
          <a:p>
            <a:pPr>
              <a:defRPr/>
            </a:pPr>
            <a:r>
              <a:rPr lang="de-DE" sz="2400" dirty="0"/>
              <a:t>Mustafa Abdalla</a:t>
            </a:r>
            <a:endParaRPr lang="de-DE" sz="2650" dirty="0"/>
          </a:p>
          <a:p>
            <a:pPr>
              <a:defRPr/>
            </a:pPr>
            <a:endParaRPr lang="de-DE" sz="2650" dirty="0"/>
          </a:p>
          <a:p>
            <a:pPr>
              <a:defRPr/>
            </a:pPr>
            <a:r>
              <a:rPr lang="de-DE" dirty="0"/>
              <a:t>30.01.2023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>
          <a:xfrm>
            <a:off x="532697" y="1417340"/>
            <a:ext cx="8507743" cy="3600400"/>
          </a:xfrm>
        </p:spPr>
        <p:txBody>
          <a:bodyPr anchor="t"/>
          <a:lstStyle/>
          <a:p>
            <a:pPr marL="0" indent="0">
              <a:buFont typeface="+mj-lt"/>
              <a:buNone/>
            </a:pPr>
            <a:r>
              <a:rPr lang="de-DE" b="1" dirty="0">
                <a:solidFill>
                  <a:srgbClr val="00B050"/>
                </a:solidFill>
              </a:rPr>
              <a:t>User Story 2</a:t>
            </a:r>
            <a:r>
              <a:rPr lang="de-DE" b="1" dirty="0"/>
              <a:t>: </a:t>
            </a:r>
            <a:r>
              <a:rPr lang="de-DE" sz="2000" b="1" dirty="0">
                <a:solidFill>
                  <a:schemeClr val="tx1"/>
                </a:solidFill>
              </a:rPr>
              <a:t>Als Kunde möchte ich die Liste der Posten in meinem Depot ansehen können, um die gesamte Werte meiner Aktien zu überwachen.</a:t>
            </a:r>
          </a:p>
          <a:p>
            <a:pPr marL="0" indent="0">
              <a:buNone/>
              <a:defRPr/>
            </a:pPr>
            <a:endParaRPr lang="de-DE" b="1" dirty="0"/>
          </a:p>
          <a:p>
            <a:pPr marL="0" indent="0">
              <a:buNone/>
              <a:defRPr/>
            </a:pPr>
            <a:r>
              <a:rPr lang="de-DE" u="sng" dirty="0"/>
              <a:t>Akzeptanzkriterium</a:t>
            </a:r>
            <a:r>
              <a:rPr lang="de-DE" dirty="0"/>
              <a:t>: </a:t>
            </a:r>
          </a:p>
          <a:p>
            <a:pPr>
              <a:defRPr/>
            </a:pPr>
            <a:r>
              <a:rPr lang="de-DE" dirty="0"/>
              <a:t>Der Kunde muss eingeloggt sein.</a:t>
            </a:r>
          </a:p>
          <a:p>
            <a:pPr>
              <a:defRPr/>
            </a:pPr>
            <a:r>
              <a:rPr lang="de-DE" dirty="0"/>
              <a:t>Der Kunde bekommt die Liste der Posten angezeigt.</a:t>
            </a:r>
          </a:p>
          <a:p>
            <a:pPr>
              <a:defRPr/>
            </a:pPr>
            <a:r>
              <a:rPr lang="de-DE" dirty="0"/>
              <a:t>Der Kunde bekommt die gesamte Werte des Depots angezeigt.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Epics und User-Stories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84581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1C779E-8EF3-80DE-7F32-0C77453FF4D1}"/>
              </a:ext>
            </a:extLst>
          </p:cNvPr>
          <p:cNvCxnSpPr>
            <a:cxnSpLocks/>
            <a:stCxn id="3" idx="0"/>
          </p:cNvCxnSpPr>
          <p:nvPr/>
        </p:nvCxnSpPr>
        <p:spPr bwMode="auto">
          <a:xfrm flipH="1" flipV="1">
            <a:off x="6462953" y="3348105"/>
            <a:ext cx="597267" cy="661523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6317280-AFFA-15C9-E277-5437F436DDD4}"/>
              </a:ext>
            </a:extLst>
          </p:cNvPr>
          <p:cNvCxnSpPr>
            <a:cxnSpLocks/>
            <a:stCxn id="2" idx="0"/>
          </p:cNvCxnSpPr>
          <p:nvPr/>
        </p:nvCxnSpPr>
        <p:spPr bwMode="auto">
          <a:xfrm flipV="1">
            <a:off x="5620060" y="3348105"/>
            <a:ext cx="445858" cy="65724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 err="1"/>
              <a:t>Context</a:t>
            </a:r>
            <a:r>
              <a:rPr lang="de-DE" dirty="0"/>
              <a:t> View: Technischer Überblick</a:t>
            </a:r>
            <a:endParaRPr dirty="0"/>
          </a:p>
        </p:txBody>
      </p:sp>
      <p:pic>
        <p:nvPicPr>
          <p:cNvPr id="9" name="Picture 2" descr="Diebold Nixdorf inks a deal with bank99 for ATM network management">
            <a:extLst>
              <a:ext uri="{FF2B5EF4-FFF2-40B4-BE49-F238E27FC236}">
                <a16:creationId xmlns:a16="http://schemas.microsoft.com/office/drawing/2014/main" id="{CAD2B3CE-B5E3-8F93-6B29-6703CE07C7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086" b="92969" l="10000" r="90000">
                        <a14:foregroundMark x1="26055" y1="15430" x2="54063" y2="14141"/>
                        <a14:foregroundMark x1="54063" y1="14141" x2="32070" y2="12656"/>
                        <a14:foregroundMark x1="32070" y1="12656" x2="57266" y2="14141"/>
                        <a14:foregroundMark x1="57266" y1="14141" x2="37070" y2="23633"/>
                        <a14:foregroundMark x1="37070" y1="23633" x2="54805" y2="37695"/>
                        <a14:foregroundMark x1="54805" y1="37695" x2="45234" y2="57539"/>
                        <a14:foregroundMark x1="45234" y1="57539" x2="65391" y2="51328"/>
                        <a14:foregroundMark x1="65391" y1="51328" x2="52422" y2="75313"/>
                        <a14:foregroundMark x1="52422" y1="75313" x2="73984" y2="64961"/>
                        <a14:foregroundMark x1="73984" y1="64961" x2="66914" y2="13281"/>
                        <a14:foregroundMark x1="66914" y1="13281" x2="73242" y2="33125"/>
                        <a14:foregroundMark x1="73242" y1="33125" x2="79375" y2="35664"/>
                        <a14:foregroundMark x1="54570" y1="12969" x2="57617" y2="30430"/>
                        <a14:foregroundMark x1="63125" y1="24023" x2="56211" y2="46367"/>
                        <a14:foregroundMark x1="56211" y1="46367" x2="56328" y2="13047"/>
                        <a14:foregroundMark x1="56328" y1="13047" x2="38789" y2="31250"/>
                        <a14:foregroundMark x1="38789" y1="31250" x2="37891" y2="92969"/>
                        <a14:foregroundMark x1="37891" y1="92969" x2="48125" y2="87422"/>
                        <a14:foregroundMark x1="70469" y1="72734" x2="67109" y2="62930"/>
                        <a14:foregroundMark x1="59141" y1="11445" x2="75195" y2="27266"/>
                        <a14:foregroundMark x1="75195" y1="27266" x2="62266" y2="8750"/>
                        <a14:foregroundMark x1="62266" y1="8750" x2="77852" y2="32266"/>
                        <a14:foregroundMark x1="72617" y1="23398" x2="58555" y2="8086"/>
                        <a14:foregroundMark x1="64063" y1="9922" x2="62539" y2="8086"/>
                        <a14:foregroundMark x1="79375" y1="23086" x2="83984" y2="44219"/>
                        <a14:foregroundMark x1="83984" y1="44219" x2="77852" y2="56484"/>
                        <a14:foregroundMark x1="54258" y1="11133" x2="62813" y2="8672"/>
                        <a14:foregroundMark x1="60664" y1="9609" x2="32969" y2="9297"/>
                        <a14:foregroundMark x1="32969" y1="9297" x2="24727" y2="34063"/>
                        <a14:foregroundMark x1="24727" y1="34063" x2="26797" y2="60430"/>
                        <a14:foregroundMark x1="26797" y1="60430" x2="42695" y2="79102"/>
                        <a14:foregroundMark x1="42695" y1="79102" x2="45664" y2="77031"/>
                        <a14:backgroundMark x1="1836" y1="4688" x2="60820" y2="3438"/>
                        <a14:backgroundMark x1="60820" y1="3438" x2="84414" y2="3672"/>
                        <a14:backgroundMark x1="84414" y1="3672" x2="94883" y2="29844"/>
                        <a14:backgroundMark x1="94883" y1="29844" x2="88320" y2="89531"/>
                        <a14:backgroundMark x1="88320" y1="89531" x2="43203" y2="98164"/>
                        <a14:backgroundMark x1="43203" y1="98164" x2="17969" y2="89336"/>
                        <a14:backgroundMark x1="17969" y1="89336" x2="6758" y2="71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056" y="2353444"/>
            <a:ext cx="1287215" cy="1287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5EF9B15-FA07-E32F-7F4D-34F8A046AE0C}"/>
              </a:ext>
            </a:extLst>
          </p:cNvPr>
          <p:cNvSpPr txBox="1"/>
          <p:nvPr/>
        </p:nvSpPr>
        <p:spPr>
          <a:xfrm>
            <a:off x="5539069" y="1984286"/>
            <a:ext cx="1377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Bank Terminal</a:t>
            </a:r>
            <a:endParaRPr lang="en-ID" dirty="0"/>
          </a:p>
        </p:txBody>
      </p:sp>
      <p:pic>
        <p:nvPicPr>
          <p:cNvPr id="21" name="Graphic 20" descr="User">
            <a:extLst>
              <a:ext uri="{FF2B5EF4-FFF2-40B4-BE49-F238E27FC236}">
                <a16:creationId xmlns:a16="http://schemas.microsoft.com/office/drawing/2014/main" id="{966ED70C-983D-CACD-04DF-A7710305E8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19760" y="2353444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A12341E-82B0-5B47-CA9F-9390CE970E41}"/>
              </a:ext>
            </a:extLst>
          </p:cNvPr>
          <p:cNvSpPr txBox="1"/>
          <p:nvPr/>
        </p:nvSpPr>
        <p:spPr>
          <a:xfrm>
            <a:off x="3063776" y="1903571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Kunde</a:t>
            </a:r>
            <a:endParaRPr lang="en-ID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B752903-6222-6110-A2CA-693C8C006B99}"/>
              </a:ext>
            </a:extLst>
          </p:cNvPr>
          <p:cNvCxnSpPr>
            <a:stCxn id="21" idx="3"/>
          </p:cNvCxnSpPr>
          <p:nvPr/>
        </p:nvCxnSpPr>
        <p:spPr>
          <a:xfrm>
            <a:off x="3834160" y="2810644"/>
            <a:ext cx="196592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CD9FC1-02A8-8A5A-09A7-6D93AF4BE01F}"/>
              </a:ext>
            </a:extLst>
          </p:cNvPr>
          <p:cNvSpPr txBox="1"/>
          <p:nvPr/>
        </p:nvSpPr>
        <p:spPr>
          <a:xfrm>
            <a:off x="5224016" y="4005351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Display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53A6F2-7C5E-4F59-0BB4-5911FF91FD0F}"/>
              </a:ext>
            </a:extLst>
          </p:cNvPr>
          <p:cNvSpPr txBox="1"/>
          <p:nvPr/>
        </p:nvSpPr>
        <p:spPr>
          <a:xfrm>
            <a:off x="6592168" y="4009628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Scanner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51585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Context View: Fachlicher Überblick</a:t>
            </a:r>
            <a:endParaRPr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45E9499-24ED-20B5-EBDA-6C4FDDC0BD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608" y="1201316"/>
            <a:ext cx="6731598" cy="3863208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>
          <a:xfrm>
            <a:off x="532697" y="1426104"/>
            <a:ext cx="2747103" cy="3591636"/>
          </a:xfrm>
        </p:spPr>
        <p:txBody>
          <a:bodyPr anchor="ctr"/>
          <a:lstStyle/>
          <a:p>
            <a:pPr marL="0" indent="0" algn="ctr">
              <a:buNone/>
              <a:defRPr/>
            </a:pPr>
            <a:r>
              <a:rPr lang="de-DE" dirty="0"/>
              <a:t>MVC + Storage</a:t>
            </a:r>
            <a:endParaRPr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Grobarchitektur: Architekturstil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277A1D-FE6E-61AC-FCE4-32E1BE522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856" y="1328644"/>
            <a:ext cx="5615533" cy="37865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Grobarchitektur: Codeabbildung</a:t>
            </a:r>
            <a:endParaRPr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20A3C10B-BE22-4BB4-1975-7E785A4229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55073" y="1135777"/>
            <a:ext cx="2088231" cy="4091517"/>
          </a:xfr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02F275F0-6419-2996-FE33-7AE0CF392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3769" y="1374285"/>
            <a:ext cx="5615533" cy="3786555"/>
          </a:xfrm>
          <a:prstGeom prst="rect">
            <a:avLst/>
          </a:prstGeom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A902F25D-EA25-8C19-851D-CAC2FE941C19}"/>
              </a:ext>
            </a:extLst>
          </p:cNvPr>
          <p:cNvCxnSpPr>
            <a:cxnSpLocks/>
          </p:cNvCxnSpPr>
          <p:nvPr/>
        </p:nvCxnSpPr>
        <p:spPr>
          <a:xfrm flipH="1">
            <a:off x="5656064" y="1921396"/>
            <a:ext cx="1296144" cy="10081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0CA491C-E035-D9D4-7179-1643CD61DF8E}"/>
              </a:ext>
            </a:extLst>
          </p:cNvPr>
          <p:cNvCxnSpPr>
            <a:cxnSpLocks/>
          </p:cNvCxnSpPr>
          <p:nvPr/>
        </p:nvCxnSpPr>
        <p:spPr bwMode="auto">
          <a:xfrm flipH="1">
            <a:off x="4539940" y="3850378"/>
            <a:ext cx="2412268" cy="1302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5FC0E4E4-676C-37C0-EE26-69403D31F132}"/>
              </a:ext>
            </a:extLst>
          </p:cNvPr>
          <p:cNvCxnSpPr>
            <a:cxnSpLocks/>
          </p:cNvCxnSpPr>
          <p:nvPr/>
        </p:nvCxnSpPr>
        <p:spPr>
          <a:xfrm rot="10800000">
            <a:off x="4539940" y="1921396"/>
            <a:ext cx="2412268" cy="2376264"/>
          </a:xfrm>
          <a:prstGeom prst="bentConnector3">
            <a:avLst>
              <a:gd name="adj1" fmla="val 42224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1CD258BB-31E6-3467-A612-E6417862088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23116" y="2339533"/>
            <a:ext cx="5257084" cy="1528208"/>
          </a:xfrm>
          <a:prstGeom prst="bentConnector3">
            <a:avLst>
              <a:gd name="adj1" fmla="val 99951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/>
              <a:t>Fachliche Architekturebene: Structural View </a:t>
            </a:r>
            <a:br>
              <a:rPr lang="de-DE" dirty="0"/>
            </a:br>
            <a:r>
              <a:rPr lang="de-DE" sz="2000" dirty="0"/>
              <a:t>Top Level</a:t>
            </a:r>
            <a:endParaRPr lang="de-D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D8B90A6-BB6E-51D8-2A5B-951C39675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688" y="1201316"/>
            <a:ext cx="4680520" cy="4148813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/>
              <a:t>Fachliche Architekturebene: Structural View</a:t>
            </a:r>
            <a:br>
              <a:rPr lang="de-DE" dirty="0"/>
            </a:br>
            <a:r>
              <a:rPr lang="de-DE" sz="2000" dirty="0"/>
              <a:t>Komponente Model</a:t>
            </a:r>
            <a:endParaRPr lang="de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0EDE98-E781-2B62-DCDD-AF84DC06D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632" y="1489348"/>
            <a:ext cx="6223622" cy="377463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/>
              <a:t>Fachliche Architekturebene: Behavioral View</a:t>
            </a:r>
            <a:br>
              <a:rPr lang="de-DE" dirty="0"/>
            </a:br>
            <a:r>
              <a:rPr lang="de-DE" sz="2000" dirty="0"/>
              <a:t>Sequenzdiagramm für Epic 1: Depotkonto eröffnen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7F6747-9755-8501-8D94-41DE32A821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05"/>
          <a:stretch/>
        </p:blipFill>
        <p:spPr>
          <a:xfrm>
            <a:off x="1551608" y="1561356"/>
            <a:ext cx="6192688" cy="349290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dirty="0"/>
              <a:t>Fachliche Architekturebene: Behavioral View</a:t>
            </a:r>
            <a:br>
              <a:rPr lang="de-DE" dirty="0"/>
            </a:br>
            <a:r>
              <a:rPr lang="de-DE" sz="2000" dirty="0"/>
              <a:t>Sequenzdiagramm für Epic 1: Depotkonto eröffnen</a:t>
            </a:r>
            <a:endParaRPr lang="de-D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1EB385-AB22-1DF5-A591-E554BC1232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094" b="-1731"/>
          <a:stretch/>
        </p:blipFill>
        <p:spPr bwMode="auto">
          <a:xfrm>
            <a:off x="1695624" y="1881340"/>
            <a:ext cx="6192688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997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Demonstration des Prototypen und des Readme</a:t>
            </a:r>
            <a:endParaRPr/>
          </a:p>
        </p:txBody>
      </p:sp>
      <p:sp>
        <p:nvSpPr>
          <p:cNvPr id="4" name="Inhaltsplatzhalter 4"/>
          <p:cNvSpPr>
            <a:spLocks noGrp="1"/>
          </p:cNvSpPr>
          <p:nvPr>
            <p:ph idx="1"/>
          </p:nvPr>
        </p:nvSpPr>
        <p:spPr bwMode="auto">
          <a:xfrm>
            <a:off x="532697" y="1426104"/>
            <a:ext cx="8803570" cy="3591636"/>
          </a:xfrm>
        </p:spPr>
        <p:txBody>
          <a:bodyPr anchor="ctr"/>
          <a:lstStyle/>
          <a:p>
            <a:pPr marL="0" indent="0" algn="ctr">
              <a:buNone/>
              <a:defRPr/>
            </a:pPr>
            <a:r>
              <a:rPr lang="de-DE" dirty="0">
                <a:solidFill>
                  <a:srgbClr val="FF0000"/>
                </a:solidFill>
              </a:rPr>
              <a:t>Zeigen Sie Ihren Prototyp. Zeigen Sie ihn </a:t>
            </a:r>
            <a:r>
              <a:rPr lang="de-DE" sz="2000" b="0" i="0" u="none" strike="noStrike" cap="none" spc="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im Video </a:t>
            </a:r>
            <a:r>
              <a:rPr lang="de-DE" dirty="0">
                <a:solidFill>
                  <a:srgbClr val="FF0000"/>
                </a:solidFill>
              </a:rPr>
              <a:t>Live oder </a:t>
            </a:r>
            <a:br>
              <a:rPr lang="de-DE" dirty="0">
                <a:solidFill>
                  <a:srgbClr val="FF0000"/>
                </a:solidFill>
              </a:rPr>
            </a:br>
            <a:r>
              <a:rPr lang="de-DE" dirty="0">
                <a:solidFill>
                  <a:srgbClr val="FF0000"/>
                </a:solidFill>
              </a:rPr>
              <a:t>mit Screen-Shots in der Präsentation als eine Art Story Board</a:t>
            </a:r>
            <a:endParaRPr dirty="0"/>
          </a:p>
          <a:p>
            <a:pPr marL="0" indent="0" algn="ctr">
              <a:buNone/>
              <a:defRPr/>
            </a:pPr>
            <a:endParaRPr dirty="0"/>
          </a:p>
          <a:p>
            <a:pPr marL="0" indent="0" algn="ctr">
              <a:buNone/>
              <a:defRPr/>
            </a:pPr>
            <a:r>
              <a:rPr lang="de-DE" dirty="0">
                <a:solidFill>
                  <a:srgbClr val="FF0000"/>
                </a:solidFill>
              </a:rPr>
              <a:t>Zu dem Prototyp soll auch ein Readme für Start und Installation erstellt werden. Zeigen sie auch diese im Video Live oder mit Screen-Shots in der Präsentation.</a:t>
            </a:r>
            <a:endParaRPr dirty="0"/>
          </a:p>
          <a:p>
            <a:pPr marL="0" indent="0" algn="ctr">
              <a:buNone/>
              <a:defRPr/>
            </a:pPr>
            <a:endParaRPr lang="de-DE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de-DE" sz="1800" b="0" i="0" u="none" baseline="0" dirty="0">
                <a:latin typeface="Calibri" panose="020F0502020204030204" pitchFamily="34" charset="0"/>
              </a:rPr>
              <a:t>In einer Bank können </a:t>
            </a:r>
            <a:r>
              <a:rPr lang="de-DE" sz="1800" b="1" i="0" u="none" baseline="0" dirty="0">
                <a:highlight>
                  <a:srgbClr val="FFFF00"/>
                </a:highlight>
                <a:latin typeface="Calibri" panose="020F0502020204030204" pitchFamily="34" charset="0"/>
              </a:rPr>
              <a:t>Kunden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eine Reihe von </a:t>
            </a:r>
            <a:r>
              <a:rPr lang="de-DE" sz="1800" b="1" i="0" u="none" baseline="0" dirty="0">
                <a:highlight>
                  <a:srgbClr val="FFFF00"/>
                </a:highlight>
                <a:latin typeface="Calibri" panose="020F0502020204030204" pitchFamily="34" charset="0"/>
              </a:rPr>
              <a:t>Konten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</a:t>
            </a:r>
            <a:r>
              <a:rPr lang="de-DE" sz="1800" b="1" i="0" u="none" baseline="0" dirty="0">
                <a:highlight>
                  <a:srgbClr val="00FFFF"/>
                </a:highlight>
                <a:latin typeface="Calibri" panose="020F0502020204030204" pitchFamily="34" charset="0"/>
              </a:rPr>
              <a:t>eröffnen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. Hierzu müssen der </a:t>
            </a:r>
            <a:r>
              <a:rPr lang="de-DE" sz="1800" b="1" i="0" u="none" baseline="0" dirty="0">
                <a:highlight>
                  <a:srgbClr val="00FF00"/>
                </a:highlight>
                <a:latin typeface="Calibri" panose="020F0502020204030204" pitchFamily="34" charset="0"/>
              </a:rPr>
              <a:t>Name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und die </a:t>
            </a:r>
            <a:r>
              <a:rPr lang="de-DE" sz="1800" b="1" i="0" u="none" baseline="0" dirty="0">
                <a:highlight>
                  <a:srgbClr val="00FF00"/>
                </a:highlight>
                <a:latin typeface="Calibri" panose="020F0502020204030204" pitchFamily="34" charset="0"/>
              </a:rPr>
              <a:t>Adresse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</a:t>
            </a:r>
            <a:r>
              <a:rPr lang="de-DE" sz="1800" b="1" i="0" u="none" baseline="0" dirty="0">
                <a:highlight>
                  <a:srgbClr val="00FFFF"/>
                </a:highlight>
                <a:latin typeface="Calibri" panose="020F0502020204030204" pitchFamily="34" charset="0"/>
              </a:rPr>
              <a:t>hinterlegt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werden. Alle Konten haben einen </a:t>
            </a:r>
            <a:r>
              <a:rPr lang="de-DE" sz="1800" b="1" i="0" u="none" baseline="0" dirty="0">
                <a:highlight>
                  <a:srgbClr val="00FF00"/>
                </a:highlight>
                <a:latin typeface="Calibri" panose="020F0502020204030204" pitchFamily="34" charset="0"/>
              </a:rPr>
              <a:t>Saldo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, welcher angibt, was für ein Wert sich aktuell auf dem Konto befindet. </a:t>
            </a:r>
            <a:r>
              <a:rPr lang="de-DE" sz="1800" b="1" i="0" u="none" baseline="0" dirty="0">
                <a:highlight>
                  <a:srgbClr val="FFFF00"/>
                </a:highlight>
                <a:latin typeface="Calibri" panose="020F0502020204030204" pitchFamily="34" charset="0"/>
              </a:rPr>
              <a:t>Girokonten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sind die ganz normalen Konten, sie werden durch eine eindeutige </a:t>
            </a:r>
            <a:r>
              <a:rPr lang="de-DE" sz="1800" b="1" i="0" u="none" baseline="0" dirty="0">
                <a:highlight>
                  <a:srgbClr val="00FF00"/>
                </a:highlight>
                <a:latin typeface="Calibri" panose="020F0502020204030204" pitchFamily="34" charset="0"/>
              </a:rPr>
              <a:t>IBAN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identifiziert. Zudem gibt es </a:t>
            </a:r>
            <a:r>
              <a:rPr lang="de-DE" sz="1800" b="1" i="0" u="none" baseline="0" dirty="0">
                <a:highlight>
                  <a:srgbClr val="FFFF00"/>
                </a:highlight>
                <a:latin typeface="Calibri" panose="020F0502020204030204" pitchFamily="34" charset="0"/>
              </a:rPr>
              <a:t>Depotkonten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, in dem die von den Kunden gekauften </a:t>
            </a:r>
            <a:r>
              <a:rPr lang="de-DE" sz="1800" b="1" i="0" u="none" baseline="0" dirty="0">
                <a:highlight>
                  <a:srgbClr val="FFFF00"/>
                </a:highlight>
                <a:latin typeface="Calibri" panose="020F0502020204030204" pitchFamily="34" charset="0"/>
              </a:rPr>
              <a:t>Aktien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</a:t>
            </a:r>
            <a:r>
              <a:rPr lang="de-DE" sz="1800" b="1" i="0" u="none" baseline="0" dirty="0">
                <a:highlight>
                  <a:srgbClr val="00FFFF"/>
                </a:highlight>
                <a:latin typeface="Calibri" panose="020F0502020204030204" pitchFamily="34" charset="0"/>
              </a:rPr>
              <a:t>abgelegt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werden. Der Kunde kann sich eine Auflistung der verschiedenen </a:t>
            </a:r>
            <a:r>
              <a:rPr lang="de-DE" sz="1800" i="0" u="none" baseline="0" dirty="0">
                <a:latin typeface="Calibri" panose="020F0502020204030204" pitchFamily="34" charset="0"/>
              </a:rPr>
              <a:t>Posten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in seinen </a:t>
            </a:r>
            <a:r>
              <a:rPr lang="de-DE" sz="1800" i="0" u="none" baseline="0" dirty="0">
                <a:latin typeface="Calibri" panose="020F0502020204030204" pitchFamily="34" charset="0"/>
              </a:rPr>
              <a:t>Depots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</a:t>
            </a:r>
            <a:r>
              <a:rPr lang="de-DE" sz="1800" b="1" i="0" u="none" baseline="0" dirty="0">
                <a:highlight>
                  <a:srgbClr val="00FFFF"/>
                </a:highlight>
                <a:latin typeface="Calibri" panose="020F0502020204030204" pitchFamily="34" charset="0"/>
              </a:rPr>
              <a:t>anzeigen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lassen. Wichtig ist, dass zur Deckung von </a:t>
            </a:r>
            <a:r>
              <a:rPr lang="de-DE" sz="1800" i="0" u="none" baseline="0" dirty="0">
                <a:latin typeface="Calibri" panose="020F0502020204030204" pitchFamily="34" charset="0"/>
              </a:rPr>
              <a:t>Käufen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und zur Ausschüttung bei </a:t>
            </a:r>
            <a:r>
              <a:rPr lang="de-DE" sz="1800" i="0" u="none" baseline="0" dirty="0">
                <a:latin typeface="Calibri" panose="020F0502020204030204" pitchFamily="34" charset="0"/>
              </a:rPr>
              <a:t>Verkäufen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oder </a:t>
            </a:r>
            <a:r>
              <a:rPr lang="de-DE" sz="1800" i="0" baseline="0" dirty="0">
                <a:latin typeface="Calibri" panose="020F0502020204030204" pitchFamily="34" charset="0"/>
              </a:rPr>
              <a:t>Dividendenzahlungen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immer ein </a:t>
            </a:r>
            <a:r>
              <a:rPr lang="de-DE" sz="1800" i="0" u="none" baseline="0" dirty="0">
                <a:latin typeface="Calibri" panose="020F0502020204030204" pitchFamily="34" charset="0"/>
              </a:rPr>
              <a:t>Referenzkonto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angegeben werden muss. Zur Berechnung des Saldos eines Depots werden immer die </a:t>
            </a:r>
            <a:r>
              <a:rPr lang="de-DE" sz="1800" b="1" i="0" u="none" baseline="0" dirty="0">
                <a:highlight>
                  <a:srgbClr val="00FF00"/>
                </a:highlight>
                <a:latin typeface="Calibri" panose="020F0502020204030204" pitchFamily="34" charset="0"/>
              </a:rPr>
              <a:t>Tageskurse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der Aktien verwendet. Aktien werden durch die sogenannte </a:t>
            </a:r>
            <a:r>
              <a:rPr lang="de-DE" sz="1800" b="1" i="0" u="none" baseline="0" dirty="0">
                <a:highlight>
                  <a:srgbClr val="00FF00"/>
                </a:highlight>
                <a:latin typeface="Calibri" panose="020F0502020204030204" pitchFamily="34" charset="0"/>
              </a:rPr>
              <a:t>Wertpapierkennnummer</a:t>
            </a:r>
            <a:r>
              <a:rPr lang="de-DE" sz="1800" b="0" i="0" u="none" baseline="0" dirty="0">
                <a:latin typeface="Calibri" panose="020F0502020204030204" pitchFamily="34" charset="0"/>
              </a:rPr>
              <a:t> eindeutig identifiziert. 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Anforderungstext – Bank</a:t>
            </a:r>
            <a:br>
              <a:rPr lang="de-DE" sz="2400" b="0" i="0" u="none" strike="noStrike" baseline="0" dirty="0">
                <a:solidFill>
                  <a:srgbClr val="4471C4"/>
                </a:solidFill>
                <a:latin typeface="Calibri" panose="020F0502020204030204" pitchFamily="34" charset="0"/>
              </a:rPr>
            </a:br>
            <a:r>
              <a:rPr lang="de-DE" sz="1400" i="0" u="none" strike="noStrike" baseline="0" dirty="0">
                <a:highlight>
                  <a:srgbClr val="FFFF00"/>
                </a:highlight>
                <a:latin typeface="Calibri" panose="020F0502020204030204" pitchFamily="34" charset="0"/>
              </a:rPr>
              <a:t>Gelb</a:t>
            </a:r>
            <a:r>
              <a:rPr lang="de-DE" sz="1400" b="0" i="0" u="none" strike="noStrike" baseline="0" dirty="0">
                <a:solidFill>
                  <a:srgbClr val="4471C4"/>
                </a:solidFill>
                <a:latin typeface="Calibri" panose="020F0502020204030204" pitchFamily="34" charset="0"/>
              </a:rPr>
              <a:t> </a:t>
            </a:r>
            <a:r>
              <a:rPr lang="de-DE" sz="1400" b="0" i="0" u="none" strike="noStrike" baseline="0" dirty="0">
                <a:latin typeface="Calibri" panose="020F0502020204030204" pitchFamily="34" charset="0"/>
              </a:rPr>
              <a:t>= Klassen</a:t>
            </a:r>
            <a:br>
              <a:rPr lang="de-DE" sz="1400" b="0" i="0" u="none" strike="noStrike" baseline="0" dirty="0">
                <a:latin typeface="Calibri" panose="020F0502020204030204" pitchFamily="34" charset="0"/>
              </a:rPr>
            </a:br>
            <a:r>
              <a:rPr lang="de-DE" sz="1400" i="0" u="none" strike="noStrike" baseline="0" dirty="0">
                <a:highlight>
                  <a:srgbClr val="00FF00"/>
                </a:highlight>
                <a:latin typeface="Calibri" panose="020F0502020204030204" pitchFamily="34" charset="0"/>
              </a:rPr>
              <a:t>Grün</a:t>
            </a:r>
            <a:r>
              <a:rPr lang="de-DE" sz="1400" b="0" i="0" u="none" strike="noStrike" baseline="0" dirty="0">
                <a:latin typeface="Calibri" panose="020F0502020204030204" pitchFamily="34" charset="0"/>
              </a:rPr>
              <a:t> = Attributen</a:t>
            </a:r>
            <a:br>
              <a:rPr lang="de-DE" sz="1400" b="0" i="0" u="none" strike="noStrike" baseline="0" dirty="0">
                <a:latin typeface="Calibri" panose="020F0502020204030204" pitchFamily="34" charset="0"/>
              </a:rPr>
            </a:br>
            <a:r>
              <a:rPr lang="de-DE" sz="1400" i="0" u="none" strike="noStrike" baseline="0" dirty="0">
                <a:highlight>
                  <a:srgbClr val="00FFFF"/>
                </a:highlight>
                <a:latin typeface="Calibri" panose="020F0502020204030204" pitchFamily="34" charset="0"/>
              </a:rPr>
              <a:t>Blau</a:t>
            </a:r>
            <a:r>
              <a:rPr lang="de-DE" sz="140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sz="1400" b="0" i="0" u="none" strike="noStrike" baseline="0" dirty="0">
                <a:latin typeface="Calibri" panose="020F0502020204030204" pitchFamily="34" charset="0"/>
              </a:rPr>
              <a:t>= Use-Cases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4046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536279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Demonstration der Klassen- und Paketstruktur</a:t>
            </a:r>
            <a:endParaRPr/>
          </a:p>
        </p:txBody>
      </p:sp>
      <p:sp>
        <p:nvSpPr>
          <p:cNvPr id="1954075676" name="Inhaltsplatzhalter 4"/>
          <p:cNvSpPr>
            <a:spLocks noGrp="1"/>
          </p:cNvSpPr>
          <p:nvPr>
            <p:ph idx="1"/>
          </p:nvPr>
        </p:nvSpPr>
        <p:spPr bwMode="auto">
          <a:xfrm>
            <a:off x="532696" y="1426103"/>
            <a:ext cx="8803569" cy="3591634"/>
          </a:xfrm>
        </p:spPr>
        <p:txBody>
          <a:bodyPr anchor="ctr"/>
          <a:lstStyle/>
          <a:p>
            <a:pPr marL="0" indent="0" algn="ctr">
              <a:buNone/>
              <a:defRPr/>
            </a:pPr>
            <a:r>
              <a:rPr lang="de-DE">
                <a:solidFill>
                  <a:srgbClr val="FF0000"/>
                </a:solidFill>
              </a:rPr>
              <a:t>Zeigen Sie Ihre Klassen- und Paketstruktur. </a:t>
            </a:r>
            <a:r>
              <a:rPr lang="de-DE" sz="2000" b="0" i="0" u="none" strike="noStrike" cap="none" spc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Zeigen Sie ihre Klassen- und Paketstruktur im Video Live oder mit Screen-Shots in der Präsentation.</a:t>
            </a:r>
            <a:endParaRPr lang="de-DE">
              <a:solidFill>
                <a:srgbClr val="FF0000"/>
              </a:solidFill>
            </a:endParaRPr>
          </a:p>
          <a:p>
            <a:pPr marL="0" indent="0" algn="ctr">
              <a:buNone/>
              <a:defRPr/>
            </a:pPr>
            <a:endParaRPr/>
          </a:p>
          <a:p>
            <a:pPr marL="0" indent="0" algn="ctr">
              <a:buNone/>
              <a:defRPr/>
            </a:pPr>
            <a:endParaRPr lang="de-DE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Präsentation der Testfälle </a:t>
            </a:r>
            <a:endParaRPr/>
          </a:p>
        </p:txBody>
      </p:sp>
      <p:sp>
        <p:nvSpPr>
          <p:cNvPr id="4" name="Inhaltsplatzhalter 4"/>
          <p:cNvSpPr>
            <a:spLocks noGrp="1"/>
          </p:cNvSpPr>
          <p:nvPr>
            <p:ph idx="1"/>
          </p:nvPr>
        </p:nvSpPr>
        <p:spPr bwMode="auto">
          <a:xfrm>
            <a:off x="532697" y="1426104"/>
            <a:ext cx="8803570" cy="3591636"/>
          </a:xfrm>
        </p:spPr>
        <p:txBody>
          <a:bodyPr anchor="ctr"/>
          <a:lstStyle/>
          <a:p>
            <a:pPr marL="0" indent="0" algn="ctr">
              <a:buNone/>
              <a:defRPr/>
            </a:pPr>
            <a:r>
              <a:rPr lang="de-DE">
                <a:solidFill>
                  <a:srgbClr val="FF0000"/>
                </a:solidFill>
              </a:rPr>
              <a:t>Wählen Sie eine Schnittstelle aus der Facharchitektur (Level 2) aus. Erstellen sie hierfür Testefälle, um diese Schnittstelle möglichst vollstädnig abzutesten. </a:t>
            </a:r>
            <a:endParaRPr/>
          </a:p>
          <a:p>
            <a:pPr marL="0" indent="0" algn="ctr">
              <a:buNone/>
              <a:defRPr/>
            </a:pPr>
            <a:endParaRPr lang="de-DE">
              <a:solidFill>
                <a:srgbClr val="FF0000"/>
              </a:solidFill>
            </a:endParaRPr>
          </a:p>
          <a:p>
            <a:pPr marL="0" indent="0" algn="ctr">
              <a:buNone/>
              <a:defRPr/>
            </a:pPr>
            <a:r>
              <a:rPr lang="de-DE">
                <a:solidFill>
                  <a:srgbClr val="FF0000"/>
                </a:solidFill>
              </a:rPr>
              <a:t>Zeigen Sie Ihre Testfälle durch Ausführung. Die Ausführung und Überprüfung der Testfälle sollten möglichst automatisiert sein, zum Beispiel durch Verwendung von jUnit.</a:t>
            </a:r>
            <a:endParaRPr/>
          </a:p>
          <a:p>
            <a:pPr marL="0" indent="0" algn="ctr">
              <a:buNone/>
              <a:defRPr/>
            </a:pPr>
            <a:endParaRPr lang="de-DE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Präsentation der Code-Dokumentation und Metrik-Auswertung in GitLab</a:t>
            </a:r>
            <a:endParaRPr/>
          </a:p>
        </p:txBody>
      </p:sp>
      <p:sp>
        <p:nvSpPr>
          <p:cNvPr id="4" name="Inhaltsplatzhalter 4"/>
          <p:cNvSpPr>
            <a:spLocks noGrp="1"/>
          </p:cNvSpPr>
          <p:nvPr>
            <p:ph idx="1"/>
          </p:nvPr>
        </p:nvSpPr>
        <p:spPr bwMode="auto">
          <a:xfrm>
            <a:off x="532697" y="1426104"/>
            <a:ext cx="8803570" cy="3591636"/>
          </a:xfrm>
        </p:spPr>
        <p:txBody>
          <a:bodyPr anchor="ctr"/>
          <a:lstStyle/>
          <a:p>
            <a:pPr marL="0" indent="0" algn="ctr">
              <a:buNone/>
              <a:defRPr/>
            </a:pPr>
            <a:r>
              <a:rPr lang="de-DE" dirty="0">
                <a:solidFill>
                  <a:srgbClr val="FF0000"/>
                </a:solidFill>
              </a:rPr>
              <a:t>Zeigen Sie zusätzlich die von Ihnen generierte Code-Dokumentation und die Metrik-Auswertung in </a:t>
            </a:r>
            <a:r>
              <a:rPr lang="de-DE" dirty="0" err="1">
                <a:solidFill>
                  <a:srgbClr val="FF0000"/>
                </a:solidFill>
              </a:rPr>
              <a:t>GitLab</a:t>
            </a:r>
            <a:r>
              <a:rPr lang="de-DE" dirty="0">
                <a:solidFill>
                  <a:srgbClr val="FF0000"/>
                </a:solidFill>
              </a:rPr>
              <a:t>.</a:t>
            </a:r>
            <a:endParaRPr dirty="0"/>
          </a:p>
          <a:p>
            <a:pPr marL="0" indent="0" algn="ctr">
              <a:buNone/>
              <a:defRPr/>
            </a:pPr>
            <a:endParaRPr lang="de-DE" dirty="0">
              <a:solidFill>
                <a:srgbClr val="FF0000"/>
              </a:solidFill>
            </a:endParaRPr>
          </a:p>
          <a:p>
            <a:pPr marL="0" indent="0" algn="ctr">
              <a:buNone/>
              <a:defRPr/>
            </a:pPr>
            <a:endParaRPr lang="de-DE" dirty="0">
              <a:solidFill>
                <a:srgbClr val="FF0000"/>
              </a:solidFill>
            </a:endParaRPr>
          </a:p>
          <a:p>
            <a:pPr marL="0" indent="0" algn="ctr">
              <a:buNone/>
              <a:defRPr/>
            </a:pPr>
            <a:r>
              <a:rPr lang="de-DE" dirty="0">
                <a:solidFill>
                  <a:srgbClr val="FF0000"/>
                </a:solidFill>
              </a:rPr>
              <a:t>Bitte Beachten: Die finale Abgabe des Prototypen erfolgt über </a:t>
            </a:r>
            <a:r>
              <a:rPr lang="de-DE" dirty="0" err="1">
                <a:solidFill>
                  <a:srgbClr val="FF0000"/>
                </a:solidFill>
              </a:rPr>
              <a:t>GitLab</a:t>
            </a:r>
            <a:r>
              <a:rPr lang="de-DE" dirty="0">
                <a:solidFill>
                  <a:srgbClr val="FF0000"/>
                </a:solidFill>
              </a:rPr>
              <a:t>. Ebenso sind Video und Präsentation in </a:t>
            </a:r>
            <a:r>
              <a:rPr lang="de-DE" dirty="0" err="1">
                <a:solidFill>
                  <a:srgbClr val="FF0000"/>
                </a:solidFill>
              </a:rPr>
              <a:t>GitLab</a:t>
            </a:r>
            <a:r>
              <a:rPr lang="de-DE" dirty="0">
                <a:solidFill>
                  <a:srgbClr val="FF0000"/>
                </a:solidFill>
              </a:rPr>
              <a:t> abzulegen!</a:t>
            </a:r>
            <a:endParaRPr dirty="0"/>
          </a:p>
          <a:p>
            <a:pPr marL="0" indent="0" algn="ctr">
              <a:buNone/>
              <a:defRPr/>
            </a:pPr>
            <a:endParaRPr lang="de-DE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/>
        <p:txBody>
          <a:bodyPr anchor="ctr"/>
          <a:lstStyle/>
          <a:p>
            <a:pPr marL="0" indent="0" algn="ctr">
              <a:buNone/>
              <a:defRPr/>
            </a:pPr>
            <a:r>
              <a:rPr lang="de-DE">
                <a:solidFill>
                  <a:srgbClr val="FF0000"/>
                </a:solidFill>
              </a:rPr>
              <a:t>Fügen Sie bitte Ihr Domänenmodell ein.</a:t>
            </a:r>
            <a:endParaRPr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Domänenmodell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37FE9B-C399-07EB-588D-BB8002A00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87" y="1447150"/>
            <a:ext cx="8938989" cy="311608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/>
        <p:txBody>
          <a:bodyPr anchor="ctr"/>
          <a:lstStyle/>
          <a:p>
            <a:pPr marL="0" indent="0" algn="ctr">
              <a:buNone/>
              <a:defRPr/>
            </a:pPr>
            <a:r>
              <a:rPr lang="de-DE">
                <a:solidFill>
                  <a:srgbClr val="FF0000"/>
                </a:solidFill>
              </a:rPr>
              <a:t>Fügen Sie bitte Ihr Use-Case Diagramm ein.</a:t>
            </a:r>
            <a:endParaRPr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Use-Case Diagramm</a:t>
            </a: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8F8C43-3611-4A62-B419-7523CFCC7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990" y="1183467"/>
            <a:ext cx="6470983" cy="40769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>
          <a:xfrm>
            <a:off x="532697" y="3217540"/>
            <a:ext cx="8507743" cy="1800200"/>
          </a:xfrm>
        </p:spPr>
        <p:txBody>
          <a:bodyPr anchor="ctr"/>
          <a:lstStyle/>
          <a:p>
            <a:pPr marL="0" indent="0" algn="ctr">
              <a:buNone/>
              <a:defRPr/>
            </a:pPr>
            <a:r>
              <a:rPr lang="de-DE" b="1" dirty="0"/>
              <a:t>Epic 1: Depotkonto eröffnen</a:t>
            </a:r>
          </a:p>
          <a:p>
            <a:pPr marL="0" indent="0" algn="ctr">
              <a:buNone/>
              <a:defRPr/>
            </a:pPr>
            <a:r>
              <a:rPr lang="de-DE" dirty="0"/>
              <a:t>Das System muss dem Kunden die Möglichkeit geben, eine Depotkonto eröffnen zu können.</a:t>
            </a:r>
          </a:p>
          <a:p>
            <a:pPr marL="0" indent="0" algn="ctr">
              <a:buNone/>
              <a:defRPr/>
            </a:pPr>
            <a:endParaRPr lang="de-DE" dirty="0"/>
          </a:p>
          <a:p>
            <a:pPr marL="0" indent="0" algn="ctr">
              <a:buNone/>
              <a:defRPr/>
            </a:pPr>
            <a:endParaRPr lang="de-DE" dirty="0"/>
          </a:p>
          <a:p>
            <a:pPr marL="0" indent="0" algn="ctr">
              <a:buNone/>
              <a:defRPr/>
            </a:pPr>
            <a:endParaRPr lang="de-DE" dirty="0"/>
          </a:p>
          <a:p>
            <a:pPr marL="0" indent="0" algn="ctr">
              <a:buNone/>
              <a:defRPr/>
            </a:pPr>
            <a:endParaRPr lang="de-DE" dirty="0"/>
          </a:p>
          <a:p>
            <a:pPr marL="0" indent="0" algn="ctr">
              <a:buNone/>
              <a:defRPr/>
            </a:pPr>
            <a:r>
              <a:rPr lang="de-DE" dirty="0"/>
              <a:t>(wird in Sequenzdiagram dargestellt)</a:t>
            </a:r>
          </a:p>
          <a:p>
            <a:pPr marL="0" indent="0" algn="ctr">
              <a:buNone/>
              <a:defRPr/>
            </a:pPr>
            <a:endParaRPr lang="de-DE" dirty="0"/>
          </a:p>
          <a:p>
            <a:pPr marL="0" indent="0" algn="ctr">
              <a:buNone/>
              <a:defRPr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Epics und User-Stories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71629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>
          <a:xfrm>
            <a:off x="532697" y="1417340"/>
            <a:ext cx="8507743" cy="3600400"/>
          </a:xfrm>
        </p:spPr>
        <p:txBody>
          <a:bodyPr anchor="t"/>
          <a:lstStyle/>
          <a:p>
            <a:pPr marL="0" indent="0">
              <a:buNone/>
              <a:defRPr/>
            </a:pPr>
            <a:r>
              <a:rPr lang="de-DE" b="1" dirty="0">
                <a:solidFill>
                  <a:srgbClr val="00B050"/>
                </a:solidFill>
              </a:rPr>
              <a:t>User Story 1</a:t>
            </a:r>
            <a:r>
              <a:rPr lang="de-DE" b="1" dirty="0"/>
              <a:t>: Als Kunde möchte ich Kontodaten wie Name und Adresse hinterlegen, um die bei der Eröffnung eines Depotkontos erforderlicher Informationen anzugeben.</a:t>
            </a:r>
          </a:p>
          <a:p>
            <a:pPr marL="0" indent="0">
              <a:buNone/>
              <a:defRPr/>
            </a:pPr>
            <a:endParaRPr lang="de-DE" b="1" dirty="0"/>
          </a:p>
          <a:p>
            <a:pPr marL="0" indent="0">
              <a:buNone/>
              <a:defRPr/>
            </a:pPr>
            <a:r>
              <a:rPr lang="de-DE" u="sng" dirty="0"/>
              <a:t>Akzeptanzkriterium</a:t>
            </a:r>
            <a:r>
              <a:rPr lang="de-DE" dirty="0"/>
              <a:t>: </a:t>
            </a:r>
          </a:p>
          <a:p>
            <a:pPr>
              <a:defRPr/>
            </a:pPr>
            <a:r>
              <a:rPr lang="de-DE" dirty="0"/>
              <a:t>Der Kunde muss seine Name und Adresse eingeben.</a:t>
            </a:r>
          </a:p>
          <a:p>
            <a:pPr>
              <a:defRPr/>
            </a:pPr>
            <a:r>
              <a:rPr lang="de-DE" dirty="0"/>
              <a:t>Die eingegebene Name und Adresse muss zum Personalausweis übereinstimmen.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Epics und User-Stories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6586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>
          <a:xfrm>
            <a:off x="532697" y="1417340"/>
            <a:ext cx="8507743" cy="3600400"/>
          </a:xfrm>
        </p:spPr>
        <p:txBody>
          <a:bodyPr anchor="t"/>
          <a:lstStyle/>
          <a:p>
            <a:pPr marL="0" indent="0">
              <a:buNone/>
              <a:defRPr/>
            </a:pPr>
            <a:r>
              <a:rPr lang="de-DE" b="1" dirty="0">
                <a:solidFill>
                  <a:srgbClr val="00B050"/>
                </a:solidFill>
              </a:rPr>
              <a:t>User Story 2</a:t>
            </a:r>
            <a:r>
              <a:rPr lang="de-DE" b="1" dirty="0"/>
              <a:t>: Als Kunde möchte ich Password des Depotkontos eingestellt, um ein zukünftiges Einloggen des Depotkontos zu ermöglichen.</a:t>
            </a:r>
          </a:p>
          <a:p>
            <a:pPr marL="0" indent="0">
              <a:buNone/>
              <a:defRPr/>
            </a:pPr>
            <a:endParaRPr lang="de-DE" b="1" dirty="0"/>
          </a:p>
          <a:p>
            <a:pPr marL="0" indent="0">
              <a:buNone/>
              <a:defRPr/>
            </a:pPr>
            <a:r>
              <a:rPr lang="de-DE" u="sng" dirty="0"/>
              <a:t>Akzeptanzkriterium</a:t>
            </a:r>
            <a:r>
              <a:rPr lang="de-DE" dirty="0"/>
              <a:t>: </a:t>
            </a:r>
          </a:p>
          <a:p>
            <a:pPr>
              <a:defRPr/>
            </a:pPr>
            <a:r>
              <a:rPr lang="de-DE" dirty="0"/>
              <a:t>Der Kunde muss zweimal das Password eingeben.</a:t>
            </a:r>
          </a:p>
          <a:p>
            <a:pPr>
              <a:defRPr/>
            </a:pPr>
            <a:r>
              <a:rPr lang="de-DE" dirty="0"/>
              <a:t>Das Password muss aus mindestens 9 Zeichen bestehen.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Epics und User-Stories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19945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>
          <a:xfrm>
            <a:off x="532697" y="1417340"/>
            <a:ext cx="8507743" cy="3600400"/>
          </a:xfrm>
        </p:spPr>
        <p:txBody>
          <a:bodyPr anchor="ctr"/>
          <a:lstStyle/>
          <a:p>
            <a:pPr marL="0" indent="0" algn="ctr">
              <a:buNone/>
              <a:defRPr/>
            </a:pPr>
            <a:r>
              <a:rPr lang="de-DE" b="1" dirty="0"/>
              <a:t>Epic 2: Posten ansehen</a:t>
            </a:r>
            <a:br>
              <a:rPr lang="de-DE" b="1" dirty="0"/>
            </a:br>
            <a:r>
              <a:rPr lang="de-DE" dirty="0"/>
              <a:t>Das System muss dem Kunden die Möglichkeit geben, die Posten in seinem Depot ansehen zu können.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Epics und User-Stories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91946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 bwMode="auto">
          <a:xfrm>
            <a:off x="532697" y="1417340"/>
            <a:ext cx="8507743" cy="3600400"/>
          </a:xfrm>
        </p:spPr>
        <p:txBody>
          <a:bodyPr anchor="t"/>
          <a:lstStyle/>
          <a:p>
            <a:pPr marL="0" indent="0">
              <a:buNone/>
              <a:defRPr/>
            </a:pPr>
            <a:r>
              <a:rPr lang="de-DE" b="1" dirty="0">
                <a:solidFill>
                  <a:srgbClr val="00B050"/>
                </a:solidFill>
              </a:rPr>
              <a:t>User Story 1</a:t>
            </a:r>
            <a:r>
              <a:rPr lang="de-DE" b="1" dirty="0"/>
              <a:t>: Als Kunde möchte ich im Banksystem mein Depotkonto einloggen können, um die Posten im Konto zu checken.</a:t>
            </a:r>
          </a:p>
          <a:p>
            <a:pPr marL="0" indent="0">
              <a:buNone/>
              <a:defRPr/>
            </a:pPr>
            <a:endParaRPr lang="de-DE" b="1" dirty="0"/>
          </a:p>
          <a:p>
            <a:pPr marL="0" indent="0">
              <a:buNone/>
              <a:defRPr/>
            </a:pPr>
            <a:r>
              <a:rPr lang="de-DE" u="sng" dirty="0"/>
              <a:t>Akzeptanzkriterium</a:t>
            </a:r>
            <a:r>
              <a:rPr lang="de-DE" dirty="0"/>
              <a:t>: </a:t>
            </a:r>
          </a:p>
          <a:p>
            <a:pPr>
              <a:defRPr/>
            </a:pPr>
            <a:r>
              <a:rPr lang="de-DE" dirty="0"/>
              <a:t>Der Kunde muss seines Password eingeben.</a:t>
            </a:r>
          </a:p>
          <a:p>
            <a:pPr>
              <a:defRPr/>
            </a:pPr>
            <a:r>
              <a:rPr lang="de-DE" dirty="0"/>
              <a:t>Wenn das Password mit dem Datenbank übereinstimmt, wird der Kunde eingeloggt sein.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Epics und User-Stories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41129726"/>
      </p:ext>
    </p:extLst>
  </p:cSld>
  <p:clrMapOvr>
    <a:masterClrMapping/>
  </p:clrMapOvr>
</p:sld>
</file>

<file path=ppt/theme/theme1.xml><?xml version="1.0" encoding="utf-8"?>
<a:theme xmlns:a="http://schemas.openxmlformats.org/drawingml/2006/main" name="en_tuc_vorlage_test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Unicode MS">
      <a:majorFont>
        <a:latin typeface="Arial Unicode MS"/>
        <a:ea typeface="Arial"/>
        <a:cs typeface="Arial"/>
      </a:majorFont>
      <a:minorFont>
        <a:latin typeface="Arial Unicode MS"/>
        <a:ea typeface="Arial"/>
        <a:cs typeface="Arial"/>
      </a:minorFont>
    </a:fontScheme>
    <a:fmtScheme name="Larissa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TU-Clausthal-Powerpoint16zu10</Template>
  <TotalTime>633</TotalTime>
  <Words>686</Words>
  <Application>Microsoft Office PowerPoint</Application>
  <DocSecurity>0</DocSecurity>
  <PresentationFormat>Custom</PresentationFormat>
  <Paragraphs>79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Arial Unicode MS</vt:lpstr>
      <vt:lpstr>Calibri</vt:lpstr>
      <vt:lpstr>Symbol</vt:lpstr>
      <vt:lpstr>Wingdings</vt:lpstr>
      <vt:lpstr>en_tuc_vorlage_test</vt:lpstr>
      <vt:lpstr>Softwaretechnik I</vt:lpstr>
      <vt:lpstr>Anforderungstext – Bank Gelb = Klassen Grün = Attributen Blau = Use-Cases</vt:lpstr>
      <vt:lpstr>Domänenmodell</vt:lpstr>
      <vt:lpstr>Use-Case Diagramm</vt:lpstr>
      <vt:lpstr>Epics und User-Stories</vt:lpstr>
      <vt:lpstr>Epics und User-Stories</vt:lpstr>
      <vt:lpstr>Epics und User-Stories</vt:lpstr>
      <vt:lpstr>Epics und User-Stories</vt:lpstr>
      <vt:lpstr>Epics und User-Stories</vt:lpstr>
      <vt:lpstr>Epics und User-Stories</vt:lpstr>
      <vt:lpstr>Context View: Technischer Überblick</vt:lpstr>
      <vt:lpstr>Context View: Fachlicher Überblick</vt:lpstr>
      <vt:lpstr>Grobarchitektur: Architekturstil</vt:lpstr>
      <vt:lpstr>Grobarchitektur: Codeabbildung</vt:lpstr>
      <vt:lpstr>Fachliche Architekturebene: Structural View  Top Level</vt:lpstr>
      <vt:lpstr>Fachliche Architekturebene: Structural View Komponente Model</vt:lpstr>
      <vt:lpstr>Fachliche Architekturebene: Behavioral View Sequenzdiagramm für Epic 1: Depotkonto eröffnen</vt:lpstr>
      <vt:lpstr>Fachliche Architekturebene: Behavioral View Sequenzdiagramm für Epic 1: Depotkonto eröffnen</vt:lpstr>
      <vt:lpstr>Demonstration des Prototypen und des Readme</vt:lpstr>
      <vt:lpstr>Demonstration der Klassen- und Paketstruktur</vt:lpstr>
      <vt:lpstr>Präsentation der Testfälle </vt:lpstr>
      <vt:lpstr>Präsentation der Code-Dokumentation und Metrik-Auswertung in GitLab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des Vortrages</dc:title>
  <dc:subject/>
  <dc:creator>Leonard Scholz</dc:creator>
  <cp:keywords/>
  <dc:description/>
  <cp:lastModifiedBy>Muhammad Daryl Rashad</cp:lastModifiedBy>
  <cp:revision>50</cp:revision>
  <dcterms:created xsi:type="dcterms:W3CDTF">2018-11-30T17:46:50Z</dcterms:created>
  <dcterms:modified xsi:type="dcterms:W3CDTF">2023-01-30T00:55:16Z</dcterms:modified>
  <cp:category/>
  <dc:identifier/>
  <cp:contentStatus/>
  <dc:language/>
  <cp:version/>
</cp:coreProperties>
</file>