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4" r:id="rId4"/>
    <p:sldId id="273" r:id="rId5"/>
    <p:sldId id="258" r:id="rId6"/>
    <p:sldId id="259" r:id="rId7"/>
    <p:sldId id="260" r:id="rId8"/>
    <p:sldId id="261" r:id="rId9"/>
    <p:sldId id="265" r:id="rId10"/>
    <p:sldId id="262" r:id="rId11"/>
    <p:sldId id="263" r:id="rId12"/>
    <p:sldId id="268" r:id="rId13"/>
    <p:sldId id="264" r:id="rId14"/>
    <p:sldId id="266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5" d="100"/>
          <a:sy n="75" d="100"/>
        </p:scale>
        <p:origin x="-123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5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5816B-023E-4991-A415-D2D361AE3DB0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DC59C-574C-4DEA-BC54-04D243FDE0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</a:t>
            </a:r>
            <a:r>
              <a:rPr lang="en-US" baseline="0" dirty="0" smtClean="0"/>
              <a:t> of the 17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of the agile manifesto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write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test, you concentrate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many tests you spread your attention on many tasks, so it's not a good idea.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DC59C-574C-4DEA-BC54-04D243FDE0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3D8478E-34DE-4000-BCA1-56C2E79F7384}" type="datetimeFigureOut">
              <a:rPr lang="en-US" smtClean="0"/>
              <a:pPr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C6F29F-D679-454E-8954-87540F75E49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7467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Test Driven Development(tdd)</a:t>
            </a: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048000"/>
            <a:ext cx="6172200" cy="2438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Presenter :  Mufassir shah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  <a:sym typeface="Wingdings" pitchFamily="2" charset="2"/>
              </a:rPr>
              <a:t>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869359"/>
            <a:ext cx="7924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Comic Sans MS" pitchFamily="66" charset="0"/>
                <a:sym typeface="Wingdings" pitchFamily="2" charset="2"/>
              </a:rPr>
              <a:t>Hold on To Your Seat Belts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17526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And That’s IT Forks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5540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omic Sans MS" pitchFamily="66" charset="0"/>
              </a:rPr>
              <a:t>Told You It Is Easy </a:t>
            </a:r>
            <a:endParaRPr lang="en-US" sz="36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4478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 But Why TDD??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7801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It reduces defect rates.</a:t>
            </a:r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	 1]Williams et al and Maximillien and Williams present the findings of a case study of industrial programmers at IBM. They notice a significant defect rate reduction in the new project using TDD; approximately 50 % when compared to the third release and 40% when compared to the seventh release of an old project	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4478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 Why TDD??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447801"/>
            <a:ext cx="7848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Increase code quality (decoupled and cohesive code).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      2]Bhat and Nagappan present the results of two industrial case studies conducted at Microsoft. They compared the impacts of TDD and non-TDD development processes on quality and overall development time. Their results show that the quality of the code developed using TDD increased 2.6–4.2 times when compared to non-TDD developed code 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4478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 Why TDD??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739205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Test can serve as auto documentation for maintenance.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Proved by the study of Bhat and Nagappan.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</a:rPr>
              <a:t>Trade Off’s OF Using TDD</a:t>
            </a:r>
            <a:endParaRPr lang="en-US" sz="54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Overall project time may increase which will make project leads go crazy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Bhat and Nagappan study showed the project time grew by 15%-35% when using TDD.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Developer’s productivity may suffer.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3]Williams and George (2004)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showed that the TDD developers took 16% more time the </a:t>
            </a:r>
            <a:r>
              <a:rPr lang="en-US" sz="2000" dirty="0" err="1" smtClean="0">
                <a:solidFill>
                  <a:schemeClr val="bg1"/>
                </a:solidFill>
                <a:latin typeface="Comic Sans MS" pitchFamily="66" charset="0"/>
              </a:rPr>
              <a:t>devs</a:t>
            </a:r>
            <a:r>
              <a:rPr lang="en-US" sz="2000" dirty="0" smtClean="0">
                <a:solidFill>
                  <a:schemeClr val="bg1"/>
                </a:solidFill>
                <a:latin typeface="Comic Sans MS" pitchFamily="66" charset="0"/>
              </a:rPr>
              <a:t> using other methodologies. </a:t>
            </a: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/>
            <a:endParaRPr lang="en-US" sz="20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lvl="1"/>
            <a:endParaRPr lang="en-US" sz="2000" b="1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2667000"/>
            <a:ext cx="8839200" cy="1524000"/>
          </a:xfrm>
        </p:spPr>
        <p:txBody>
          <a:bodyPr>
            <a:noAutofit/>
          </a:bodyPr>
          <a:lstStyle/>
          <a:p>
            <a:r>
              <a:rPr lang="en-US" sz="16600" dirty="0" smtClean="0">
                <a:solidFill>
                  <a:schemeClr val="bg1"/>
                </a:solidFill>
                <a:latin typeface="Maiandra GD" pitchFamily="34" charset="0"/>
              </a:rPr>
              <a:t>   Demo</a:t>
            </a:r>
            <a:endParaRPr lang="en-US" sz="166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839200" cy="1524000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chemeClr val="bg1"/>
                </a:solidFill>
                <a:latin typeface="Maiandra GD" pitchFamily="34" charset="0"/>
              </a:rPr>
              <a:t>Questions</a:t>
            </a:r>
            <a:endParaRPr lang="en-US" sz="166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001000" cy="15240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Maiandra GD" pitchFamily="34" charset="0"/>
              </a:rPr>
              <a:t>References</a:t>
            </a:r>
            <a:endParaRPr lang="en-US" sz="88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991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1] &amp; 2] from </a:t>
            </a:r>
            <a:r>
              <a:rPr lang="en-US" sz="2400" dirty="0" err="1" smtClean="0">
                <a:solidFill>
                  <a:schemeClr val="bg1"/>
                </a:solidFill>
              </a:rPr>
              <a:t>Siniaalto</a:t>
            </a:r>
            <a:r>
              <a:rPr lang="en-US" sz="2400" dirty="0" smtClean="0">
                <a:solidFill>
                  <a:schemeClr val="bg1"/>
                </a:solidFill>
              </a:rPr>
              <a:t>, M., &amp; </a:t>
            </a:r>
            <a:r>
              <a:rPr lang="en-US" sz="2400" dirty="0" err="1" smtClean="0">
                <a:solidFill>
                  <a:schemeClr val="bg1"/>
                </a:solidFill>
              </a:rPr>
              <a:t>Abrahamsson</a:t>
            </a:r>
            <a:r>
              <a:rPr lang="en-US" sz="2400" dirty="0" smtClean="0">
                <a:solidFill>
                  <a:schemeClr val="bg1"/>
                </a:solidFill>
              </a:rPr>
              <a:t>, P. (2007). A comparative case study on the impact of test-driven development on program design and test coverage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3] from Using Test Driven Development To Improve Software Development Practices By </a:t>
            </a:r>
            <a:r>
              <a:rPr lang="en-US" sz="2400" dirty="0" err="1" smtClean="0">
                <a:solidFill>
                  <a:schemeClr val="bg1"/>
                </a:solidFill>
              </a:rPr>
              <a:t>Raquellta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Ros</a:t>
            </a:r>
            <a:r>
              <a:rPr lang="en-US" sz="2400" dirty="0" smtClean="0">
                <a:solidFill>
                  <a:schemeClr val="bg1"/>
                </a:solidFill>
              </a:rPr>
              <a:t> Aguilar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839200" cy="1524000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Maiandra GD" pitchFamily="34" charset="0"/>
              </a:rPr>
              <a:t>Thank You</a:t>
            </a:r>
            <a:endParaRPr lang="en-US" sz="115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43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Maiandra GD" pitchFamily="34" charset="0"/>
              </a:rPr>
              <a:t>What Are We Gonna Cover</a:t>
            </a:r>
            <a:endParaRPr lang="en-US" sz="4400" b="1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What Is TDD?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Pros and Cons OF TDD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Demo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Questions Answers Session</a:t>
            </a: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43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Maiandra GD" pitchFamily="34" charset="0"/>
              </a:rPr>
              <a:t>Before We Get Started</a:t>
            </a:r>
            <a:endParaRPr lang="en-US" sz="4400" b="1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38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No Perquisites, I’ll try to explain things to the best of my abilities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Any kind of constructive criticism is warmly welcomed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All the content will on this repo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  <a:t>	http://www.github.com</a:t>
            </a:r>
            <a:br>
              <a:rPr lang="en-US" sz="3200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US" sz="3600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mic Sans MS" pitchFamily="66" charset="0"/>
              </a:rPr>
              <a:t>What ON Earth Is TDD???</a:t>
            </a:r>
            <a:endParaRPr lang="en-US" sz="36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2098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Is It A Testing Technique? 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OR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Is It Yet Another Tool/Library/Framework To Mess Up Our Mind?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</a:rPr>
              <a:t>Mukuraiye !!!! :p  </a:t>
            </a:r>
            <a:endParaRPr lang="en-US" sz="54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22098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It Is Neither A Testing Technique 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Nor 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A Freaking Library/Framework/Tool.</a:t>
            </a:r>
            <a:endParaRPr lang="en-US" sz="2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610600" cy="1371600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Maiandra GD" pitchFamily="34" charset="0"/>
              </a:rPr>
              <a:t>So What Is It???</a:t>
            </a:r>
            <a:endParaRPr lang="en-US" sz="8800" dirty="0">
              <a:solidFill>
                <a:schemeClr val="bg1"/>
              </a:solidFill>
              <a:latin typeface="Maiandra G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13716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Maiandra GD" pitchFamily="34" charset="0"/>
              </a:rPr>
              <a:t>In a Nutshell</a:t>
            </a:r>
            <a:endParaRPr lang="en-US" sz="72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8077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From Kent Beck’s XP it Is A Software Development Methodology To Build Software Products.</a:t>
            </a:r>
          </a:p>
          <a:p>
            <a:endParaRPr lang="en-US" sz="2800" b="1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4400" dirty="0" smtClean="0">
                <a:solidFill>
                  <a:schemeClr val="bg1"/>
                </a:solidFill>
                <a:latin typeface="Comic Sans MS" pitchFamily="66" charset="0"/>
              </a:rPr>
              <a:t>But</a:t>
            </a:r>
            <a:r>
              <a:rPr lang="en-US" sz="2800" b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In A Fun Way</a:t>
            </a:r>
          </a:p>
          <a:p>
            <a:endParaRPr lang="en-US" sz="2800" b="1" dirty="0">
              <a:solidFill>
                <a:schemeClr val="bg1"/>
              </a:solidFill>
              <a:latin typeface="Comic Sans MS" pitchFamily="66" charset="0"/>
            </a:endParaRPr>
          </a:p>
          <a:p>
            <a:endParaRPr lang="en-US" sz="24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Comic Sans MS" pitchFamily="66" charset="0"/>
              </a:rPr>
              <a:t>Just Like Playing COD4 </a:t>
            </a:r>
            <a:r>
              <a:rPr lang="en-US" sz="2400" b="1" dirty="0" err="1" smtClean="0">
                <a:solidFill>
                  <a:schemeClr val="bg1"/>
                </a:solidFill>
                <a:latin typeface="Comic Sans MS" pitchFamily="66" charset="0"/>
              </a:rPr>
              <a:t>hannn</a:t>
            </a:r>
            <a:r>
              <a:rPr lang="en-US" sz="2400" b="1" dirty="0" smtClean="0">
                <a:solidFill>
                  <a:schemeClr val="bg1"/>
                </a:solidFill>
                <a:latin typeface="Comic Sans MS" pitchFamily="66" charset="0"/>
              </a:rPr>
              <a:t>?:P </a:t>
            </a:r>
            <a:br>
              <a:rPr lang="en-US" sz="24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610600" cy="21336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</a:rPr>
              <a:t>Well, Not Exactly </a:t>
            </a:r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  <a:sym typeface="Wingdings" pitchFamily="2" charset="2"/>
              </a:rPr>
              <a:t></a:t>
            </a:r>
            <a:br>
              <a:rPr lang="en-US" sz="5400" dirty="0" smtClean="0">
                <a:solidFill>
                  <a:schemeClr val="bg1"/>
                </a:solidFill>
                <a:latin typeface="Maiandra GD" pitchFamily="34" charset="0"/>
                <a:sym typeface="Wingdings" pitchFamily="2" charset="2"/>
              </a:rPr>
            </a:br>
            <a:r>
              <a:rPr lang="en-US" sz="5400" dirty="0" smtClean="0">
                <a:solidFill>
                  <a:schemeClr val="bg1"/>
                </a:solidFill>
                <a:latin typeface="Maiandra GD" pitchFamily="34" charset="0"/>
                <a:sym typeface="Wingdings" pitchFamily="2" charset="2"/>
              </a:rPr>
              <a:t>But It Is Still Fun Enough </a:t>
            </a:r>
            <a:endParaRPr lang="en-US" sz="5400" dirty="0">
              <a:solidFill>
                <a:schemeClr val="bg1"/>
              </a:solidFill>
              <a:latin typeface="Maiandra G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438400"/>
            <a:ext cx="8077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Failing Test(s) </a:t>
            </a: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for </a:t>
            </a: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a feature is </a:t>
            </a: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written prior to its implementation.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 The developer is supposed to pass that test in order to unlock that feature. Just like you do in games. 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> Of-course unlocking means building that feature. </a:t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itchFamily="66" charset="0"/>
              </a:rPr>
            </a:br>
            <a:endParaRPr lang="en-US" sz="2800" b="1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55000">
              <a:srgbClr val="7030A0">
                <a:alpha val="39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ufassir shah\Downloads\Node Course\tddstep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52400"/>
            <a:ext cx="3505200" cy="64008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27" name="Picture 3" descr="C:\Users\Mufassir shah\Downloads\Node Course\06_red_green_refa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33400"/>
            <a:ext cx="3986835" cy="236220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112500"/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734</TotalTime>
  <Words>412</Words>
  <Application>Microsoft Office PowerPoint</Application>
  <PresentationFormat>On-screen Show (4:3)</PresentationFormat>
  <Paragraphs>69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 Test Driven Development(tdd)</vt:lpstr>
      <vt:lpstr>What Are We Gonna Cover</vt:lpstr>
      <vt:lpstr>Before We Get Started</vt:lpstr>
      <vt:lpstr>What ON Earth Is TDD???</vt:lpstr>
      <vt:lpstr>Mukuraiye !!!! :p  </vt:lpstr>
      <vt:lpstr>So What Is It???</vt:lpstr>
      <vt:lpstr>In a Nutshell</vt:lpstr>
      <vt:lpstr>Well, Not Exactly  But It Is Still Fun Enough </vt:lpstr>
      <vt:lpstr>Slide 9</vt:lpstr>
      <vt:lpstr>And That’s IT Forks</vt:lpstr>
      <vt:lpstr> But Why TDD??</vt:lpstr>
      <vt:lpstr> Why TDD??</vt:lpstr>
      <vt:lpstr> Why TDD??</vt:lpstr>
      <vt:lpstr>Trade Off’s OF Using TDD</vt:lpstr>
      <vt:lpstr>   Demo</vt:lpstr>
      <vt:lpstr>Questions</vt:lpstr>
      <vt:lpstr>References</vt:lpstr>
      <vt:lpstr>Thank You</vt:lpstr>
    </vt:vector>
  </TitlesOfParts>
  <Company>MRT www.Win2Farsi.com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Test Driven Development(tdd)</dc:title>
  <dc:creator>Windows User</dc:creator>
  <cp:lastModifiedBy>Windows User</cp:lastModifiedBy>
  <cp:revision>12</cp:revision>
  <dcterms:created xsi:type="dcterms:W3CDTF">2018-11-09T06:18:07Z</dcterms:created>
  <dcterms:modified xsi:type="dcterms:W3CDTF">2018-11-11T15:01:33Z</dcterms:modified>
</cp:coreProperties>
</file>