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6"/>
  </p:sldMasterIdLst>
  <p:notesMasterIdLst>
    <p:notesMasterId r:id="rId52"/>
  </p:notesMasterIdLst>
  <p:handoutMasterIdLst>
    <p:handoutMasterId r:id="rId53"/>
  </p:handoutMasterIdLst>
  <p:sldIdLst>
    <p:sldId id="778" r:id="rId7"/>
    <p:sldId id="841" r:id="rId8"/>
    <p:sldId id="842" r:id="rId9"/>
    <p:sldId id="780" r:id="rId10"/>
    <p:sldId id="902" r:id="rId11"/>
    <p:sldId id="904" r:id="rId12"/>
    <p:sldId id="905" r:id="rId13"/>
    <p:sldId id="909" r:id="rId14"/>
    <p:sldId id="908" r:id="rId15"/>
    <p:sldId id="910" r:id="rId16"/>
    <p:sldId id="907" r:id="rId17"/>
    <p:sldId id="912" r:id="rId18"/>
    <p:sldId id="906" r:id="rId19"/>
    <p:sldId id="844" r:id="rId20"/>
    <p:sldId id="845" r:id="rId21"/>
    <p:sldId id="913" r:id="rId22"/>
    <p:sldId id="840" r:id="rId23"/>
    <p:sldId id="813" r:id="rId24"/>
    <p:sldId id="861" r:id="rId25"/>
    <p:sldId id="911" r:id="rId26"/>
    <p:sldId id="862" r:id="rId27"/>
    <p:sldId id="860" r:id="rId28"/>
    <p:sldId id="867" r:id="rId29"/>
    <p:sldId id="863" r:id="rId30"/>
    <p:sldId id="869" r:id="rId31"/>
    <p:sldId id="826" r:id="rId32"/>
    <p:sldId id="827" r:id="rId33"/>
    <p:sldId id="914" r:id="rId34"/>
    <p:sldId id="798" r:id="rId35"/>
    <p:sldId id="878" r:id="rId36"/>
    <p:sldId id="880" r:id="rId37"/>
    <p:sldId id="887" r:id="rId38"/>
    <p:sldId id="876" r:id="rId39"/>
    <p:sldId id="886" r:id="rId40"/>
    <p:sldId id="891" r:id="rId41"/>
    <p:sldId id="889" r:id="rId42"/>
    <p:sldId id="882" r:id="rId43"/>
    <p:sldId id="883" r:id="rId44"/>
    <p:sldId id="892" r:id="rId45"/>
    <p:sldId id="885" r:id="rId46"/>
    <p:sldId id="823" r:id="rId47"/>
    <p:sldId id="915" r:id="rId48"/>
    <p:sldId id="825" r:id="rId49"/>
    <p:sldId id="833" r:id="rId50"/>
    <p:sldId id="916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9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1A5"/>
    <a:srgbClr val="9C639C"/>
    <a:srgbClr val="31639C"/>
    <a:srgbClr val="6CCCE6"/>
    <a:srgbClr val="FFCC00"/>
    <a:srgbClr val="FFF2CC"/>
    <a:srgbClr val="1E4B87"/>
    <a:srgbClr val="C0504D"/>
    <a:srgbClr val="FF8200"/>
    <a:srgbClr val="BF5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5" autoAdjust="0"/>
    <p:restoredTop sz="89666" autoAdjust="0"/>
  </p:normalViewPr>
  <p:slideViewPr>
    <p:cSldViewPr>
      <p:cViewPr varScale="1">
        <p:scale>
          <a:sx n="101" d="100"/>
          <a:sy n="101" d="100"/>
        </p:scale>
        <p:origin x="12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7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8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0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2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4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0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37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4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Resolving the domain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0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6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08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6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82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8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today, we’re going to…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Review goals, address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60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5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8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87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9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35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27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9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analogy, the phone number is the IP + Port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 knows it’s you when he picks up because of “caller id” – information about who you are was sent with your call. (SYN)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6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9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6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6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6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5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 codes are numbers which indicate how the server dealt with the response, and/or other problems that may have been encountered.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6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9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80936"/>
            <a:ext cx="4829329" cy="411480"/>
          </a:xfrm>
        </p:spPr>
        <p:txBody>
          <a:bodyPr anchor="b">
            <a:noAutofit/>
          </a:bodyPr>
          <a:lstStyle>
            <a:lvl1pPr marL="0" indent="0" algn="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Activity: 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easy.com/selenium-tutorials/how-to-find-broken-links-using-webdriver-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90" y="2930293"/>
            <a:ext cx="9128010" cy="710167"/>
          </a:xfrm>
        </p:spPr>
        <p:txBody>
          <a:bodyPr>
            <a:normAutofit/>
          </a:bodyPr>
          <a:lstStyle/>
          <a:p>
            <a:r>
              <a:rPr lang="en-US" sz="3300" i="1" dirty="0"/>
              <a:t>Networking with Wireshark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807" y="2549293"/>
            <a:ext cx="2700337" cy="381000"/>
          </a:xfrm>
        </p:spPr>
        <p:txBody>
          <a:bodyPr/>
          <a:lstStyle/>
          <a:p>
            <a:r>
              <a:rPr lang="en-US" dirty="0"/>
              <a:t>Unit 5.2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Cybersecurity Boot Camp |</a:t>
            </a:r>
          </a:p>
        </p:txBody>
      </p:sp>
    </p:spTree>
    <p:extLst>
      <p:ext uri="{BB962C8B-B14F-4D97-AF65-F5344CB8AC3E}">
        <p14:creationId xmlns:p14="http://schemas.microsoft.com/office/powerpoint/2010/main" val="19543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HTTP vs HTTPs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381000" y="5105400"/>
            <a:ext cx="8534400" cy="98781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HTTPs  (HTTP Secure) uses an SSL certificate (TLS) to encrypt data before sending, and decrypt upon arrival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CB978-9EB9-4DA6-9311-EF488E17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024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Wireshark HTTP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5410200"/>
            <a:ext cx="8610600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Demo</a:t>
            </a:r>
          </a:p>
        </p:txBody>
      </p:sp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C5ABCBD-FF57-4F76-A124-3BD5A5F0C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455"/>
            <a:ext cx="9144000" cy="2527410"/>
          </a:xfrm>
          <a:prstGeom prst="rect">
            <a:avLst/>
          </a:prstGeom>
          <a:effectLst>
            <a:outerShdw blurRad="1270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9A47CB-56BF-4B6D-BFF5-AE49E9D10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0" y="2953965"/>
            <a:ext cx="5220361" cy="2216618"/>
          </a:xfrm>
          <a:prstGeom prst="rect">
            <a:avLst/>
          </a:prstGeom>
          <a:effectLst>
            <a:outerShdw blurRad="1270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45933A-12B6-46FB-86A5-3476195BC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58316"/>
            <a:ext cx="309398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Analyzing HTTP  (20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7620001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In this activity, you will look at look at HTTP conversations to reverse-engineer the HTTP protocol.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b="1" u="sng" dirty="0"/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Open up the provided file with Wireshark and complete the activity using the instructions sent to you.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Review: Wireshark HTTP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5257800"/>
            <a:ext cx="8610600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Instructor Review</a:t>
            </a:r>
          </a:p>
        </p:txBody>
      </p:sp>
      <p:sp>
        <p:nvSpPr>
          <p:cNvPr id="5" name="AutoShape 4" descr="data:image/png;base64,iVBORw0KGgoAAAANSUhEUgAABJcAAAGBCAYAAADbvlDJAAAAAXNSR0IArs4c6QAAAARnQU1BAACxjwv8YQUAAAAJcEhZcwAAEnQAABJ0Ad5mH3gAAJPtSURBVHhe7b07duQ6E255JqWJ9AQ0lGPJbU+DUI2gvWNdr7waRFn/CK6hJl4kHhFAgGSmmJn7W2uvkpggEIgIIImolPTPN0IIIYQQQgghhBBCO0VxCSGEEEIIIYQQQgjtVlNc+r//+x8AwNODEEIIIYQQQugcUVwCgJcEIYQQQgghhNA5orgEAC8JQgghhBBCCKFzRHEJAF4ShBBCCCGEEELn6KmLS38/3r7/ffv4/iu8BvAz/P7+7+2f73/fv4TXXpOfWqcIIYQQQgghhM6RUFyKh99/KqTD8Nd70ebz43fTxh8clTb1azVSf3a+vn8tffz6kl6DQ/z++P58Rt/eZV53LC5p8/Hr9u37v9+2NWhbpxP7RoG+TtdxD/pK6wchhBBCCCGE0DnSi0v5QSweUvNr4cAWDqjhWjgk5m3+vC/fF23CfeLh3Y9Rtj2EP0C/f/+RXoNjUFw6wLWKS8V1yxpU29j2jQZpncb7Pj++jvlq0A9CCCGEEEIIoXNkKy4tlMWkUEhqPllUHFqVNhqWg62ZMIdjn3wClXhop7i0hxcqLi20RegcaZ26fSO1P+KrcT8IIYQQQgghhM6RubhUHEi1w2ksKIXDbPjafDC0HGytCH35T1EptvgDsP+dL9thNxyKl3scB34fTPj0VqKdXzGOI7fR+dmN7f29vOa+jgWD9dMeljZ5f/56pPDHeO6NrQWDsaY/RWaPRdeHiY49U/PqYrF5W1+jNofzMObBTxaX1LEcw/GUPqeR+0EIIYQQQgghdI4mP7kUDtr513mb/FC83bP0NTqwOiwHWyO+oFMdxKVrxWt+vnHuxUF+7wE3FtfqosHH1k/rx6oglwoiro/on8+3pb3/OhYNLG3Wvjpj5XNfr4U2KZ4rdd81o9dN2GIx9KHDas9huy02S21qP9vmPkSbzx2LS/pe0V+TgR1zFpH7QQghhBBCCCF0jqZ+51JRNBIPheHeohgR7/UH5ayPBsvB1kQ4qNcH6sLmYqzc5jj3am69A7LG+B7ZzuLgHwtHvk0Rg+xeSxspLguljfLct8Lbdi2N09ie0IoXU1hiYfCh9L3GaF5DLDZb/Gzpx0CcT1p7JYI/fPuBn9Q20ebOvlGixK5A6HMXcj8IIYQQQgghhM6RXlwqDqLlIVA/5IZ75cPk1q/4uuVga0C1zRcYwvXQJtmR2ywfQtvihOSj0naxKJOjFTzigdz7O2+TX2+KS4M28evS3kRV9Khs3lVcKvwjzLFpI7U1xMLiQ3/NYs/CcF4jDDYrbcTiUrcfA9p8un4b9K+2yX28ofnSVihT/DCN3A9CCCGEEEIIoXNk/51LOf5wKh0Mx59G8Ido6V7LwXZIsH1UvPrzvvz7tXzvPxmS26zMffZQb/ah0GdeEMjb5Nd3FpfC1xqyzfuKS4nY59J2zn8OQywsPsyvj+wxz0vDYLPJz5Z+DGjz6fpt0L/aRrFZJLSVi9A5M332kPtBCCGEEEIIIXSO9hWXuofW/qcR1E8sWA62I7p9uAKLe2351xeV3Dzj9+s98txtn7IoUYtoCYsP8yJA0T4rFlnamA7pcptjxaWEZfwaQywsPhRR7JmeV43BZpOfLf0Y6Pon5XyGby9cz1HbKD6VsIzjmeizi9wPQgghhBBCCKFztK+4tBCKJ9kBMR5k108juO/rPuo2zWuWA6eOWAhZCfP6fHtbx/eHdfd97+Dfs7lHvK+0Z+k/+4XebQEqFITWsU4rLqXChFBoWJHjLvs09K37uqaalwlbLIY+FNHa2OYVxpTaWWy2+Nk29yFFPmT8cHFJzimJcZ96LHLkfhBCCCGEEEIInaPdxSVHKlgk5EPs9rrYJmE52HYJhQG9eJIOotkY8fC9/eLkOPfM3q7NQ2KxYqWd33o4jhTFgxOLS446Xp41znLc1UJA8t3KVuCRxpkqinjssej6cGHKns68ApldjV8sNlv8bJ97lyIfMn60uGRdpxL1uL1YjPtBCCGEEEIIIXSOhOJSeUB7FEIBoS4EzGI9IMPtecRYnGXz8+bhOev0HBBCCCGEEEIInaMnKS6Fw/j8p2NqKC5dB4pLz5eHZ63Tc0AIIYQQQgghdI6e5pNL50Bx6TpQXCIPbwtCCCGEEEIIoXNEcQkAXhKEEEIIIYQQQueI4hLAA4IQQgghhBBCCF1FFJcAHhCEEEIIIYQQQugqorgE8IAghBBCCCGEEEJXEcUlgAcEIYQQQgghhBC6iiguXZrz/2rY34+373//edy/RPbnnb+i5kAIIYQQQgghhK6itrj0++P7859/vn99VQfar/fvf/95+/7vd3X9DLQxX57bFZc+P36Lr18diksBhBBCCCGEEELoKqK4dGnOLy49OhSXAgghhBBCCCGE0FVEcenSUFyqobgUQAghhBBCCCGErqJDxaX19/ckpEO/vy9r88/795/4WnN/wdYuceRHunpFCd/v28f3/zmpzV/htR7etnXeuY+34lLhq3oM52N/7ev719pPFcM6DsocevGaaVPY6yjGC/NycezOy9GMtVDbPpqbe33kn9Que12cu4H+3BeM9pR5seH8hhBCCCGEEEIIXUW7i0vhAJ0fvuNBOT9IWz+RZGyXDu27i0tS8SK9tth9Vpv6uk70WdHf7+//PlIfsbhUtAn3FD7IiiLJh218Ep1PQ1niYGmz2FPGqLY5m9dqhzavsqDZ+Ni3GeShxT/WXB1gWhcGe5p+4j2pPUIIIYQQQgghdBWpxaV0+C1JB/1wYG4O4nUxoP5e46SDfQ9/WE8FGj9esqv6FM0JbaTxJZoCQkMswhTFJ63AUvmvsC0n9pnfn7DEyxrTitJmy7xkf1rajAoznto/O+dVMrMuevZIMSrnihBCCCGEEEIIXUX7PrmkHcSbe+MhebnWPbhrY56JtzkUHELxIR3Us0P7WW3SmAOaIlFD9F/VRi4u9YpUOXKfxWvdeFnaRBt9m4x1TMO8lJwo5x4/FSRSF5dG/rHNq4sfx7AuDPaMCmQIIYQQQgghhNBVdOPiUmJwcL9HccmPEcb+8778+7V87z85k33a5Kw20vgNcoGlxFCEcRiKFRsT42rxGrQJhaXSntJmw7yUnJCKS0Of7/FPd+4K1nVhsCcVLnPyeSKEEEIIIYQQQlfRvuJSt03v0KwUNrT+TsUVIpz9y7++GORsid+vBYGz2tiQijAlsr/KAsvCnuJJHQMRS9u6jfPDyGbLvEI/5SfB6r6Nc5nyT2LGTxHrujCuk956QAghhBBCCCGErqLdv9C7LYxIxYAarY1ckKgpfwxNbqMTDuyfb2/r/b4/9/06j7PabAQ/KXOLvi5fW/qvf6F3de/9ikt7Yhr794W30Kb1gW1e/vu1n5gjlb9STnQLk7uKS/rcezENr+VjCf0Yi0tS/wmEEEIIIYQQQugq2l1ccqyH7Eh9EE8H/16blVRoWWkP36k/tY8Bwd5sDmnMphByvE0gFgnca2qhICuaeHIf24owluKJFIt6PEu8TDGtYule9/etNhvnlftvweVk2U9AnNsJ/pHzbBzTkB+dfizFLt+m7McTx0QIIYQQQgghhK6itrhUH3IB4L7E4pxWtHNFNoQQQgghhBBC6CqiuARwNZTiUvh0VfikGUIIIYQQQgghdBVRXAK4IuKPxW0/wogQQgghhBBCCF1FFJcAHhCEEEIIIYQQQugqorgEAAAAAAAAHoQQ2iOKSwAAAAAAAOBBCKE9orgEAAAAAAAAHoQQ2iOKSwAAAAAAAOBBCKE9orgEuwh/Fv+f73/fv9rX6790trfNTrxtbx/ff4XXLon3xfv3H+k1A91Y7OTP+7n9wQbxAoD78/X9a9l3fn1Jr12TW76XP9xzwpNxi/fBHut4kXusg0fPMYQQ2qO2uPT74/tT2nj9AXj7U+hXZX0DucKGrvnyTOIY9Xz9YfOGYyc/f378Fl8P/P7+722xo/vwYGkzg/AALf5Z/52+qfrqz99AjF/ej4+dkr9SEcEWizkevlhxx32MeI0Ia7IpoGaxWPdthV2+qtbq3r1wte2R10NiYl3UMTkzX3+aM2Ja+2dvfjmO2ZPWl0xuVxrniK2B+L6tjHMW3t6bPMvJhTa/j47mZHkGMLSx5s8oNyw2m+a1cCwPF6p5rwj9pbHusq8I+9vtsTyL7rRJ8bMWV5nxvoEQQnv0ZMWl8MDz68PN4QK2ar48kzhGGZvtTeOmYw/5geKSz1PpELv/k0Er8Q199Wn0/f6Hoxinau69B+p7FRGuXawwcMd9jHiNCHn++fZWrhUtFj52x2IUDlMH1/y6vr9OLoD/IMZ1EfxXxsDl+c++n5zASTFt8mvvvnLLHFNsCof6A2sj2lzveX/eT3iPrejtrYfwvintbfZQ36ZaK/W1NX71vtZvY8ofQ25YbDbN66w89H2fnwdH8T64SZGyg8EXYS3u2Ddu6Wffd7AJIYT26LmKS952Z2MoWNzlf0R6aL48ExeX5U3zv+XNcx1nuZYeEm469pB7F5eUuJ/yRizbeeShRXvI1x+o75fXzQPpo3HHfYx4jYj/g+uK/rmftFis+3h13cop693ZnGw4c4/6YUzrIhYDf/r983TOimnM58KHe/q7ZY71+gv27xsr9rvzPW+W2xSXwhzG+V37UPZp+QxgaWPJn725YWl71lgCp+y953P/98fgx3GOSblg4GZ+LuOPEEJ7dKy45K8tG9GKsNnVbeoN3r3u33TjA09kerNdyB9EtIcS/yaTjZMo3gS6Nm9vGn6M1CYbq7jeoBQTltd2Pcwn/7l/o51/3l2c2je3xq4qFqrduR9H8SywPKj024xsLtAOpd7mg2/E4rpIOSuMOSTcK8U8zFmyt4rpMBbjXF2p+3JU/fVi0Xt48/f1ckiJTRpv17qY2ccWjowV7iVeOukB2s0v870SC3UdG3Fz25UzKiEumr8cR/JnpZsfE7nRw7Qu4r7WmW/O4bm7sf08lGeAbp6049rsGcdURcnPZt1MccAeCc1nkeCjHe+JWv5IdPN5o3wmK21ufBrHF9utfSz0/KjEr6WKiTj36hnA3KYdX8+fmdywtO21OZiHPuaDvLLkhWvT2xPydtnrmt299ztHN3/WnCvnle4R9xlrjon5YsDi5z34fje7EUJoj/YXlyybYrMBCg+t2ZtD6its2rMbZ3hTXDd6YXNv+o1jF3MY2hzffItroU3zJmN84+i+SY1w9q5vwovdbkz/femP1qdCLGoaX+RYHkIOtlnGL32i+DniHyCkh7MY55xRTBp8H0L++x/BPKG/5rXkdzfn1C74qh1L82G87ua8vib4ULClfhgb5Y/q+/Ra6su4JhyH1oU2juL3w2uQeHUIY/s+nO2pbyUWYUzhuok0VpxvQpmrDS1eG4fyx1HkkKOMlzk3RhjXRZqPGJ+Kc+Ye5pbsKvO39oXUpr4+smccUxXFh5o9Ng7Y0xD76uX83nWtrdmaYT5n1wo7F9s/tjbep+n1aPM4D+R8SfT2vpJqfdVzTz7MnwEsbabzZyY3KptFem0O5mET9x6dsXw/y2uZnxr/jHIs66Mhi78pf2LMVp/V31dYc8yeixXC3KbXckO7byCE0B7tLy7V3zeEjarefOU3iGo8b4PhASanuad+A5XeyGobLTa3G7CjOJAlNF+eiLct2uK+/vWeCjL5XIIvhjEtUO5ZkfxZc1abDdHPnpG9GyGebZy75L7Kc21njJt1kOPHiq/F9dGNo+rDeL2bq6FN7YuyzTh/8jws12LVfzfnTkSLyy3GJ14Dcnvc17mvhL4Le2YJY5VrS/O3laP3j5BjWu4R0YZubhiYWRexrcvn6f1yhrhmCpuqHGj3y5+MqRCL1Ve5jTMcnU+GFuOCMN5sTOs4hO/dvB0pXnLf8r19f/k2zs/Jv41/xntdcV1rL+DXVt5H3meen7m/LW2m88eeG43NAv02B/MwruUaOc86Yw33BFuOJfR9ciJ/1mvxPUb10SDHCh/1Y2UlrcNDe3SRowGEENqjAz8WF98Y1A0ybsAi2ebv++0/YJRjJcoxpTcV/4aSvYE3beImv83VYrP8hii+eWm+PJH14ct9X7z5ZjY1sYt07NPfjBOdB4OV4228HUUc5LbaQ4VMHDN/uBuRfPhR+XJnjIu41WRx9D/i6Mb0c9YeWjQfyteL2Cr2F20s+ZOt4xCL9KATbNgeeqJNy+tin2ehxUWbyxGI14DSD87WzQbNznPGWjkUdy1eZ3Hm+04er0Q2713rYuvz0OFFI8tF8XVHbfehHHEcjWkVs2Uv/9Pb04ecl2M+J4Z27Bsv7BWC34v8seSzlLstaW/ySG27e0ib56G/Qa4teNuW+4t8T2P1ngEsbXx/M/lji5Voc8W4zcE8tKzllc5Yw35sOZZQc20yf5L/erZZc8wTxzm+r0Zf7t5/4tyq+xFCaI9O+IXecVPzG27+etj8m35qpt6MNHIbajabigeVSGmfxWb5DVF889J8eSJ+TsobymrT5BuoLSadB4OVY23CG3lph+jn2MfMG7T0Rtol+qrxi7ou+nQfQPxYrk83L9fG5WX6VxpL86F8vfChkgNFG0v+rDa7e5d/v5bvvX+1NRVt8z6V5nQQZV5749WFeA2o+nRju7G6ds6OkQhjNXvBobhr8ToLzec5htywoOSPxT9+LG3POoIfe9xvPtfe+56N82M6HYuCk+zR4tsQxps+1PpYjfJnfz7XrHGO45rXtegH25zTc2LTLvbZfQawtMmvZ+j5M/aVanOGpc3hPPTztO4RnbGG/VhybEP17Y78cT7UbbPlWI637dBeFjjUj7JvIITQHrXFJeXhPLwx9Tb7+o3C+CY19WakoGyM5VyCPf03I4vNchvxzUu16zzWhy/htdUmzQ7J975t/yEosN9XJVqbELv6uu5ni80Jue8+sp09/3fRHmocaT7uwB/Hc/MOv0dGukfzoXy99KG03iv/mPIn2bb86/3hxo7fd2Oj2X4UaV6WfWwHxGtAsG+zJ45V/+9+Yno958j2HYv7njnPYOlfbiPuh11CLPasi5usHYf1GWBtF3xx7H317JjWOT7LOfb4fLD4UtsjhoR5NnYW72e2uVhszd9fQ/5VNpv2uohlX/H3abbL88pttLWR6OXPwJ9dmyOWNp6DeSj5XaUz1rCfOTvVfXIif7b9L64BKZ473ru8bd3csKCsSyPaWkQIoT0SikvSRhM2rvqBtKRtIz4M1Ey9GSmofcQ3IL9x296MxjbL/chvXrYNP43Z96+M+qZZvWaLaZibzQ6LP4+0idezN90wh7ZtzwcSrS/q15T+fJ5lubH7Ad3RW1Mxb7LXU45081zz4cBf/vvVz9vYTZtu/oSxPt/eSpvd94qvA7ofurEwMLa5brt3LOLVJ9yTrxM3lhv7/OLSgl+n+f26zba4a/HaOJY/W76c877TZ5gbzv91n3Gv2+/DDuZngJhH/pcj6+2TL/s5emJMO75x2Po5wZ6BHTnBRxafC8T3wWKcas2N83kh2lvOZ/GD9gu9F5IP8n7DtU4+5+16MYjzsrRZx49zKOZpaZMzjFsnNyZs7rZZGedhFz+WNa9G8+r3Y8qxSC/2pvypYxq/n86xmrrfjGCXrb92DvVrnX46+YcQQnskFpcc64YUqTeetLH32mjtik1u6s1IxtuaPYDkhPHjQ0/cyLv2rPdobeQ3RG+DtHmnB6iVdq5pPMl/I9Rx02tScSZiiWmgfWi8R5vad85ef18x33jg6DxgNGMp/lpj22tT5ZDlwUYjxEPK/TAn2Rdb+7EPrbmazXvBzan18zh/wuuCzVkOSjareb/6ev/+MLJ55dBYxKuPtEYFnyW8HcL1CWq7ZZv7673234Zg2wm5KubHapc1N2yMckN6r1T3uqNz9/fb7k0+6uVgr409pv3cKGPVy9WzcqzfjyP0ZfGjnEtTrPtbRvUM1s/nRNoHEuW8fR9Fv5sf8nwc5rO4B+Vk/hUo7qvWhtjnoI0lf8a5YbHZNi97Hg4wrGUxL+qxjHuCLcfi/Dr53s2fFMvq/nTPFttRjkl+1uaYxU2wu5m3Ord+P45gk2wHQgjtkVpcejriw1Dz0BGv994Q4LqEN1nLA/UViQ/WnYee1yY9GN0jvvccC56PV84f1s4j8djvmft4xTnDfXnGHEMIoT16+eJSeEOY/N8ZuAjhUCP9D/XDoBU9Yf0fw7v45p5jwfPxyvnD2nkcfKxe7XnnCZ4T4OI8Z44hhNAevU5xyREfgksoLMEP4/OS/1VdyX7k4uafKLznWPB8vHL+sHYejPGP7QAAJBBCaI9eq7gEAAAAAAAAKgghtEcUlwAAAABeGIQQQgiho6K4BAAAAPDCIIQQQggdFcUlAAAAgBcGIYQQQuioKC4BAAAAvDAIIYQQQkdFcelJ+fvx9v3v28f3X/99+DOp/75/Ne1uQv1X+e417hEmbPa+vdC8fsqeMscsvHgesi7uyuOsCyOPmD8/gvuraPa/vqnHa66fRwchhBBC6Ki6xaX14fwWD8q3IP5p5Lv8qd1Lj1X/yeGJQ/2p87pzMeEUxjandfH58Vt8/TSMsbibPQV7/qw1eRhgXRzi6dbFLBfKn6rgtdfX67NGZI///ryn8Z1/QlHI99v1Uxuvff3cmBv5OX+2QwghhBA6qk5xKTzA/vpwD/Jv3//93h5QLsupB9IBVx7LP4jm/+M6cRh56kO9hQvZfM8cm6XJMQvkYYB1cYinWxezXCQWseCxxiHGZbbw4Yo5hc98v3ueOUKh6N+39+9f7wvOR6N+xHjt6OeWnOTnUFjK5xrnGfMIIYQQQuio9OKSf4BxD1ThQXbv/5TdlXseOi47lhSvicPIqfO60IHUzIVsvmeOTbF3TyAPA6yLQzzdupjlCrGQbfCFoqlPOkuf9Do4P3N+DOJ1iTw7y89yP3nBCSGEEELoqNTikn/oiA8v+df5g4kj/K9jQv7fvWGb+D9zK8UD0PYAWHykO7OnuN7Q/i9yar/nEDA1Vm9e8cG1vie3bXZeHt9v7ePtwbLoc9aHbj7unjQv97Uyj3rc8rqdxq7J3LC1yenY3M3TklHO9+ZlioXDaM9xH1ZIOWbI59y32limud8iD+P9zUHSMq9b2DOg8dN0TGfj3rHZmIcO1kUg9Xmr/Cn6F15vfOTo9NcQ7SvXS/wkjBBXFclnC97+nq9Fsk8cvb19fzofif6LKGPP9PMwfl6QClL5NYQQQgiho1KKS9uDtf9efAhLD2D5w8py30f+4GRo4x++8ge3eM/6ABYfpIt+lIdr8UGsZfhAaGE01nBeC7GP0s+CXcZ5OaQHSNmHwZ6psZrDj3vwXuao3qPEycoyXmlfbbMlNyxtciw299rYcr4/r4g57ro9IdeN62u9ptgTkXNsIdq73ld/n4+13r9j7rfIw9549Tzq71kXkV6bmHfrWI6lPeviJvnTfY/z45Xv5972Tn8NdR/JVv9j9JbYRJQ5tvEZ4+YQ5uv8E+71/Sjz0uI108/D+NkR701zDrZvfSOEEEIIHZVcXPIPIflDUftQbXn4G7cJD8n1g1l5X3yQrh4Cxb6VB9Wb0B3LMq/I+vBYH24yzPMKfbTtZB+KD7q9sbyt8bXYLsxxMO7Mw/SA0mZLbkzkj8dis95G77fPdCwKNHuUuBQHFtk/+iFIi3Wkm88TY907D0e+7s2LdRHR27AurpI/4d76vUnMH2engLcn95W3Of+644cGwc+xjz35EnB+G907iJfH0o/G1fycyMcs54YQQgghdFRicUk6CPiHouwBUH/I3hi3iQ/aImn8+DBU91McBCK7H7h20B3LMq8N7yflNY9xXrMHQzE+vbGaB93UTntQV2I3weabjLU/S25M5I/HYrPexrIuHP15Rcz5PDnHol/5Xm0eliLBNre63cRY98hD30+ytUU8GPrXqnmdZc8E/fyx5IOlTY7FZr2Nlk81/XlFnm1d3DN/FN9Z47OSbP6ofGmOTU71frk8Z/xx/qwKe2eyt9hp5op+jvekfS3lY/oeIYQQQuiohOJSfHB1D3kN6eHG8nBraaM9POco/UgHhF0PtjvpjmWZVyL3t/Kwa5pX6Kc+EOev1T4UH3R7Y93zELQQHn5Ln5Q2W3LD0ibHYrPWxjbf8bwi5nyenGPRr3yvaE9sK+dYIva39N/m88RY987Doa8782JdRLQ2tvmO5xUZxioxOceiX/le0Z7Ydve6uGf+KL6T59Uh9tOdS359kml7prDE6yCX83Mnn2PfCCGEEEJH1RaXlIei9KCbHsjyh5Ky3ca4jeUhWW4j/s+javsN6I5lf/jf5hH8K/5vrWVevo32sNl5sKxt7I11z0NQ8kfXZktuTOSPx2Kz3mac85Z5RSxx9yj2aPf7OPb9o9vTP9D083l2rDvm4cDX3XmxLiJ6G9bFtfKnLKzUvo/9u2sCwR7ZBj/Pw5840uZ9EoZ4HedqfpbsSXkZfIEQQgghdFRtcal4wM6JDznpgSY+BJcPPUub/Be0GtqEh5veg6TwcBX7bf/nsX54k0ljtvfP0B9rPK8F7+usTfx+z7zEQ8+K/IAq39MZ6waHoHDolOYc780eoFPbrT9Lbszkj2Nsc7fNMOfjvd15JWz53LMn9J2v59Bn1z8LUm5I1wqG+Wwf6955WPZTMZrXDexJOdHmaLyXdTGwxaHbE/q+yLq4Yf6oc1/9HH2ptO1Sz6uwvaRnT0E3B7d+tNctDOM1weP4OeaMkPPJRoQQQgiho2qKS+UDUUn+v1zFw8lK/pq9TSrEFKwPR+mhqER6sPKkQ8xKWyg7p7i0MBirO6/4wFg/BKaHw2Z+3bGCj1WfTByUPNpYxkOQOG9PL/ZtnGo7XLx8+6ncsOWPxWb7vAY5P5yX3jb3k9We9cARKfPemhuDHDPl83XzUMUyL9aF8HrZJsC6SNw6f9ZxpfypYu/6V9fgiHWcra+2XTaeMEY5L2EuGVtbaV4WBvGa5YH8XNtTt0MIIYQQOirxF3pfi/hAtOeB7EUID9x7H7Z/mnjgVAqafSy5Qf6cwWPn2CPCungErrsuYnyNtu0uetydI+viFvF6Hj8jhBBCCB0VxaWHJ/in/F/3xyH9T/S+/0m25Ab5c5zHzrFHhHXxCFx4XcRPulhte5Ti0hnr4tR4PZGfEUIIIYSOiuIS/Azrj7X0fwyiD4doeDJYF3CE7McFZwowly8unbIuTuQJ/YwQQgghdFQPUFwCAAAAgFuBEEIIIXRUFJcA4C4ghBBCCCGEEHpOUVwCgLuAEEIIIYQQQug5RXEJAO4CQgghhBBCCKHnFMUlALgLCCGEEEIIIYSeUxSXAOAuIIQQQgghhBB6TnWLS38/3vyf2v337eP7b3b9ssQ/Dzzzp4EbzugD4NH4eg9rPfL58Vtu16PqI5HWEkIIIYQQQgih51SnuPT7+7+35WD44Yotb9///U7XLwzFJYB5YlFozfm4BqYLTL6f9+8/0msLCCGEEEIIIYSeU3pxyR8wXVEpFJl2fZLh3lBcApgkrO9/37+K63/el2uzn1ikuIQQQgghhBBCLym1uOR/JC4eLvOv88Oiwx9C/0nIn3Aatql/nKY46G7FrfXH9ByZPcX1Bv2wK2IsLjVjTtqcKH2zEYp5nYN/da1vT3Zf3iZSFA67sdhI4x0qOh6Muw27Dxt7ZnMnceK8hn5ubF5QYiYi5vvX9y/f1+QnFr0tFJcQQgghhBBC6NWkFJe2A7D/fv0UU35YjAfQ4lC83PeRH2wNbZoDabxnPSDH4kDRT7xWH6Lv9cmlxebysB9s3q5lNq821m1S4SCbeywUbGPL82wKI0N7LGOla71YbAyLHiOGY9l8OMbowzNyx3HyvLp+9mOV61IsmvWo+0h+8D8OO+kP31ecWyS/HyGEEEIIIYTQc0ouLjXFpPbw2xQrBMZtwkG7PjiX98XDePXJDrHvexWXBMpDvWyz2KYoBNT+kNrYCgh7x+rH4iwsY0Wbuz60IM1d6Eco1Mxz/3nVY4lxj4WeGp/j+bzzdX/CWgrz3mxECCGEEEIIIfScEotLUkHBH1qzA7HlMDxuEz/VIVIdxut+pGLA8EAsHbZn+wj4uRX9LNSH+srm2h+Nn+MnP7axbf2s11R7LGNZYnEW++Pezn0U0z39VDlh5sx5DVDydLqftI4+qvV0QnFpnWvcNxBCCCGEEEIIPaeE4pJ0WE+kw6d8QC6xtAmH8f4BVulnV3HJgKGPUMgpCy7loV62uT74p0925JTj2voZ22MZyxKLs9gf93peY2b7ie29j2aLTHec11nFpdhPU0CU1tcOvD0UlxBCCCGEEELoqdUWl9TiSjg4px9x8YfG+kBaMW4jH7RL5DbSp6vuU1wKfugXBywFhNBmvhBRX7PbMz/WrbCMJbcp52VB6mf/+H3uOa9yPebXtn7iWO6aQMgH2R6/vqof3ZuntAchhBBCCCGE0HOqLS75TyxIBaF4CE0HzvSJh+JQurTJf1m3oU36RI1e+BAOv7Hf+vfNaIWWKYbFpcoPC74wUIwr2JzaDdrUlEW0eI801g57asax2Eht2xjY2BX3hfkijMWHElLxJpD8K7129rzaWFavrXGPua+07VL/iGRnDfTsqQltt70EIYQQQgghhNBzqikulQfWknBwzn9UJjvQeqQfoxm3SQfygvXwmhUDMtTDeyporUiFsg7N/YnM7qqNKzL4OdQ2Vwdw79v8WjzUNxT3lfNvx1oY2rNgGmsUi7adVGCx0h9rrgjTZ+xDyRZtbltbObdOndcaN2mscl5uTezzz0KVH/L6ysYTxmjmXbVBCCGEEEIIIfScEn+h97WQD+MPTywINQWMeF0tnu3hnmO9BLFgqhRhzyUVdGxF0t3FpTuAEEIIIYQQQug5RXHpp1AKPuHTH8d/kXLBPcd6AdIndO5SlIufKNI+RVVDcQkhhBBCCCGE0L1FceknEX9U7UbFnnuO9azEIt1d/LaONVfEoriEEEIIIYQQQujeeoDiEgA8AwghhBBCCCGEnlMUlwCgC0IIIYQQQggh1BPFJQDoghBCCCGEEEII9URxCQC6IIQQQgghhBBCPVFcAoAuCCGEEEIIIYRQTxSXHhDtL4KlP5H/lH9Zb8BPzf3oX2db7a7/Mlz91/1+MKYIIYQQQgghhFBP3eLSevB9+/j+m12/LPHPt8/86fYG8U/2X8sHo+LS58fv5rVn56fmfqi45HPt7fu/38JrK7+//3s7MIbj4LpACCGEEEIIIYR66hSXwqH214c7mI4OwBfhtOLS+/cf6bWLcPTTMnAeR2Lh7x0WLSkuIYQQQgghhBC6tvTikj+QuqJSONw+xKdhKC7BnTlcXBreS3EJIYQQQgghhNC1pRaX/I8ZxU9V5F/nh06HPyAvB9eA/AmnYZvu75fZilvrj+k5MnuK6w2ThaJhcWlsT85o7o3tUhGh9k/drus/h93m0t6NuriY+jlSdByNpcY1t/vEuZsYxUJqI8V0wc9feW2jX1zq5Y/qP0+V4x2bEUIIIYQQQgihnpTi0nYg99+vn2KKB1HP1/cvdwgtDunLfR/5IdjQxh9q84NuvGc93MbDddGPcuC+yyeXMnvW8YPNZaFlPPdw+O/NfcHbU/peL0oofjHa3NgTCw6SP1PhopyznZmxVrqxMcx9lD8jLLFobKxiGucpUuRKomPr0peUc01MRutiYDNCCCGEEEIIIdSTXFxqikmGQoTAuE04ONeH4fK+eLiuDt5i36cVl+JhP2c93Mv21EWG8dyDTxtb/fjJ97J/dheXujZL98rjH2fPWIq/VqQ+s+uW/Oki2yf5sJ/PG3occ7R5yYh9dtfF2GaEEEIIIYQQQqgnsbgkHYb9oTU7oFsOxuM28RMSIml85XBdFGEiw+JS7KsYp+qj+RRHjWxPPdfh3CX7HfkclPnofWuFCJvNTdxjoU33535mxxrn0tzcVf9rmGJhyWftXg1tXgHfRz1W3ba7LsY2I4QQQgghhBBCPQnFpXiYFQ+b5Sdq+gdjS5vRp1EcE8WBYXHJgO/3aHHJMHetuPHjxaXlWsYhX3aYGmsYE8fc3G9ZXLL6TI9jjp5L/v7KL2KfhuJSz2aEEEIIIYQQQqintrikHkTDITT9+Ix0sK0Zt9EPzhtyG+nTVf1DtJFTikuGuWu2FuOXPg+Ea7LPNH9abA5tDvnOzMRY3k+WItDc3MX86WKJhWaDTJ0zMlqfch6IfXbXxdhmhBBCCCGEEEKop7a4pBZX4iE0/WhcPLCWh9KlTf7Lug1t0idY9EKDcPiN/da/J6ZfeDFyUnHJMve2ANUWMHyb9ccR4/zUOcq22WzW7pVJcWtjYME6VmhnG2Ni7mr+pJh0XhvEYpzPG6X/NQbzqn9UtbIn0F8XI5sRQgghhBBCCKGemuJSeYAuCYfQ/FMk2QHbI33CZNwmHW4L1oNwPERXr6uH91TUWZn5dMqCLy7l90dWn8iHfblQMJ77WhCItEWNcv5u3t5f2Vii/zxpPKPN2tybeW1j7isuLRjGGs9rYu7V61r+bP11CqxZH7595R/RJsGHcs4ELHOvc93FQrJHalvPr2czQgghhBBCCCHUk/gLva+FXBiBk9E+zROvq8W8PdxzrOn8iQVBpcD6iiCEEEIIIYQQQj1RXIKAUvAJn2hpP3F1iHuONZk/6RM85xa4HhuEEEIIIYQQQqgnikuwIf6o2tnFnsjdxjLmTyx43Wy+DwxCCCGEEEIIIdTTAxSXAOAnQQghhBBCCCGEeqK4BAAAPwpCCCGEEELosUVxCQAAfhSEEEIIIYTQY4viEgAA/CgIIYQQQgihxxbFJQAA+FEQQgghhBBCjy2KS9Pw1+vgtfn78Vb8lb9fX3I7OMLX969/3r//iK89HwghhBBCCKHHVre4tB4i3z6+/2bXL0v8c/LHD7uxgLQeoPM/T//AxaXT/NPnz3vuu4zKZ3WR4vPjd/G65+t93MZAPZaU08M2lS2J2p9nFl/Wvm6db9bc8D7I18M8lljclcM55gpB2XwqZuLv1k4Y3+0zobjk/fWT+80d/IMQQgghhBB6bHWKS6GI8uvDHTqPHSbvxinFk3gQKg68iy/e0/cUl8z48eTcCQWo8jV3iM5tC0WIvE2MzaTvQz/5p0DafixtwiG7/2mSMK+szd5iTIzV58fXffLNmBt+fgeKQSY/35NYOFnnvfp9XxGzYFfs0/7z/v3rfcEXuXfkz1ncyT8IIYQQQgihx5ZeXFoLA6GYcsph4tYYD8g9xodniktm1hyqXwsH6H5OKW2mD+xyvMoih6XNgh+7V1wKNpf+3ZMvrp80xzvlmzE3/PrYbYvRz3dDtudoAS1wMG73Xqsi9/MPQgghhBBC6LGlFpf8gS8eIPKvt8NBwB80lkNQQD70D9vE/x1fKQ4z4RDiigzhEBrbZPYU1xtmDq2Wosd2KNLsSTR21QdNN29/Xxg3tWsOlLV/pDl1fDjrn9T+cEFxUFxq/JHj56PfO3Polg7D9TVLm2BTJ5+U+Xp/Vn3bOVKk6BQH4rXZ3Mjv3YPJz5FhHjbrYmHGNrGAk9aivJeZUfN3RBzffXLp7e3708VPybln8g9CCCGEEELosaUUl7aCjv9ePDSnQ1B+KFzu+8gPL4Y2zYE93rMeguIBuehHPjTLh6EJTPdL9gSbi0PeMq/y0Ce3SYe+NGY4MGb+sNg09GHE6J/hodWKmDeBrajRe106VAf/T9kW553iFfquxrW0yeKVKHyp+FefiwUl103I94oFol5uCPNeKda2AYufI+E1JdbepvK+6cJX3Ufygf9R4PE60Yl+n/XNgptDmK/rI+SM94Mwr2fyD0IIIYQQQuixJReX/CEiP5i0hRHLgXncJhwy6sNReZ98UBP77h2QLcRDdP9+2R7Lwa1pI41X+144JJZYfBg56p9ZmjyqiPb4IsVCk1/i4Vye75gYNz+WlpOWNhvBx7ktQm6scxz3JxP7nCkKrMj3irlqzI3pAoXInJ9bwv11DpS25WO0+HnmayvPVaMvVI7e73F77rGceST/IIQQQgghhB5bYnFJKkz4g0l2aLYcMsdt4idsRNL48RBU9yMVXYaHHulAlfUhFXsaZHukufprxVhVGz/e6ACZ21zN12PxYeSUQ+8E+YFUen1lm2M6EIvFsaxtU9Ap5i3nRbonxaU4fFvaNMSxiyJYFY/ltT9Nocxgc922u4405HvFdWnMDfHelZNiMUKxtW+bQNpDPqq9xOgLDW9HEe8784D+QQghhBBCCD22hOKSdEBMpAOG5cBraRMO4v1DitLPruLSgHi/qaBQ2VMf3Pz3UoEuv89UXErkccnnbfFh5Kh/ZvHjVTHqUPhM9c3EfD2deK39W9rI+DaDQkIT9ymU/Ddhy1WPMTduMReLnwsUW6dti/00Y0t7i5V7rzGJB/QPQgghhBBC6LHVFpfUw1E41JefODAcvLttLAdnuc1tfuwrjtUtFlgO7PHTK902C1PFpUQ9vsWHkcP+mcSPZz+EFjHVbJ32WZm3iTBWss3SRkKOc0loczgnLfFtkO5V+jPmxnSBomCvn2ukfupYxHm6awJhnrIvvD07P3lk2Rdvz+P5ByGEEEIIIfTYaotL6uE9HjTSoSIeRsuDx9Im/2XdhjbhYNk71AoHnNhvfUhtD1A70Gx+T4cpwZ6F8tAd22QHsHCoqu7bVVxqD45jHyZs/kn9tf6dxPtSKBq467UNQkyDz7L71bj3iLEo/Bz9sMbH0qZlWEjYZW+NnG85KbekcUIsk41pnlJ/ttwo83yWOT+LayZ/bb0n9mGwv8GvwWztxJhJa6lnj8cY7168Zngm/yCEEEIIIYQeW01xqTyUlISDal4syA4tHunTB+M2qZhRsB5QsgNxhlpIiQeYrW3n8K/Ss1k+7Hu/5dcqO9yBys8zb2MoLkm+0YsIZTvxkGfwT+pr7+F3PWTWNHMvX5diWs9LjXsXIYca34zbND4W/Fu2kdaDDdWH3fUj5VI5LzEPE4bcaPJ8GkssImuOjOfl8mK3bVUuyjmWjaeMEWLWX8+OfrwmeCL/IIQQQgghhB5b4i/0vhbx0LLnUATwEsRiaOdTVo9JKljYijDHC1/34qx4PY9/EEIIIYQQQo8tiksAD076JMy+T3VdmPiJGesn6B6luHRavJ7IPwghhBBCCKHHFsUlgEdl/TG2/T9+d0myH8+bKcBcvrh0Vrye0D8IIYQQQgihx9YDFJcAAOCZQQghhBBCCD22KC6BGYQQQgghhBBCCKFaFJfADEIIIYQQQgghhFAtiktgBiGEEEIIIYQQQqgWxSUwgxBCCCGEEEIIIVTrtYpL8U93r3T+clL6c+H8lboNhBBCCCGEEEIIoVpCcUn+0//+z1hP/unrn2AtCr19fP8VXg/Ic8xJ/Xx+/BZfvxR10Uz7U+dVO3FunTYIIYQQQgghhBBCtWzFpVhwuHphKdn+6+Pj+1MrsGTtnvVTSaEwVs2/juFv56OqwDRogxBCCCGEEEIIIVTLUFz6+v5VFyGuii+GuKJKmINu83MXl1LMtmKgPF//abT1E17jNgghhBBCCCGEEEK1BsWlQRGm+hEqsV23TejfFYHWH2dzdH+kTcf3Ee/Nv27bduY1mpN/XfhUVOeTQGpfkdN/BC/aUn8CqfzkWShArXMxtEEIIYQQQgghhBCq1S0udQs0vnDy/v1nvRYLEXkBZdgmjuWureMMCloqW6HKf79+iqlu57CMobUR5rkQCkTZXC3+iZxdXCo/kbRQF8RSIcn/+GAsKBnaIIQQQgghhBBCCNXSi0v/OPrFmboYUhZY7G3qAlZTqLHQFJNCMUcu2GiFoxy9TWtf3dYy95PxxSEXM0cVt7xwlPspFZDq4pLSBiGEEEIIIYQQQqhW95NL4S/EScWQ+CkckdTe0kYp4NSfokntij7y1+XCTfMJnhVl3IJOm7wos36f22OZ+w2J9q3FreTPj8qv+TwMbRBCCCGEEEIIIYRq2X7nUlOgCcWTtbgiYmmjFHCa4tKI2M8yXovUT6dwtNJv4wtX8TVf2Cp8ZJn7bSkKa7FA1BS2mk8r9dsghBBCCCGEEEII1RoUl7KiQ1FkOV6cCchtpn98LP8ETvFaKPK0Pxp3gv2+6OJsDO3KsS3935byU1sdP0+0QQghhBBCCCGEEKo1Li45fCGlLNKEAlD/0znjNsJYsVAk/64khbXQU78W+y8+VZRd7xZ/Rm3ip5P8L7xux7b4J5HaTs25R4xXMXZ9TSrIDdoghBBCCCGEEEII1bIVlxakAki6VqDcJ7eJY1WvFwUPA/rvVkrjhx/rEm3xbD86Z2lT9q0Xhfpzb9vtLS75+RfjKJ/6isWjhOjnThuEEEIIIYQQQgihWkJxKSs03BzLJ4jgKiCEEEIIIYQQQgjVorgEZhBCCCGEEEIIIYRqUVwCMwghhBBCCCGEEEK1fri4BI8EQgghhBBCCCGEUC2KSwAGEEIIIYQQQgghJIviEoABhBBCCCGEEEIIyaK4BGAAIYQQQgghhBBCsiguARhACCGEEEIIIYSQLIpLCn8/3r7//ecx/pKdt/Xt4/uv8NpD8/UeYpDoxOLW8UIIIYQQQgghhJCsTnHp9/d/b9nB/p+37/9+lwfuh+T3x/fnMp9fX8JrGalY8fnxW3z9SjxtcWkl5qKhuHSreCGEEEIIIYQQQkiWUlz6+v7lCkpFwWI54L8/QQHDWFx6JCgu3R6EEEIIIYQQQgjJEotLf97rwtITQXHpAaG4hBBCCCGEEEIIXVVCcSl8asny40XpR5FWisN/KAi4fop29aehhm0ixt+/4wtja7vtR/kaWwvev/+kPozjHJ/7Rmqz90e6/P1537GA1vwoo2Vu3TZz8xrR92FOp7g0mpN/XfiRzuijwuedvhBCCCGEEEIIISSrLS5N/U6irCiTfpRuPZDHgkBxrS5cWdos+EN/b6zsWl28+sjbLJg/uaQXNM6Z+0YqskivWfD3p3mnwlJtt8WHwzbZvFY/637qsoxVzlf3j20MrY0wz4UmhoO5I4QQQgghhBBCSFZbXPKH7FHxJRy8mzb+3vQpkXjYrz7V4j9ZtB707W3qokNdHGgLPgqHi0tnzf081uKSVlgy+dDepp6X2fcDdP9oscjR27T21W3Hc0cIIYQQQgghhJCsfcWlopCSURRu5MO+WFzqtomfIBHZCgbmws3R4tJpcz+PUARx/tD6t/jQ0sbqk9iu6KP1mfdH0WZBtF8Zt6DTpo65/z63Zzx3hBBCCCGEEEIIyVJ/LE7+8aTIDxSX+sUgS/EhUhcaVJQ+r1pccp8m8rZJsbP48ICfNZ90CIWlrTi4XhP9Y4lvv03e9+qv9fXx3BFCCCGEEEIIISRL+IXe8ZBe/ehTgVag8UWG/qdcygLC/jY1UrFC5Ghx6bS5n0deLEmfYirts/hwf5swpsH3K/GTQmb/nGD/Gp/QbtY/CCGEEEIIIYQQkiUUl5bDdCyglIft5QD+vhWc2mJOKBhsn5qRD+yWwlFdZJALJhWazfUv9FYKGy16weGcuW+k+XU/LdYhLy6574N9pb8sPhy3EeYV/T5ne+xHsFmOix6LjVGb+OmkD2dvWwgbzR0hhBBCCCGEEEKy5OKSJxZhVsa/M6csMFgKLJY2gXT4L2gKCWObPakQtbIVG8RxPGVfx+e+kcY8q7i0jr/0KRWYCqb8vPWb0ytYqVQxcHP3Y2f2iLZ4tlhY2tT9aX7uzR0hhBBCCCGEEEKyOsUlgBq5aPYKIIQQQgghhBBCSBbFJZiA4hJCCCGEEEIIIYRKUVyCCSguIYQQQgghhBBCqBTFJQADCCGEEEIIIYQQkkVxCQAAGhBCCCGEEELIKopLAADQgBBCCCGEEEJWUVwCAIAGhBBCCCGEELKK4hIAADQghBBCCCGEkFV3Ky79/Xj7/veff1Z+fcntnoPn+atqPm5vH99/hdcSljbX5vx4rfn+oDnw5/058vdWSDmf73HPsL8hhBBCCCGEkFVicckfLOMhKfH58bs5fJj5el/6ePv+77fw2lMyUaz4/fH9OTqMWtrchK/vX8NxLW2uzu2KS4fWzQ9CcanHIOf9fndD/6X+V/S9dVjkrPrK8xUhhBBCCCGErNKLS/n/yscDyN4CQtPf0/MkxSUf9/fvP9JrCUuby/M8nzQ7C4pLHczr4j4F9VBAqsaKe8bnx5ee2/W+vt4TCkwIIYQQQgghZJWtuBT/p37vYfP1DqrPUFwKc+h/8sbS5hGguFRDcUnDmPN3XbP1J6nc96nYpOW2fD3f+xFCCCGEEELIqmPFpfg/3yvKYXR4UB3141739kQ7Is3B7ax+Fo79WNN2cMt/D0vu0+J6Q/hUhKVNftjVxsoxz8sfjgefvBDa9GLtx17s+j8ntZHm18Pbtvovt3scL48lf0Y5qLWTPgljaFPY6yjGm8iNZqyF2vbR3NzrI/+kdtnrw08BKfTnvmC0p8yLDXGNWNbFQrCtzTHrOp2iW8jacru4Lt6T/BTsRgghhBBCCCGrTMWl9qC04A+I+aEwHkzSIaY5QGbkB6pRP2ubcG86DAWbsvvO6ieSDoDDIoxIPNC5sda5Bnua/roHw4jl8FiMpRwoF6zzqnNAQmrTu8+/tth0Vpv6uk7MhaK/xUcfqQ9jvCbypxeD4zGPLPaUcaxtzua12qHNq1zfjY/PWl+WeRlo/b7PnqafeI9mXy8vC383fUg51smRCUw21WPUMU9x+djigxBCCCGEEEJWGX+hd36Ic4QDS12g0A7aejHA2I904POHoXQ4Oqufs4gHuurAJ/rBctjutpHH0mJhIxzUuzYpbfy4yRYlRme1ycftMfaFMV5T+RP7lPK+PthLWNoIlDZb5iX709Km8avFPzvnVaLkZ9330B4pRvJcA6N1IfVXvVbFovRhbLOMIVGMG+cW6PlTsSn3Ve4T/3UYCyGEEEIIIYSsGn9yKR5iysNW/JSASHuIbw7pK8Z+vA294sBZ/ZyFfKAT/ZAd5orrOd02hsNjft3AuBjTaZP5OLRJuRPs9F+f1SaNOUDPv4QxXlP5o8Qlf22Zkx4jS5too2+TsY5pmJeSW+Xcz1xftnl18eMI99ZzMdjT5LG/R15ras6vhLnJuSnHQp3LDHHeu8b9qMbPfIgQQgghhBBCVpl+LC4cYPND1eh/8EvKg2qOsZ/hIfGsfs7CcKhPdAtHkW6bsw+tvQNyotPG2xrG/fO+/Pu1fO9zKYvRWW3qsUUU/xQY4zWVPxPjLvPRY6W3addlbbNhXkpulf3cYn1Z5q6g5XY9F4M9qXCZI88z2Dsqajq/3b24tODjle3ZG8q40VeNfzJ7EEIIIYQQQsgq2y/09geO/NCkHFgUyoNqjrGf4SHxrH7OQrZH9INyuC/otpHHGn/KQsGPNTjsdtu4QoR7bfnX55CzL36/3nNWGxve7zvyp4nXVP7IfcpY2tZtnB9GNlvmFfopCyJ138a57FpfM36KaOuhHt+4b3TXXsKyLrrI8yzXaWzjfC/Qs9PHdKa41LMn9oMQQgghhBBCVtmKS+kgkl1L/+NvOZg1h/QMUz+GQ+tZ/SRSf6NPKsjIBzfZD3KRoKTXRhgrHr4l20fz6sUq0W8T7Pl8e1vH8GO676tD9PE2G94mzUfRH+VrS//1L/Su7m3mOVU8kfuUkQo8NXWb2H+2Jlsf2Oblv1/7iblW+SvlzVnra0Ofey+m4bV8LKEfY3FJ6r+m9plM8p00pjBWZ51O4eepxaYzx/q+qmiHEEIIIYQQQlYZi0sLwgEmHTgLtINg52A27Md4aD2rH0fqa9/Bz3aoX0nFjxXBRrVNHKt4TS8C9OcVDsfavYFxm3Dwzz7lkWxvCiHH2wQyH6h5lg7+ifxTKMZ4GfJHzMFqPKlNHQ9Lmzon3Ov+vtVmax6WOeRiW/YTEOd2gn/kXBzHNORHpx/Levdtyn48xZiWdeEwFJfyMUx9ttTzlsZr2yTyvF+o5p/bgxBCCCGEEEJWicUleCTkAsIewsHfUhwYHNgBHoFYnNOKdqnQck7On7dO7wVCCCGEEEIIWUVx6eE569Aa+pE/RZKwtAF4EJTiUigmpU/4nJXzFJcQQgghhBBCzyuKSw/P4x1aAS6D+GNx1Y+OnQLFJYQQQgghhNDziuISAAA0IIQQQgghhJBVFJcAAAAAAAAA4C6g5xTFJQAAAAAAAAC4C+g5RXEJAAAAAAAAAM7F/wGd9veZoucUxSUAAAAAAAAAOBeKSy+lHy8u+T/7/fbx/Vd4rSb8ifDH+otLAAAAAAAAAJen/kvKR8/dFJdeSp3iUvzT2Wty3eLPc+8rLn1+/BZff1r8ovzn+9eX8NoPsBb5Er34rRvU+/cf4fVRwbAeq/GB+KfkFV9VbYs2xn6G9liw2ly1E/Pe0kZoNz2vnf5Rc6NnTzPWsb1nlGN/3vOxhLknBj50jMZyWNp41vHktTNsU9nb3Tc7/Zj9Y+AusaheE9sobfe06ef81/ev/LWKnt1717KVR4tF38+Bvs3GWDQ21/vPREwNmPxc2fQ0z0A826w0Pjhr7Rj7GdozwWjup+wtYjvlvXLQjyXuljaWeZ3Vj5XTYjHgTJuHXGzfeG5iLUDJHzMUl15KSnEpPjwVm96SYO+dN9qd+I2v9wYOl9pIwxtV/gYec0XcePICZfWmH+f0+fGlblzhzSq7zz8gVJuTv6Y8UGQ0fdUY+jHZY8Fis2+TxXz1V3aosLRZGM39LD9bc2MYi4rQ7w4/W3Msv177NG/Xs9kwlqnNSmftWNoYcyOg92P1z5B7xsKQq45hPwujNnP7YYa3MctpY7wsNg95wFhY/Gy1uaGORYV5/xn0I2Gyub7WXcsPRpzLMEZ3YG4t82wjcs+9ZaX/XjnqxxL3s/afm+5jNSfGYsRpNlu50L7x/MT1JeTPFD5m7Z6CnlNicclvFHcq+PjNluJSn8tspPIm075hVtf9G039hpo2GW3jCm+65ZyFtk3fAqe0MdpjYTiW3G+5Li1tFs6a106bm9ywxKJBsnGEJcck9szdMtacPfrasbSR+9f2dctYGzO+TNwzFgt3ayPPpcn5hvo+uZ/5tWzhEWNxlp8lLG2cz0b7z4wve9T9yP3e8xntpvBsExHa3m19Ge0Zcue9JdJ9/xr2I9tZxt3SRqK+76x+LJwYi12c1Y8CxaU7clIsKS69lITiUnijsfyvWNgUl6RLCMk3auNfzx+S4qZR/K+Jf4PQ+1gxtks2/ez//MkL1j80xmuN7wrim5Gbs/Nfmrv7evVh+YZlidcI6aFWftDN8qj7Bq9sXMpG1ORLt++As28Y61E/VnssmMaq3ziDP9d1YWmzXBvO/WQ/j3LDFIsaca4zzLw5tm3nbLaMNWpjWTudNsbcGPYjMuNLiTvEwpiro36sbUY53+Dty+Jw1lqe5rFiMe1ny/zqWEhY9h9LPyYqm6fW8vYef26ezCL73ccrXmueRQpivjifuvh63y7X3dfRH3lOqX11c6PFnmPWPVPJPz8HJXb5WN2+A86+w2vQas8UhrW30rY1zcvTj4WlH0vcLW1a5Hmd0c8cx2Kxjz39yPd4/8RrZ+4bRf9rH8IenvpZqfpI4637cmDP82ppy0aew40PBB9b2ljGCgxiWftHa6fsM+g51RaX4iIcLYyQvPkiiwsrSyxzm7Sxpg1AS85ekvsE74+VSAvP9uZ1K8Yb6UovJs0G+vb9+bb4ob5naVfON3tTXq8ZSDGKMQu+bDcMP48U1yY2OUpMlTk3OVVvbM09YZ6/vmI+JJJt1n6s9lgYjeVfz3yaxv7IbLC0scz9ND8vxL703DDGoqLIpV0M3hwLgm3bupi12TJWv41l7XTbmHIjYF+nido/s9whFsNctfRjHGuY8zVx/nk/pngZ7ZniUWKxMO1nR21zjRALgfH+Y+vHRmXzxFp2BL8cWZ9nIOeV92Oda2k+1Tw8KXecX3075dlGvG+0jwkYc8y+ZyrrS7E/jFfv48v9GbvWzqgfqz1T3GFvWejHwtiPJe7G3Cip57VwVj9THInFXvb0c+99I+ZFkQ+LDR/ZWL1xEtn6Su32rJ3mnthvPnbbb5xD5p9dbYSxNjr5o6w5sW2MRZ3r6DnVFpe6SZYICdS08fem5LG0iUm+bgJKUq5oSR6u1xtZu8iuxLkbqX8ttgt+UPyfUY4V7XExECj7ydsK/q3tbTagnH5Mi40/5UgnpiHmeS7Eza64Rxtzo+1nnz0WmrHyNeLHyL+OfrW0Mc39LD8nYn/i/ROxiHkd2PaLfShjCPg1UYw3mz+WsTptivgtSGtn1MaUG8L30lgVrX9muWcsAvv2hJmx4vWmvUDtc4cpXvvm3sd+/8/GorretJcZ5qoUi4SPSRqr04ej188kjc3WtXwp5Pj5udUxNcTAvxbbhbwJOSPPXXotz5sWva2QY7W93T1zkMdP/WwztiOxe28ZxuLsvcXSZkPff87qx4o255bjYwX29SPb6fuqba9jn2PcN8I6GPg/33+l1x35eOmaHzfdl8e7JdwnzT1cq9d7M+fCRksby1g5Uvvten2P6tfCJxvoObWvuKQtuHzBW9os36c3Ok+TvDVakqc3EYnx5v0zyHPZt5FGPxft2k0mbPgVQ59XxDHShpL63DYYYV7eRi0OWkwdVVyXh58/Ll/yh6CG2N/axrLZStT9OPbYY6EaK9n2Udkora9eG/Pcz/DzwjA3dsai6neeXo5ttPY6Zm22jKW1Ea77cfK1Y2iTbOvmhmWsEtk/s1j8c1YsEnHMNVct/RjHGuZ8iX+9XlemeO2de49HicXCHj93XneIsZAY7D/mfgaINpty42rIeeXnV+dabx55DljWwoI4hpVhjgnz8jbybNPSm/uGmPOmeVliYfTPMO7GNhnq62f1M8WRWMyzvx/ZTt9fbXuxH1Tk8S3alfkg9tsQbVruU9dUk3f7aIoyvt9sjnXeJvI5Wtos3w/HKtDyp9ozCgR/eBta29BzSv2xuO7GcHaSuzewmNz9Damf5PLCuCo/sJFWC962ueZ0bE59S3H314TNxqPFVMZis29TPYA1eaXlZ0bZj8y8D2WKsWIcG58Jse62OTr3KT8bcuPGsdAZ51gqcrf7z6zNlnxW2kh9+mtZjC1tLLlh6SdD988s94zFRpk/ln4sbSw5n6Ht4zdeyzqPEos5P5tyVYuFgrr/TPajodpsyo2r0YlXnWs9/+VzLNqFnGnu8e3l/WuMIcckn3fHHK+vHNE/FWUenrUGZSz26Nx4bzHF4qy9xdJmQ5/XWf3MciQWcxzrp+Of2vbD+8bYJyWx/XL/OO/2kXyXU8xPynlHPkdLm+X74VgFmq+UfVjD29Dahp5Twi/0jonUe+PRFna+yCxtFnySx7FSws8n+exGcQUkm5V5aL505JtJ0S5f+OHrut9y045ju3YCeT/1G0eIW7AhvFH2qDfhmdhZNrN6rnL/webeG4LssxKLPRYmbF7X5cE2hrnP+Tl838uN/fbEvBo8DOvI4674NaS9PmvzYCyP3Maydv4/0/rq2Bx9OLVOu/6Z5Z6xSEysr7UfSxtLzm8En0t2juO1f+495D5XLhOLCT8bc1WPhYy2/8z2I7LXz7v3w1sj2azk2uFnm4h/vV1zgTi287FA3ifPNgmLPT0Gcz+4t9hiYfHPOO62NpHuvM7qZ5YjsZjgcD+SnYrtJ+wb+/ZuwR4/Xq+feI/zjUCwJ7Tprjdtzvn4ljaWsQqUGKjXFZQ9Gj2nhOJSSoI6aZZEet8eZtqF2W6cljZ+Y80ektKbhpz4ejKHDdq2YFLbepO/N8GOcsH7DaeZX/CbuIhNG2nsW/CzeWPwJBvbmHYfdLubrx7Tgji3UczEN4zcR/5am4c1Yj85A3tm/KvbnOVzEdvZNhNz3+1nY27siEUzzwybnzs5Fvvu3j9lsyWfjTnv8GN38tAhtal9JuVGTacfi63Xi0VAX1+DfoZtjDnvGK2rOPez1vJzxcLoZ4vNDuMetxL7bdbO1F6p2GX2s20t2+J+e+73bOMI/ZvjKTKxlnO8jVU+r3TWV85UHs2unRaxn5yBPbYc68zdnPNz8xJjMezHEndjbgzndVY/G3eJRaQ71kn93HXfiK+VfSxj5r/QuyH0UeShH6/Ku2k6Mcpo125rz7iNbawNvf3MuTv4O1+LAfSckotLnrh4V9qkWDeJiLTxj9r45CzevLcNJSVsSuCW0iaxXWdBSPbel22uyR5vm7To00a4EjeP2Y000h2rS2mzZ9SHsPnWebGxxbSMZ5t/bZsFxZa6nZiH2eu9vAnI9gQyHw37kdt40ht2RNzADW3m5n7Ez7bcGNnT5ob2xt338zjHBHszcl/O25zY/Glp02B5cNHaWPInp+nH7p8rxcKWq+N+bG0Eu9X5W+K49bNnLQeeMRYjP9ttHsWi9Y/c1hTTbizsNpvX8tpuZNetKefm4uljLMX/4LNNk2MrnX1VZJRjAs2eaVlftc2ynWetHUs/FnsCvXy+797SIMTCMe7HEvdRG+u8zuqnanvjWPTHOs/muq9b7huB/jm3WTsLTf4oeTeN76ccy1PNvY6rtC6GbQxjSXMPjH2kx6u814GeU53iEgAAAAA8BulwdsJhBwAAbk8sgjVFoKI4dhL3HCuH4tJLieISAAAAwKMT/0da+t9sAAC4IErBJ3wqqC3IHOKeY+VQXHopUVyaov4Ipcz/K1yruVl1GAAAAF6HeGDY/2zBsw0AwI8h/qjajYo99xwrQXHppURxCQAAAAAAAADuAnpOUVwCAAAAAAAAAIBdOFFcAgAAAAAAAACAXThRXILbofyMLQC5AQAAAAAA8Bw4UVyC20EBATTIDQAAAAAAgKfAieLSCP9b9d+//0ivPSDhz03+8/3v+5f4+pjwV2VMfxHmBQoIf96P+PLxOJ4/EYpLO/n9/d/buTl3LKbRHv/XRsp9MvT7PHun4+fW+7P6+cnndThXHts/x/aW87maPdCHeNnR3puu4cPr7mPPlWOP+H5xNZvx4VGcjhWX/AHxif/0bJzf58dv+fUHJG2kR+aU+hjG/YwCwsVz7FWLS4fXxKPlxmXyML6JnJhzR2Lq7337+P5b2yXE16+VZZyE6MvqT+Rebe/9qfX+rH5+3vw5Z50+un+O7C234Gr2PCWW90pLm4VHjFey+d7vE9p709CHxlgcwdtg2ceq/an58/jR1m6bqu0z5piG2c8LpvcLRxWTXXnSed/5kdzocFkfLqRcrdf51XzoRHFJJXxCpw4iBEKSD6qhwmKc5uI5pr2hw4BHy43L5GH15vHD5Pm/fd3a2KyT+CZX+LO+Fn1+pYe+n1rvz+rnZ53XWev0ef0DT4vlvdLS5tFY19PXKWt/lmYPsHKHWFj3sZpwzsieEwVb04G72ceeMccGWP3c5Ir0fpHaHf3Uy+B9x2pzzaHc6GC1J2/nuaUPV5/Je4vV5ppb+dCJ4pJCcOh9P0r2WBiKbz4/KC6BwKPlxmXycPyGcU98/mf/Y+LfgPyb7GjvrOchz2vrf7v2k/zUen9WPz9v/sj2zPK8/oGnxfJeefHnunnc83B6njln7c/i1/KeMe8Qi/37WPVrOBRbxfPa0+XYmPPeLxZM940Yv+/8SG50uJ4Px3vL1XzoJBSXOsbHa6mSJRMNcBNzk/UTXK67r6PhkpG+/7UP+dCpt9kcWtjmnV32YSM43AdIfF3wQeWvdf6xr9SuDlo5p4187P5YxrmnOIh9lFhi4QjjdRLOx1u6/2I5NtNP7UdHx5caL58/D5IbprEcxnhZ0X24+WcYr5E91pjW7Qr/Zf1n443nXcU5xqa8L/Vd5UnXnsApOe9oxlqo/TTyo3vdkhsX83PfhwvDeVn8fP95OUZ71HDukcPr1NHNn3v6xxKvgCk3eq9r7W61lof22OdexnzD3Zu3S/3U1y34MRSf+X69XXabTRhi0fNjYUND6MvSZjRO4OR4WeZuJtimxc/EcP5Cm7rdoA9zLKS2tT1uLO/7bL9a2PabnftYvW+J+1h5/Z45Fq637x+Fnck3aTz3dXxdyrPRe1Pf7p1+FnLW2dHduyzzEuOVbExzu19upGv9fL6YDwu0veVaPnTaVVxa0QxxNM56+/58W5zV3BOd4h2Sri02fORjjdpEm12b1cZwTzewGt52YVFHglPzwEf7cv+k+S+kudb3Nf3Eewp/LtfKOdTzmp27HN/AyM8Vvfivr0t+lG34sRyz9uPblfMRbR5A/ixEP18+NxK9sRyGeNkY2RP9U7QR4jVlj+xzz2jeFfb1UNns7c3yIY37UY1vseesnK9tWmjm59vkPo3xa9qE8dRYXM3PQx+GNv15SbnaybWFm88rxae33i1zH/YjzV3z4SB/Mm7rH1u82n2kZ3N7/4oh58djZTav1wQ/r2j22Ppp7IlrQJpDaKvZ0cfHucit6jVvY2ZzJ14mLPuPNVctfVnaeO4QL7MtVnbGIGHxc72eF/S9YWDPYP6m9R79mvu2vW/Duo8160CzNV4v1tpdcqzNOUdhd/KN+97bdOBZ1JIbGVY/a/P69RX7T+S2WeZV52l6rXlf3rh1bpjyOePHfbj277DtLT/tQ6ebF5f8a4VhyeGhXW8DSozbRJtzJy2UNmcbhUA+h/54pf0r9SLK55/aeD+kNpKfw7UtOWXEeXXnniONG7DEomRgbzHfHNmGH8sxUz/yXOdzjPzxPEpuJHpjOazxWtpI2O0xxmtoT44e0yYve/i2tvh7e/N+83FyO2u/z9iTMZ/zoY1lvddtmhhaYnE1PwuUc18Yzkv2s5rjd5jX1B6VUc/9nHVqzJ/Ezf1jiZfx/Wsl9pnnTUK9J2EZy+LnHM0eSz/SveHa6D13Fu/zZIuwpsJ4ss27cnwYC3me4ljVmhOxtPFIPs+unxGv4dxnGdi8zFsiX4N9P8tt5nM+0o3FWc+rGb5tJz9jX4HqftXWYGfhk7vkWPy+aFP5LPdNtCnYWbYbr1tLbmSM/Jzh51D4OthW3l/5yTIv3yb2m+eDFpuRzXHM/blRxSaR29lc/2Efrvc6tFzNuIAPnW5cXIqGF+1Kw8R+K8ZtJmw24BdrtaGs5PPKr9e+GAV4odkUYtBrf4akrVjnNTt3PTnn/TVIdO8TwVdXyzFLP4od0z4jfwJ+vg+QG4neWA5DvCyM7TH6Z8oePabray5nxHglgl/dm4+3pdM+vR7eqOL1FK+PLG7ueuN3mz2bDRnr/Aw+VOJd+jnMuRnHU6/LUSyu5ueRDxeG81LyKtlQ2Hyfefl7a3sERnMf92PIMWv+ZG1v6x9DvMTYLSjrRe0zf02bi2ksi59zNHts/Vjfcw/j+w3jhDFTPIOd+dfNXBq/xXbez4nar3kbweczuarmQoaljUeZo3J9X7xGc6/bGNs2Nlsw+Fnx3XzOR3qxMK3BhSxfi3YN9n3ME8dZ9zLN1rpdr22D5h/5euPnkS9yHxZtgy/SfXr8EhNrcMLP6fXCd5VtK/lcLPNKbQzPGzM2e2IfU7mR2yy02WvPTX2Y3zvcW67hQ6cfLi6NHOXY30a02UDzhpRjTU7frr/ZpoeGnNqXIUHKfsp5zc5d86fFzzXhnnJBZXifSIk9YfM9cszSj2LHdI6RPwE/3wfIjURvLIchXmMs9hj9M2XPxLiLD6T89eO7gnw27nota1celLI+on8bm/M45tc79vhxj+a8Eu+ynzyXOuyJhTAvx+rTG/vZ99n1YbqnNy8lr4SY3mdeij0V47lb+jHkmDV/Fn7UP3mbon2Gsl6mfOXty/o2jWXxc45mj60fy3vuKfg5hrn/eV/+/Vq+97E2vH9pfjOhxGIiV/VcyLC08dwzXtrcZ9FstmDws+K7+ZyP9GJhXe++XbW3CKx7VtZ+vVa1be5x32u2+v6q63fKsbqde73Yf3MfFjYZ1nLBHd8v4ljN9XwulnnF6/33nYDV5pzidUtuCON6hHsv48P83kGeXMWHTsbikjIhzRCH0Wl+YnXiVYzbyPb5+9Zrsc0ytkQxB815jq7zMxvr7xuCPaLvVoKvTPPqtslRYrlgiUVBL/7r65IfJRsUu+6RY6Z+wtflRlHHJ87BXRPw/WjzebX8eZTcSPTGchjjJeWFw26PMV5De3L0mLYIbbNY+jfa+EaVf+3beZu0cWQbmj4a6vvOyvmJ9V710zAVi8RP+tniwwVrzktj5ffdMX/G68s293E/sj1lP3Kbhrv5xxAvbR9Uc8E4R0/V1jSW3H+TqyuaPZZ+Qhv1PeBUXB66mC//+vi4seP3MRc0m4t47abuWx5LRItbjqWNRxtXvn5OvCbmKjKw2a1RgWCnZeywR/Xfm3IGffZiYV3v6vrP8H0Z9rEKH9P0umJP0SZxlxyLrPN3caj84F+La7awKcQs2ef77frQkhsLVj97u7T+5LGKvcU0r04/uS1Wmyumc0Np0+TvpXyY08mBC/nQSSguVZNPkxEd2NnQrE6Lr5V9LGPmv8Rs2EZ2uHeIZNuQYGNbiQz4fvNElNrXydrQSZKV2CZLjDB2ft/s3DvjWmKRUeaJgO8v5kD12qVyzNhPscCSXU2/Y8ifhUfJjZXOWI5hvIwM7ZH938Rryh65T5k6V8O96fs8doVN3p7BGLFNHZv1exHZnjNy3n8/WO9hvgMbd+XGT/rZ4sOF4bwEP8exfix/rOtrNHdrP5W9xZwWxvlzT/8INjfxSv7I417nao7sB5m2n/FYNj9vaPZY+pmZS7Ld3r4kjPX59lbG3n2/+kOwR4jXPtpYjHM1Ee7tz9vSxnG/eG20c59j77gBi5/9PAfvTRsje/qxCHk8WO/G94Iil2P7MmYVhj092Cc9S94jxxKdGPg5nPMsOs4No5/N7xe5X6u4W+c1jOF9cyNc6+XzBX24Iufk1XzoJBaX1gksjR3uBm+sZGA0JrVdB5xyWri29VFOZNxGdnjXqQNa50mvb6zJkvDz1+/3xMA25DZX/m1jYZt7SLatn43a15ZYOLQkz/C2D+6P4/xojpn7KW1211WbB7x8/jxKbuRoYzks8TLTs8cWL4s9lphKbfJc9eNmB/Eydmn8Mp41RSyqnC7jNLbHc1LO13Zr61304wmx+Ek/j324MJyXbE8+1t3n5Rmsd8vch/1Em6t72hzr5899/SP3I/nQ25W1qdegOCePfW9J9Mey+XlsjzFelf9WqvvKtv21rxHmneVUyss1H+zxGmGNRS9XC3rvlYY294yXde4j6jzdyPcFG2M/l7F3Mff3DOYVEOwZxKueW+Mf72c9z/39w31M8mHVZ2PnQtFvxT1yLBL6E3zrfROvR3vCGt33LNrLDZufy9ypye2pxyriPjOvah3mr/1EbtR95fO6og/buSfCvVfzoZNSXIJ1kQubyCnEIDabdJFg1yUsmCoxa/xc2s0RTuDB84fcAHh24gPOrd5D4WSIV5fp99z0gD94TtoN8ery6M9I8FD4M5FyEAd4JZwoLvXQ3pzOQOk7FG0ufujOq63S6wk/RwoIN+GR88dBbgA8ORx+Hwvi1WX2PTf+b/1Nnh89xKvLoz8jweNgPRMBvABOFJdG+E3jRv/zFB8+Sq6+QUkf5VSggHBbHjJ/IuQGwJPD4fexIF5DLO+5sajhXrvtp2OI15BHfkaCy7P9aBA5BZBworgEAAAAAAAAAAC7cKK4BAAAAAAAAACHQa8riksAAAAAAAAAcBj0uqK4BAAAAAAAAACHQa8riksAAAAAAAAAcBj0uhKKS/EvUPjfgF/+lbTwJzxv9JfTDnE1m/HhcfDhcfDhcfDhcfDhcfDhcfDhce5pTxzL+NfQwvj29v4vPZ3+l9YsNr9yTI3Uf+Wt48/ZuM9zQf/AS3P7nD8H9Lpqiks+ad8+vv/Wb5LCnw7f/gxjQP2zq9UbxZ4/z9oby2xz82dJ9T8hq7YxcEkfDuaODydZ+9oeLPChgWbuZT/4cAKlH3w44uv7V3ZvjesLH9rwdmV9BBuz1/DhkNqHeR+v7cNqjAHJj58fv8XXa7x9xr4Loi/l+Yxt/qmYrnlW2XbfmM5i9OcyhjXus/xUvO5GtGt/jMCExc/GWNw6588Cva6a4lL+hrt93W7wzRtz3FjrRRHejI5V9kdjWW2uCQs029yFhb1nEVvtGc2raHfy/47Uc7faXPOaPox2LOPkfVptrnkpH/q+9T6sNte8Wh72+rHaXPNqPmzw44X5W22ueSUfhnnkfcSiXWNn3+aaV/Jh00eWg+vrBptrnsOH43keobHRiuDLjbHNVh/W7I5pbPf58SWOYbWn8dcN18XGbXPAgtU/Nbdag6fTzWc4DYufnywW6HUlF5eyKr3f9PybyOjNQthsTfftoRxrv83hYXhdyMrCDm8A9nk8hg/LueNDO+tcqn7xoYFBP/jQAD487sOGcix8OELodyGfFz4cUc3TU4712j4U7jkRP5c9fSu+DIxtvm9M3T2pwCHbdr11kTP256252ho8nW4+w2lY/PxksUCvK+F3LoUN0VXTw4ZabZAq7ZuA25T9Rly0y3AbtBvDb9RxvLi4+pttPdZOm+uFrC1s4Xp4Q4hjOoo3vwfwYTMnfGjzYbBDfsDAh0MfNj6rwYcjHw77wYfz+6Fvn/0vMz405WGwZbu3vIYPuz703+c5F/BzwIcL2z2FTatvIsnHicLeTjupbaevxi8FaV1YbL5/TANtDAL3jGmgn2M5ms0Lxrj7PSlvFwl2hv7d11eLV2l3u0/05z+ely2fIyNfu9cz36R2ko/SuJY8qfE+UeLs+/U2WGI6QT136Tmi4x+Ln82xGMVhYu79dRHbWebeAb2uhOJSmRy9xVwSNpUtMdMGXG42RZKnxHXX/Ab79v35tiSv+uaYqMcqsdrs2+X2DDb/NF5YtPkii3NUxryiD5u5V+BD2YfFfP19+RxK8KHgw9QuQ8tRBz6sfWjopwIfCnlYEA8w+DC0sfowfp/uDXMQDkERfFj5UJlXO4+Nl/JhWpfF9bqfnNhessfHo8zNxnbfxjB3zZce3eajPtwb042OfzJuG9OFxc+lbXU/ORab9TZNPsd1ufksi9d6f8+ee8Qr+q/w22LnRzbmMFcn5tXN5wXLuoh+zX2r7WPhuu7fHo1P69e8Tdnc17Z6jnQZ+cZh8Y/D0peljUebjy3u43WxYLZFB72u+sWlZtHo+IVdvHnHBVbcXy2IPKFjIocFEO7VkrodK2NkcxwzUPWhLqZ8cSq2+X4Fm67kw97cc0Y29/p5Zh/Wc+vZNbI5jvlyPqzoPmjgQ8FOQz85+HCch+o8I/iwY2e8t+mzAh8KdsZ7hAOoaNur+VDyz4LvS9rrmvvL62GO2/WyH7mNeEBWfemQbdYO2rePaX5d80/GzWMqMx/THK2NdD1c23wT21hz7A7xUnNlpZ5DoLxvYl6GfB6uizjvog/fr7BvHMCPm+ZU9J/bKc997FcBP6/eHIz+cXT9HLG08cQ5ajnfjbt0rzCP4dzHoNdVp7i0bXjhTcQhJ1p6vVxg4f5mkeQJm39dLCrl3gV5rITdZk8cc+1LW9h5O23Bifde04eeeu4r+HCzIb9X2JD9fdKbFT6UfSghvxniQ82Hhn7W6/hQ9mGJH6vJvwQ+VH1YzVUeb7vPYrOn6lf2Q9XuUX0Yvw82LCx5+Cc/QK28oA/FQ1DsrzlUOeT22tzLfqo4FMwcEhUbRN/eIab5dc22lXvENLD1nzET0wK9zbgIIt9b5kbiPvGSx86x5OrEvDS7PJaxFrxfpWfhk8nGCbFNfgvzzb9u5tnkYWxXzKmOZ95GirXRP46unyOWNh5ljsr1Ou7jdeEYzb1u07ZFryu1uOST0T3gZIt5vRbbOMoFvl3PN+Lier7A86+LRRXurReYPlbAarN4j/teW9j5wsttztsI917RhzmSLVabc4rXn9WHks2ZTXnf+FDxYX5vhmSL1eac4vWn9aGhn3gNH2o+zNDmGMGHmg87D7HRruIaPhR8KONtkfz6aj40HpQ25Pba3Mt+xnFZ0XzpUWzI/JSuWX2YU7xuiWl+XbMtYrXnWExjn5IvZmJaoLdJtuaUfpHvleyx+ke8x31vipdlvpZctc+rn8/GdZH5RHz9LLytIZf+vC//fi3fe//mdio+rPJwjtjnMkbZx1n7RsTSxqPliS3u43WRo819DHpdycWlbAH7JIybY/61bxc3xTbBHXKSh6SOm1C+2ItFJSzY7lgLVpsrLJu//Q0i21yv6MOKYl4OfKj60NvvxlCJfeFD1Yf5vRvh9aJvfNjxoaEfBz7s+HDDzyW3MwcfdnwYvq4PkqGfeK+7hg87PpQQXn9VHyptvM0Tfcq5Gq5tbbV7BTQ/eTrzyn1zr5gWdOZ4t5jWfg/MxzRHaxOuy3FKyPc29twxXv77fL017PeJ6GfFroBlrIV6j7gZLn9cHJZ/vc+cffH7GB/N5jIP91L3bfSPo+vniKWNRxtXvl7GPbQZj1EzMdcIel0JxaWQQOmNOF+QRYJ232Qivk1a8I7wxrK+yeevF4sqtFuTfziW0eaa2O86jrCww0afzyFdyzepal5X9GFNPXd8uNOH+Rzw4awP2zngw6EPR/3gw7EPHfH1zc4cfNj3YbBHsnk7KOHDvg8rxHx8YR+mHKv60Octt3f4e9a8DOPU9oW5KLEpiPdbbWh8f9+Ybmj+MdpzZkybYorWr2ZzTn9ee+4t4xDa3C1esV3Z72JD9gu9x7lqmVeil8/GdeHnmu8bOv14j4ixeHsr4+G+X8cX5h59uuXhXup8NvrH0/dzwNLGIcfXFnft3hHt3Eeg11VTXPJJmG38ayK6hK8Xr7/Wki+ytPASRWLmb0TFxhuSOHw9Hstmc7aprVSbYdrUc4p+N+q+8nldz4fjuePDsQ8bqjdUfDj2Yd2H+CaID4d52OsHH9p8GGyu5py/hg8HPhTGy9YzPpzdD2P71MfCS/sw9dM9KLV9bOT+LG1yNvj7qr7Fvqo2nsafm7+lPvI53zumbT+J4J/7xnShstu9XsdCjINni6mlTViHQpt1rHGO3TtegbBPbG3bvUGc/8S8Cjr57OiPteD9XM1XY42JsX1F8HPmj2T76ks5V/MctSLNu8lnpd0eP4/ajHPeGPfhurDPvQd6XXV+oTcAAAAAAMADEQ/pWnFrT7EBziAVf/YVl8bIBRaI3HFdoNcVxSUAAAAAAHgOlEN0+ERG+0kguBPxUzOzn4KxQ3Gpyx3XBXpdUVwCAAAAAIDnQfzxHwpLP0IsargY3PZTYxSXhtxpXaDXFcUlAAAAAAAAADgMel1RXAIAAAC4IwghhBBCzyaKSwAAAAB3BCGEEELo2URxCQAAAOCOIIQQQgg9myguAQAAANwRhBBCCKFn0+HiUvjzhfxmfgAb/CULAIBXByGEEELo2aQXl+KfjRz9ychUXPr8+C2+fm/OKnaN+vnz7v5044bqp+pPPkrtLDab57WO9/79R3rd0WmzjhNp7G3+hKX85yuH/TwqxnWhc25xqfbzv28f33+Fdp5BboxybD43lHZC26KNsZ+zcsy8lg2MfFjP7ci+ORrrlD3qrJgu1PGScrVv89f3r+y1mrVtY3O9Rxn7eVQO71HnYon7yhq759+jEEIIIYSeTYeLS5ch2vv58XXs8G7oxx+A8uvxQbP2VTgodYo8Fpun5hULF0t7fVy9TWOvn5dcPEqEh+eyzZ5+HobD6+K84lLwfR7DeGgW++7khjXnRzH116q+BYbrwtDPWTnm+8nn6/vZEV/LOq37Xu+ZLDBZ42WY1xmxcIz6seTq7lj4dnrspT1KZNDPw3B4jzoP9ijdHoQQQgihZ9OTFJfcA2t6aDtyeN/bj9B2+PBpGWvOnvVBvjO23iY89Jfxtvigvm9vPw/C4XVxli/kftrDXHVdjLslDw0xHeb8wiltbplje/qx+FC+7g+gvU9yNFjGkhDa3i1esp1arm5Y5mdpI+VLzYwvL85l3rvn4v5qexRCCCGE0LOpKS6FB7zlAUgke5jyD1fZa/XDnnvdHZpSO/d1fOhtHspGfU1x1iFhpp+2rTs02j+RYBlr1CY8zPox1QffThsfm/QAv+HzoXf4rQ8yk/2kfDvy40HHkX3rD/7xmmldmHJ+G6vos+djBakwIRcrLLnhUHLMGtNu3wHTuhj1szdXTVjWYo+eD+vDZojL/k/LzNjatj0lFguWfuy5mmOYn7dv4D/R9xWdfl5vj6r6X/uYz1N73F9vj0IIIYQQejad8Mkl5WGveXh9+/58Wx7G6n6bh7R44OodKLoYDiQmZvrJHoyz7399pcNjpHmgTljG6rcpHtiVB99uGyXe4cCiP0Q3B4XJftKB6OoHt5XeujDlfBwrtfP37sz52G/qJ/iyPdBYciOg5Jg1pmn+GeU9xnUx6sdqzy6CbfvzUfGhn1MWmzSHD3kuNvp7Qkk9r5NiYe3HmKsltc01cf71WBXNHtXQ7+f19ihHjGfhk8WGD0uuZRjj/op7FEIIIYTQs+nmxSV/f+wrPJynh7ft3vqhvXkgnEKxJ11fxpZo56n10+IfjIsH5vRgms+h159lrE6bOlbSw/mwTew/f4iO9zR9FQ/W9UFhop/LIPt278HNvxbbaTlfH1bKnI9tvM9ayrHztoJ/h3HPkf0g2myIaZhTvr5n10Wg7WefPRbatTyLMh/v99ivtzX/WsmnIWPfJY7vUYFjMY3XjXEaxqLnu+4eVXEoBvdC9ult9ijLe3Aey5Zy7EHca3tfZI9CCCGEEHo23bi4JB2g8ofY9CAnITzcFa9rB4bxg6ANWz/hAJQ/VDrKB/WV3Cf5ddNYWhvhevNwbmnjqOKxPBj/cQ/N+QNyTYytNP+pfn4U2bf7Dm6jnFfiqOZGh8r3bS5a455QbPPsiWnsb20zuy4SdT+O83NMXsuzDOL7Uc21l09DevHaOGePSuyM6TBXSyyx8G0s8a7GrjH386PIsfa21/Hv5VQel6JdGUex3z0M4y7My9v4/HsUQgghhNCz6RLFpfEYM/QePmcY99P+b2UizKu5rj6gWmw2+Lm4lj2cW9ooWA4ZlsPZaYeVmyD7VrT58MGtF8dxPDY6Nqd+puNuycON+dyYXRcbZT8yFns09LU8i+LDmA+N7w1z1xnH67w9amM+poZczTDFwvz+FFDzZ7Kfn6PjQyXXTt+jpjHEXco3f+359yiEEEIIoWfTDxeXznqIzdH6jNeXsSXaeQ5s8/PTXpfvDYcm6aHZ4ge5TXhQ7/H+/f8Z2sgP8nmsdMYP1bZ+fg7Jt0pMbnRw87mx+jC2We6RyPusD0Ehx4INltwo467MWcQS09Bm668zdzUHHXU/EhZ7FLpreRbNh5a4zzKI16l7VGJPTMM9vVxdrxtjEXK7Z2eJtkfN9vNzSH5W4n94j7L4JY7tYiWQ98kelSjtQQghhBB6NunFJdPDkkN52DM+xIaHttED4AwzD589Ov1YDkD5/P21MG/5f+MtNk/My489ODCN2sSYyfZmRF+o8Rv0sx4uDsfrGOXhIfpatKuzLvKYqzkvxLFoayXZmMcw2tYrVnTjbswxY26IB9TcR/5ab10EhgfdIzkW83c45wVbrnZ8WK+VTtzPGqt7/1mxGPZjzFVrLIz5t1L7PTGVxwa7bsz99qjttbKPZcypX+htjHuNt1Fb752cz5mK7Ww+t4j95Aj2IIQQQgg9mzrFpe2ByD/AeraHp1QUaokPZdaHWK2vyQf59QDQkD8kjhn3kz3UC/TmVT+cWmzeNa/uw3lEaFPaK/ff2tOOY+lnxdsh93Nfyri6WPl5SHmorQtjzkv5nueNHSEXR+tGiLslxywxbeal2FK3q9eFpR+LPYHMR00/9rXc72dina75HpDjfnQs+7zOiIXUru5HtKnoy25zmL++X1j2qK2dYd95wT0qEAtBK711pjGKu8CL7FEIIYQQQs+mfnEJ4Oakw8dPH9wAACTYo+B8EEIIIYSeTRSX4GeJnwpoP+kAAHAB2KPgBiCEEEIIPZsoLsHPkP3YhvyjQSPqH9mQ+X+FazX7xgeAp4Y9Cm4IQgghhNCzieISAAAAwB1BCCGEEHo2UVwCAIDLgxBCCCGEELquKC4BAMDlQQghhBBCCF1XFJcAAODyIIQQQgghhK4riksAAHB5EEIIIYQQQtcVxSX4GeKf9155/5LbLfz9eBu2uSc/ZY8f9+3j+6/w2rOy+jry9H81a2JdXJk/7+fYnveDEEIIIYQQuq46xaXf3/+9ZYecf96+//tdPvifRvyTz3c5OB4cqz7s1nx+/BbvA42YZ52DaPL5zX1rzI272VMQ/qz5S/1Jcl9oueG+c2nG6+LKUFxCCCGEEELotaQUl8JBtvyUxHLYeb/RpyYeqLhU4Pt61cPvWVzoEH3PPJzFF1rev/9Irz0pvrDwYp/U2qC45KC4hBBCCCGE0GNILC7d/VBHcemFobg0Jvjo1T4Vd1aB4jGhuOSguIQQQgghhNBjSCguhU8tWQ6yzY+IFYeJ7UBctMuKVv0fMas+pdH9XSQnj2VFKS6FsYSiU1G8GNu8Yvw9LKmfI0WIxk+Tfp6aV9ZenNPE75/xh9C1rRaTrE3WV/NaQZYbk3GQ2836Z0HKs5hLde6mPq050CsC+L4Wu/7PSW3U+SmMChSF/xx1WxcvP278JGZkLR6m11Nc3deKX/vIOdzYP7KnoLMuHN1cnMuxI2tnpbZHate1WWmTtUMIIYQQQghdV21xqSiA6IQDR34Aiwem9cAQD0fFNaVwNRrTHzjuNNYMvi+hiKSM7Q9x6wEvs7m+ts5hYTj3jXQItBYWGpaxynvreVhsNs5rpfdaotcm+qM4OC/tP7K2w3lFzLmh23PquoiUeZMR7V3vq783oPadXltsPKtNfV1EKi4ksv7Hfi77SjEt7kuvu37jWv58W14z50FCzodm3iN7Cjo57/s5I8fifUXclnuztWP3c7kPynM/1g9CCCGEEELoumqLS/EA1D9YhYNB06Y4HMQDTnXgFA+a3cNc6Kc+MJeHnrPGmiQeSNviUhy7sKf2mWyzNK/+3G9L6UO7zf02ObF9HacCvc1eXxzLDc2ek9eFR+kzsfYtHNYNeP8lW4p8Dna63DurjTR+j2mf1MUJaS/Lbctfj7EPdg583iDnQ2P/yJ50zSP3qfmzXAfx3kGOjdeOPZ9re8qx7Db3+kEIIYQQQghdV/uKS8XhIiMe0MK98YBTHY7EA2NxX008NItUh6nDYzliX8U40uFvQT0YpteycbzP8oOcbHPpW8vcz8X7rB5rtdFis6VNjtK+QG8jxligP6/IMDcSk3Ms+pXv1eYxLgDkc5PaxfHSnD2ZjVlehrHSAT/c578+q43Fngw1tiY/L2Q2Fe0SeT/FvXVRZWRzfH0U05E9BXKfZ+6Hqn8TFj8ra6bs22CzoR+EEEIIIYTQdaX+WNx2GBQwHe6MBy6HcrAI1Ac9ibPGmsT3JfjBU9rkbCl9qhweC99a5n4e3l/V4bf0ocVmS5scpX2B1sZyr2VeEXNuTM5x77qIbbtrMfW39G8vXGRkOfznffn3a/nef+Ily72z2kjjd5B9smDy84Jv1/FJ3k9x76zNxpiO7ClQcsxkm8Uerf8Mi59rn0fKsQw2G/pBCCGEEEIIXVfCL/SOh47qRyoKlINAeXgyHrgcWn8ewyHotLEm8X0Jh6/E6g93uKoPlbLN0o+K9Od+FuEA2PfhfpvLNjmWOeptvH1ivwnLvCLm3FDsucm66OTXwubXOM/euhVx97kxln/9vc6++P069llt5hB94jD5Wfi+xr8ebSv6dDbP7BFSTIVrI3sKpD5713PkNrU/h2vH5Ofgq7IAGq5tY1lsHveDEEIIIYQQuq6E4tLyUB8PFeVhYDkgvG8H1/ZgUh8ObAecQH0YKUk/ZqMf9s4ba4rh4T+OJY4n2Bz9nh+wxnPfSG37n3TRiPZkxYkQ49xGi822eW3IsSvptNFydf2lxPHe7rwS1tzQ7TlzXcj5m+EP+VluxO/n4h/s+Xx7W+/zeeS+X+dxVps5evMf+3lhVMzxr59RXEprr/RFk2MjewrkPHGkdX54PxyuHZuffZt1fcU1VPU7tnncD0IIIYQQQui6kotL9cO9py2ihIPHRnGwsx5wEumgs1IewtLhpGDt59yxzPh++p/KCHZLbaLNhR3y4as/97ZdGYcJKr+4fnyftZ+zNo7SZtu8xDl5Nl9Z2gQGuTqcl942zw2rPeesizAn9TAeC0liP737BMI92RySD5qC3PE2M7Q+EV53/UeavL9jcanOezHHDMUla46J7daxrDnmOLrPO8q5O79J66tv87gfhBBCCCGE0HXVKS7BGfjDkXi4lg+A18Zi8yPO63qEg/jOoifAE4IQQgghhBC6rigu3ZL8kxHN6xSXQCP4sP2ECMDrghBCCCGEELquKC7dgO3HSLTCkoPiEgCAFYQQQgghhNB1RXEJAAAuD0IIIYQQQui6orgEDwtCCCGEEEIIIYR+XhSX4GFBCCGEEEIIIYTQz4viEjwsCCGEEEIIIYQQ+nlRXIKHBSGEEEIIIYQQQj8viksvwXP+BTeEEEIIIYQQQgj9vDrFpViQ8H9S39H7s/oH+f3x/bmM8etLeO1szhjrnvZa6dr0M8Wlvx9vIXeacb++f7nrCvkc1j6E1xBCCCGEEEIIIfTzUopL8fD/9vH9Nx7kfYHiPf/+RCguHedKxaVoy+fH19y4X+/feRHzz7srKL1//1FeRwghhBBCCCGE0M9LLC75Q31RWLoxFJeOc5nikitMpgLQzLh121DgLOdTtkEIIYQQQgghhNDPSyguhUP958fv7FAvU//IUllECIUA10/RLitaNfcXZJ9YcfhPrWSv33KsEdbi0kGbE+ETPC3NvQ1pXltRZjSWI7Wx5ECfshjUpfpUUvBx+6OY3rZoN0IIIYQQQgghhH5ebXHJWDgJBYi8KBN/lG4tJMTCQnFNKVyNxvSFhzuNZcHSx0k2N36OBatm7K5N2VhrQUnxz8L9i0uxXV7sUuaT+wMhhBBCCCGEEEI/r7a4pBUvCkJhomlTfPpEKBgs+E/h1MUGQ2GkLnSURZezxjIy7OMsm2ObYg5y36biksU/pyLZLyDaLtgc21FcQgghhBBCCCGErqN9xaWiiJRRFAnkwsJ8wSd+4kekKtQcHssR+yrGqeY67OM8m0/95JLFP6cij1vj7agKX4HKj0ubP84fsS1CCCGEEEIIIYR+XuqPxXV/JOoHikt6Icdx1lhGhn2cZ3P6EbUcsd+uTRcuLk3GI7cZIYQQQgghhBBCPy/hF3rHgoD4SZKIVhDwRaezP01kKFCcNpaRYR9n2RzamGzd4cMrFJe8Dfkns7qURTuEEEIIIYQQQgj9vITi0nJwj4WKsijw+/u/963g1BYFwsF/+8TTTEEj/viTUoRIn96ZLebsGcuEoUB1js3j4sxGb14z/tls7356zcTA/uhH0zhCW4QQQgghhBBCCP285OKSJxYrVtofgwsFpo2ySDBX0FgLWivlp1mkHw/b+jl3rCHN/YnSR6fYHH/Hkt5Phjqv+xaX6rzYKP0T2um+L/3X5h9CCCGEEEIIIYR+Xp3iEvw4wqd18uu9T069AgghhBBCCCGEEPp5UVy6MkpxKXyiR/iF6i8GQgghhBBCCCGEfl4Ul66O+GNxFJYcCCGEEEIIIYQQ+nlRXIKHBSGEEEIIIYQQQj+vpriEEEIIIYQQQgghhJBVFJcQQgghhBBCCCGE0G5RXEIIIYQQQgghhBBCu0VxCSGEEEIIIYQQQgjtFsUlhBBCCCGEEEIIIbRbFJcQQgghhBBCCCGE0G5RXEIIIYQQQgghhBBCu0VxCSGEEEIIIYQQQgjtFsUlhBBCCCGEEEIIIbRbFJcQQgghhBBCCCGE0G5RXEIIIYQQQgghhBBCu0VxCSGEEEIIIYQQQgjtFsUlhBBCCCGEEEIIIbRbFJcQQgghhBBCCCGE0G5RXEIIIYQQQgghhBBCu0VxCSGEEEIIIYQQQgjtFsUlhBBCCCGEEEIIIbRbFJcQQgghhBBCCCGE0G5RXEIIIYQQQgghhBBCu0VxCSGEEEIIIYQQQgjtVlNc+r//+x8AAAAAAAAAwOmg5xTFJQAAAAAAAAC4C+g5RXEJAAAAAAAAAO4Cek5RXAIAAAAAAACAu4CeUz9cXPr9/d/bP9//vn8Jr12V823++/H2/e8/j+aHOf68/+z8Vh873j6+/wpt7k037l/vm71am1O4Wj5He/y837//ZK+Ffstrt4f1XvPTa/lq3G1vOWVPuNp77j3X+7OO9Yiwr9awr5bcbV99WebW4D3X16OvZbCDnlO3Ly79/vj+XDaJX1/Cazd4wDiH/MHQ8fb93+/qtRNtThvp58dv8fWzKN6s7zBezo8+OPlDWYrhdXLOFvdb23utfPb3+gfJyi6/j+TrMGM9dAsHtupAPm/T4673W8EhKONH9pYj40zc233vjljadDCv97qwpu0FC2l91QfSmb3F53g2XjO/xp5I7POeYz0mR3JYhn31ifiRffVCnLGv5ntFRVgjc3695/p6nLUcfZj51iP5tNrHpbnVccvb2GJa9tflYI5N0RkLPacoLjV8ff9yi7V4MF3sfE/fP+YbXXiALR9q3WZ1l41l4ScfnPzYWTzr76/NrfPtWvmc58n2dc/G+Jpbs3VxKb6Zrzke96K5N+HHXO+35CfX8tX4mb3lSE5O3Gt5+Dz4gDq/3gPhQVsqMIV7f304u4QijmGsvJ2n3kfWa/qnj+451mMykYcvQpMLL4z3xcM+s53AwX21wPel75Xk3BEEH8bY5dfa96t4zsza+By3ntHUmE5wZo6N6IyFnlMUlyrGb2KPuCGHjewn/xfgJx+cwsaeHs7bTf3a3DrfrpXP2/oLdvmc7Ryu1tg2beR5zT+kPuJ6vy0/uZavxs/sLUdycuJey8PnwQfU2fW+EXzdjOvtcQ/dWX/xtf1jCT4b3HfPsR4TYZ4vDvvqxmM/s53AwX21YN0T69dYg8eRfRjyN/lcOX/5fX3QRkON6QRn5tiIzljoOaUWl8LiWBZNolg88oLK3xyb+wvSm8bWT9FeOPz17VlwC9XfF9+IInMLx7LAjTZb7PGby/ZaMyetnfagqS7gaIPWf4Yl7s4/o3i1Ni9IMRu9bonpyD/RL5/v7/5f1X89e5ItqY37OvZb92fK1d7rBfJam8WvzXXM/E3pavmc9Z+NJ6/j8Jp4cBPXQuq7fVN+HP/Y2zzlWjZiWoMGe8q82FjfI4Z7i7x+m4Ok1T+eI3vCOJ8b3xWE+Vna2HIsm282f3neGcp7nR8n9p9/HV7fOZbkb5+nvdy831hNLmUkH/yfk9o0e8MA9tXYRvJdM9ZCbftobu71kX9Su+z1fu7q9Oe+YLTn+L66oedYoGtzsjf5x31dP9dZ2uT9+euRydxobC3YF7Pgy9YvU2swt6OOudZOs1fZuz33HGthmM8JtR9hv3Z4+6LP86/zNsV7Qlwv2vg1akwzFJuncswSj04sLGOh55RcXFqSZd3kPSHxt2vyghIfcrqLO/bjEm3d0OqxUoLmSS8sxCzB01jtfQMGG1HAZvOcPcoG5TDZFOm03RZ5Z0Oyxt31s9qqzb0cp8kN3+aEmBr9k+Zfzi9jZE+yZX2wePv+fFva1+Mv7fo+zOnEfcXSpkecR/HAsPT5kfrLYnq1fF4Q95T8tWRzHT//fZaDaVz/4zL5+A/oH0ubYR5m81rt0OZ1rbU8ovX7PnuafuI9tX2h3dwal3048M9KJ3+GGPPZcTgXpbH6tvfWe06x9ldC3+s8vG36+511LH1dSLGRueVYsi+y15Zxz2pTX9eJa67ob4kP+2rAz4t9Nb+nti+0q/xWEMdXc8xgc7LX9RH3i+a5ztJm7aszljU3HCfFzBNtbvdB4xqs2+fxTszYa2p7h7GWeJXz7Mxd7Ue2M8+7NgcT4d40Xsr37hkt4e0ZtBv5afT6MJ8XRn0kOu3Qc8r8Y3HlG5+8oMQHkG7yxX6KN4e6n5DQzf0+8bPFFd8AinZ+7NQmjrW0kfD3SX00WGxeGNqTI/vTU8+zx2ihx9fTnOU3kBIx7t25hzZ135Y2zSZs8aHBP37sNO9ku5AbXXtyW6IfQ3slPzOa3FjpxH1FaxOvp3lVJHv0N7ZE7OeK+ezbKrbHGKz21G3zcXI7q/se0j+WNgLSGny0tTzm5PeLIkbtXL0vln48nb2ljvVt8ideT/ZUhL5jm1E+O/z4gi9zum3ksdQ1533QWYvRRwHBL42/OoeF0VgZIcbVeIUtGz8xlvdnJ/dcu7ParDYNUGO8YszDOPdj62LB9yPdk2FpI1DabJmX7E9Lm8avFv/snFfJ1fZVS44ZbM7t9f0nO7J7LW1M8YpzH+W8I47T2O6J/SyvSzT3VH7bmLDHE9tLr9V50KM7t8Q9x9pQ5672I9gZ26ZcKPbVgnBvkTPx3hTLOp/KdgMfjObefV2wbUHefwyx6IyFnlNqcanY3BPrApIX/u5NstePlrx1v75d743GgO+jsxg9xrlP2SP3WbzmYyD4IdqsIW9OW5/164fjrsS79E94U27G8dQb18iHFv/E69E2b0d+3WKP0E+YY/sA0/dhTi/uCUsbnSYvGwwxdZhikejZPIjXSvCry8/Nn6m90H9tX4rXRx7nhSo/H9M/Nh9ufstYxzTM62pr2UKKe31vPReDPcODXD6WurcY/Lz2dUb+jDDa41DiX9Bto9hZ+CfRW+8Ccdz8/Us6bPq+mgd7+1jp9fp90h6vO4yVvR58kPoI/vdfn9UmjTnAz6Wbn8Y8NPvZoeRb/lrH/7Y2W5wK1jEN81LWTDl39lU/Vuzf+6WyYZhjFpuFsYIdwf/mNqZ4GXIjUfv1CL4vwQ8z9njk9sVrfr7CWN6H6fWWdm+5z1h+rnWbNKapn9yWjTxu0vtSINwr76tbv+LrWkxn/NzNMeP+M4pFojMWek6JxaWw4MrFUG44MaGqhT+/SRr6yTf2rE3Tr28nLeAJYp/yYk8Y5z5lj9xniWERd33dUse5/n69ttplmLtiQ9lP/qbcYY8PK//4jT0/XMTN9/Mtv26wJ8/DYo7lvWMf5kzEvdtGY3//jc13zmc/votPNm55rbqnti/GqLG5uPdx/TNq4+2r7CltNszrYmvZhJQbjnouBnvSATsnn6dtbzH42XF6/mgY7XEo8S/otlHsFGLkx9fWe7qvonw9z5mafWOl+IvPA8Z43WUsH4Mwxz/vy79fy/e+/2xtntVGGr/Bkp/GPDT6OTAx7jIffW/R23j7KntKmw3zUtZM2Q/76ro+fJ+2fbXAYnPepphL5n9LG1O8DLmRUHJkF74vKd4T9ngMPrfkmGlutx/Lz7O7ljPUfgx2qmtinDOSjR41phkjP3dfN+4/K4NYdMZCzymhuBSSql4s5aKTFpSyyLoJLN9TjKXdXy9YdQEn8uRvCf3HNvkbW4PBZsfQnhzFdyKdtqPNpCK8yScb98a9bhP6KR+S676N853yYaLsu5xjwNtb2Giwx9sSN83Cz/kmbPFhjsUPWpt43Y0nkHIgzNWwLkY23zOfvX+Dr/MHzfS1/8Wzwpw3nJ2yDfWD60P6p6Fu85xr2cTJ7xe9vXT/3iJcOyV/4nUXH4EwF/neJp8dlveTbht5rMZvg/WuvRd7m9Prqh1VDlvH8vEQfFK8PojX3cZyc3TjLP/6fp3f4/dx/PPa2AjroGezMQ9PWRcSlrZ1G+eHkc2WeYV+2Fdl/Pqo+gj5VPpsmGMWm/3XMbeL9iEe/mtLG5NPLbkR0Wz3xH6W1yWae3xf0vqdsMdjmWOi07Y7t8Stx7Ks5Qy1H4Od2r3DtSKvBY8a04yRn7uvz/g/R7mvMxZ6TgnFpZgc2cNP2tjzhCmTPt5TtQnIizggJ2K9wMP4+QILfRZvzoaFaiIugtKmxc735A+bzXP2yH3KCHNPaAvYXa/7jm23fqIN3bhPxGvtJ8a/6CflT2fjc+yKaeWfZp7ZvLK+h/bMPGAM1s6GJe4zuSEQbS3vX/qsf7Fq1X8d0/vlc7g3fZ/vM41NOZJ9/loW0yJu5bXH8Y+E7MOnW8sZ7Xzq1/KxhH6G9hhiNLW3pO9jv7XtN8ufGlvcAzHe3XF6bYSxGp+FNun7ufWe5Zzqv2iDz2HjWLHv7ryN+XPXsd7eyvHc9+t9Z7XZWHNdsp19NX6ftcuu+e/ZV2WM++o4xww2e3vPKC5Z4mXLjUDou+snK97mexeXhNxIFD7UuPVYsf/uWs4Y9TOwM/SdxSD2t9rsvq/7qNs0r0kxzVBtTvRzzLT/NGix0MdCzyn5dy7FpAybeUgUn2hFYsRF1W0TqfrbNnt5YUqb27rwI03y7nqT1YgLYSVfxEabDfakxduyjSe1ETebEd6esp9m0xjG3RqvMjfcOFJuiPM/wYeNf+r8c2Os17b+u/YYHzDGPlTG8fTjXrex8zj57MfN3vDLXOqMr9lX5b38RvlY693S5mnXsiezqbIj4efR68dgT507K/mYpr2l9GEbizTW8fwZY417pJ6fZKPappx3Il+D1vVex7O2o+1nI/jt7fvX/1O3kcaSbU6stg/iZZvXOWM5gn+yPEgxyWw4q00gs13KGw/7aqKZVxV79tWFfMx6T3Gvrdfy/ns5Fuja7G2J98T+w7rLnussbWJ//XhZcyNS+2DkVw3fT+sXqz3inDxz68vCPceq/ev68H1LsVCRfShR253njUdYF02bhBrTSQY5JsZjkBtqLJSx0HNK/YXeAAAAL0l8EGoelOJ19aEPMuwP3gDwArCvAkAGek5RXAIAAMhRDkHhf+pO+B/Dl4DiEgBksK8CQAZ6TlFcAgAAqBF/fIMDkB2KSwBQwb4KABH0nKK4BAAAAAAAAAB3AT2nKC4BAADAw/K///1fgB8HIYQQenVRXAIAAICHRTroA9wbhBBC6NVFcQkAAAAeFumgD3BvEEIIoVcXxSUAAAB4WKSDPsC9QQghhF5dQnEp/oUX/xcc3r//ZA9w4c+FltfOIPQbx3z7+P4rtDnO+X+5ZrX78n8N55Xn/rjcZ10A3AfyGW6FdNC/Ir8/Pr//efvv+7fwGjwmX+//fv/z/sd/jRBCCL26muKSPwD4B/+qIPH74/uz+nOhf97jQSHy62t7LadbiPB/ljT1e8s/XXy7Asvnx2/x9eAz3S9WikNZbzyVx537avs6/yf5k7Uj/9xtXVyU0/Lnjpxgc72nrqTYxzHK13euieZPQuv9dPdwR9VXsy+Qz4+Xz2dx1tw7Ofa/3/99v/3z7/f7V3X4//r1/c8/n98fv2NhZ2mj8fbx19Tmf//7+/3xJrweCww6f77fl3aNjQvruMM++hzux/srm1P03ahd8EvZxhddsjbSvIc09kQO+ulMKC4hhBBCm5rikj/cxIf+7ev2MJC388QHv+IBMj5Ufn58qYcJ30/2v9j19+fxAwea0w6b5aHPHfTm+nzMuf/f/319/1r6KPNhmcv7E3zqYeCf+62Li3LWgfSenGmz70so9ghjDAu9RkI/1ZhxvN4e3uz96z2bPeTzibnxaJwx90GOWYpLxXXfXimcJNQ2sbiUFzji+N2ih7fl1/dXfi3e9/bxp+1zhrP6qQjFqsoHseCz+nodeysw5QUX8R4rks8uBsUlhBBCaJNcXPIP/aEg4R/e/IPd6Mfh6gKGKwyM/6c6HGhS37GYcJMiyCMWWII/jh4aH7W49NQH0IF/7rcuLsoZB9J7c6bNvi9bcclR5steQp5tfVv2cPl6vXbJ5wfM57M4PPdxjqUCx48VlxbEQsxKuKf8hI/7JFNqL/dp46x+JOpPW8n9+wJL98f9dtpFcQkhhBB6KAm/cyk++Dv8g1t94NDoFTA6r8UHz8/3d/+vekCqPhJftus8fK7XtjbhoBP7yYsXbgz3fRrLfR3tK8arbanGLfpvmDkAWg5hDz539eAR5m4prDVj5jZZ5mWde2rrr0eK+Qc/O5s1P5v9E8cfrosFH+u1j7Yg8ZT+GTIeK9H1T6KeV2bLeTZneP/ai0v6Opqg24e8z8j3pPeQzP7YjnzOmcmNE/M5zT9/r19o4n6VuRty7ArFJXUsx3C8s4pCJxeXar+Kfg4FKL2w5rhtcan5ccZiHHns8tNVoU3zo5FSwczbFF9PxH4QQgihV5dQXMof4OoiRY9eMUA5mETSQ6h874L4cJkj9y8WWNwD6foAHB9QU5vmsPH2/fm2PASr4/fnNbZ7zPaALhw0PQ8+d62d8f7gn/ygsmNe1rn7dp2xcj+v15R1YZjfcF2k8deYOhYbPraYPLN/+kg53+bs0D8Oqy2Hbc6Ifp4tLum5MsbvGUUu5bS+8/iYt0WkXx+tneSzEDcztnx2NpdjC/ak+Wf2NH690ty9Lf0ck4seqRAgFD2GxZ4FtY1crAhFCbkQcrNP9jSc1U+gsbv2Z/L7h+L/lVCAkn43UxdDcan1eyx2VYWj2idScSkvFIk2C/nEJ5cQQgihTf3iUvOAqRP+t3muAOII90XSQ3N84F/7qh8uG+T+xQJLcXCpHqrjQ7d/CI4PsOFBOTw0tw/H+rw83Yfq7OFcoLgn9pNeKx/eH3HuGVq73J78eoFiW54vlnmZ5h7mW/q+PpTJfi5jERn4x7Iu2oN2zfP6Z4w8VmmPwT/S9xqHbc6oYl1el8YIcwn+j3Nfvpco7o2xDfTmGPus45T7Jre5spN8Lv0xjyWfZRp78vmna0Us7jn32M/yuoS/x5BjqcjRfKLEc4fiUhxfLp7UP1omcaHiUvHJnGr+eXEl90+cvzZHX4AZ+VuisGVj87Pi26IINFFcqgqAUps6xhSXEEIIoU2d4tJ2WNkOBttBICe9Xj+MbsQHyOHBJLbJr+f3qzbI/ZcPugYbBHvCA7FyqNH6THQfqvew+WHz9QPO3Y8V5iHh5xbbdH2X25xfz8e2zMs09/B1bWugOnB1YxEZ+qe0x99fzVfsN+dZ/WNiMufzNs3YsS8/F6F94rDNGb4vi23ldX0PNtDtY+DPj8qXuZ1C/vh+Kv+Tzz0M+Ryv+fFrm/P7/D29gtTF5p7m2MkxtbghfNLEoxaOMtQ2sRCRFTscWmGl94mmjROKQp6z+olEv64FleTPj8qvneJSKCxphbcBfryO77rxTfbIPhGLS702yhwpLiGEEEKb1OKSf0h0/yuZPYiu12IbR/jfzNGhRn4Q9ffm/fmxlr7equsrsR//kJs/UFsedHsP5/GBOT3Edg8dOUqficMHCplweJh5yL/w3LV28Xo3r3Kb8+t5n5Z5meau+SHHEouINu8F27oY+N/xpP6x0cv5OBeLf/Lrqc/ltbn7duD7mhjDz+X42D4Wvb1XidO2H0Uy35LPC1rczBjyefnej13ForHH31PFq+Bic4/393JMLW7csrhUFSJkQttxYeWsotBZ/Wz44kn6RE/0c1PwUfycfn/RrsKSg+ISQggh9FCSi0v+YS48tOUHA+2Q0DxMNsgPor4/6UF46XOuWCX1b2lTzcl06MiR+1zpPlTHe53/BHoP4qXfHnHuGWq72H+ebzXavfnhyTIv09wH8/XIbWYPXNZ1Ea5VB66cJ/WPDXmswrcW/4gocz1sc4bvK/q8ud6O4X24rpVo39JOomdf2U+OFt+On2M/5POCZruZjp9XnwX7h/bsze+Cs+Ye+3F2C/RikeeYdvD/8eKSZRzPgxSXlP59Ean+nVLe9wdtGRWXunFP90k219fkeZUFKOn3RpW/3wkhhBB6dQnFpfAglx7684fX4sHRP6C2D3wyysNqfOhsDxiO3sNveIjO7ysfsrMH1nVMwYb6odd06MhR5rUiP+ybcTYYfPbQc6/tEF4r+1jGfd8OvyFf8lypcsMyL+Pcg58VWz2yT8QDV88/0YbhutD8k/0C5Kf0jwlhLNWvHf+IaG2O2pzhbY0+b66XPg5zENrO4uOsxU+Onae+r7ZR9Xvl+9iuHIN8DljyObbJioOrn/P7/PxzH7Zca+4Lgxy7anGpLE70GPfp+xoWa+y2mYgFosKv9TXJ97HNYTuKIpFM8Evepi0ClT+aGH1U2GcpLsXv1yJaLCxl/SCEEEKvrqa45B8Oi/+5jg+R7uFwfSDNr7WkB771wbYhOwilA0XCPYCu18J46UE3pz3YlTa51/192QOt1E/x8Dx56GgRDnj1/AYP9Q3xoTqnsNnzpHP3xIPJSjtOnWdFbljmZZy7Q5z/6ueZA9dCzz/1a+7+9Vruxxf1zxB5j8ptTXT9syDNqW6zcsjm1paV5J+m/wXxk0Zj2rFaW1V76jzzObK93vi5tpt8XrhBPldjON/4OeT2+PmPx77O3COdHLtmcUn5ZdMZa8GooR5XKohs2Pvp0/ajFHZS8ShSzjGzVaDnjwZDcclR293+GF5pk3vdF5xWX9qKS3U/bi55PwghhNCrq/MLvQEAHhX58AvwmJDPPbbD/3UoPy0DrwBCCCH06qK4BABPCIdxeCbI5x7SQf9nCZ9w2f2LrOEhQQghhF5dFJcA4IGof2xK5tfXlQ7jVpule+G5ecR8vh7SQR/g3iCEEEKvLopLAAAA8LBIB32Ae4MQQgi9uprikvSGCQDwbCCEEEIIIYQQOkcUlwDgJUEIIYQQQgghdI4oLgHAS4IQQgghhBBC6Ax9f///NybKCjYgtPwAAAAASUVORK5CYII=">
            <a:extLst>
              <a:ext uri="{FF2B5EF4-FFF2-40B4-BE49-F238E27FC236}">
                <a16:creationId xmlns:a16="http://schemas.microsoft.com/office/drawing/2014/main" id="{6E20783B-E1D8-4068-9CC3-E6E49216EB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1EF5395-3F7A-4DFD-A875-2C5E83176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242059"/>
            <a:ext cx="8458200" cy="2771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BC9B6-BE57-4FAF-B901-5A20C10E2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52" y="873511"/>
            <a:ext cx="2857748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The Search for Something Cool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7620001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In this activity, you’ll import a pcap file and try to retrace a user’s browsing history.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u="sng" dirty="0"/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Open up the provided file with Wireshark and complete the instructions sent to you.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F135A-21BE-465C-B3AF-9DC65EFE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5" y="3657600"/>
            <a:ext cx="504895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 The Search for Something Cool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BA982EE-C372-4AE1-A28E-9BD07ED8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718"/>
            <a:ext cx="9144000" cy="19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305800" cy="381642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 the end of class, you will be able to:</a:t>
            </a: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Describe the flow of typical HTTP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Describe the flow of DNS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Describe the flow of typical TCP conversations</a:t>
            </a:r>
          </a:p>
        </p:txBody>
      </p:sp>
    </p:spTree>
    <p:extLst>
      <p:ext uri="{BB962C8B-B14F-4D97-AF65-F5344CB8AC3E}">
        <p14:creationId xmlns:p14="http://schemas.microsoft.com/office/powerpoint/2010/main" val="35364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(15 min)</a:t>
            </a:r>
          </a:p>
        </p:txBody>
      </p:sp>
    </p:spTree>
    <p:extLst>
      <p:ext uri="{BB962C8B-B14F-4D97-AF65-F5344CB8AC3E}">
        <p14:creationId xmlns:p14="http://schemas.microsoft.com/office/powerpoint/2010/main" val="40279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472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DNS</a:t>
            </a:r>
          </a:p>
        </p:txBody>
      </p:sp>
      <p:pic>
        <p:nvPicPr>
          <p:cNvPr id="12" name="Shape 84">
            <a:extLst>
              <a:ext uri="{FF2B5EF4-FFF2-40B4-BE49-F238E27FC236}">
                <a16:creationId xmlns:a16="http://schemas.microsoft.com/office/drawing/2014/main" id="{111DDAAA-AB5A-4A74-9F50-56D243C3A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88" y="1974937"/>
            <a:ext cx="4597824" cy="2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85">
            <a:extLst>
              <a:ext uri="{FF2B5EF4-FFF2-40B4-BE49-F238E27FC236}">
                <a16:creationId xmlns:a16="http://schemas.microsoft.com/office/drawing/2014/main" id="{3314BA7E-DFC9-43DA-B10C-2B423D28CA9E}"/>
              </a:ext>
            </a:extLst>
          </p:cNvPr>
          <p:cNvSpPr txBox="1"/>
          <p:nvPr/>
        </p:nvSpPr>
        <p:spPr>
          <a:xfrm>
            <a:off x="447651" y="1974937"/>
            <a:ext cx="1825437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Hi, can you please send me Google’s webpage?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4" name="Shape 86">
            <a:extLst>
              <a:ext uri="{FF2B5EF4-FFF2-40B4-BE49-F238E27FC236}">
                <a16:creationId xmlns:a16="http://schemas.microsoft.com/office/drawing/2014/main" id="{E5C9D49E-9C28-4372-A6AA-493E216D20A1}"/>
              </a:ext>
            </a:extLst>
          </p:cNvPr>
          <p:cNvSpPr txBox="1"/>
          <p:nvPr/>
        </p:nvSpPr>
        <p:spPr>
          <a:xfrm>
            <a:off x="7162800" y="2919599"/>
            <a:ext cx="17496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I don’t know what that is. Do you have an IP address?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87">
            <a:extLst>
              <a:ext uri="{FF2B5EF4-FFF2-40B4-BE49-F238E27FC236}">
                <a16:creationId xmlns:a16="http://schemas.microsoft.com/office/drawing/2014/main" id="{94651622-4C30-4769-9216-780850F8E13B}"/>
              </a:ext>
            </a:extLst>
          </p:cNvPr>
          <p:cNvSpPr txBox="1"/>
          <p:nvPr/>
        </p:nvSpPr>
        <p:spPr>
          <a:xfrm>
            <a:off x="4343400" y="5486400"/>
            <a:ext cx="8358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Courier New"/>
                <a:cs typeface="Courier New"/>
                <a:sym typeface="Courier New"/>
              </a:rPr>
              <a:t>...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8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Leaky HTTP Traffic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914400"/>
            <a:ext cx="8715529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In this partner activity, you’ll use Wireshark to retrieve a user’s username and password being communicated through an insecure website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u="sng" dirty="0"/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Initiate a Wireshark capture.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Open a Chrome window using incognito mode (`Ctrl+Shift+N` or `Cmd+Shift+N`).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Navigate to the webpage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www.aavtrain.com</a:t>
            </a:r>
            <a:r>
              <a:rPr lang="en-US" dirty="0"/>
              <a:t>. Attempt to login using a dummy username and password.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Return to your Wireshark window and stop the capture.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See if you can identify the packet relevant to your form submission. (Hint: Google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/>
              <a:t> request..)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Once you identify the relevant row, see if you can extract from the packet data the username and password you entered.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Turn to the internet to find out how this plaintext password communication can be avoided (hint: HTTPs)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22A4-31BB-6445-BDB4-926BE1D6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3" name="Shape 92">
            <a:extLst>
              <a:ext uri="{FF2B5EF4-FFF2-40B4-BE49-F238E27FC236}">
                <a16:creationId xmlns:a16="http://schemas.microsoft.com/office/drawing/2014/main" id="{1AD18388-86FA-9A4C-BD2F-8D94337DDE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0" y="1447800"/>
            <a:ext cx="6388444" cy="3929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8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Domain Names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43681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984C8-3602-417A-999A-DFBD334A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73113"/>
            <a:ext cx="7582745" cy="4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DNS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41395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4" descr="Image result for osi model">
            <a:extLst>
              <a:ext uri="{FF2B5EF4-FFF2-40B4-BE49-F238E27FC236}">
                <a16:creationId xmlns:a16="http://schemas.microsoft.com/office/drawing/2014/main" id="{B688DA2F-D667-4285-833B-76DCD56A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36" y="626145"/>
            <a:ext cx="2190789" cy="25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EA1DD9-1963-4C30-B5AC-5937633EC78C}"/>
              </a:ext>
            </a:extLst>
          </p:cNvPr>
          <p:cNvSpPr/>
          <p:nvPr/>
        </p:nvSpPr>
        <p:spPr>
          <a:xfrm>
            <a:off x="5846336" y="975199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Shape 126">
            <a:extLst>
              <a:ext uri="{FF2B5EF4-FFF2-40B4-BE49-F238E27FC236}">
                <a16:creationId xmlns:a16="http://schemas.microsoft.com/office/drawing/2014/main" id="{3DDEE7AD-38C0-4568-986E-1FCD2FC8BB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79" y="1279999"/>
            <a:ext cx="5399657" cy="48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4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Subdomains</a:t>
            </a:r>
          </a:p>
        </p:txBody>
      </p:sp>
      <p:sp>
        <p:nvSpPr>
          <p:cNvPr id="7" name="Shape 139">
            <a:extLst>
              <a:ext uri="{FF2B5EF4-FFF2-40B4-BE49-F238E27FC236}">
                <a16:creationId xmlns:a16="http://schemas.microsoft.com/office/drawing/2014/main" id="{431DF938-B2C5-41FE-B02F-E00DC57F5EB7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b="1" i="1" dirty="0" err="1"/>
              <a:t>iAmTheBest.com</a:t>
            </a:r>
            <a:r>
              <a:rPr lang="en-US" sz="4000" b="1" i="1" dirty="0"/>
              <a:t> also includes: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4000" b="1" dirty="0" err="1">
                <a:solidFill>
                  <a:srgbClr val="1E4B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mail.iAmTheBest.com</a:t>
            </a:r>
            <a:br>
              <a:rPr lang="en-US" sz="4000" b="1" dirty="0">
                <a:solidFill>
                  <a:srgbClr val="1E4B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000" b="1" dirty="0">
              <a:solidFill>
                <a:srgbClr val="1E4B8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4000" b="1" dirty="0" err="1">
                <a:solidFill>
                  <a:srgbClr val="1E4B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blog.iAmTheBest.com</a:t>
            </a:r>
            <a:br>
              <a:rPr lang="en-US" sz="4000" b="1" dirty="0">
                <a:solidFill>
                  <a:srgbClr val="1E4B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000" b="1" dirty="0">
              <a:solidFill>
                <a:srgbClr val="1E4B8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4000" b="1" dirty="0">
                <a:solidFill>
                  <a:srgbClr val="1E4B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music.iAmTheBest.com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hape 140">
            <a:extLst>
              <a:ext uri="{FF2B5EF4-FFF2-40B4-BE49-F238E27FC236}">
                <a16:creationId xmlns:a16="http://schemas.microsoft.com/office/drawing/2014/main" id="{972D638B-57E1-4309-9024-7A6D3B5971E9}"/>
              </a:ext>
            </a:extLst>
          </p:cNvPr>
          <p:cNvSpPr txBox="1"/>
          <p:nvPr/>
        </p:nvSpPr>
        <p:spPr>
          <a:xfrm>
            <a:off x="5562600" y="3429000"/>
            <a:ext cx="28125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DNS Record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88639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DNS allows you to query for more than just domain -&gt; IP address. These other features are called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record types: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record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IPv4 address from a hostname query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AAAA record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IPv6 address from a hostname query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MX record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mail server for the domain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CNAME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- alias to the domain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NS record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nameserver of the domain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PTR record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hostname from an IP address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…plus many more. 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210">
            <a:extLst>
              <a:ext uri="{FF2B5EF4-FFF2-40B4-BE49-F238E27FC236}">
                <a16:creationId xmlns:a16="http://schemas.microsoft.com/office/drawing/2014/main" id="{20B06F4D-ACD4-473A-8A1C-7BD2A563CB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70701"/>
            <a:ext cx="5638458" cy="5364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Demo: DNS in Wireshark</a:t>
            </a:r>
          </a:p>
        </p:txBody>
      </p:sp>
      <p:sp>
        <p:nvSpPr>
          <p:cNvPr id="8" name="Shape 179">
            <a:extLst>
              <a:ext uri="{FF2B5EF4-FFF2-40B4-BE49-F238E27FC236}">
                <a16:creationId xmlns:a16="http://schemas.microsoft.com/office/drawing/2014/main" id="{B923A662-4A7E-4C1A-A329-33CAAD7C6FB1}"/>
              </a:ext>
            </a:extLst>
          </p:cNvPr>
          <p:cNvSpPr/>
          <p:nvPr/>
        </p:nvSpPr>
        <p:spPr>
          <a:xfrm>
            <a:off x="762000" y="1648507"/>
            <a:ext cx="3035440" cy="194125"/>
          </a:xfrm>
          <a:prstGeom prst="rect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70E38-24CC-451F-B2AE-C216E9835DA1}"/>
              </a:ext>
            </a:extLst>
          </p:cNvPr>
          <p:cNvSpPr txBox="1"/>
          <p:nvPr/>
        </p:nvSpPr>
        <p:spPr>
          <a:xfrm>
            <a:off x="-381000" y="890867"/>
            <a:ext cx="3198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Shape 211">
            <a:extLst>
              <a:ext uri="{FF2B5EF4-FFF2-40B4-BE49-F238E27FC236}">
                <a16:creationId xmlns:a16="http://schemas.microsoft.com/office/drawing/2014/main" id="{33488862-00C8-490D-A7A0-736C135DB32F}"/>
              </a:ext>
            </a:extLst>
          </p:cNvPr>
          <p:cNvSpPr/>
          <p:nvPr/>
        </p:nvSpPr>
        <p:spPr>
          <a:xfrm>
            <a:off x="527582" y="3324055"/>
            <a:ext cx="3434818" cy="1933745"/>
          </a:xfrm>
          <a:prstGeom prst="rect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B699A-D5BA-48F8-8FC7-918E220BBD6E}"/>
              </a:ext>
            </a:extLst>
          </p:cNvPr>
          <p:cNvSpPr txBox="1"/>
          <p:nvPr/>
        </p:nvSpPr>
        <p:spPr>
          <a:xfrm>
            <a:off x="3976221" y="15609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1C00"/>
                </a:solidFill>
              </a:rPr>
              <a:t>flags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FD9B93-DB24-427A-BEBD-62128A74FC42}"/>
              </a:ext>
            </a:extLst>
          </p:cNvPr>
          <p:cNvSpPr txBox="1"/>
          <p:nvPr/>
        </p:nvSpPr>
        <p:spPr>
          <a:xfrm>
            <a:off x="4135938" y="38865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1C00"/>
                </a:solidFill>
              </a:rPr>
              <a:t>original query </a:t>
            </a:r>
            <a:br>
              <a:rPr lang="en-US" dirty="0">
                <a:solidFill>
                  <a:srgbClr val="A61C00"/>
                </a:solidFill>
              </a:rPr>
            </a:br>
            <a:r>
              <a:rPr lang="en-US" dirty="0">
                <a:solidFill>
                  <a:srgbClr val="A61C00"/>
                </a:solidFill>
              </a:rPr>
              <a:t>and answer</a:t>
            </a:r>
          </a:p>
        </p:txBody>
      </p:sp>
    </p:spTree>
    <p:extLst>
      <p:ext uri="{BB962C8B-B14F-4D97-AF65-F5344CB8AC3E}">
        <p14:creationId xmlns:p14="http://schemas.microsoft.com/office/powerpoint/2010/main" val="2366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Wireshark DNS Analysis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u="sng" dirty="0"/>
              <a:t>Instructions: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Part 1: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Open the `dns-1.pcap` file.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This file only contains DNS replies. How many DNS requests were there?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When the user asked for `assets.espn.go.com`, what happened?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What is/are the IP address(es) for `a1.espncdn.com`?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2: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Open the `dns-2.pcap` file.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This capture contains an attempted query, but something went wrong.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What happened?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Which flag in the packet reveals what went wrong?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request went to 8.8.8.8. Did the response come directly from 8.8.8.8?</a:t>
            </a:r>
            <a:br>
              <a:rPr lang="en-US" dirty="0"/>
            </a:br>
            <a:endParaRPr lang="en-US" dirty="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 Wireshark DNS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39255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305800" cy="381642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 the end of class, you will be able to:</a:t>
            </a: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Describe the flow of typical HTTP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Describe the flow of DNS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Describe the flow of typical TCP conversations</a:t>
            </a:r>
          </a:p>
        </p:txBody>
      </p:sp>
    </p:spTree>
    <p:extLst>
      <p:ext uri="{BB962C8B-B14F-4D97-AF65-F5344CB8AC3E}">
        <p14:creationId xmlns:p14="http://schemas.microsoft.com/office/powerpoint/2010/main" val="6027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9740"/>
            <a:ext cx="7467600" cy="704060"/>
          </a:xfrm>
        </p:spPr>
        <p:txBody>
          <a:bodyPr>
            <a:normAutofit/>
          </a:bodyPr>
          <a:lstStyle/>
          <a:p>
            <a:r>
              <a:rPr lang="en-US" dirty="0"/>
              <a:t>Transport Layer Protocols</a:t>
            </a:r>
          </a:p>
        </p:txBody>
      </p:sp>
    </p:spTree>
    <p:extLst>
      <p:ext uri="{BB962C8B-B14F-4D97-AF65-F5344CB8AC3E}">
        <p14:creationId xmlns:p14="http://schemas.microsoft.com/office/powerpoint/2010/main" val="21750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 Leaky HTTP Traffic</a:t>
            </a:r>
          </a:p>
        </p:txBody>
      </p:sp>
      <p:sp>
        <p:nvSpPr>
          <p:cNvPr id="4" name="AutoShape 2" descr="data:image/png;base64,iVBORw0KGgoAAAANSUhEUgAAA+AAAAH2CAYAAADwN+bSAAAACXBIWXMAAA7EAAAOxAGVKw4bAAAAB3RJTUUH4gUDADoBH6PeWAAAAAd0RVh0QXV0aG9yAKmuzEgAAAAMdEVYdERlc2NyaXB0aW9uABMJISMAAAAKdEVYdENvcHlyaWdodACsD8w6AAAADnRFWHRDcmVhdGlvbiB0aW1lADX3DwkAAAAJdEVYdFNvZnR3YXJlAF1w/zoAAAALdEVYdERpc2NsYWltZXIAt8C0jwAAAAh0RVh0V2FybmluZwDAG+aHAAAAB3RFWHRTb3VyY2UA9f+D6wAAAAh0RVh0Q29tbWVudAD2zJa/AAAABnRFWHRUaXRsZQCo7tInAAAgAElEQVR4nOzdeVwV9f4/8NccDsgiuKMomBqQEpVLmoJJZpmIlm1k6r1Wt0DboMxblmaLXetaXrh9K6XVe638ectMBczKwgB3zSIzQFNBcUGUnbPN/P44C2ffWX09H56HnDMzn/nMfD6fOec9n8/MCGErl0qnn3oJRERERERERNRyZG2dASIiIiIiIqLLAQNwIiIiIiIiolbAAJyIiIiIiIioFTAAJyIiIiIiImoFDMCJiIiIiIiIWoHc2wlqRBE1jSLO1WlwsUFEVKgfegX5eHs1RERERERERB2KVwJwSZJwpkaFr35R4L/7m/D7WQ3qFRLU9SKy5obgkbhgb6yGiIiIiIiIqMPyOAA/V6vC+zsbsWZvE46dU0IQRfgIEqCR0L+HDH+5PtAb+SQiIiIiIiLq0DwKwH8obsA/vmvEL2VNuFirgq8kQpBEQJSgaBSx6M5e8Pfj8HMiIiIiIiIit2/C9vn+OizOrseBY/W4dKkJcrUKglIJKJSQFArI1ArMGN7VQSqlyEzNRKnhfS5SBQGC0Ss119pyuUgV4pFZam0aERERERERUfvjVgC+5dd6fLK7CccqGlFbo4CPWgUolZCUSkhKBdSNCvQLEtG3u6/NNEoz4yGkZgMAslMFxBui6ThklEiQJO1rdSLQfgLu9pIPIiIiIiIi6mhcHoJ+7LwCmTsacaayCRcuNkEuqiGp1YBGDWg0gEYDjUKDmMhgyH1sx/eRaQWQclMhTM1CSo6EgkQAKPFgU4iIiIiIiIjaL5d6wDUaEc9vqUNjgwqlFY3w0aghqVSAUtsDDoVS2xPe1IT+ITIIgmAntVykLotBiVSCmGWpsDrSXD+fMBVZKER6lADBeEx6SSbidUPV4427pUubPxcEfdra3uvU1HjdZ7re7MxUw3B3+2nYyQcRERERERGRAy4F4N/90YDyKjVKKxohKlWAWgWoVIBKG3hDpYCkbAKaGiGXlA5SS8TqgjREIhJpBauRaPhcF+AaAt9ErJZykKIfmr46sXm+ZcAaSYKUk4LC9BXNgXbUeiTrh7HnAMsMgXUhimLWQJL06ytE+uEZuvkcpRFlIx9EREREREREjjkdgKs1It79qRGNTSpcrFFCJmoAtVobgKtVkFRKbfCtbARUDaitbXAzS8bXgBsH5lbmW5OGSABInIEUFKG4FEBpMYqMg/ipWSg8XGJYJjkp0jSNhbo1OJ0GERERERERkeucDsB/OaXA+VoRpy8otdd6q9XaHnCNGpJK2/sNVRMkVROgacKxk1UQJakl825HCnKk5hu5uddb7Y00iIiIiIiIiLScDsA3HGqCQqlBdZ0KgqiBpNa+oNb1gKuVENUKiMpGQN2EP0+ch1Kpbsm8WxcZjVhkGQ07b6M0iIiIiIiIiIw4FYA3qTQo+FOF89UqNCo0kEkiZBAhk0Ro1GqoVUpoVApArYS/jwZ9u/nA30eDyovuDEM3vgZcf2O0RMxIcfbmZ4lYXZIBpEc1P0/c5Rum2UrDlXwQERERERERNRPCVi6VTj/1kt2Zjp5XIem984BShStCJPQJAHwlNZRNSlRXN6ChrgEaRRP8BDUUTY3wl0sI8pfh2b+Nwdjh4a2zJURERERERETtmFPPAd9edA7DI/siursIZZMaGpUKXaCBLzRQKxRQNDUhwEdEY2MjFI1NgKiGSqnCjv0VGDqoK7p3797S20FERERERETUrjkVgPdTleLuXuU4e/Y8VGoNBEmEJIpQq0X4ywEfH+0zwmVdAMFfe8d0fz8fCIKAi5f6MAAnIiIiIiKiy55TAfj0yQktnQ8iIiIiIiKiTs3pu6ATERERERERkfsYgBMRERERERG1AgbgRERERERERK2AATgRERERERFRK2AATkRERERERNQKGIATERERERERtQIG4EREREREREStgAE4ERERERERUStgAE5ERERERETUChiAExEREREREbUCBuBERERERERErYABOBEREREREVErYABORERERERE1AqcDMBzkSoIEIxe8ZmlQGkm4oV4ZJbq59H/3VIs85Gaa2s+XV5M8ujl3KTq9oPphxBSc1t0vW4pzUS88b6Lz0TrZa0UmfFtte7WlZsqaMvf85RaoT25KDfVqO2lwqOtdLV9tFF7yk01Pd6YHP+sL+FhubXDcrchN9X8+Gsl7x4dD9vHvnC9DjiVagtvm630nVlv+9jvREREnZULPeBxyCiRIEnaV0FaJBCZhgKpAGmRLZdBR/lYnehgdpM8eveHReKMFBQeLjH5LHdjFlJmJLbRvrGhNBPxUeuRbLTfcmIPo8Txkt5ZtxCFw4ub1y2tAbLdjt7a8Y/D0kwsK0pBStGy9pk/T5RmIn4qkKMvw5IYFOcCzpeH2XwO24er87eMxNX6epuDFKNjT0G7aNhtK3FGCrI2GjXk0mIUoRDrs0uNPipCXExU+zoeuoh1gIiIiLyJQ9A9ERWDuKyNRj2BudiYlYIZjk4KtKpSZM5NR2yO6Y/fxNWr0fLZ1K/b7ERJZBrS2tU+8o7S7PVA8kIsTIZJENIplBxGYVwMovTvO2kZkguiYhBXVGwYzVKavR6xGRmA4aRkKbLXA8lJDFSJiIiI9DwMwO30fpkMefZwuKozjNYXn1lsJY+5SBWmIguFSI/y0jDhyCQkx2XB0AmUuxFZKTN0ga3ZvrGyP0yHcFqZ3xt5LM3G+kIHJwXMhqd7ZQS1k+s2Gd5pWLFuX+Qal2mp7nPzMjSvg8bvtX+npsY318EWq5fNwUZkUjKwPttomL0uT5mpVoevWt8HzelmxpuVSW4qhPhMfJ8ZbzosVj9TS2xj4gykFKZjrun4YqttynJ7HJWb6SUKqbnOlLP5MrY+a0HO7Ger89iq30ZKbEyz2VZt1THb9cfjU0SRSUjGemTryjB7PRCTFI1Yw0nJEhwujEW0xegjN9ul1XnaWz0wW59Tx9ZWzq/Jqh3tdyfqKhEREbnEhQBc92PYqR8JuUg1HvKcAyzz2pe2cT6MftBGaXtaJUnCGqxHlsVyiVhtPITQ4dh1Z0QiKTkORcXabTMMP7dgfX+YDOHM3YiiuOae09Ls9UBMlJW03GDUc1lqCNqMfgwb7TupJANFU704xNu419QKk+GdWcZDtwuRvgxYo8sT0ucis9SdMixEUcwaSNJqJLZkvSzNxnokIykSZoGJ0fYcnqFbbwoK01cYfuza3gcAEIm0xaZDfXM3ZiFlcRompRUYDY1NQc7qRLRc20vEaqkEyeujjNq/9fKw3B4H5Za7AumxOUaXlTgq51JkxkdhfXKJ6aUoFul4YbNtcmY/25vHWv2G5TSTuuKorVqrY7brj+f90pGIji3UdXiX4DCSkRSZiBkpRSguhdkJSXOutksb81gr81avB7bKxMlja4vl1/Q7W/uaavTd6Oyxwl5dJSIiIle5fQ243R8JumsBDV/+U7MsrpV2n3E+dMOoS4tRFJeBhbo8RaYtRoqX1uZIc29nKYqL4qzHzLb2h9EQztyNRUhe3JyWV4duFjZf7x2ZVqAL2IzzZtRLHZmGxSmF8FpxFTq41txwY6+pZidN4pCxRhckeJSnuOb92IL1Ujv8PEkX1EQiKRlIX2F8lioOGfoKmjgDKdAFKYCdfYDm+Q29irnYWNRc17WLTwVyjNpCi7W9SKQV6AMJOyfhHG2PuagYxGVNdb5nTTeyYrH5NbiupuMJZ/az3Xns1W+jacZ1xWFbtVHHHNQfTxhOIuZuRFZsNCIBRMVoTyQarv+2ysV2ae8Yal7mrV4PbJSJs8fWFsuv6Xd288k647w7c6zw1rGYiIiIgBa9Bjyl+YZNkrd6nNshfW9nrlEPqFVW9oehpzQXG4uSkZSYhGQcRkmpo7RcyV80Yo2DvdZkPkTfnMmNvUqQEWcroVIUF3krUy1RL3OxIr0QhelRhp6mqPRCwOT+ADY4tQ8SsTCjCMsyS1GauQxFhkAfQG4qpiLH7IRYC7e9yDSsyYgzvQGXS9tjmV6BJGEN5no2BNdb6TjNmf3szDzerN/W2Kk/ntKdRMwtLjKM/olMSgYOZ7t4EtHNfWmtzFu9HnioTfPr6rGipesqERFR59cyAXhkNGKR5cVh506srzAd+g7H0sxlzvW8eWfl2t7OqelGPaBW8md1f2iXXT9X/6M4EknJRdi44rDttFyWiIUZQHqUjesqdXkzxFKlmVjmtRvJ6Ya/mveWlmYiMxemN/Yqzcb6QuNlje6mbPda8ijExBn1yORutF32LVUvczciKy4DJSY9TSXIsHfyQc/uPjDKelIysH4FVpgENbnQdn4b7ZgW28ZMk+uvs9cXWu/ddHJ7rIlMK0BJRvMlHbZn1J7YsbWNTqfjCWf2s915nK3flum501at1x8viExCMtIxNd3oipnIaMRmpSPdcP23ozQ83ZfWy7w164HVMnGxvFolvyYrdPZY4UZdJSIiIptaqAc8EatLMgCjHkHvPBsZML+uTTtsLxGrc7SBniAImItkG0PQEzEjxYs3YdOJTEpGnPGQSivrtbU/IpOSgcLmH8WRSckoyiry6o/kyLQCSDnAVKPrAIsy1ujuiq7NW5Fu3wlR65Fc4sU7pCeuNgxZNmz7XCApEUDiQmQgHVGCAGHuYcSa9JbGIfbwXF2e0hGrH2JtUYbNQb4gCBA2ws7lBy1TL3M3ZiHO4oSJ9v4AVnuJTbJkbx8YJ5eGxbFZyIpdbLibfW7qVGQhq7lc4zNR2lJtLzEahw3tLgrpsTm6xzCZlYfN7bHT9oyeLx6VHqsbWm6vrUYirSAHsUbbqL1Pm7V0Wooz+9nePLbqt+N1utVWrdQf79DWc8QZj9hJxIwUADav/zbnwb60VuZtUA+sl4mT5dWq+bXMu+NjhTt1lYiIiGwRwlYulU4/9VJb54PISC5ShWWIKemYzw1uKbmpAjbOaOmbSlHLa5v6zfpDruOxmIiIyNvkzswkCILVzyVJ8mpmOko+9GzlB2i7PJmzl0egZfPZlutuTa2ynaWZWFaUgTWrPU/KHe2t7ZHzTMouSzBcouFp2Tmq98Y6cj3pCMd5c86UTXvNOxERUWfn1BB007uoNr9aW3vJh6P8tKcfNvby2NL5bMt1t6aW3U7dM4Kj1iN5jTceHeWezl6GnVep7kZ4lnfE9pSjet9Z6klH3K7OXiZEREQdGYegExEREREREbWCFnwMGRERERERERHpyQGgtra2rfNBRERERERE1KnJASA4OLit80FERERERETUqckBoLq6uq3zQURERERERNSpOfUYMiIisu6TI34tlvYDQ5XtZp1ERERE5DkG4EREHhreW+P1NH+u9Gl36yQiIiIiz/Au6EREREREREStwOMe8Lq6Opw7dw41NTVQq9VoampCz549ERMT4438tRiFQoHa2lo0NTVBFEWoVCoEBgYiLCzM6TRqa2tx8uRJVFVVQa1WAwDkcjl69uyJgQMHOn1zu7KyMkRERNidR3biL5AkCdD+0/4vSdqJRn9LEiDJwyEf8k+n1r0q6x2H8/j6yjFl8lQMGGA/jx09bWfKgZxz8WIVunfvAUEQ3E7jkdS/ubXc+6s/dHud7VVb1E22B89pNBr4+JiOKlCr1ZDLOfiMiIjocuX2r4C6ujocOXIEvr6+GDRoELr1uhL+Xbrgz9J9GDJkiMPlDx065PLd12tra3Hddde5m2UA2sD7zJkzkMvl6N27N7p37w4/Pz+cOnUKvXv3djqd4uJiVFRUYOjQoRg+fDgCAwMBAA0NDSgvL8f+/fvRv39/REdHe5RfPUmSEDLgPmjDb1EbaUPUvpdM/79wYrNLaW+P+isUGkAhAkr9/7q/laKEvopjkG//BpMm3obwcNd+kLdm2o21dVD7BUAJH4/TdqS6pgbr/vcFCgp3QiaTYfCgK/CXWbMwZPAgr66nIyr67Vfs3bcbXbp0wfj4CRgYcYVb6VgLpKsuVmHHjh8hkwlImDAR3bp19zS7AIDvt3+LktJik8+GDYtBwo0TvZJ+Z1Zx5gy+3rwFO/ILUFNbi+7duiE+bhzuu+du9OzR47JKe8Itk03e33vnVHyd/S2USpXhs1nJd+Cz9V+bzLfju21urY+IiIg6HpcDcI1Gg19++QVyuRzRw0bh6++r8VFONU6fPYe3XxwKmUwGf39/h+kEBwdj6NChOHv2rFPr7du3L44cOeJqdg1EUcSpU6fg4+ODiIgIHD9+HPv27UN9fT1uvvlmCIIAX19fp9LKz89HaGgopk2bhvz8fHz11VcoLS0FAERGRmLcuHGYPn069u7di/z8fIwfP97tfBvou70dBN/a6a4lHeADCNC+ZJAgEwCZIGjfCwLO+4fjrlv64quvc3HzTbcgPHyg02nXfvkGVPU1CJyxELKAblbTnni9P9IX/h1XDLwCb73xutv5bvrzKDR/noDvVTGQDYn0KN/2nDl7Fk///TmMHH4dHk19GHV19Thz5gzSnnkGryxZghHDPTtJZKymphohId28lp6309doNLglMcnks1snTcBDDzyIoMAgfPHlevxRegy79x6ERmN6zbKrQUd9fT22ZH+NG8cnQKPRIDt3M+684x4EBAS4nX+9ktJiPPP0s4beSoVSgbf/L9PtAPzJmZPcWu7f6753a7m2WmfR4cNYvPRlTL51El5e8jz69OmN8+crsWlLDv7y0MN447VXEevmaKiOmPaP23KgUosQBEDuI8Mn//kYWzash59fF8M8WR+sxo/bcqDWiJAkwFfOK8GIiIguJy4F4BqNBnv27EFsbCwOlXTBk8v+RG2DGpIIhATLESC/6FIv8tmzZ/Hll186Ne/dd9/tSlZNiKKI48ePY8CAAairq8OOHTugVGrv9Ovv7w+NRoOgoCCn0iouLkafPn1w1VVX4bXXXsPevXsxaNAgTJgwAR9++CFOnTqFvXv3Ii8vD2lpaTh8+DCKi4s97gnXxtTOBN+iq/E3/HUjJGWChCsCZbihXyB+Ot2E36rUkAkCZIIvAgM0mHTTDfjuh28x+ZZEhIX1dyptse4ilOUlED9/EUMfeRXjh/Y3SdunsR7Pv/g6zp2/AEEQUFFx2um0jfPdreo8GstPoqGmBuLBfZAdPwb/ESMQGBDkVr7teWdVFiZNTEBTUxOWvb4C/cP6YdHCBRg2bCheWvYavvj8U6dP5thy6nQ5dvyUh4b6eowbF4+YYVd7nG9zh3//DTt3FiAwKAgTbkzAgP7hLi3//fZvcfRYKWbPvNPkc7lcjj59QiH5N2D+vMeRs3ULRo8agVtvuRVdg7q6lVdRFLHtu60Yff0YRESHAgBUqpH4bvs2TJt6u0dD3fV8fHzw/I7RAIBX4nbCkyR/3Jbj1nK/VHWcdVZdvIhnX1iCF559BmPHjDZ8HhIcjKeefAzjxo7B4qUv4723MxHWr99lkTYAPPnOTgiCgNceGmVznot1Crzw0X5IkoT30uJdXgcRERF1XE4H4CqVCvv27cOo60fj3c8vYcfeCogSIEoSJAm49qpgHP/zT8TGxrZkfl2m0Whw4sQJDBkyBIcPH0Z5ebnJ9NDQUFRWVjp17XdtbS0qKiowbdo0Q/B9+vRpzJw5E7NmzUJoaCj8/f0xZMgQPP744/jXv/6FxYsXY/PmzQgLC3N5yL0JCU4F37oLwl1KOsBHgAARYUFy3D4kGImDgrD1xGn4+2ggE3wgQIYbcgKhFCMwOFADZe5mPPJQqlNpR85ZhOIPlkBReQrn/vMS7v3wPWw9IcLfRwOhoRa+G17GyarTEHsMQFPiw9jiQtr6fNf/UoQjOw8ZNluABJkgwUdwP9+21NfXY+/+/Zg8aSLe//gTfL7mQ8PJmysGRuCKgRHYs28/4seNdSt9SZKwe89OFJcUY2riNKhUSvz2W1GLBOCnT5/C1KnT4Ovrh5zcLYiOisYNY8Y5HcyWlBZj4YLn0KSptTr9/w7MR3f/MNw9eSmOFp3Epq8/xz23HkLv7o0AgLoua5zO6779exESHIKYEVFY/bP22vDUER+irLwMu/fsxNgb4pxOi7zj/33xJW5OmGASxN40earhRMDYMaMx+dZJ2LQlG6kPu3Y9v7W0jbXHtEVRxL6De3DmQh0alcC8lTswKVzEwV8OmFwHrpEEzFu5A9UNIgL8gH0H9+D6EWMhk7EnnIiI6HLgdAC+f/9+jLr+eqz+3yVs330BktgcfIuShDHXdoNC8afFDWfa2smTJzF48GAcOXLEIvgGtEPba2pqnPrxc/LkSQwdOhT5+fnYv38/li1bhm7duqF///54//33ERISgnHjxiEoKAgnT56EQqHAjh07MHToUJw4ccKjkxOSs8E3RFfjb/Toor0u+6qefkgcFAhARERXGdSiDEqNBKUkQCkKUIkyqGTh0FxQO512aK/uCJz3Mv744GWcO3USD897DH3/uhQKtRrn//cSpKpTkPUKh/y+V6AJDoTmz59dynfFybM4uvMQ5D4+GH31APx8/CK6XxeDwOgroZRkbufbluqaGoQEB2PMmOsxcsR1FsOfwwcMwMWLF91Ku7GxEd9t34YuXbrgoQcehkpeC3VtCE6cPI4PPlptMq8kAdHR0U4Nkc776QcUFxdbfK69jvomyIM1eOiBh5GzdQu25GzCLTdPdnpYt0wmw0s7brQ5vbLxBN49+BekXPcBuvhNxradKsxK3O9U2nqXLl3E4d9/w8MPpWD9H8/hfMNxAMCXf7yC5Cmv46NPPkBExECXe/CtUYsKj9OApA3E3OE3MB4QXA/EBKUCQrztcrC77Jc/QTIaIu2sgsKdWPrCc3bnufXmiVj66j9cDpJbK+2bJk+1mP7jthy30pbJZLh+xBgov9gGURLRqAKKKrvjgWtHmgxB/+Sb42hUab83lRrtMgy+iYiILh9OBeCnTp1C3759semHJmzdUQlRBCRIuiAcEEUJVw0Jwp9/tHR2XXPp0iWEhISgpqYGfn5+uOaaaxAYGIi6ujr89ttvAIBu3bqhpqbGqfSqqqowfPhwfPXVV1CpVDhz5gzCw8MxZcoUw/Xp/fr1ww8//IA33ngD3377LQoLC5Genm64RtwzjoNvl6NvADE9fSEKQGwvP+iD/CEhcoQGyqAWBahFQC0BKlEGURKAP11Mu1df3Pn6W1j90kL8efw4Kle9AEkC1BdOo2vfCFz/+GuQBfWCKKlcTvvXzX9AkoAn7x+HOyYOxboTajRC8DjftvTu1Qv1DQ2or69H926W106XHD2KiTfd5HK61dWXkJ27GSOGj0TMiCh89vvTONtwFIvHfYf0JxdAFEWT+TWiBhmZbzkVgP/++2Gkpy2Aj8z05JhMJoNMJsOynbegX9CVSJ6+DIcPluCrr79AUuJ0p29wZqvGKTT1kCChm6wfAuRdoVSdh4+P68+uLtiZj/i48VDJa3Gq7nc0auoAAKfqfodKXoupidPw7Xff4P77Zructjl92h4RtEGVO36pci8Qk/y6QCr4yb1lq1wPvgHgUnU1+vTRXnJkHMjq//5xWw769OmNmlrrIyTcSVvPW2nbGrbvbtoAoNFoW0STUoMT1ZYnsk7WBqFJrTGZl4iIiC4fDgNwlUqFsrIyRF89AZ+88QtUKkkb6on63m8RoihBrRYtgoS2pNFocPHiRQwePBjHjh3D8OHDDdNKSkoMf4ui8/lWq9UIDAxEaWmp4fFr+/fvN7k53JkzZ/Dee+/h2WefxYULF5CdnY0uXboYHlPmNglOBt+uB+EPX9sNgAaAD/QB+NMjg3V/+6D5VmeAJDXhn7vdSbsbRq/6Nx585DGcLNOORBgYEY6P3/8/9O7Vy+20V5+5AAC455YY9OsdhIV99SMFtPk+f7EBfXoEuZy2LX5+frhpwo349zursGTR302Ga2/OzoVCocSoEcPtpGBd3o4fMGb0WAwa1g//3D0dZxuOAQAe+SbU6vzv33bOpfS7+HWxmRYAnKj5BcerD+Gp67+Ar68f8nb8gNun32lzfj2FQoHl4w+YfKYP7F8uuAkRIVcj+apXcXDPr/i16FdMnfJX1Pg+oZ3PiXzX1tbg1KlyjBwxCmjsgsXjvjNsx+Jx36Gy8jxUKiUa6uvduqHcb4eLUFZ+0nDNfpO6zrANgiDgu++3oX//AS1yCUBHFxIcjPPnKxESHGwIZI2HoAPA+fOVVk9UuZO2OW+kbSu4dzftA4f2wtdHgEItoYtcwKi+Fy2GoI/sU4X950OhUEvw9RFw4NBeXD9inMvrIiIioo7JYQB+/PhxXHnllfjnB3+iUSEahpyLGhGSpA1eJUmEUiU2P5e6Hbhw4QJCQ0Nx8OBBnD9/HgMHDkTPnj0BaK/jHTZsGMrLy90+aXD33Xdjzpw5WLt2rcW03r1748cff0RGRgYiIyM92g497b51HHxLokr7LHB1HQS5sze80kCpbERVVQ0kSUBgoD/UaiU0GjWCgoIhikB1dS0EQYaQED8Xc96c9oWqapP9LYoi6upq0NTY4Hba+jp37txZBPj2MMn36XN1mPz4/0NURA98uWK6i2nblvbYo3j678/hsfQFSLztVvj7++On/ALs2XcA/3xtmVvDSUVRgo+PDyRJglKphELhhaHQZhylqZQrIUnafIii47Z8dUws3n4n0+JzmUzAA3P/hoVjvoaqQcKX6zagpLQU27bnY/WH/zXM58xd0IODQxAfdyMO/fIzck6V4+n0hYbtEEUR/1n7Ca4YOAjjxsW7HHzX1tagoPAnTJ92B267dQqA5n0kk8nw1zkPoPJCJXJytiB8QLhL6R84tNepfWhMJhMgj3D/iQnTXvgGSrVr6/STC/jHgtvdWl/CjePx7fYfcOWQwTbn2bQlB/FxrgeXrZW2reDe3bRHXjcaQZt/gNioxI3XhiFUcRojzIagH9h/EIFhYcj7pQJBAb4YeZ31a9GJiIioc3IYgJ87dw69+l2NXT8fhCgCoqiBJGkDPknSGAI/lcr1oWHFFY0AACAASURBVKUtqa6uDqGhoTh//jz69u2Lnj17orKyEr1794ZSqURsbCy6udjDIZfL0dDQgMjISJSUlGDTpk2477778Mknn+D3338HAPTv3x8TJ05EXV0dgoKCMHjwYNTX10Mud/uR680c9XxDQvWZQ/CR+0N1cgX8hrzsdNL5+XtQVHQEY8aMQECAP378sRATJozGFVcMwjff/IgLF6pwww3XA1JPl7Odn78He/b+jB9+KsSZs+cQEhwM/4AuKD91Gg+lPIkpt9yEiTfd6Fba4b18caG6EZ9mH8CsyVea5HvF+7kAgGB/ATXV1S6nbYufnx/+vfJN7MgvwM7du6FQKHH23Hk0NTXh5X/8Ax+tWoUePVx7PvWECTdhS/bXGN00Bs/H5+KjfU/hVM0feGuq9eulzR/p5YhGo8F/bre+DxbkjMKAkKvw0PX/wpFDR7F33x5MS7rDYZo3jk/AjeMTIIqmozu++34bKipO49KlS9i7bw+uveYaTJ92OxY8tcClPOtdHROLq2NisSrrHQCAqlH3TABRe9LvlkmT7S1uU3BwCAYMCEddXR3EgY1YkHOLIe0FOaPwwsTN8K3xQ2BQkMvBvbtBlSd3Qd/y2m2tus7bpyVh/hNpGH7tNYYbmhkHtLv27MXWb7/F8ldf9Uraxtpr2gBw0/AwdAv0w/03D8En/7Hefv9+37WI6NMV1Q1Kt9ZBREREHZfdqPDSpUsIDQ3Fxu/OQaVSG4I+bQAuQtIHgpKEi9UK+Pm52oPZMhobG9G1a1ccP34cANCjRw8AwN69e9GnTx9cuHAB586dQ+/evVFZWel0j2XPnj1RVlaGcePGYcWKFVi6dCmuvPJKfPbZZygoKEB5eTkeeOABVFdXo3fv3ggKCkJ8fDxOnTplyIO7JJPngFsPviGJUDZdRK+IOFwoK3Q6bYVCgT17DmHo0CEoLNyD2bPv1K1TxIkT2pvJiaKIoqLf0C1kpEv5VigUyNuxG/m79qDywgVEhPdH/A2jMXbstXjjrSxUnDmL7G++R2BgACbf4trjeBQKBQZ2rcEvAvBFXhl69AiBpgmovNSEL34swPZfayEIQGx/Nerr611K2xGZTIabJtyImyZob3yVX7gTS19dhkuXqvHGypV4/dVXXEqvZ4+euPvOZGz7bitOnz6N1Mnvo0m4hEuXLuKjTz6ASqWyWCYq0rlH20VFRuPNlW9YfO7r64uHHngYz9+0Cf5Sd3yTm4ua2hrcfWey04/ls2bgwCuQnbMZgwcNwd133oWuXT24+78V6gbvjbSJHzceGzd9hWFDUxDaJRInz2pvVhfaOxJdxG7Iyf0fJt18i9fW15mE9euHZS8vxbMvLMHNCRNw+7Sphudpf7v9B3y9aQsUCiX+/vwLePCvf8FfZt3f6dM+cGgvrh+grZ/7DlZCo9FYDEHXTtuDqB4AeoBD0ImIiC4zdgPwkydPYtSo0Xgm4wAkUR+A64aaSxpI+iHRkoi9v1Ri0qiuqK2t9exxW15QVVWFwYMH47vvvgOg7Q0HgLCwMJSWlsLPzw89e/ZEQ0MDqqqqEBAQgKamJvj7+9tNd+DAgdi3bx9uv/125OXlQaPRoKmpCadOnYJGo8ETTzyBgoICPProo+jTpw9GjhyJiRMnIicnB2PGuHdTJgPJcfCtPTkiwUfexaXLAWpraxAa2gvXXBONw4eL0bdvL4SEdIW/vy8qK2sRHh6G+vpg/PnnSfj4uPZw5BMnT2JH4U5UXbyEkOBgfPLBm9i86Xv0De2Jx+fNReY7H+Hc+Uqs37AFY8de61LatbU1GB7VCz0G9MB/t5Zi9VfaG+t9sEPb6yQIwG0ju6OHX63L+XbVmOtHITAgANU1NThw8Gcc+vVXXHfNNS6lERQUhDum34l9+/fig4+yEB83Hl27dsWAAeGYYuVaVWdNuvlWTLr5VovPt27LwZmzZ1BXV4eCwvWIGXY1Jt40yeUh9Nauo3WGM0PQrdFYnotwW/fuPRAz7Gp8sy0XKVMycfy8tg6lxGUiJ0f7aDZ37q5uawj6lgMN+KNChUalBIVKO72Lr4AAPwFDw3xx553u9WIDwIrUf0Pt4kgkua8Pblu+0O11xsbE4L8ffYD/98WXePm113GpuhohwcGYMD4eryx9Ec+/uBQqlQr/+fQzyHxkmH3ffZ06bfORD0W//mZ1CLq7N+kjIiKijs9mAC6KovbZ37/V4Xxlva63WzLq+W4egi5Bgz0HK3DfbVfiwoULbRqAS5IEtVqNqqoqNDU1AQBOn9YOhx0+fDgGDhyIkJAQyGQy7N+/H01NTYiNjUV9fb3DADw4OBgDBgzAnj17kJaWBlEUsWTJEmg0Gly6dAkVFRU4evQoevfujZEjRyI9PR379u1DRESEx/tE2wFuP/jWngxB8/9O6t27O9RqET/8sBsxMZEoKTmGS5dqsWdPEaZOTcD69d+gpqYGkybFudwz+o9/ZqLq4iX06N4dDz+QjItVF03SvnXiBGzO/RbVNTVYsTILI4c7H7Tq8x3hfwGPJvXDvmNq/Fp6AYIgYMTQUPT3v4Ru8kqMG+d6vl3l5+eHJx6dj5WZ/0ZDYyNef/MtfPbJx04/U1tPJpNhzOgbEB0VjYKd+Th1qhzxce49XsqRiPCB2LzlawwYEI4Zt9+J7t3dG6Vh6zrajuL6UaPx9eav8Mcvx/DS1C0AgD9+OQaFQoEbJrnXM2lrCPon+TtxsU4B0egEWYNCQpNSwPkG9+5Grrdw9ZNuLefJsHcA6NmjB+Y/8jDmP/KwxbSH/voXfLL2UygUCqz576fo4uuHe+5yfHO/jp42ERERkS02A/ALFy4gJCQE3x+ohCSpDcPOtb2susBb1yMOScKRoxcQ3G0sTpw4gUGDBjm18r59++Luu+92el5nnq9cV1eHgIAAVFZWGj4TRRHbt29HeHg4Bg0ahKNHj+LYsWOGYcnBwcE4f/48eunuxm1PdHQ08vPz8dtvv2Hx4sXYsWMHCgsL8fvvv2PXrl0YPHgwnnnmGUycOBH79u1DdXU1xo93/8ZKBiZD0G0/E1zSzezaIF0Jc+dOR3V1LUJDe6CmpgH33D0ZoqhBaGhP/PWvt0OSRPj5+brcw9ajezdcHROFF59/EkOvGmSR9rzU+3DPPbfipWWZ6Bbi6kkKy3xXX6qFKGpwxaABqKmpdzvf7ph8yyR8vn49jv15HOfPn8e5c+fRt6/tO4/b0717DyQlTkdtbQ2Cg0O8nFOtq2NiMTBiYIul3xI0Gg02pGgfD6VQKtx56p4FmUyGybdMwZdfrYe/f4J22PDPB3DnHfe4fALFkSVzhmN+ZgHqG9WGNioACPT3wZI5w3G2/dzH0itm3z8TEAR8/J//oqmpCas//Ah33znDK/u1o6ZNRERElzebAfilS5fQt29fjIjxRa/u0ZBEqfmu55AgiZJhiKUECRAlqDQ+UKlUEEXR4TDW2tpak8d3OXLx4kXUOvFc1sbGRnTr1g3+/v64xsoQ4IsXL0IURYuTBBqN9o7azvzAGj9+PIqLi7Fp0yYMGzYMaWlpht7z+vp6lJeXIzs7GwMHDvRO8A19h7b94Fs7HUb/O0tEFz8fhPbpDkgSQoIDENLVD5KovdQgJDgAELQnMlz9+fmvFUsASTdm2EbaISED8Mn7r0OpUCPz//5rP8FWyre7XnlxCV5Y+hIGhPU3PGvYEy0dHHsj/dYagm7tWvZhw2LcWre5oKAgTEu6Azt2/AiZTEBS4nQEBFg+w9lTfXsEYOW8G/DcB/tQ16i9AVfXAD+8/vD16NsjAGc96I12txz+ve5791fqhNkz74O/vz/e//AjTLhxvFeD2PaWtnkZ3HvnVEy7KxlKZfN1E7OS77CYz93LMYiIiKjjEcJWLpV+f+gpiwmHDh1CY2Oj4eYx9q4p1k8TBAFVVVUYNWoU+vTp0zI5dqC8vBwqlcrix5J5/s2nNzQ0YODAgeja1dlHd2lPIpw8eRJVVVWG53zL5XL07NkTAwcOdHrYeVlZGSIiIuzOo/p9ZnNvnyQZ/tZej9/cQS5BggABkiwAgdescbhu/Z2lXTUv5bFOl7Yz5UCWzO+C7iyZzAtPBnDTI6l/c2u591d/aPHZJ0f8MLy36QiLJ2dOsp+QvAvkgxIBAOrjuYBa+/gz42D450ofPDBUG6Sb101r67y2p3uPrvulqnnou711EhEREZHnbAbgRETkmLVg2BuMg+H2sE4iIiIi8lzbdUEREXUSP1f6OJ6pE6yTiIiIiDzDAJyIyANt0WPMXmoiIiKijsm1B/4SERERERERkVvkALB79+62zgcRERERERFRpyYHgMmTJ7d1PoiIiIiIiIg6NTkAVFdXt3U+iIiIiIiIiDo1XgNORERERERE1ApM7oJeU1ODzZs3o6ioqK3yQ0RERERERNQpmQTgmzZtQmBgIN59912PEn300Ucx+V1eV05ERERERESkZxKA//bbbxbBd13ZvdAoigBJAwkiABGQtP/7+F+H4IGbWzG7RERERERERB2T3NEMmqaftYG3Lug2DsA1jXtaPINEREREREREnYHDAFySVDAPvLUBuUb3ORERERERERE54vgu6JISkJSQjF7az1TalyOlW7AofgsqvJBZIiIiIiIioo7KYQAuSSptL7iVl+RMAG6PeXDOYJ2IiIiIiIg6KYdD0AFV8/XfVm7ERkRERERERESOOQ7AJSUkixuwSS6vaH/qnfgwS/v35JyvMD+xAlvmfogjhcCjwocYmvEy4tcbvX/hHuCHGgzENmwrNF7O5VUTERERERERtTmnhqA3DzvXwJ3gG4UfomzGV/hK+gpf5UzGtmVbUIEwTFvzNwyN+xvelb7C8rRrTd8/0A0oPImINUbLTX0PB9zYSCIiIiIiIqK25sRN2NTweKh53N8wQ99zHRWBoU4vF49Rkbq/E2/AZJzE6VLPskJERERERETUFhwH4EYkuNX/TURERERERHTZcz4AlwAB+pfgvRwUlpne9dz8vV7ubmwz7hEnIiIiIiIi6kCcuAu6jgD4dZ8DAFBeWuudtUdOw70pd+JVYRuGZryL5WlG71+4Byj8Ao8KH+pmnowl0jSEeWfNRERERERERK3K6QDcN2giuvbXBsO1qlNQ1f/g3IKR07C8wPb7kau/wlerrbwv3YJFP/wN7xYw6CYiIiIiIqKOz2QI+tixY/HTTz+ZzCAPHA95wA3oGrEBEPwAwQ9dIzZAHnAD5IHjWzWzRERERERERB2VSQ94eHg4cnNzMX78eAiC9jrvkME/WSwk+HRHyJBdLZsz855zIiIiIiIiog7MJAC/5pprcOTIETz22GMeJ7zt0W0ep0FERERERETUWZgE4H5+fpg9e3Zb5YWIiIiIiIio03LpOeBERERERERE5B45AOzevbut80FERERERETUqWkD8AO/t3U+iIiIiIiIiDo1wzXgS55La8t8tKnTp0+jf//+bZ2Nyx7LgbyFdYm8pbPXpY6yfR0ln0RERI7wGnAiIiIiIiKiVsAAnIiIiIiIiKgVMAAnIiIiIiIiagUMwImIiIiIiIhaAQNwIiIiIiIiolbAAJyIiKgjK81EfHwmSts6H65qzXznpkIQBAiCgNTc1lghERGRddYD8NJMxAsC4jNLTT/riF/wLitFZrxg+KI2fsUvXnyZ7IN2RFcXDWWQyb1PbjCrRx79CDc+FnpyXPRWOtS6LOpSKlyuSu25vFs6b95K36QcHJVBLlKnFiGjRIIkSVid6OnKiYiI3Ge7BzwuBbHr5+Lyi3cikVag/ZKWSjIQF5eBEkn7vmDZMhQUpCGyrbN42chFatR6JOt+NElSDmIPl7R1pqijMmrLUkkGiqZ6oScsMs07xwRvpUOtw7gu5QBT22sw3ZlFpqHA8B29GnZj6tJiFCEW0WxgRETUDtgZgh6DhYtjkb7Cyi9Ul848e4+k/8HTii/A6H1JBuLjM1BSkoH4+FSk6nrKU3NKkGH422hewz6KN5x558vV/R+LqCv176dg1aopVvZvKnKMy8dqeWUgI9VoXikHqca9oTkss87+MmnLVz6J/OJ/oWiZrr7YKPuSjPjmns74DJRIJciYm47CwnREGUbFmNcx02OBSRqGtG2k46BuW0ufrzauS1PuQErhYRRbO85YK0vzss8osTGfBMfHqeZ5TfLkze3Tv6y1EXv10mR+G+3nk/MAJGzxoF4b8mozLzlIjUpHIbIwVZ8Pm/ubL7744osvvlrupSe3G/EmrkbORgGpuRJWR+k/zEVqVDpicyQUJAKlmfGISs2F1AJjuvQZtfW/t2g0Gmg0GssJogRJAkSNBhrj9yIgFf6KoUdUUJXMh2/SXKzU/70sA09PjsKb0b9hkUqFKQBw9G1MmJuBxB1P4Eqv5rxzsSyHyZj+cBKSZFnAw5uhem+K7vOtmB/9FGI2q5A3BTj69gQMTcmG6hl75fU0flukguodAJpiZExIgrhZBZU+SWQjxZdl1llY1CXztgwAgyMRU/g1/tBk45/W2uvHwINPxWCzKg9TAGydPx9/aB7H4x+txPoHgY93PIErj76NCdslyzq2VX8seAJXPp4H1eO6dW6dD99/ZuPx96ZYT0eTjRRbddtW+q23Wy9LjurS0beXIWvcvXhaNCsjW2VpXvbYihRfa/NF4W2rxyknjn1e3D6trZhvo41Yr5dReNNo23H0bUx4UIKoGWxZ7197yql6bfV72jiv5vvfKK13jqzEr0b7e77vdKvlQkRE1FL0J4cBQAhbuVSar+iBJc+lNc9Rmon4ucCagjRE6v9eA8w1/l8/XLI0E/FRh7HY0RAwFxmfKRBFEcJtt3kxdSIiIiIiIqLWI33zjRN3QY9Mw5rk9ViR3Qo50tEH36IoQq1WQ6VStd7KiYiIiIiIiLxMpVI59xiyyLTFQHo6CgEgMhqxhenQXxpemr0ehSkztL3fpZmI9+I14aIoQqPRMAAnIiIiIiKiDk2lUjm4BtwgEatzUpC1TPd3SQbiowRoR7GnIEfy7vXf+t5vffDd1NSEIKPpv2dmQpIkwzh6ACZ/u+rcuXMIDQ21nHByLeY8D/xj7RwMNH7/D+B5/efG85j/PfV1/KxPa/hzyNGnQ1ZZlsNJrJ0zFa8370Q8l7MWcwZCWxaG/Xsv3itaihsBnFw7B1N1Cwy/916g5ErT8jIkbVo+975XhKVXsMw6C4u6ZN4ejeuStenDn0PO2ivwcex8/M/wUQ7W6hb46eVYzP8fMDwlBdjT07KOGR0LTujmBYzqpG4+i3Qsjh26um3rWMT62eKs1iVr+97a5zaOU4BR2T+Xg7UTdlifz+Fxykb98HT7TNqK0TrM24idej/wp5cRq6/4+vnt1Xt7+9ZhPu/FezlXYrWtvFhrPzbKhYiIyBPG9yrTx6vD0pov9W5qarJxDXgb0wffCoUCCoUC9fX1GPDgg4bpu1991bBBhovZPQjAKysr0bt3b4/zTZ5hOZC3sC6Rt3T2utQq27fzDYzbMQE7nx3ndhKdvRyIiKhzML5puD5evWHJEsP0Ux9/7GwPeOsxvlW7/hpwpVJpMo9SqYQgCJDJZIYXERERtQ873xiHpzfq383Ayp3uB99EREQdiSRJ0Gg0EEXR4uldSqWy/QXgevqMWwvAVSoVZDIZ5HI5g28iIqJ2ZtyzO7Hz2bbOBRERUesz7kgWRdFkWrsNwM17wc3PHMjlcvj6+sLPzw++vr7w8fGBTCZzexh6Y2MjgoODvZF18gDLgbyFdYm8pbPXpY6yfR0ln0REdPkyv4+ZUqm0uJm4JEntMwDXMw7Cjfn6+iIgIABdunRBly5dDD3h7gbgDQ0N/GJvB1gO5C2sS+Qtnb0udZTt6yj5JCKiy5dxz7dCobA6UrtdB+DGvd7mgbWfnx+6dOmCgIAA+Pv7Qy6Xw8fHx+0APDAwEEFBQY5npBbFciBvYV0ib+nsdamjbF9HyScREV2+jC+h1gffGo3GYj5DAL717K92Ezy0Ph/XJY/3cjYtSZIEUSNCo1ajqbERTQ2NaKitxzCjefbWnIC/JhD+an/4qXU94B4E4OgKHK370yv5Jw+wHMhbWJfIWzp7Xeoo29dR8klERJctbRyru4dZowJNjU1oqm/A9Ubz5F8oab894PbIfGTwkftAJvfR9n77yiGTeRCAExEREREREblJkiQIMm08qpartfGqj+Uw9A4RgJsH1oJMBplM0N58zccHMpkPfHxkAANwIiIiIiIiam36Z4D7SLqbhAsQzK4DFwShYwTg5gRB0AbbgvZv/Xv2gBMREVGbKtuCJXPKcVfePIww+WwdIpavRUqcl9Ik93WQ/Xlw+RzsTXCzzriwjje3av9OsFY/Pa27rmrJ9XWQcreuAtmPLMRnxdp3Q+atwKv3h7VtllzgsJ61FXfrhPlyZVuw5BXg0awkhBpiU9jsHO6QAbg1B1//C97aqn83CLPWLkNSBGBeYQEAU57Gp4tGOpXumc8XY8Gq485VlsJVmL0o3+Jjw7Lm043zYTJtPJ6x8sV9zHzb7K7Ps+1uP5q3w6IMbO0XB4wPAq4s5+76nFnOZj0zLuPomXjr/Wno58QqyRo7dcmd9ue19cGobXrSbu2sz+40b2+DB22sIyhchdkfhxu1Re0+OvXgWtx+QtuOzQ2ZtwKP4R2b0169vwJZCSuRZ/R5u/qB4ixH34H22pLL7eyA/X1mkp79afq6qz8Om3P1h+6Z/F3AvMc64A/8VtTG7ciyjFrgGOmhM58vxpt4Gp+28HFgxKK1+HSRbv+37Kp0msu6tY9xHbptFn6NzzATb+V1zN+BrV/PWlnENNw1ZA6eeT0M/1k43OHsnSYAH/Hcf/HpIu1ZhjOfL8aCV7ZglFGw4taBsXAVFmwPR0L0cefmj5uHT/PmGX1wAFkJGzAgQvf3IuCZvLW6hq+dlj1nJJKwBUuMpxWuwuxHtui+mA4gS3cm8FXDD5hV6J83DyPsrs+D7W43dNuzdgVmvWLeYO3sFwepag8C2r+t1RXrKpD9Sjnu0pWRV5ezUc/OfL4YC7aPxVt5azvkwbZ9sVOXyuy1P3fL3UHdtXUs0LVd19utg/XZnNYy2+BeG+v4+t2/DJ/eD2j3xx6MNjke2ZtWAZMTP2VbsGTOYmR3tBMXdr+T7LUld4/ntvaZtfR007AFS+bswti1a/Gq2b61X37OOoBNq4Cxa80C9ohpeDVvmsupXY5avh2Zl1FLHCM9VLYF76wKxzN57aDTpLXrboutz0bb7CDOnCgHhozp9N+jHdmIRU8jIWEDcu4fjtscFJTbAXjJdz8jOLQ7+l07yN0kWtaQ/h5W0gPIWlSOWWsfA17Jd+vAeubzDcibchc+jQCAMAyIzseGz+/AiPvDgMI9yIsei7ciABSW49iUMc1fInFjkLBoA/aXTUNS2R7kRc/EW7of42fyd+EYjmNv4TyMiLO3vs5gJFLydL2C5pMKnd8vDjlVV8KQ9H7zD8t+V4QDxeWoABws62g5W/VM+0Uxa23nD1pah526VGan/UW4W+521mfvWOA2e+uzN83dNF3cBo+Px5eZiFEYG70Op8oAdODjufl3oM225I3judE+O5O/AXlTjHoOI6bhrinrsCG/Akkt/TCXwj0W38O2h15qg8gB88rxma5X16S33bynHkaZt9XDrxuF0Lwe7UiBMid68U1HrtgfNdCcTwfb0JZstSOLMmqJY6RnDq5dB8xbYXECyHYZ2SsH98vI0bBh0/w0n/ywlU+TUSaL5uhGKzSPeLG7PpujWpzcPvNyd6ut2Oi9L1yF2R+HYDpyUOPytHC7oxtNR+asxOytgOWJJuujfQ4un4O9g2aibJV+una5sM8X4x2MRcSqdciLnolZQ9bhs63OnPw3O/FlNgzb1vocnsj0oGxt1UGXRkE5c2x1tBwAYCSmp27AM58ewG0LrrW7yW4H4A1VdWi8VI+zR8rRd2h4OwjEDyAr4V/axhw9E2+9b3rWMM9KQ7fn4HJtI0yJgJsHVn0Apc9HGJLeX4v+y+dgdgK0Q96M87h1Dw4uGqnrGdiAPACzYHrG6+DyOXjz2EzMmnIcu05UAHFhdtbn3nZ3FM7vF2uMhi5aqStOr3/KXS73jpgvZ7OelZ1GWfRYjM5fjNnt7UdNZ2Sj/Zlzt9xNOTgWoCO0W0fb4Hkba9eK12FBwjqTjxK8mX7h1/iseBBmtbtyd4X17yQ947bk2fFcx2ifVeQdx5BBpsuFDRqEY8crgPun4bF5u7Bgzhx85vXLeiqQ/XE5Zr04z+RT+0Mv8/HZ8afxad5IXUDwNQ7ePw8jrI4KKNctcwBZc5pHE2jbm66nN24ePl0OzF60CqPz5gHLnQu+m/Ope6MbhXBQ/8N6rVFe7G1D2RYsmfMOssc7cdxqk3ZkvYzalwPYu3WQ1Z5ae2VkvxzcKyN7dffg8jnaIfJWeult5vP+Zfj0fttD0G2ur8xs5IrF6AZb7UjPSrm71VbC0H8IdMemCkMwGnaiHBhyF65CDja4PM1+r7Z+RMiZzxdjwfG7TC9Jc7hfgLztMIykPLh8DvYWzsPtAI6tKsddeU8DCSux6+YVeGveO3jHlWOuDdbWZ/9Eqp3jmYOytVkH7e4XN4+tdpdr1m/8DRi8ai9+XnAthtrZaosA/NB6y+u3bE2TRO2d3s4Vn0bd+RpETrIf7beskUjJW4sUQFtACat0Z0G0PxSTdHOd+XwxFjga2la4Slug94dBO6TJdZa90brrhIZoK8rB5XMw+xHdl3/cPLw1bzEWJMwBAAyZNxMJ2GWSnqGSvT8SB5ebfmFZX1/zds+69nY8PrsW78x+D/3z5sPxlQne1ZL3xnO0X6yzVVecVLgKC9wZGma+nKN6VrwOG25egU/z9GewnfxRQ65xov0BcL/cLdg5FrhzvGoT9rYB8LiNtXcmgZu3rmnLx5sJ+u/Y9nrixXl2R2TZaEuuH8+tBCDnowAAIABJREFU77ODDpYy+UGbsM5799co/BqfwdXRLOPxjP4HdUQ4hkD3g85sVICJstMoQz7yEox/kw1qPmlofEybov+OcSb/5tfwN/fuhA0apD0xaPWeFMbb4MLojbZoR26VUVsIR38bbcdWGdkvBzfLyCbtSQJbJ9js59N1Z/J34diUu5ovG9GNatlrdfuM2pEhPzbK3V5bMdsGfSdI2KBBuul7UBZdDhQCtwMYMigMYXBvmr31ebZfgIQHm49tIxbpLgE6AUA38m8vBmHs+DDAuLjcyIuetfXZ5eh4ZrNsbddBu/ulzM1jq71jsrGI/ojALlSUA0N72Z7NIgC/Ltl6Izm0Pt9k2qH1+ZD5yCBqRPSJ7o+wNu8BNxI3BgnYgNNlwAjza7zGj8WQVbusTtOqQPbH+UBxvm6Yh86iOdod78yXdNkWvGN+5r9sP3YVj8czup4g7XUCK7GpcBpS4oyvedIuv2RVOEZH6IbprVqJDfNWGAK108eAiIQw++szs6ngAvoqj+BUOTA83NEGtH9O7Rdn2Kkr1miHAoW7HExYLuegnr0IIHomHjMc8EZi9JSVJgdV8h5b7U/P3XK3ysGxwCRfDo9XbcSFbXC1jV2+nByq1xHY+U6y1pbcP55b32eG3m40L19x3LJXXNvutaM1rNZdFx3My0fCg61wz46ychxz4vfIkOhBRkMlHdFfDrVWG7Ca9e4YjpGFqzA7YWU7vqmr/XbUamXUIuyXUfvR/vLpqNytthWLe1po9bsiHMfyKnAGwNgHx2JX3gFU4DgiEsLQD+5Ns7e+NtGaeXHyeNbmeSnz7qosnwzupMCeXdE7qj+uSx7fvoJvwHA94igrP/YOrl2HYzamaWl7oD7N079WYFa09hqAT81unDU7YQ6yCm2sY8pdVnovynFaX4Blp1GGQSY3TNOqQPYr64B5d2i/QOLGIEF/dgrQDakaj9FGPxRsr6/Zz7sPobT+AnpW/m57po7Eif1ir4ya57FSV2ws5zAIc2k5B/UsYhTGYh026dMq24INW63VF/Ius/YH98vdPmeOBTaOV26tz4EW3AZ7x2PqnGx9J9lsS84cz13Qb/xYDNm6AdmG+qk9fhrSN2av7rqibAs2HJuJ271109OIcAwp3oX9ZYD+uGQIEOLGIKHY6PvBXOEqLNg+Fo+9/xhmHVuJJZ9XWEy3aO9lp01+Xx5cu8568B43D5+unYkhW/dYH2ngYdm1KE/KqCWOu3YZHV/1nC0jwH45eKWMwjAg+jg+W3vAcpLDfGqHcZedcH6Eqa027VS7tVfujtqKNRHhGHJsDzYdD8eouFEYiz3Ye0yXF3enucmj/eI2fd00Oy65y9HxzCbbddDufnH32GpvOWNlp1GGAQhz0Nnp9jXgUbe09kBmew7g/Zsymx89YWVYk+GxPl46y3LmhI2zebpCtjjzH2F03Znuo4Tla60+Ki3B5DqrkUhZexpLDMtph1QZPyLJ6vqM0qyuugQAUJ47hOETbkav5+chevgwdze9FZk9ZkZ3Xaz2hggO9gtslZFZmlbqg9XlyrbgnVXHARw3Gt5menMGd5ezLgxJL87EkjlzMNtomY48JLVt2atLdtqfu+Vud33OHwucrp9212dvWktsg+M2Rp2Yre8ku23J8fHcJRHT8Orycsw2S8/W4zu9cWw9uHYdcPMKK/XcrE1baX+2tsG4jSUsfxoJi/boJo5EylrT7wdDOytchdmLyjFr7Tz0A5D04kzsmrMQS9A8hNRqe9cN0XxTtz7tpTj6+Swfj5iw3HhoqeWw7/Y4ksN2GbXEMdKTnGpHvG3Ir0CS8bBfu2UE2C8HW9Ps1U9708KQ9P4K4JGF2vuAADCMPnCYT2DEnJnYMGchZq9qzk9ShL312WnTDtgsdyfailUR/RFRvA5lN69AP4Rh1KByfLY1HM9EAIC709xk71jXIkbi9nkbDMelIfNmIqHYmdEN9srWzvHMbpr266Dt/eLmsdXuMbnZmfzd+PO2OzAcQJOd3AthK5dK8xU9MPrBm+1upvkQ9JYiSRJEjQiNWo2mxkY0NTSisa4BD7/8tmGeD5Y+gYCugfAPDIB/QAB85HLIfGTah56ThVnX3o6qs38a3g+fcDMebMUgnMVCRESdltmdgC8vnjyyrRV1tDJyOb/2yqGDlFFL6GjlTh2c9tGEYWtexm39muPYhtp6PPLK/xnm+mDpE+4PQaeO6+cd2/HxP1ah+OdOMhydiIiorURMw6v8gd++dbQyipiGx+aV483lVoZ4k/M6WrlTh3Zw+UrkTbkTU5241xYD8MsUg3AiIiKi9qnf/cvwDFa24nXnROQ23ZON1j7n3M0p3b4GnDq+n3dsb/Xh6ERERNRZjESKx49mJFuceowTAPvlwDIianFx8/BpnPZSamewB/wyt/u7bewJJyIiIiIiagWGHvDQIJXDmZ2Zx1P6m7CpVWo0CWo0SmrUa0zX29NfhaAANQIC1fAPUEHuK/EmbHbIBNtnY7r4yZG3eRNunTEdj7/0CGJHDvV+BlgsRERERETUiVmNY9Vqk3l6Bqg67hB0SZIgiiJESYQoihAEAZKdQPNyJ4qizWnBwYH4+rN1uOP++/DY0kdw9cirvLtyBuBERERERNSZSTCJTyVJsjosvWME4Gb5liQJEiTDRulfAiM9mxxdkxAa2hv/7+M1SH5wLt7b+GYr5YqIiIiIiKjjM49N9fGquY4RgJu5+/nVbZ2FDuXs1VcCkyc7nG8ggF0+PsDdz7Z8poiIiIiIiC4nUge5CZuzd5QjIiIiIiIiaq/abQBufEM13lyNiIiIiIiIOjqbQ9BL95fhwulq3DA9tjXzY0IQBEPw/Z9Fc6BSqqBSqiD3lUPuK4evny/kcrnhDuj6ec9ufhdLyicia77ls63tTTP1Oz6Z+QMG/CsZ+HcmTt3zKh4Y5SjHlfh2USb2xqXh+em9gf1fIuWLULy6/Eb03f8lUvbEGK1Xn/6juDXM3vrM57PN1ralJj2Fb3K+xtj4W7Es6zlEDhuM15/5N9IeeQwjR8Zi7vz5uPWumzAq7lpHG+gej8+faPerSRk43J9G9n+JlBXA/2fv/qNkyQo6wX+jqt7rttHV3tZtXze2NEbUSpmM2IuMHTn2Cmuvm1kgJSOJI8rTwxBJj4yZ425pi9nda1uIWE5PhPYolcCR2iMMpqyT41oZKCsMuJmsLozYJMWeiphRQHgt2uy6s7OHB+9V7B8RkRkRGXHjR2blj6rv55w6572MvDfur7gRN+6NyDe85x8iWw5j9ieq29jvT5m/TNtmmYew7MfJqkloS4Fy+Ov/5dfxyLuuQd3NV+aFyyx3+0wKN30fQhlMHDdxx9qn8M4fOsZ9sXUaty362bR9yvILHS95+nPfIuthIr2+WfbXOQT7AlF/hmJ9XVzf9tRvPILff3YDb3zZ34zKDKPPvr5AJiY9FROfn+awK3il31au/TF+8Z/9If7S2zLK28f+Z2j7Hw/k9VN45w+9G59/dQOvRUccpy+2nR7jvl3gyf2PAwCe82o3vaJ0/r2P/jregefjrnf9IQb3/rd45T1/iN/5ECL1IG4T5/ccTbTa/Ge/T2+e4saNG6Ox6+nN09HY9asRMwC3P/ZZ/MVTn8famoTT08Us/ZYkyR20SYC0JmFtfQ3rG+u4efMm1tbWQq94dxwHazfXAJzgXVffg48AwHO+F4/+/HNx/UvXIzGf4Oi3TvEDb4nbFjZ822/hr2o/gX90+5fxgdNTnH75Oq5/KS3lX4MHHmvhP3/b43jdqwD8gx/Ck49tAl+6jutfvgHn3z6Fj/34c1EC8IXeH6HvAK+47sabuL+nn8ZfffPz8PyPPInX/bbbmX/zq34Cu9U7Muftruf8Z1Dvfwmqj/80vum5d+H69et4+Y/+d/jZRx/Bv3nvv8LPNpr473+2hdJ/NeO3n8/Ml3EjWgcp5Rn0hU9fg1P+r/Fffuk6xLUu2J+obr3v93/559AHAFzBK97yOrzkG6fIX6Zts8wDkO0YWnWT5fKFT1+Dc9cmvu5L1/Gxtz2Ot/7V9+IV5c/hY5/+PK5/W/Q4i5q+zPK3z/hw0/chlMmXb8D5D+9D61XvC318f+hYu4FT5wa+Eluncdsin/3ZH6HzH+7EK+7Ie9yvisj5Kkd/PrKwengGH+hcww889NKYY32W/XV2wb7gs4L+7LMo1tf91V9+Dvfc/bWh/N5+5534i7+8hutfgltmH/ltvPVGDU8++DUzOm+c4KP/9k58x1vC8X3dg6/Frz34DD7w2L/EtZ1H8erv8Ldcx/UvneBdzc/j+w5bKHlxvOvqkzDf8jq85Nteil9r3MAbfvm38fzDHcDrL3cf/BoAojj9f8fV+w2cOv8Ovzb4ITz5zpcCf9bFG/Q/wsce3EFJkM4vfOUUf/Hbn8f3HdZwevU9+JPv/Ak8UvtdHIbqQdwmvu75z8M9vzU+ZohouZyenuLmjZs4ven+CpU/nt24tIH1jfXwAPxPjz6J//jM/+cFdAff7//NPxltD/476sEf//szTbgkSVhbW8P6+rqb0I0N97XuN8evdL9546b79nNJgiQ9F696+xvxKgD4+O+h+Zrfxeve8f34tkCcX3jfB/GR+78b+h03cEP0k+Yf/z289eYPQn/wa3HjK8/g5qmDmzdSwgAAnsEHH38r/s3dr4T+9k188h1vwhseeQne+Oj9+C9KL8Ubf/Ad+MXX/DwA4J5XvgQvco5x8ys3cOP/EOzvKzfh/MUH0Hvh66G//Q4AJ3j3a9+L9z//tXhxYIAnytuPfs8deLOyg3/4ortx48vub9Hd89y78Q1Xvh4nJzae85x7sL6+Nto2c1PPgN+YrANReQbz//Hfw+PvuQOve8dzceMrWfMXsz9R3eJr8UDrjXjA++YX3vcO/OJP/y7uiLS/fPvLsm2WeQCA9GNo9U2Wy42bp8DNG/jzt/483oZXQm9t4pPveD+cmzcytJkpy6xQ+4wJJ+qzMvYhlNGNU+CeFweOG/e4uhY61m7gpnPq9keTEcRsu4Gbzp/jra/5c+//34iXv+m1eCDtXLWiJs5XWfvzoEXVw8c/hN89/Va8MbZuZtlfZxTpC4T9GYr1dTdvOhPf8fdz4ytwy+xfAPe88v58/ZjQDdx07sAdecr56b/G55w/x0dG9QcA34iXfyWmnamv9PrLG+I4fbH1fgM3nRJe92NeP/z1d+Ae528CbSo+zhs3T4H7N/GtX7mBf+fciRc8/2tx4+OncHAje3ru+Drc6XwC1z57A9/KfpxoqQRnwf2fyl5bcyeTR+PaYIAXbX8brI9+Bn/5iWtYW1/D6c3T0cD6/b/5JzMfZMfxf89bksZ3Ci5fvozT207dmfD19dHvqvnLzieeEf/OEu6XPoRnntnAht8xPT3Au967hle8ZQsbl0QpeAYf+P0h8JdDND8yShXw5C/iT5/zvXj051XvZB/j6X+Pj3/m2/H6X9jCBoBvf/0/wv1X34MPDr8br/4O4K6X1fHky8bp2X/vnbjvm/4OH367YH8PrUO690FcfdmdXmVt4b7vfi/+/G83sPFNGfL29ADv+p01/MAvb2HjcnjTP/7pH8HuP3sESknGa3dfg43Ly/pS/A2sr0lY39gI5S++PDdGjfoLvbfh8d/+Brz+f9rJeYc4Zn8pdRt013c+H9/83k+G21+B/KVvO7s8xB5D58Jkudz17DuB974Xf/iqN+DJ6h0AnsEz1yTc/ffvzFfmOcusaPucDJfSZ2XpQyi7jTVgbd19FMr9IOYY3cC6tIb1Sxsxz3nFbdvAuvTteP1h3r5qBSWcr9L68wkLqofhx4e4/xWP4q7YvmGG/XUGcX2IqD+7C8X6uiv33IXPfO7vsHFp/LDSF5/+a3zzPXdi49IzXpl9N77w2L/Ev1if1eqalLqLK6+/fQafufdB4XXaxvoavvneu/DpdfdRxtQ4PfH1HknjpXVIoTTHx7mxvgasu5+Nwq+vQUIwTWltIrDvXG2NiOYh9DPZ3gD80uVLuHzLZVy6dGmyX1NeeA+UF94D66OfwRev/T+LSDMAdyC+vrYO55KDy7e6I8eNSxvuOvrTUzinTnjgHRyDf/QE//u3vAB7z70Vt3ofPfW+D+AzL/4RPPLcWyF2N6r7v4jq6P9/i/c/rONzP7iHH3thcB/vxet++eMo/3Tg81svYU36Iv6v//tW3HoXgM//HZ6Wno0X3Xsrbr0tuI+/xfvbH8Dajzbxwtu+HhDu72/xXes6PnD8Evf/n/9j/EH/2XjRK8dxivL21Ps+gM+++Efw6L2T277x2bfC+J03p5THDEw9A34LLq2vYf2WaDn6guXp5vOvf+/X8QudK/jJ3/nB+Odq4+pPtL/MdevVx7d8H7RA+8u9vyzbzjAPccfQ+RBTLuUX4B8YX8Td6t3uZx/9CP71p+/DPy1nrT//OzFllhCuaPuMD5fWZ6X3IZTDLRuQ1i/hltv8eo47Ri9jXdrA5dvijp+4baLvny/p5+LJ/jzWIurh83+MP7hWwT8uJ9XTDPvrFIl9iLA/y9DXxbhHfQHubf5v+ONX/j08eBdGfch36Xfj1tv+o1dmd6O6/xp8ofYbeM9zBP1kZpexHjxfhdyNZ9+7hj975v/FrbcFnjcvvwD/wPitcV8X9dH34hc++gLs7T8PTz2s45//r0383Pd/vThOQFDvkfZy6yWshdpPfJy3XF6HdOkybr0NWJfWcenWW3HL5XWs4RbcOmrzKW3i83+Hp6Ur+M5zd44mOgcCT3A7juMuP/cG4JcuXcLlWy8n31xWXnjPPJIYS5IkYA3uDDg24NziYG1tDTdv3MSlS5fcaX3nNBDik3jby96JD/v//ZZt/MqvvRijd2d87oPoffgevPqt9+G2Z+VNzVfh0voaNr7qtlDYa898EdJa5HPl+/CG134Kuz/1KH7H++iBx34FL1cA4G/Qa74F7/733uePPIE3vSjL/u7Byx9+GR59/aPQJuJMyZu37Yffeh9u++q8+V4Gn0T7Zb/p1esa8CuPYgDggUd+BdqLBOX5uQ/iN9/9NKS1p/HkDz01is0N5/47tv6E+8tet/iWl4XbX6H9ibadRR6C4TB5DK08Ubnch3/S/js8+nq/XJ6NV7eb+K604z1DmcWGK9o+M4Rz5exDKJ+vugRp/TJufdZtcK+L484Rt2Bj7RJuGX0nKG6b6PvnSOL5Kuv5MWAB9fBnR+/H+ot/Bvc+K7r1LPprQd6FfYGoP0vv62Ip34c3PfZF/MhPjcP9cPt/QPXuaJmN4/+lH/8ZPP6Kb0iJWOQ+3P/gu/GvP/Gf8HJlMp7v+uGXoff6X4X2bi89b22ievd4/35fh2/Zxr7+Ylz503+FH/mVL+LVb30N7n0WcO/DL8PHXv+r+KVbxumMj1NU75H2cttlrEfaT1yc33HLBqRLt+C2ZwEbaxu4dNttuPWWDazjq3Dbs/5T4FhIbhPXPvEpfPrBB/FdE2kiokVzEH6H2prkvix89Pz3pQ1IV554zHno+u3YfsN3CyOb1xJ0YPy7386pM3ru++ap+yD7zZs3R3cW+PvgGS26mPgrckREtMo++378zI9dwyv/6DWYenKXslmGMl+GNEx4Ck/+NybueefP4Pv5GBHRUvNXa/uz4Gvra1hfW0+eAV+k0dLytfFdA+lUgrPuYON0nGQOwImIiOjMKS+F3l90Ii4Y5aXY/Yk3of7P/0/8/s99+8LSsGz1/qdvejs+WP0n+H3llkUnhYhSjAbg3i98+c+DL+UAPMhfjr4urQPgoLuQRRcZZ8CJiIgop+f82P+Ixx9/LX7tT96BnxIv1LwY/vjt+IX1n8QfPPqCRaeEiHIaTTBLMb8DvkziXrImcTSXHwfgREREtILu//nfxP2LTsSy+B4Nf/g9i04EEU1rqQfgvomfGaPVwuojIiIiIiIaD8Dv++r7hF98P/4k9TtEREREREREFG8t6xd/5p8+dJbpICIiIiIiIjrXMg/AiYiIiIiIiKg4DsCJiIiIiIiI5oADcCIiIiIiIqI54ACciIiIiIiIaA44ACciIiIiIiKaAw7AiYiIiIiIiOaAA3AiIiIiIiKiOeAAnIiIiIiIiGgOOAAnIiIiIiIimgMOwImIiIiIiIjmgANwIiIiIiIiojngAJyIiIiIiIhoDjb8f/zCLxmLTAcRERERERHRubYBAD/50I8tOBlERERERERE5xuXoBMRERERERHNAQfgRERERERERHPAATgRERERERHRHHAATkRERERERDQHGwDwq7/xzgUng4iIiIiIiOh8G/0M2SMPNxaZDiIiIiIiIqJzjUvQiYiIiIiIiOaAA3AiIiIiIiKiOeAAnIiIiIiIiGgOOACfNdtAWarDXHQ66AKxYZQl1HM3uqLhiIiIiIioiNUcgJt1SGUD9uiD8zaQMFGXJEihv4syqI/mvQzDTg+1GPNud+7+JCm6TxmNloZ2N29CioYjIiIiIqIiVnMAfu5VcOA4cJweNGjoOQ4c5wCVRSdrblTolgPHcWDpQPNq8GbLRWWiLl0FDi3oaszmyi704V7+mxVFwxERERERUW7ncABuoi7VYRjl0SxqOTi6MOuRmeXxdrMuoW4YKMfMOpv1cJjQDKQdCKM0MUDCtomZyzPIX2R/om3RtITz6Ofd3Z8ZiiNcLkllNou8y9s1qINjWFnijGzLmoc8cfrlaRtlSJKC5gBoV2Nm60X14BZczjKp4MDpoyEnlhS2a0DnaHIkLayjxHAp7YyIiIiIiHI7hwNwAGijedyC4zhw3ClUb2Bkol4djmZXnZ4GqDoOA6Oadgc4dNztPa0Nf3Vu5cAL48U5rAYGd0oTpd5423iC0kRdOUbLD+f0gOosllQH8tfTMGjujwfE+4G0OA76o7yJ02LWJVTRG+cxx4x7fJnNJu/mfhMDbcdLiyhOUT0I9yAul4TylBt9OI47G62Nto8HyMn1cHbkRgulQFsISmrX4nDJ7YyIiIiIiPI7pwNwDb0Db/gob6OmDnBsiUOMQrYa8IdKlQMHfjShmfPgLLfZRVvVsRs3WrVPMEQb1dHMYxXt4PbIbHz2GcZA/pSt0EBT2VLdGdno1KowLSa6bRV6bCYypCauzKbK+wBNxf28OtRh+XkVxSmqB5GUdCaWZ4rUcJUDOE6gfc1EBTtaG3sx7SixXQvDJbczIiIiIiLK75wOwJNUsKONB3dSdQj9cDwwSRaZOc86u2odY6DqsBwnMLMcWEbsDcJmOUvqzsw6cHa6bh79AWBaWmZtqrx7z4BbOtRBE1f9geFZ5CElzsTyTFE03LQquzrQOcr9zHzRcERERERElN1qDsCVLaiDDkaPrdpH6Aw07MTNJpr7aPrbbAN7w+BgK+PgzT7BMBRlYAY8lBYbxtXAtsoOtEET+4tYt1s5cAew7a67bFiYFgVb6gDNxIQOcRKXP+H+Z5B3uYFDXR0vfRbFKaoHUR6ypjNanm4CsVkChieCYWtsOBR4BjwjuYFWqUC5Fw1HRERERESZreYAXG7gUMd4JlvpoGYFn1kOLCmuDqH727xBhpL3573kBlqBmfO9LR1abFoUHLd6422o4MDSMawG9lfO8kZv/6e4qmiP8pLlZ8jGP1PlL5Uv9fxyEaVFRqNvQR9WY8qlgt1A/jq1QN6FiuY9TG60oMFfHi2IM6UekvMgSqeoPL3QbsSRl7Clh8vPbxPhF7/FDeArOxrae/nLumg4IiIiIiLKRrryxGPOQ9dvxyMPNxadlhkxUZe62Il7iZhZh1QFeoFtZl3C3pY1l5dk0RzZBsrKMVoX6ufbfDaMsoLjVt5nzIuGIyIiIiKiLDYWnYDFMtFtA6UeB990nsho9J05hiMiIiIioiwu1gC8sgtdVVCVxu+5VnULfc72ERERERER0Rk7h0vQiYiIiIiIiJbPar6EjYiIiIiIiGjFcABORERERERENAccgBMRERERERHNAQfgRERERERERHPAATgtHbMuQZLcv7oZ8wXbQDlp21k4y/3ZBspSHfPKymzZMMrjuiob9qITlEtqO1uUom0iFM6tm/z5KhqOiIiIiLJY6QF48AJaksqY/vr/LC4+88dpG+VAvlZ3gFNU5cCB41jQ1XntcXGDDvuoA+i7WMlfwjP30YQOy3HgOA76DXnRKcpl/u1snmQ0Whra3byNumg4IiIiIspiRQfg7oCpih4c7+LfcfpYsev/RHKj7+WpBw0aeis6wDkzcgN9x8HBvEatZ7Y/E/tNoLa9mvVqnwyB0iZWM/UXQGUX+nAv/43JouGIiIiIKNVqDsDtI3QGGnpJIyJvyfDk8lITdakOIzDD7M8qu7POCpoDoF2NmVU/iziLZN0oQyobGEfh3oxw95mcFnEe/KzUcy/HDa9CyFYuqenMuL+4dIbTM17Gm5TOtDoS7q9Amwgntou21hrfOJoofxP11LJJmL0365DKLbQKbQu2r5g9evlS3EKbKGtROzPrEupGcLsbzjbKKBsG6pIEqWzAqGddGu6WdXjf4XqP21+qKeo2qQ0Kj7/gNqWJQaa0pISDjO0a0DmarE1xuSSFK37cEhEREZFrJQfg9lEHA3ULSuxGA2Wlg5rlzYxbOobV4KC3jeZxy93W0zBo7sOEP+vsLkfVetFZdRN15Rit0Wx7D5g6zmLkRgvaoIPRtbF3M6I1ijSQFksHmle9dKbloRh3GW+wrIMX8klpSduWtr/4ZcNmPboq4mC0tDspnWl1lLi/gu0sEAGMvSH03cBNpMoBnJ6Gtpc2s17FULdSVj7I2CwBw5PxDRgT/ux0GeVC28Sz2v4KDcsttHBZp5YL0O4Ah15d9LQ2/NXOg+YxdpwetEETnS0Llq566ZtO0v6SFTveAUEbFJaLibrSRKk33qZmSosonEtutFCaaHvp5ZIcLq1dExEREZHISg7AReyjDgbBWUW5gZY2wLHlfyMwc64BUo5BAAAgAElEQVRsTVywxkd6giHaqI5mi6poh75QIE5gNOOZbzapgh1tMJqdmnyGOJAWeRs11ct7ah7gDgDzLrUO5mFiBi4hLanbijDRbavhAW3mdOY3dTsz99FEDROrzysHsPQhqpI7kAsNvhPai7LlxW52MVSHo4GUuqUU3iba33TlAmitxmiAXzkItDdtx2vH6uSy/ELHSsr+EjNR9HhPboPCcjG7aKs6YpuuKC2icCMV7Ght7MWUl7hcksIV7OuIiIiICMCKDsDlzRIwOMZU47U8rGMM1PHLpmb2zLk34PX/sj7jXdnVgc4RbJjYb5YCs9/zzoOJenUI3UqegVsOy5dOs9sODYCiVDUmhQntRd4sYXBswT4Baq0ahl0T1vEApU258DbR/hZinmk5q+N9QWkZ9xf5FA1HRERERMlWcgCOyi50tY1qzAOi8nYNansv9Oz2XlvFVux69YnQgeW8wf3tQBs0sV9orWVCnNOQG2iVOjgyumiPZg1jmPtoDjTsVJAtD3mfAbdPMAztTjCzHExLnm2ZKdhSB2jGZTA1nfnraKp2ZhvYGybMXJp1KJ0aDvuH0IfVbDO9yhbUYRf7x1vYrmyjhi66Qy8tRbcVNN3xV9QQbtXZMK5Ov7qh+PGe3AaF5aJsQR09VhLJgygtonChnTfQKhXIT9FwRERERJRoNQfgkNHo96CNXgAVeHGW3EC/V0JT8Zcbd1Czss8YVXZ1oKlEXsZVwYGlY1gdL4FNe1FVepzTqeyU0Gy2oU2MWgPLVatD6Jb/HPR0eYjlLaP1y3pvS4eWKS2ibf5vS4dfjObeFBBtk9HoW9CHwTbhPY+ems6kOhLsb4p2ZrqvPp+c/TbrblkcNiBDRuPQTVPqIFzeRGnQxnBrGzJkbG8N0R6UsClPsa2oKY+//Cpwq86tp05tsm7jidpS0WNF3AYTy0Vu4DCQh+NWL5AHQVqE4SKltKOhvZf/eC8ajoiIiIjiSVeeeMx56PrteOThxqLTQnmYdUh7W7D6wWXMJupSFzvOwRL8rrQoLcuUzjmzDZSVY7QuYt5pgWwYZQXHrbw/p1c0HBERERHF2Vh0AqgIE/VqG1rP4W8wrxq5gb6z6ETQxSOjUajhFQ1HRERERHFWdAn6xeX+xrD781SckSIiIiIiIlodXIJORERERERENAecASciIiIiIiKaAw7AiYiIiIiIiOaAA3AiIiIiIiKiOeAAnIiIiIiIiGgOOACns2UbKEsS6mb4Y/dt7u5fnm359ltH0eCzZNZz5iOhzPKFX468U8S0dbuqbAPlsgF70enAjPqX7HtDfZpjkX2BUO6+dQWkts/YNmHDKK9CWUyRzpn3IVMem2fpnB+3F5Pb9v1ju2zMoCVnOT+sZFsq2k+sSj/oWs0BuFmHFOqIl6DQzfrsDqpUM86vWYcklTFK+hwGCZUDB45jQVfzbcvKPuoA+i7cX2oLd3ySJEHKmjmvLNxwgTLKmg6jjCp6o5+Mi71gNOvZ07PsJo6DcVu1jXK4DnKdiMZ1OFFURetoyrqNOtO69cpVkqRI3+fyy3YuzahIWuQGWqUmlCIJnHHfWqR/OZu6jQwAcvW72c4BefrB4MAvdDwE61tKGRxGc5gU5/gLwrYkzFukbxWWp+CaQdgvpZwbbaM883P+LM5/szPZZhZ2qpqiD0lth0smfNx6RMdKkeOo4PlPVJbJ21KuwUJ9TJ7BYvJ1gbDOi+4vVGY5riMBwNxHEzosx4HjOOg35Oxhp7Ca5wAZjZaGdjfvsV403GKs5gB8CZndIfSeDnSOlmKWJw/7ZAhVBTpHbsrto2OUNBXDkxnkRG6g7zhz/s1yE/tNoLYd7uC0ntvxOY4DJ1OCTNSVJkp+OKuGjpKvs77aLKEX2VdquS6kzGbIbUwTx4Hc6Hvl34MGDb3MJyITdekqcBh3UVq0jqas2wRnUbe2UYa0tzU6cTv9BkIlZtahdErQ5nDBPk1aKgc9aO293Be/y9K3zqQ/TDRuj6G2MVVfkK8fdAd+7p+lA82r3sVQ5WD8/dHxq2JLSU9BYpzI0JZEEvrWYN5jyzOGqF8603NjUXM7P9gwygqapV6o/hd5Xsrfh7gDjiqCeehjTmOfgiaPW9GxUuw4Kn7+Ex3Tom1AQt9jGyhXMTrunB5QzXQTQXRdIEhL0f3ZBspKBzUr73WkF/xkCJQ2s/dxWaT2BSt8DqjsQh/mv14oHG4BzucAPHKXKnSHOrItfBNOQt0Ibs96QW6iO6xhu7KNGjo4SrzTFklPYlrcO/lG4M68H8a9W6+gOQDaVfHdvVw3imst1I6PYMPGEXawuxXYlpjOmLtpgTI7i6We4btpCfGaXbS11vQnWbOLtqpj1z9PHHUwQBtZb66Z+82Ju9jKlniUlFxmyW3CTVygjpQmBsGgsfWXMIMWnCkSHUdCNbRqHezP7CZkBQdJF01F6yhLuJzH0dnUrXsC1Q+TLqpM1KtD6Ie72IrdnLMvmPi+ifooPVOmBRXs6kAzV8NI6lvFZSY8VkQS+rq0uhWdV9wk1YVpMetVDHUrdCGV1F4ynQOA6fvBhItF29grHu8ozrS2JBbXt4a2x5RnYaJz45xlPadOrEJJa5+xO9tHc6Al3+RIiTN8ro6/lsqfzpx9iH2EjigPbkJjj03h9WBCOt0VEQbq3myeUZfy18PEcSs6VgoeR1Ne24SIBpVZBpzWMQbazvhYruxAG0Suo2MJrgtEaSm8P7Gka1O/jStuhy28Ts4zJsnUF6z0OUDGdm188zNIPFZLCjfFdcEZOZcDcHM/cGcvNMNmoq4coxW4i4Nq+MKl3QEOve09LWOHZHYxrG1Dnqh474LUv2PW0wBVx2FDzpCWNprHrVG4QXMfJvy79e4dv/FdrOnv6JY2K9jeOsaRsY/jzcDJKnrXz9IxHKVTRqM/LueepkK3DkYd21kspQveTXPTEj2x2zD2htB3J0+4wovVGME7lmZdgtKpQdeyzoSZ6LbViTuPwe3B5ZKqdytRXGbxbWLybraOUfDE+pOxWfLzMk5LKM+Jx1E6ZbuG4RyWARWto+nqNs0M69Y+wVCtYfMo/qThDjQOZzejUzmA09PQ9o4rfyDTb8gzSYu8XYPa7mZfaZDYtwKhMnNvrcf3nxPbEneWen6Ir9v0vrza3UlOi1lHFb2J4yupvWQ7BxTpB92bLZLkHg9W7KDFu2iKiTdeQpwpbSktTmHfmlCeGDShjC7Y3BsYWSSeGxcgyznV78+s0cxYlnY9yT4ZAt5AJbhM373YF8dp1qOzzgcTN0sm0im81hjL04fYRx0M1C0kT9QFjs3QOdXbGnc9mJLOQfMYO04P2qCJzpYFS1fH59nUeog5bkXHSsHjaNprm+R+QtyHJPY9gfq0jT20M6RiqnQW2Z/cwKEONBUpdpl/0rWpv8LGcjvsieMh7Zo2aUyS3hes/jlAbrRQihyTozwIxmrJ4ZKuoRfjXA7AlS3VbWDR20L2CYZoozo6CVcnDjytNb4bUzkILO2IzGSHnnHda6O06YaS3avEDMtZ0tISuGurbCHXGNZbLpL17r91PPDSvoVOE9gJ9v1HHQyCd7rkBlraAMdWJDtGGd2dOSztCtZDdKYX8J6zqSF8bRa+UWDpQDPHcuPRxUS/gc1ciS1hM1Ie8mYJg2MLMLuABnRN72SYSUKbiNzNDhLV32hWz+xiqA5HHZg/YEw8jrKQG2hhfsuAitaRMFzO4+hM6hYABk3s4XB00VbyB3BJA40p8uCHsfQhqpI0Gf80aQEAeRMlDJHtPkda3xooM3kbNTXYL4m2Je0uuU8W1m2evnwiLW1Uq+3RMTczhfrBCg78C8HWMZSYWcv8Mx+COJPaUiaTfatLUJ7q+PnLrDeGRefGZdSujvuzUfFkuO5JE7zpkx6ne4NEdIEel86s1xr5+pA04uusuOvB1HSOZlcjN4my1EPscQvxsTLFcVTsvCnqJ5K2CfqewPlGkiRcRQ1a5rQUSOcU+xsNpmsd92ZecCCedm2aJCVc4pgkNd7zcA6oYEdrYy+mQYvLJSncFOOqM3AuB+CjZ7p2um6j9gcQ1jEGoZNwjtnjyDMQowtN+wid4FJApYnBaDlLBTvawL1jJkmQqsPxcotp0nJW5Ab63p250QVnFmYdynFrDs+GRVYUBGd6/W9026EDM468XYOa4QQub5aAdhV7W5b3nIwN98bx9JVknwBbuzsotuZrNvw6tk+AWsudsbaOB+MBT9JxlFFlp4Tm/tFZJH2kaB2tVN2OVs0Afp9ybLmD0/GStsCS5Bm9KVhVY05P80yLsG89Axn65Ni6naov19BzLNQ6ykyXw03dD1Z2oEW32Qau5pr5SIkzti0Vi3rsbMqz8LlxzrReD1q7Gl6SWrB9yu4Sqfjjd8rrl9h0ngF5swQMjrEUtZWhzBKPW9GxUuA4mtn5L66fyLAt2veM38PgoL8NDBNvsBUUScu0+3PDu6sc9v0VISnXpvGKhssQ8zk5B1R2i73/pWi4eVrNAbiyBTV4IeY95zNxd7py4DZof7lJZSdwwMyGezc0/JISS/eWStoG9obBDjfQ2U6VluDy4RhFngFP2tN2DWrwpSe2gb128OULJup7WwlLVWbMPkFwPtHcn3zWeW8YPxMcZO43MVAjdwbjyqyyAy14F9t7Ji77LEhCxzbsYv94C9tyBTvo4ghTDvxCx4MN4+q4XIT1p2xB9dNS2UYNXXSHMS/WiB5HWVV2oQ876BTPWYZ9ZKijonVb5O3bs65beRs1BPqJUf2F72SHliQHZ7+K5MGsQ+nUcNg/hD6sjsNOmxbAO4azXewI+9aJNAuOzazHbVqfnFS3efry2LTIaPR7KDWVHH224BwwTT842thFO7LN3G+GZ/5C389wzgnGmdiWxGkeE91ALVKeZ2SG5+JsKjiwdAyrgX0Wvdbwwl2N6zuEcSrYUgcpz2lPpjP9WsP/PHsfgsoudLWN6gwrIHM6J9KSUg9Jx63oWMlyHE15/st8TOfYltz3uNcvSW+AL1yNiWlJ2F8W9gmG/ovI0q5NhXEUCJca7zk6B3i/fpC7/yoabp6uPPGY8/ibdWfVWLrqAPD+VEe3RlscXUVgGxytFwroqIFtUHXHD9rTIt9NT4WjqzFhepoDaE7PizOYFv9zcVp6jjbxvcD/J8IG8+/vP2teBHnwP/Tiy1LW4+1x2/z9FN0WLk9V10Pl1NPgqKGCSEhnoM7HxanGl5monFPEpseLz/88vF9R3sVtIng8aL3IdxPrr+doE2nxw6UcR8mZDpdvbFuMpC89UkdDcptIq6PCdetvz9opnFHdRvuJ+OQkHMd589DTwmURydNUafHLJFNa0vrWaJuYbNfZ+6ykthToK4R1KwiXms7Jenb3kZLOiX2O4y3WD0bSGe0jLd1RBf1f/DGWJc6c/Ysfc2weBeUZ7Zdi21e0X0o/N4avQwR1lDlz0503R7vx+t2k4zbuHBhP0H6FcUbTGj6vJKYz8VwVLNKsfUhaHsT9rvB6MCGd47T1HM373NLVTPWQfNxOhhNd00bTXPT8l/+YFm0T9T3hbYnnjbS0TJxTi+8vVqjOJ8OKrk1HeYjZWdo1regcm5Sec3cOiPTfmcdqoXAZxlVzJl154jHnoeu345GHG6AZM+uQqkAv8MIFsy5hb8ua228AXhi2gbJyjFbMy14WZhnTRDm4P8PTqa3y8bpMeTBRl/awZc3iURsTdamLndhjS7TtnLsofc7K5NNE3b0IWN2flVwqs+xDlsjKtGdaeueyLbnXMcetvP1o0XDzsbHoBFwsJrptoNQ7T2eOJSE30HcWnYgIuYFDvQylbub6vUhaPNsoQ2kOoOrLMHAtZtnyYNaraGs9OItPyvm1jP3gWViBvjV0/C1nElfOue1DLspxS2fvXLYl9zG3+YWbj9V8BnxV+M8fBd56ObPfJqWVIDf66OHsXzZDs+W/pGUZBq5FLVUevLekL+tgiVbPsvetS3X8nQfsQ4joHOESdCIiIiIiIqI54Aw4ERERERER0RxwAE5EREREREQ0BxyAExEREREREc0BB+BEREREREREc8ABOE2yDZSlOtyXy5qoj/49O2bdfzO8tPC32KamxTZQnmc6z3J/oboVOR/1znYmsBTtTGyZ6u/MzLves5hJ/Z1NHwLgHJfZWbJh1A3Ywq/E5SFDuKVlwygXaSdFwxERZbPaA3CzDkmSUDYWfWo4i856cXHaRx1A30W2H/sols7KgQPHsaCr+cKdhfmnZXEn93x1K4xpJeqd7Wy129ncy8wb2LmD/jIyn1q8c5H7t8yDsGxm109cHMtbZm4/UDYsAIBllCGV4wfU4TxkDze7pM7i+JMgjTo9GY2WhnY37xFZNBwRUTYrPQA3u0PoPR3oHK3o3dllZGK/CdS2+dulI3IDfceZ3++3n9n+VqFuz3DWbNmxnS2YibrSRKnnwHEcOFYNHSVDW7QNlKtAz/HC9YBqnoHKvOs91QrUH8ssBxmNvoND7KHZbmIPh3D6DUymNJqHrOFmpeDxBxP14PHn9KC198aD98ou9OFe9sG8r2g4IqIMVngAbqI7rGG7so0aOjiKdJLBpYvRGYnEbaG7r8GZI3dQYBjl0TZ/1t02ypAkBc0B0K4m3Ln17s5mnYlKjTMpnRP7MVH30popnQBgdtHWWmhEz7KBO8xZ8m4bZZQNA3VJglQ2YNRns4w0XHfZ6ki8Lfv+4tKe1JaS0plWD8L9FWif4cRG6lbQXgIZXHy9p7RrtrPVbWdT119S3xrJQ6ZZabOLtqpj1xvU2UcdDNBG6iSYdYyBtjOe+azsQBtMnpPikx9fD2nlktw+MTkbGKynxLqNlMOo/hJWUZj18WxoWpwxfchZHCvLU2Zp+5uiDxGlM5Fbh1fRgq7paOFq/Ez2RB4yhFuG4w8KttQ29kadWxdttYbxvRAZ2zWgE3NAmnUJdSOY1mA6k8IVb7tERCNXnnjMefzNurNyepqj6pbjOI5j6ero3+4mONB6CcGStvUcDZrTC/1fddxoe46GQDhLd9TRNsdxHMvRVTgJu3ScnuYAgu2xkuIUpdPfl7u9pyFULqnpdCxHV4P58uMP5D0QvyhOS1e977nhVd2aqKf09KSwdEcdpUVUR2n1l5aW+G2idpaczrR9JWyPplmUv4k68uOM5tkRtJdF1Xu0fYvTyXaWlM60fSVsn3M7m7r+YvtWN67RZ8FysXRHBRxE/rSelxYvUE+DA1V39Ik+NCkN43Jw8xRTBokm85etXGLyF3c+UHXHGm0TnDtGaQl/Nq6vcfhxWRU9b2Y5Vla3zNL3l7FcQm1LlM4sLEfXkr4vyoMg3DIcf6OkePFlur4LhAmUYU+Ly0s0XJZ+kIhIbEVnwG0Ye22UNt1bnLJ7m9K7M2ui21ah78atTRNss08wRBvV0Z3QKtqhL2jo+evd5G3U1AGOrYzJrRzAmdVyubR0Vg5g6UNUJQlV9NCfmMoWMPfRRPDOsS+Qd2ULmR/HHM0KqbNbmhecAVCaGCSlc6KOpqi/+IQI2llaOvOzjzoYBGcn5AZaWkL+4uooqW6F7WV+9W6PZhOqaAfa92hmQZROtrPVbmfT1F9c3xqZSQvxli47kb9geLPuptHpN7CZMQ1+3iRJwlXUoOXLRTxRuRSp99RzHGLrT9nyatnsYqgORzOS6pYy5Xlz1scKlqbM0veXsVzy9LupZDQOEpaQJ577U8Itw/HnzdRX0YPjOOihGjPDX8GOFpglD9Ba47xVDqLXaUnhzqqOiOiiWM0BuH2ETnBppdLEIOOSv0TWMQaqDit0YuhPLsVetIzpVNX8pwSz2w6djJaPiXp1CN3ynxHTl/TEt3zpTKvbIu1lluRGf/z8HrTR83zRG0jzSefy1V+85UvnsrezyaWx4+XB8mYJaFext2XBOagAsHEyxOhGr8i4/TrobwNDlJAhWEGieq9gRxugqXh5qw6hH3r1keHcEVd/8mYJg2ML9glQa9Uw7JqwjgduuazKeXPOZXY2x6YgnVOa27n/LI4/+widwXhAXDnoQRs0sR9Zul7ZLfa+oKLhiIhEVnIA7s7S9EJ3UC3df1ZHwZY6QDPa+wLibZWd2E47lrmP5kDDzuhOqYzNEjA8Seiicz4DLowzLZ1mHUqnhsP+IfRhNfJskiCdtoG9YcJd6yLpnFZcmdknGAa/si+YxZioo4zbMhO0pdR05i8zebsGNfhiGdvAXlvFlpIhsKhuhe1FmKKzqfckhdOZHi/bWSDE0rWzFHG/hKFsQR3dkLVhXA2Ui2gGrrIDLThzGld/qX25u7+Jt2EXOgck7UJQ714dWHGDxbRzR1L9KVtQh13sH29571zpojv02sRU582UbatcZrPqQ2L2FZvOUVwFyqzwuR9LdPwNMerm7BMMEdNnyQ20Shnb6izCERGJrN4z4AnPA4aew3G/g9EzRpPPRcZuiz6fFHoOLBgm5lmpUNjI9kLPgAviTEpnT4v9XugZqoQ4J58XHyU+/AzUxHOm8XGGnxEcf+buI1oHmCwfP85IoY2e8wIcVdcDaRPVkWibKC1p6UxuS8npFNVDyv68dhSfv+Q6SqxbYXtZUL3HPXMnSCfb2Wq3s7OqP/d5YP/7Ce8ViCPqxwPxhncXTmdsPx+bzuT8ictFXO/BbdnPcWnngLjn9tPiLHqsnIcym6YPER9jielMLDMxUR5SLcXxF96f8For8tz85DPfWcJlODcSEaVYwQH4IuQ4gayipTyBRF7kkun7SXk45/UnspR1u0zYzmZiYe3MHZAJBxBLcQzkbWdFdzP5QqhMA6y5l1GWY+W8llnBfiJTOnOW2dT1virHn6/oCzmnfJEnEVHEBojkBvrOohMxZhtlKM0BVN1Cf2l+53VFLVndLhO2sxlaQDsL1d/yPXQ8sth2ZqLbBkq9lPJZsn6CZZZFOJ2FymyKPKzK8Rfm/rb5/MIREcXjAJyWjtzow2ksOhV03rGdrbZVqb+5prOyC11VUJXG7+pexRtMLLMYKemc9/GwKscfEdEykq488Zjz0PXb8cjD7EmJiIiIiIiIzspKvgWdiIiIiIiIaNVwAE5EREREREQ0BxyAExEREREREc0BB+BEREREREREc3BBB+A2jLIESXL/yoa96ATlYKIu1WEuOhlxbAPlpLSJti0720BZklBflcTHlfW0eVjJ+nOP8/x5LhqOiIiIiEhsRQfgJurSeAAtSWXkGkOb+2hCh+U4cBxnhX7DMgvR4OFsBxb2UQfQdxH36y2ibTNMAQdOmFdZrwIZjZaGdjdvgygajoiIiIhIbEUH4ACgQrfcAbSlA82rBrKOwe2TIVDaxHkadi+eif0mUNuOK1XRthUgN9B3HBysxIg2oaxXKg8zVNmFPtzLd4NumnBERERERAIrPAAfk7drUAfHsPwPvOW2/gy5PyNqG2VIkgSlOQDaVW97YFltQjgAMOsS6kZw+wzCuV+YCJOJFy64hN7NnwI3e+HVAaJt/rJ2wyuf2GX5aek0u2hrLcQuJojZZtaDKxgmyyxum22UIZXDN1rMuptWcf7E9ZA1LeG8ZygzgfA+09uSbZRRNgx35UfZgFGPS1N6WefKQzAtShODYNCkNj/RTtzVKlnKRlQP0f2N40urBxnbNaBzNLl/8bGZFG66eiciIiKiC+7KE485j79Zd1ZLz9GgOrrl/U+DA60X2KY5vYTvOo7jWLoa+L6TKVxPgwNVd/xoehocN4qi4UYfOEDks9S8B/Lb0xyE9m85upoUX9K2SJyW7qiRMhOn03J0NfL9TNv8r+iOGspD0rZoXUbLPjnvqfUgTEtcvGn1kCzcXqP7DuQv8H9LV7343f2quuVYuuqooYJNq4c8eXC3jb4/UQ+CYywQT09DJI0ZReohsb6ytN2J9I7jFLeJuHDF652IiIiIaIVnwAdoKu4MVHWow/LX1tonGKKN6mhWq4p2lugyhNNajdGy9cqBt5y3aDiMPoCTe2mwhp4fQNmCmidoljjlbdTUAY6twGZROs19NFFD/OrzhG2BGfyJ2dXEbRXsaIPRrKRt7KGt7WR+1jmxHkRpEcdYoB5MdNsq9N3JVNtHHQyCs9dyAy0tUA+jvKrxy/lF9ZA3D2YXbVVHTDLT23zlAJY+RFWSUEUv+zsWBPWgbKnuyobYJRgpbRcV7Ght7MXMVAuPzcRwZ3H8EREREdFFsMIDcO8ZcEuHOmjiqn+RbB1joI5fsOb+9eOXRgfNO9w5YnbboYFM+jYT9epw9Ay/Y+mBQYxoG1DZ1YHOEWzYcN81Nu1DzeL9rRJRPcxUxjavqnlKUlwPcqPvfr7TdQfoOZ/ZGLebfIqGIyIiIiKKs8IDcI/cwKGuYtDcd5/frOxAGzSxn/eZ6nmH8xV9BjyRjM0SMDyJGzKItgXTtI/mQMNOcGyblE7bwN4waaY0YZt9gmFod4HZTtE2wJ3hRAdH5hE6E7O9GfOXNS3Tii0zBVvqAM2YBiNv16C2Ay/+sg3stVVsKRn2JaqHIpQtqIMO3MUGNoyrgXJJa/NmHUqnhsP+IfRhNdv7BLLWQ+XAHZy3u/E/iRbXdgF3NUGpwHFaNBwRERERUYzVH4ADkBstaPCXilZwYOkYVgMvdCpneUP6vMOdncquDjSV2J9oS94WWFJcHUK3DjIt7TbdV27Hz34nbfOWVvuPEOxt6dCybHO/gEarhGa1iVLMbK8o77GE+/N/Lz78cresN0vsk2HMpzIafQv6sDpuL/7Lv+QG+r3SKC2S0kHNyraaIrkeCuZBbuBQh5cWBcetXqBcBG3erLvt57ABGTIabiShQXhsuWSqh/Hy9FIv2D6ztd3Kjob2Xv5js2g4IiIiIqIo6coTjzkPXb8djzzcWHRaaGFM1KUudpxsg+4R20BZOUYrLpxoG83WhS7rPG3XhlFWcNzK+86FouGIiIiIiMI2Fp0AWmFyA32nwDaaLQ8rhloAACAASURBVJZ1RjIahQqqaDgiIiIiorBzsQSdiIiIiIiIaNlxBpwAVHDgcG0trSK2XSIiIiJaHZwBJyIiIiIiIpoDDsCJiIiIiIiI5oADcCIiIiIiIqI54ACciIiIiIiIaA44AL+obANlqQ5z4jMJdTMp0ApYVB7iylMcAEZZgiS5f2XDBgCY9fFnZ58HNw3591M0HBERERHRxbbaA3CzHhq8LE6xAUlwsOX+5RnA0Uoz99GEDstx4DgO+g0ZAFA5cOA4FnQ1b4RF2qCMRktDu5u31RUNR0RERER0sa30ANzsDqH3dKBzhEUPwYvSeu4AzP07wEJ/UEluoO84OFjlX3VakTzYJ0OgtAl50Qmp7EIf7iH3Payi4YiIiIiILrAVHoCb6A5r2K5so4YOjiIDgfDscnhmOXGbt3x5cgmwibpUh2GUJ5YM20YZkqSgOQDaVT9secqBSfL+iuchsk1pYpAQX3gWNSUt3iqE4F/c9lwzs4lxhpdtR/NeOA9FCcozqR5sLw2K22ByrXyIrpgIxylog6I2ARnbNaATPYC8/dWNYNhgOpPCnVFZExERERGdA6s7ADe7GNa2IccMBMy6hCp6sTPLydtM1JVjtEaf94BqcCDdRvO45W6zdKB5FYYNyI3+aMnweDa7j0bGqc3xgEmCVDYCM/mB/fU0DJr7oYFmbB5sA2Wlg5rljNI5HOXBRF1potQbbwuuchYvfU5Ki4l6dQjd319PA1Qdh1kzH0sUp4xGf7xioKep0K1x3WbOQ6D+pkpnYnkmtyW3vTiw3AaTa+WDm79g3boDYnEbTGvXgNxooRRoX6FS6wCHo/JuI7jqPDlcctslIiIiIrrIVnQAbsPYa6O06Q70ZHcE7g1eTXTbKvTduCGNYJt9giHaqI5m+6poh76goeeva5a3UVMHOLYyJDUymxudDQwtQe83AkuSA/tTtkKDu6Q82EcdDLTWePAvN9DSvHSaXbRVHbHFkiopLRlUDuCcwZJw2yiju5P9Rkfh+ksiKs/UtlR0n4G2FJ1xT5IpLRXsaG3sxdyR0FrjNlk5iNZjUrgp2gsRERER0Tm2mgNw+wid4HJbpYnBYHIZei7WMQbq+KVYeWeyE3kDUP+vP3WEy6SCHW2ApuLVQ3UI/bAx5XPNGeI061COW8v7nPeZtKXIyoDICoZp01LZLfYuhaLhiIiIiIguopUcgLszvb3QwNbS/WXoCrbUAZr7cYteBdsqO9AGTcQGizL30Rxo2BkNAGVsloDhyTyGIcl5kLdrUNt7oWd/99oqthS4M5GjmxQ2jKsZZ1BFbAN7w+DgLmaQmfcZ8NQ4TdT3tmBNM/qeqL8C6RSVZ562lJV9gmEwufvR+ktog1nTIjfQKhVIc9FwREREREQX0AoOwG0cdQbQdsIDMHmz5D1rKqPRt6APq4Gl3/7Lo0TbKjiwdAwFz2SPlvFWh6FnjwFvJrCp5H4JW+gZ8Ewv4xLkQW6g3yuNZ4+VDmqWN4CVGzjU4W1TcNzqQQuUqftys/CLvFIHo97gS5nlT6kJ47RhlKtoD4Lb/bJOy4O4/vyl0pl/WktYnmltKYkgD97jBH7d7m3pgf15e41tg9nTUtnR0N7Lks7ZhCMiIiIiumikK0885jx0/XY88nBj0WlZYibqUhc7i/6ZsGVj1iFVgV7kJXd7W1bxpfZnEWem+jNRd3e8vEvbz5wNo6zguJW3DIqGIyIiIiK6WDYWnQA6T0x020CpN8vn3M8izjDbKENpDqDqFvoXegDpvmV+fuGIiIiIiC4WDsCpuMoudFVBVRq/V3vqQexZxJlCbvThcAEIERERERGdMS5BJyIiIiIiIpqDFXwJGxEREREREdHq4QCciIiIiIiIaA44ACciIiIiIiKaAw7AiYiIiIiIiOaAA3AiimHDKEuom/MKR0RERER0/q32ANysQ5IklA17wQkpNuiwjfISpP0CMOuQygbGJR2pL9tAWZIg+X+rOHoM5aGMzM3KO4bcvzrGOZfRaGlod/OWRdFwRERERETn30oPwM3uEHpPBzpH4DCWCrENlJUOapYDx/H+Ds7wR8fPhIm60kSp56XfqqGjBAfTCWwD5SrQ8/PdA6rBGxWVXejDveyD+WnDERERERGdcys8ADfRHdawXdlGDR0cRS72zbqUMLMn2BaZCR1PhJqoS3UYRnm0zZ+5to0yJElBcwC0qwVmIJNyF0pjtrR4AUPhxtvdcOG8jv+fvD9RnKIyC4fNNalcoB4WYpp0JpVLdDZeyjCQNrtoqzp2vfsG9lEHA7SROgltHWOg7WB0u6GyA20QPJZkbNeATvTggtte6kYwreHZ8/hwS1Z/RERERERztroDcLOLYW0bcszFvlmXUEVvPKPpHIwGGcnbTNSVY7RGn/eAanAg3UbzuOXNMOpA8yoMG5AbfTiOBV0FNH8G0umjIU+XvcpBYEbW0jGsBgc4gbT0NAya+942E/XqELo/m9vTAFXHYYbEJO9PFGdamRWRox5CeS9IbuBQB5qKFFmmvoh0Rmeydaj+pomB+XjQb58MgdImZLjtW+nUoGvA8CRDbtpdjFfi76Ed2Sw3WiglpL3dAQ69/Pe08IA/OdyM64+IiIiIaIWs6ADchrHXRmnTHVjK7gjcGzyZ6LZV6Ltxy4gF2+wTDNFGdTS4qUYGIxp6/tJkeRs1dYBjK0NSI7PHmWf8guGUJgZJaVG2xoO0aQj3lyC1zABUDuA4DjKv6s5TD9G8Fyxr9yaKA6vWgSJlHIhPk04gvlwiM9mRRKLvBG6SeH/B8KObS/0GNrNkvHIASx+O8nAVNWiTX8KO1sZeTFlqrQb8WzuVg2gdJ4U7g7ZLRERERLQiVnMAbh+hE1zyrTQxGEwuQ8/FOsZA1WGFBjjTz2T7Ay3/r58pwsisc3AmVLwz7GgDdzZXkiBVh9APx4OkYvsTxHkWZTZNnIXKeswdiPegDZrYz7J8+yzaSxLBDLi8WQLaVextWd7z6zbcSfH0xPg3HxzHQX8bGKKEaLDKbrH3LBQNR0RERER0Xq3kANw+6mCg9UKDLUv3l6Er2FIHaMaOoATbKjvZBl4AYO6jOdCwM5rxk7FZyrjkNwv7BMPQ7rLOSBvYGwYHhdEB4RBuEm0YVwNxivYnijNLmeV9BjxPPWSlbEEN3qCxj9AJ1V+AfYIhVGwpgc/i8jBtOuPe4B9KZ6SORDPglR1oUFHb9ipmon0m5CGccRhXm4C+i4likRtolQrktWg4IiIiIqJzagUH4DaOOgNokdGTvFnynieV0ehb0IfVmBdZibZVcGDpGFYDM4yhpciB5cbVIXTrIDRQqezqQFPJ/RK2wShM4EVecgOtwKzz3pYeszQ4hjfgUWJf4lXBrv+ss6SgUwvEKdpfSpziMiviDOIMPuctSZCUDmp+/UVfMKc0UepFblx4S6XDP601ZTq9OAfB5xhC6VRw3Oplq3dUcGDV0FGS26d9MowJ5/4cm5t+Bcet5FUDlR0N7b389VA0HBERERHReSRdeeIx56Hrt+ORhxuLTssSM1GXuthxDiZnB5eJWYdUBXqRl87tbVm5l2OfaZwrx0TdLYTsz7KnsmGUFXRqgnK0DZSVY7SWot256T1u5S2DouGIiIiIiM6fjUUngM6SiW4bKPVmOVA+iziXl22UoTQHUHUL/RkNIENxrsxNDBmNvjPHcERERERE5w8H4OdJZRe6qqAqjd/HPfXA8SziXCFyow9nxotDziJOIiIiIiJaflyCTkRERERERDQHK/gSNiIiIiIiIqLVwwE4ERERERER0RxwAE5EREREREQ0BwsbgDsO34xMREREREREF8dCBuCf+MQn8KEPfQinp6eL2H0CG0ZZQt0UfcVAWUr5DhERZZSh351pOCIiIqLFmvsA3HEcPPPMM7h27Ro+/OEPTzUIN+sSJMn/K8OwZ5jQZWDWIUkSytGMeTcCRnkfXYWaqAc/j94sSAwXLUsJklSHmSFcnrSI4hwHi+Y5eKEtiNMLF7sv0f5i8x9pSxnrIZqHxLQk7M82ypFwUmC/0bxnbe8pbcIr38TtcXk365DKBuxIHKnh4OZxohxTyiU9D0XDJeVdHC56rIzzI27zyceYYH9nUdaiY0y0v9S0JJSnMJyMRktDu5t3JF00HBEREdFizX0ALkkSHnjgAVy5cmWKQbh7AVdFD47jeH99NOQzSfKY3EDfcXAwp9/ANrtD6D0d6ByNL15tA2Wlg5rljPMeSpCGnv+5pWNY9QYjqeEArRfY5hygkrY/YZwVHDgOHKcHbZQmL06YqCtNlHox6QQAVQ3neUQUJwBVh+Wlw9KHqAYHOIn7S29LsfWQmoektCTvT270vf8H8+egP0qMCt3y4wSaV42YMoqT0CZgwygraJaCaQm37/i8p8sfLq0eAnnoaWhX08szPZwo70nhgMrB+Ps9LZiHlPaJhGMsZX+zL2sIjrGi0ttSosou9OFe/huoRcMRERERLdBClqCvra1NNwi3j9AZaOglXd2JZjtTZkLHXyuHtgdnrybCpMXpzTjlWy5pojusYbuyjRo6OCpykSlvo6YOcGwVCHuGbGMPba03vjiXG2hpA3RGmayhVetgf4rJLblxCF1tY8+w3f2pOnbj9pfWlhLqQRinIC3p+8uYv+0a1MExcldtsE2Y+2gWyHu6AuHylou6BWWacKl5Twg3L5n3V7SOpj/GwsnIWZ4hMrZriD12zLqEuhHsX4M3JpLCmahLdRiBFSWiVRdERERE87Swl7Ctra2hXC7j8uXLuHbtGj71qU9lDmsfdTBIukCNzsqKZoGjs5Yesy5B6dRgBWZw3FkvC7oa3aGJunKM1mjWpwfExJmb2cWwtg05epEpN3CoA01FiizrjItjH82Bii0lW7h2NbB81P+OKFyetARYxwOoW+HaU7ZUDAJ3CpTtGoZTLS+VsVka7w+lTQQXSPj7E7YlILEeRHGK0pK6v4zM/SYG2s54lULM0vXYGz6BNmGfDAEvjuDy9/Hy54Q2CACDJpTRvhQ0B8F9CMIlSC+XNqr+/qpD6IcNyNOES8t7QrhpxR5jafubcVn7Eo8x0f4StqWWpyhOAHKjhVJzP3bWv90BDkcrDtoIJjk5XBvN49ZoRcEgIW4iIiKieVvYAPz09BT9fh9f/vKXceXKFTzvec+bSbz2UQcDrTVegurNTB5b4m2+dtVbztrPeMFtn2AYvHiWqmhHv1M5yL4c040Uxl4bpU03BbJ7ZT26WPeXKlu1jntRK7qQt8bLccXhIstjA/kXhUuLszC5gRYWvbxUXA/zN3BvdkgSqkMdlt+gvEcjnMjfuL0ltwmfW4/BG0wpeQ8ssc8VrrDgMvoaOkrWm1zp4SbzPs3+UlKTcIwJ93dWZZ10jCXuL2XbKNqY8kwNV8GO5q0SidBa43KqHET70aRwgdl4ZQsxySQiIiJaiIUMwE9PT/HhD38Y165dw5UrV/DAAw9gbS17UuTNElBk+W0GWq8HrV3NvlzcOsYgdHE5g+fR7SN0BoHZMqWJwWByeal7oduDNmgGlpIGLuQT0hEfLp0oXJ4442aK42bFKzslNPePsicwxMbJEChtylC2VGB4EhqY+PsTtiVBPYjiFKVlurbrPQNu6VAHTVz1Bx2pM+DxbULeLE3kIUvehQqGy1Uu8jZq6gzCJeVdEG4usu6vaB0FTHeMjeUqz6S07OZ/18A04YiIiIgWYSFvQZ9m8A3AffmO2kY1ZpQsb9egtgOzOraBvba75Fa0LRA5Diwdw2rGZ7YrO+mDzpzPgLsz9eGXGVl6wvJS+wRDRPOQZSdnEC5jnEn1UNuO3C2o7EIfdtDJmUQAMOsKmgMNOxX/eelAHZl1VP39CdqSqB6EcQrSItpfZnIDh7o6XlabOgOewGu7V2NmHXO1wRmEy1Uu9hE6gxI25WnCJeddGA42DGP8pv9uG6MZ6JkJ7U/0tYJlHTTFMRaOJ0d5JpEbaJXy3RScKhwRERHRIlx54jHn8Tfrzjw99dRTzgc/+EHn5s2bU8TSczTAwehPdXTL36TFfy7cZjm6Ckfrhb+n6tZoGxD+G33X0h01uE3VneAu/bhG3xeKpCMUh+b0QumPpMPpORo0J3Y3wnCO09Oi+fPiEYVLTUtCnKJ66Gnh8guVnSDOaFoS6iC2TcS2pZR6SMuDKC2itptYjz1HC33PjUMNB4whaBNF8x6to1GbTS8zS1dztBk/v1nKa47hAvUbLn9xm+9pSX1ASl8267IWHWOJ+0vZJspHarhI+gPfTS4zUbhIm7d0RxUeA0RERETzI1154jHnoeu345GHG9lH7TPgOA4kSZrrPumiM1GX9rAV8wz0csVJdFG5P2d23Mr7c49FwxERERHN18JewsbBN81fBQe90uhFZuGfNFqmOIkuKhmNfpFBdNFwRERERPO1segEEM1V5QCOc7D8cRIRERER0bmzsBlwIiIiIiIioouEA3AiIiIiIiKiOeAAnIiIiIiIiGgOOAAnIiIiIiIimgMOwImIiIiIiIjmYEUH4DaMsoR67t97KhqOiIiIiIiIaDorOgCX0WhpaHfzjqSLhiMiIiIiIiKazooOwAFUdqEP92DYcwpHRERERERENIXVHYBDxnYN6BxNjqTNuoS6YaAsSZAkCZJUh5kazkRdqsMwyl4YCWWO0omIiIiIiGhGVngADsiNFkrNfcQtKG93gEPHgeM46GltBFedJ4dro3ncguM4cHoaBglxExEREREREeW10gNwoIIdrY29mJlqrdWA7H/rwMFBJUs4DT3/i8oW1DNIMREREREREV1MKz4AByq7OtA5Qv5HwYuFIyIiIiIiIipi5QfgkBtolZrYz/1C9ILhiIiIiIiIiApY/QE4gMqOhvaekX8WvGA4IiIiIiIiorykK0885jx0/XY88nBj0WmZgg2jrOC4FX3W+6zCEREREREREeWzsegEzIaMRt+ZYzgiIiIiIiKifM7FEnQiIiIiIiKiZccBOBEREREREdEccABORERERERENAccgBMRERERERHNAQfgRERERERERHPAATgRERERERHRHKz0ANwoA5Lk/tXN6eMz68nxibbRcqhLwFJWjQ2Uk9Im2rbsvLSvzPEQV9bT5mFV688c92dSGbAXnR4iIiKiC2KlB+AAoFuA4wAHlfFnwcGy/5flArly4Malq/m2nRdGOedAxJy8eA/GUY/UgRH4YnRb1jqahih/ufOeg30EQAcqObfN0lnmb1XMq6xXQsXtzxwLOMddGhEREdHS2Vh0As6K1gsPymkxdAtoyIBtAMpVYLsPyAAOHOAA7kB8xznfg6L9JlCz8m9bejLQdxadiOxiy3rF8kBEREREq23lZ8DzCi1TnsPyUbMO1A13PxMzvXb489AMZWRbMJwwDzniLBvex4b7/+YAaFfjZ6ynJW8D6gDIPNY0Cy73N/PlLy3vdQkwjMk4M6fTBNqaexMiy7bo6o1gvEnbbGNyJYJZd9Oalj9R+8yalmjeU8tMILrPtHZtG278dW8ptVFPqI+Uss6Vh2BaFGCAhG3BeGPaST1j2YjqIemYTs0DERERES3EuR2ABwcbi37Gsd0BDh13yWdPA7r+Em0FaHmfOw6AamDgpwClXv5loqI4zf1AnA7Qb7ify43x8notsD120FiQuQ8MtLOf6a52vfT3gEHTHcCJ8pcl783jcT2gme/GhLEH6LvZt/mPOvj7G1bHg9CkbXID0AbAUSBd3TbQamTLX1L7zJKWpEcyRmUWqIc0Zh2oIrBPf2WEDZQVd/Y6mBa/HgZNdxWFNgA6W4ClA8OT7GWdNw+iYzPx+Ku48bS9MjTrwFAfH4MionpIOqYn8lCg7RIRERHR7J3bAXhwsOF4y54XlpbWeP+VA29pvA0MAVQDs1dtP4AJtFVgN+9oVRQnAGXLuzFRny4/eTQVNx3VIWAd5AhYmXy2P4uevw9lds+2juKUgZoKHAen8UXpNIEmgO2E2e/YbcGXY0VnVwXbdjSgc+T+2zbc2d6sRRfbPtPSkqJIPXTb8Tcr7CP35s3opoEMtLRAPQTyWtuOiVhUDwKxeRAdmynHHyruzYGq5N5oyDL49veZVA9px7Sw7RIRERHR3J3bAfjSs4CBClhOeMZvqlnnlDj92VBnx7uYn8NAXLe8WcIBcPWCLYE1u+HBbZZt9er4xYITs6uCbZVdAB13pcdRJ3nWPQ/R/laJqB5mKuMxreYsSFE9LOKYJiIiIqLiLuQA/MRbhmlczTerN1MVd8nsftzaXMUdsB4J0hmbB1GckX07FqC2w0uDN0uTS3eFIumEDXQGwE50dlAGDvXsS5EBFH8GXECUv0x5N91nqUP5S0qnDewNk2dKY7d5M6ijqPcDdSvaBrgznACOTKCDydne3HWbtr9pJJTZlgo09ye/Lm+7bdUItLO9NrClZNiXqB6KEB2bacefCSgd4LAP6MOM7xPIWg8Jx3Qw7om2S0RERERzd+EG4Lv6eFl0pwZogW3+74oHX1jlXwyLthV14D3POfGsujdg9dN53AqnU5SHxDgR/t10yXuONXg9XtkF0MzxErZIOiXvOd24a3y54aZzzxt01ANLdP0lu2f9K1mi/Im2jZYUezORWcYw5j6AWsLsd9K2/7+9u49t677vPf45JCUrdoTEN/kj+ucOsUknVoXhLmu9hsQ1NgyxQ2nBbKDRcnG7G28oyDrtTGY3dpdGXXBbtW4rNJf0bpGIQLq43cUF1ALVsJlsky5NPJDFdZusQAjZNVnnZhmgDVhgL64zR5Z47h+HD4cUn0TxUXq/gANLPE/f3+8cmvry+zvn5IdWF/pzdtx2bOvNywvNSOFJaaJKtbeVY1tvf5t5P2RrfBEQyiem627C5paS8fXnWTOjReodh5ba0OC9WfP9l8ifP2etWEJnJYXLk/Cq/dLkcaj1nm7l3AUAAEDnGGPPPWse/3C3vvBnzV6Q2D+iPkln23uzsL6UvwnVzBZ/XFc/aukxafWOF8eye7Z5Xzd17mYl3+NWVX6r/zcKAADQDwbyOeCGYfvFY91gaTuYNBovg/aLtdjv9Y4Xx7J7tnNfN3vuevLLmTwTHQAAoKMGcgh64eZG9scHld31fKtN+RsvxXsdxzacAvQ704BOdc/duO0/VNuN4wAAANBZA1kBLwglpcEbON8Ct5Tkj+OemKffMaDqnrt+Em4AAIBeGMgKOAAAAAAAg4YEHAAAAACALiABBwAAAACgC0jAAQAAAADoggFOwLOK+gwZhjUFE72OB3Vlo/IZQTV1mBLB4nE1fFFlOx0bAAAAAHTBACfgkuRVJGPKNE3N+/MvJYIVSZuVqAcTUjbqKyV2tskXzdadJyUUrHh96yX8pX5qZb1GfZI9tyBFTsrfzHr+eZmmKTMTkVcAAAAAsDUMeAK+Me5Q0krszLgCCihuWsl7MuSuO89Ses3MRJSe9Cm67UuzCQWNx6WzmbJnsldbbi4sTU+5N7geAAAAAGwd2yoBbxv3lKa9KS1lGi+aCBoKRqPyFavntmHYWfvrFZXginml9RIKrttGa9v05b9BsKr/HoVTUmyyML+ZLxj8mjeTKn5HUbMTFhULzNiWa3I9AAAAANhCtmYCngrLU0w0rcSyrRJzCqe8Gvc0t3hsQTqbr57HAzEtJiQpoaBnSTOFqroZl4pV9YSCnrAm4uYGh2LX26aUmLNt01bdt6r/VjU6UJzfrgQ5q+hsWpGT/saLAgAAAMAWtjUTcG9EmWIS2q5hzjFNFpL6ybQimeYT1MBMSIVF/fP569Wzl5W2b9OYVKywQmJRMW9EG85Z621Tkmfca1W4u3kBe2JOYU1rimo3AAAAgG1uaybgHWG7Brwd1eHMklJlXxS0YbsNtlm8zv3IopWgdyERTyzGyr6AAAAAAIDtigS8V/xHFEiFNVctB/aMy5ta0LmsJGUVfTys8lH0aV2uNq/eNsv2PW8Na48t2h4L5ta+CSl9uY13lstGNZtuoZIPAAAAAFsQCXjP+DWfiSg9abvRWuHxae6QzkaksMe6hn1pJq6Abb2TtnkL05GyeTW3WfHcdMMT1kR8Xvbc2G9teAM3YSs8nq38Bm6FwnrCuvV5lep3/fUAAAAAYCsyxp571jz+4W594c9CvY5lg7KK+h6Xzm6Du2lno/J5ljRjlifMfa0dMWejsg4xQ9gBAAAADD5XrwPAFuUOKWn2OggAAAAA6B8DPgQ9lR+KzfDlLSURLA6Tb/cT5AAAAACgVwZ4CDoAAAAAAINjwCvgAAAAAAAMBhJwAAAAAAC6gAQcAAAAAIAuIAEHAAAAAKALBjoBj/okw7Am7oJuk5V8HegTe3/7ou3ddt9KlNps+KRsr+MBAAAAMLAGOgGXpEhGMk1p3l96LWjYkiZDipI1bV5CCkvKmFZ/JwfspvmJYI1zIlH++rovdPxWe82M5O1V8AAAAAC2hIFPwGspJOaZiBR+fJtVLt1SsuJLic3KXpY0Ibnbt8mu8s/nE+nKc8Jfer0wBSSNe3ocMAAAAIAtZ8sm4AXuKcmbkjKFF/LDs6sOXa+YZx9mHTSkaLTGEOw629zIes1usx57pbdynbqx1JDNL+8JS4qV1i1sOhGUgtHyWO3zqlWVs1Fr38H8sO5osCLeRm1PtOGygxpfJmSjUiwghQb1mwYAAAAAfWvLJ+CJOSkVkArF4KBHmrFVOzVZGo6cmJMm4qV5lcOsw0ul4cgK59fLSj6PNJ0pzUtPlg97L64Xl1JhW4JaZ3/14qynUOmN1BgvXSuWWtyhUtVYgVI89uJ6bEE6m389HpAWE+Wx2PulsL9UWDpiSoGUtDBubT99eXNtb6RwaYJnQcrMV19mLixFTm5+XwAAAABQacsm4GGPlWxNpm3JVlZKS5q0VVdjtnU841JsUjKC1bcZL2zHLU17paWMlD1nJfjFiqlbmglY89at5ym/jrjm/hrEuRm1YtmMVyv/6QAAIABJREFUwEypmuyftw19t19f7ZFSZSuVkvjpKdvrzbTdv/66/2bMF5L6GcljrP/ygeo3AAAAgE7asgl4JJO/cVZKerww1DojpbylG4kVpkLCVaj2mkfyyV+NRLxdau6vQZyDIjhZuha/6ZuYdaPtfus678v2qnpWepzqNwAAAIAO2rIJuCTJLZ2N2IZa+60hz3ONxl378wljrMYQ7YQUTklH/PlrzGO2IdJZaTa2wZt4Ve6v2Tj7Wb6SXZCYq6iA19JM2zd7DXhCinmlKVtSX7hUYdC+5AAAAAAwOLZ2Ai6ryhyQNJuvgs/nr0Wu9mxn+3OuDY91fbZ9lHNxWHS+suuXrDuOx0tD3o389eDNJHL19lcvzma2GU7lh7f36hnp+aH4hX6ZHbeOQzNabXs9ZY+mm5UySdtN2PJfmlD9BgAAANBJxthzz5rHP9ytL/zZgD3YWVayqbPdqVoGDeumYW18shcGSVbyPS6dTQ7uo9gAAAAA9Jar1wG0wjBsv3ikcJf2GzMaL4OtzZM/B0yzt3EAAAAAGDwDOQS9cGMu+6O2AvHym3a1ewpIindw+0x9OsVtJ57t5nAAAAAAsFEDWQEvCCWlbg2cnyfp2p78JNwAAAAA2mMgK+AAAAAAAAwaEnAAAAAAALqABBwAAAAAgC4gAQcAAAAAoAu2bgKejcpnGAomyl9OBA0ZhjVVzsNGJRQ0gqIbAQAAAKCxgU3A7Ym0NTWXCPrnTZlmpuwRZpsMpKU4LFlFfd36IsDaV1ms67+dKM3zRZXtQjx8CQIAAABguxjYBFySAnFTplmY5uW3z3SHlDRNzftrrd1G3ogy+TgykbQm+7gqXNZnts7JRn0yZseL7TCTIbl7GCcAAAAAbDUDnYDX0vIw8/yw9c0MUXeHzirijWk2ml0Xi32b2ahPhuFROCXFJgvzfcqvVnM9WyPbOIw+obmwFDnbYtJtq5z78g3IRn0VVXSr4u2LZhu2ve5xqJjni3a2Tg8AAAAA7TLQCXgpeSsfMt3aMPOEgp4lzRQr6nFp0pYUNs2tfROl36xY8lMmovSkVR13h5LFGEtV6aRC7vrrbVb1hPey0t5p7TvnayGxjWly8UgxToUfVzQruUMzCqQWdK64j3NaSAU0E3I3aHv945CYC2vCVsVPhqjTAwAAABgMA52Alw2n3uyQ6exlpRXTZLG6OqlYO4K0X1ftCSvVrvX88zI3NMTerVCy1F+ZiBT22JL6VFizOltMeifyiXRjAcULQbinNO1NaSkjSX4dCaS0kM/As+cWpMhJNQy3wXHwjHutLxG4eBwAAADAgBnoBLytMktK2a7lrqxINy+ry2lpYp9bUkLBybQimVIlu7mifKvrNc89NS2v0rpcSLK9EZ0tNtZKnq1EunX+kxFp4ZyySmguPKGZZjqzwXGwquemzCOL1W8kBwAAAAB9qm4CbpYlQX02WQG2vkzlvId/X4FUWHPxjcYiSaXf40GPwqmAfv9hU2bmF0rb+jE+Z1WyS+vulWdCSv8iU77NhuuZMuP5a8A3HK9tm95HNbnXlLl3Uo/K1vZMRLMxr/a7G2+n7DyJz5Xabpoy957QMxML+tvIomKB39fDZevWaHuzx+HhF5S7/D/ljS0q3utzkYmJqScTAADAoHHZfyn8QVPr336Sy0m53JrW1irn/FJ/cfB+/elP8r9OORST9Km/uaXnH64375C+eek5HbzfUfpW4sHndOn8n2hvo0BST2qf48nSOrf+RHvX1rR272f19Kee1CP7HHpS0oPPPadPaUm5tTUVwj70p89p9v59slZ/UM9dOq8/2dt4PeVy+X+q9UE1FW1/8DldOv9Z3bu2pjXdq89+q7ztn/qbW/rsvY22nVNOMU05CoPErfgP2dv3yLimHonpU3/zTa1VbKx62+sdh4o25OO07w/A9mAYRvFf+88AAAD9zBh77lnz+Ie7NfO5E8VEO5fLyTh8uMehAQBQn/nDH8owDDkc1ld2JOEAAKCfuaTSEOJcLqdcLqe1tTUN9zoyAAAauHXrlpxOpyRRCQcAAH2v7BrwQvJ969atXsUDAEDTbt26pbW1NeVyub68XAoAAMCueA24Pfm+efOmdtkWuhiNyjTNsqoCFQYAQKfZ70VS+NzZHwoV59+8ebM4zzCMdZ9VAAAA/aSYgJumWZaA273//vtlf+BIjRPwX/3qVx0IFwCwnVS76/l+2/x//dd/1cjIiG677Ta5XC65XK6yzyoAAIB+4pJZfg346uqqVlZWyhZaWVkp3uSmMAEA0A2V9ymx+/DDD+VyuYpD0KmAAwCAflbMpAsV8GoJ+K1bt7S6urruDx8AALqh3hfEq6urWltb4xpwAADQ98qGoBcqDJV/xLhcLg0NDWl4eFhDQ0NyOp1yOBx1qwxUIAAArbI/FrNwedStW7fWfbZUG6IOAADQr1z2X+xJuN3Q0JBuu+027dixQzt27CheY8dQdGzIP35Hn5y8omD6Wf3nbqzXBX//PyZ0/LvWz48+n9azlQH+43f0ycmvyVNtXid0cn99fBwa+0d955OT+trPrd/+0+fi+qs//I+9DWkDGp5nvdLh93Th86gwCuvf//3f1yXa9s8sEnEAANDvyirgBZUVBqfTqR07dui2227TyMiIJOnrX/+69u3bp8cee6zqhtfW1kq/vPaM9vwvt378vT/Sr0mS3tFffuJ3lP3sFQXe/oR+50tvrlv/gS/8WN+7N6Y9f/wLfeHH39Mf/Zqkd/5Sn/idL+m+b13Rl39beucvP6H/rm/oe3/0axtq9GvP7NEf/x/7K/9F37ryZf32hrbSBnX65cu//Zqe2fPHKoX5QKkfNKBtv21YDrm0Y+dO7ezGel1w+GtXdOVr+eO2Y6d2VgZ427AcklzV5rXEfo5Umd32/dn2/JNX5PjCN3S43Rvuhte+o685vqAfXym81wZLw/OsVzr4nrZXwG/duqWVlZViNbze8gAAAP3M1XgRKRaL6XOf+5xGRkY0NDSkr371q/qHf/gHDQ0NaceOHXI6nevWWV1dLf2ywyU5hjRS/GNrREMOK0nY/5m4/vkzkvR3OnnPD/TwP8/pd/OrvR3L6KMfdSjx9/+iz+y/V2///f/TR/7wo7r4T/+inTvv1ciQQw6NaOcG/xrd4ZL+8H//s+Z+t/GyHVWnX3bu3CGXPqov/uRvFbhXejv2e3rw5F9p8m8DulcazLaPDLX2x3qr63WN/bhVzNr/GcWtE7zz++rI/gr+Tt/6kkNHfrK/f5K/DXj7nzLSR35P+wcx+KIGx74XOvyeLlS3V1ZW5HA4tLq6qlu3bm0yaAAAgN5pagx5Op1WNBrV6uqqvvrVr+qNN97Qxz/+cc3OzhaT8sqp8DgYl8sll9OQDGfZa9ZLtmVcThky5KxYzzj6lI5mX9W7rnf1qnNKJ+43Sus5jYptNDet37dtevdFPXLPPbonP516rTTvtVP36NSL9vmn9JrLpXdffESPvPiiTt1zj+555EW9eGr9ulWnuv1S3h8e/1F97GdZvWPvm7a2/TWduueUXnzxkWLbH3nx3bJlXjtV6pdC2xv1Wdm8B/9cP7Mf41bXc7nkeu1Uc31cM377uvXa3rhfavWrfX/V4qzVn7XifPfFR3TPPQ/qz38mfee/FuY/ohffbWJ/Nfu6ufa5XvuhvvPfntITnlr9/5pO1Vq3OL2rFx+pEttrp3TPI1/X11ua96LerXPM382360Gr0zZ07rb9/Z7v6/J9lx/3avtr+P7dxLHtq/d0s/+HVfnCFwAAYFBUTcArh6D/+q//un7+858rEAjoZz/7mX7rt35Ls7Ozxep3w8nhkH76jD529926++67dffdH9MzP5UcDvtyDjnkkMO2nsMw9BHPYT18f0avxL6pjOewHIYhw3AU5xd+3sjkcEjffqwQy926ezKmd5xOOd+JafJjf62jb1zV1atXdfWNr+jSY5OKvWNb768NvXDVmr9w7Nv6watWHD99JqPfu7qgYz99Rn99/xt64ysHdOnKO437xTBsbXbIMAr94pBDhox8H736zWf002O/p8O2vmlr250OOfRtPZM5abV94Zh++sw39Wp+vVefuluPORaseVev6urVqBVL3T57VU997Bl9ZKE070DxGL+qpz6W0cni9hbkaGo9W9+p8hyqPx2OXi3F/8ZXdOmxp/Ltq2j7G1+R8cxn8rHUm1ftuFXu7w195cD6eTX7s06c7ideLm7vWKFvrr6sJ9wN9lf3GNU/7tb0jmLPXdJXQodLrx2O6urCMX07H9urTz2mS195Qy8/4a5zDNzyfET598Wreupua913rlySPvJxfbyleR656xxzq8+u6g2r0zZw7nbg/V75f5zDkGH7vdb+6p9n9d5HA/aervl/lqP4b7XHYHLDTwAAMEiaqoCHQiH9xm/8hm7cuKEDBw7oi1/8ooaGhmQYRpOTpAOn9ea1a7p27ZquXXtTpw9IqlhOUtnvVy5fkAxDex++T4ufl6YO5bdl327TMdgmSce+W4jlmq69/IT2GobefnlRF46d1BN788vtfUInj13Q5Su29U5ayxqGoUORa4oUYjo2pUNWQ3X04b1NxiZJ62MrrCdd0Od/c7d2796t6aXTejNyqHzdNrbd2t8xfbewD/d9OlA8Hj9S/KUDOn3i0Lrt1e2zH8X10oHTOnGoyjF++5da0kua3m21b/fuab1UmFdvvcJ0KKJr1wr93+T0oyfz+9qt3b/5eV2wbbOs7Xsf1tEDpeNeb16141atz8vn1e7PRnE23FeV+Y3O69rHvRDPX+jzOqqH91bs51BEb55e0vTu3ZrWd/XyE3urt2H3bh1+4W0ZhiH3fQes2H4U19KBJcV/ZJ3LB+5ztzyv3v7qvdc69n6vE0vleVz2e8391Tn29d5Hg/aebnKqptbrAAAA/aapa8CdTqeeeuop/eAHP9AnP/lJuVxNrdY+e47r5Wv5n93junDul5L2dDeGnjig02++rON6XoceeFqffv6wXj6+Rdr9y1/owoHTevPl4+uP5C87scNXFH50SaffvKbjeyRdeV6HHvhFJ3a0Sf0X5yvnXtKxk9dqvuMOHDigC5UvPhTRtWuRdcvuyb9/r0g6evKovn/uFf1SFzQ+tUd71Nq8evvriW7GUu991G1df08DAAAMnqafI+ZyufQHf/AHGhoa6mQ8PbXn8FEdeGlOz1/Jv3Dlec29dED37e3QDvfepwMXvq8fFvf3Q33/wjFNPVQZ2HG9cPqALjx9Rq90KJT69uq+Axf09Jn1e6/bZ2Xtu6LnP/10KVF7aErHLjytKpusv17BK2HdeeedCjfbIVeyWrKvfqbKNksz9XS149BoXtNq92fjOPfIPS4tZa+oWZs6r688r7ml0zpRtS/CeuD7R/XCyy/o9NKjOvR8EzHtvU8Hls7pzC/u0+GHDuuozuncku18aWVei7r+fpckLSlb77zeqHrvo7r68D0NAACwDfTxg7yvKLvUeKkLTz+gO++8szg1nZBVs+e4Xv7uuJ5+IL+9B76vo2++rI4Vnfcc1wunVbG/iKrlOnuOn9QxvaQ5W5LTattfevRO23rhJpL6PTr+8ps6vfTo+vXq9VlZ+x7QL05+V8eK23xIkTdPa8key6HndWVdv1Su16I9x3Xy2IVinHP3na7Y5kt6tBDHo0s6XXYcas27oucPWTE+faHUr9ZxqDevfn/Wj1N66MRpqXjsD+UTpTr728R5/cqZp6Wjh9dXNF8JW33xwnHt0R4dtw5Y4yR8j1vjF17S0n2HtUd7dPi+Jb10YVzuPZuY16puv9/1kE7YzuvvH11/bKurdy7VeR/VtQXe0wAAAAPIGPvGs2bw5h069eSn9cEHH+jGjRu6fv267j9xorjQpTNnNDo6ql27dmnnzp0aGhqS0+mse93dv/3bv3UjfqANXlH4znOaulbty49687a4/PD3k9ux7egLpmlqbW1Nt27d0s2bN/WrX/1K169f14GZmeIyP/3yl3X77bfr9ttvLz6Vo9HnEwAAQK90+WJuAAPDfu8FAAAAAJvWx0PQAQAAAADYOqiAA3pIkWu1BlnXmwcAAAAAzetYAn7HHXd0atMAgG2gcA34ysqKhoeHZRiGTNMsW+b222/X6OioRkdHNTIyouHhYa4BBwAAfYsh6AAAAAAAdAEJOAAAAAAAXdCzBLxyGCEAAAAAAFtZTxLwt956S6+//rpyuVwvdt8Z2ah8hqFgoteB1JaN+mQYQSWUUNAw5Itmex1SX+h2v2xuf1lFfYYMw5qsdRMKGkH1y6nHeQYAAABU1/UE3DRNvffee1peXtb58+dbTsITwVISYk39k4CUsxKmfkjM3fsm8j95NO7taSh9pdv9sqn9JeYUVkQZ05RpmkqG3O0Ob9M4zwAAAIDqup6AG4ahgwcPamxsbNNJeCBuJSHWNC9/m2PdEHdISdPUfE+DaIJ3XJ78jxP7+i9565lu90uL+8teTksT+9T3R47zDAAAAFinJ0PQHQ5H25LwqvLDwQvVcXv1ORE0FIza51uV82zUJ180qqBhyPBFFQ2uX7cWezXevrw1FNejcEqKTRaW8ak4IrdGnE3Fkgg2HV+Rf15mMiS33Aol7V8WVAxhzkblW/d75bDn+m0o9Eu1vq7PiiUa9VXdX+XIh6b7rE6ctfulQ+rsr177DMOQxzqZqvdn/pxots/yGy7rl9I2N3ZO9LQ/AQAAgAHRs5uwORwO+Xw+DQ8Pa3l5WRcvXtzwNkpJrZV0ZSUrMfAsaDqTr4xnIkpP2pJeSbEF6Wy+ch4PxLSYTx5S4SUdMeMKpMJaGM8oE/Eqfbnx9av+eVOmmVGkYritO5Qsvl6q1idljRpOKOhZ0kyxgh+XbHG2GksnJObCmrCNNigNe67fBql2X9cXU3hpxtpmPKBUeK6Y+Fl9bT+2paSwdp81jnPD1iWuzX9hU0+t9lnnkqmMdTJVGfUR0+TikQ32WUJBj+3YZiJqbsR4B/oTAAAA2AZ6loDncjklk0mtrKxobGxM+/fv3/A2yoagJ0NyS8qeW1AqMKNijugOaSaQ0lLGtt5MqDiE1z9vq9AFjuQTGq+mpzo8bDZ7WWnFNFlM3iYVs89vFIt/XmaXhrx7xr3Wlx2V2WWjNqhOX9cVULywoGe8PCm0VXkNT1ipstVq9FkTcW5Y/pIDs2La9PGo1766WuizxKJi3ohObjTmTvQnAAAAsA30JAHP5XI6f/68lpeXNTY2poMHD8rh2GaPJM8sKeUt3UyrvDreXwrVV/PIopVwFRLxrrchoeBkWpHMBiu2nYizIxXwFtvX7W0O0LkLAAAA9JOe3AW9k8m3e2pa3ths2XXWszGvxj11V+sgt/ZNaP3wcf8RBVJhzbWasLVyDXhdaVkhZhV9vEbl1T9vJXCxRWsI82bbsFHZy0rbfk3MNVkh7kScnaiAt9q+VrfpGZc3taBzNY97jXOi28cdAAAA2CJ6chf0u+66q3OVb3dIyfiEwp7CkNsFTWc6WZ0rPJe5/GZr9sTYfzIihT0VN2Hzaz4TUbradexd55cVotWOhemIAsV55c+dNjxhTcQL1x53uQ35ywkKx3Z23B5nPf3U13W03L4Wt+kO6aztuC/NxG37q3dODEh/AgAAAH3GGPvGs2bw5h069eSn9cEHH+jGjRu6fv267j9xorjQpTNnNDo6ql27dmnnzp0aGhqS0+mUYRgt79g0zU2tD6DNslH5PEua6fUj/YA80zS1tramlZUV3bx5U9evX9f777+v8XC4uMzFaFSjo6MaHR3VyMiIhoeHN/35BAAA0Ck9u/CaP44AAAAAANvJNrvzGXovYT2ru+rEo6wAAAAAbF2uXgeA7cavedPUfK/DwHrukJJmr4MAAAAAti4q4AAAAAAAdAEJOAAAAAAAXUACDgAAAABAF/QsATdNLjYFAAAAAGwfPUnA33rrLb3++uvK5XK92H1nZKPyGYaCiV4HUls26pNhBJXI34nct5VvOZ6NymcElSj+2t2291Nf91MsAAAAwHbW9QTcNE299957Wl5e1vnz51tOwhPBykdYlZKt/pJV1Ncfibl730T+J4/GvT0Npeu63fb6++vEOVF7m9v5uAMAAAD9pOsJuGEYOnjwoMbGxjadhAfipkyzMM3L3+ZYN8QdUtI0Nd/TIJrgHZcn/+PEPndPQ+m6bre9n/q6n2IBAAAAtqmeDEF3OBxtS8Kryg8HL1TH7VXBRNBQMGqfb1XOs1GffNGogoYhwxdVNLh+3Vrs1Xj78tbQX4/CKSk2WVjGp+II4BpxNhVLIth0fEX+eZnJkNxyK5S0f1mQUNAIKhr1FWOxD1OuHG1Qts+KNpQNb646r0alNhGU4YsqW6dfCrFUO37r9ucJK9VU2zukxv5aPSeqzSv0dcNtdrvtAAAAAKrq2U3YHA6HfD6fhoeHtby8rIsXL254G6VkwyhP3jwLms7kK+OZiNKTtmREUmxBOpuvnMcDMS3mk5xUeElHzLgCqbAWxjPKRLxKX258vax/3pRpZhSpGN7rDiWLr5eq9UmF3JKUUNCzpJliBT8u2eJsNZbWxRRemin2mcKPF2Ox2mfvz1LSm5gLa8I2EiEZKlVXq89za9+E8m2xEv+EpOzltDSxT+6Wj19CQY9tf5mINj3auiLhrZoUb9BmzolafV1/mwAAAAD6Rc8S8Fwup2QyqZWVFY2NjWn//v0b3kbZEPRkSG5J2XMLSgVmSsmHO6SZQEpLGdt6M9aykpVcFiuCgSP5YexeTU91OHvJXlZaMU0WE7tJxezzG8Xin5fZ1iHvAcULG3NPadpr67N8tb1aZdkz7rW+CKmSldaa5ylciJxYVNqbLn4B4h33tH78EouKeSM62c7qbv6yArNi6lgFucE5Ua+vAQAAAPS/niTguVxO58+f1/LyssbGxnTw4EE5HNvskeSZJaW8EWXKkrt+rFomFJxMK5KpXlm2qq+mzCOLVtJoSw5rzXPvm1BqKaPsZWl6ZlrpxYQyS6n+uza5AxXwuhqcE/X6GgAAAED/68ld0DuZfLunpuWNzZZdUzsb82rcU3e1DrIPubbxH1EgFdZcqzlUK9eAN73tOYVTAR3xK1+Vtc+quLa6wD9vJeexxfV3o6+c5xmXN72ouaVxTfmnNK1FLaatY9Ty8fOMy5ta0DnrOgRFH68R50Z0rAK+yXOial/X2CYAAACAvtGTu6Dfddddnat8u0NKxicU9hSGTC9oOtPJyrJ1U7HKm2DZE2P/yYgU9lTcHMuv+UxE6WrXsfeEbejzZFqRTP6u8vkh4IX+nB2PKFBcp9D20vD0iXjhbvR15rn3aSIVU3p8Sm65NTWeViw1oX1utX783CGdjSi/nkdLM3FbnP1n4+dEvb6ut00AAAAA/cIY+8azZvDmHTr15Kf1wQcf6MaNG7p+/bruP3GiuNClM2c0OjqqXbt2aefOnRoaGpLT6ZRhGC3v2DTNTa2PdkooaCzqSK8f5QYANqZpam1tTSsrK7p586auX7+u999/X+PhcHGZi9GoRkdHNTo6qpGREQ0PD2/68wkAAKBTenbhNX8cAQAAAAC2k2125zMAAAAAAHrD1esA0A/8mjcZfA4AAAAAnUQFHAAAAACALiABBwAAAACgC0jAAQAAAADogp4l4KZp9mrXAAAAAAB0XU8S8Lfeekuvv/66crlcL3bfGdmofIahYKLXgdSWjfpkGEEllFDQMOSLZje5xYSCRlAtN7mFPmt/G7q9v63fZwAAAACq63oCbpqm3nvvPS0vL+v8+fMtJ+GJoCHDsE+bSGo6Kquorz8Sc/e+ifxPHo17K2bmE7tif/Y04Np9VrcNHUCfAQAAAGiXrifghmHo4MGDGhsb23QSHoibMs3CNK+ePkjLHVLSNDXf70/z8o7Lk/9xYp/b+iEblc+zoOmMrT+70ZBW+6xaGzqJPgMAAADQBj0Zgu5wONqWhFdVUZm0VwUTQUPBqH2+VTnPRn3yRaMKGoYMX1TR4Pp1a7FX4+3LW0N/PQqnpNhkYRmfiiOAa8TZVCyJYNPxFfnnZSZDcsutULLZJK5iyHQ2Kl/laIN8LIZteHOjNrTcZy21YRPoMwAAAABt0rObsDkcDvl8Pg0PD2t5eVkXL17c8DZKyYaVsGSl9ZXJTETpSVsyIim2IJ3NVy3jgZgW88lMKrykI2ZcgVRYC+MZZSJepS83vl7WP2/KNDOKVAzvdYeSxddL1fqkQm5JSijoWdJMsYIfl2xxthpLS9whnY1IYY+tH5sW0+TikWJfK/x4U21orc9aVDlUvEoSu2Fbvc8AAAAAtF3PEvBcLqdkMqmVlRWNjY1p//79G95G2RD0ZEhuSdlzC0oFZkrJhzukmUBKSxnbejPWspKV1BQrgoEj+WHsXk1PdTh7yV5WWjFNFhPCScXs8xvF4p+X2cYh71YSZyozvSCPsZGkMqB4IQj3lKa9tr7uZn/Wkx+2bVZMm+27Ld1nAAAAANquJwl4LpfT+fPntby8rLGxMR08eFAOxzZ7JHlmSSlvRJmypLD3VUsrqbQqsHN9cOO4tuhEBdxmS/YZAAAAgLbryV3QO5l8u6em5Y3Nll1nPRvzatxTd7UOcmvfhNYPH/cf2VzC1so14M3KXlZa9j5Lywo/q+jjYaVqxjSncCqgI5uuytfos5Y315kKeJmt1mcAAAAA2q4nd0G/6667Olf5doeUjE9Y1+YahgzPgqYznawsW49/qrwJlj0x9p+MSGFPxc2x/JrPRJSudh17t9luCGb1WVgT8UKf+XWycK2z4dHCdESBspVtw+gn04pkmrkbfat91kfoMwAAAAAbZIx941kzePMOnXry0/rggw9048YNXb9+XfefOFFc6NKZMxodHdWuXbu0c+dODQ0Nyel0yjCMlndsmuam1gcAbG2maWptbU0rKyu6efOmrl+/rvfff1/j4XBxmYvRqEbuBrDEAAAG+UlEQVRHRzU6OqqRkRENDw9v+vMJAACgU3p24TV/HAEAAAAAtpNtduczAAAAAAB6gwQcAAAAAIAuIAEHAAAAAKALSMABAAAAAOgCEnAAAAAAALqgZwm4aZq92jUAAAAAAF3XkwT8rbfe0uuvv65cLteL3XdGNiqfYSiY6HUgtWWjPhlGUAklFDQM+aLZ4rxE0JBhWFNb29BCv9SLsxO6vb9BiQUAAABAe3U9ATdNU++9956Wl5d1/vz5lpNwe8JoTUH1Z+6bVdTXH4m5e99E/iePxr3l8/zzpkwzo4h33WpdVy/O7u+vu8ev220HAAAA0D1dT8ANw9DBgwc1Nja26SQ8EDdlmoVpXv42x7oh7pCSpqn5ngbRBO+4PPkfJ/a5O7+/Vvul23F2e3/19FMsAAAAANqmJ0PQHQ5H25LwqvLDnqsNqU4EDQWj9vlW5Twb9ckXjSpoGDJ8UUWDzQ/HrjV82xpO7FE4JcUmC8v4VBxVXCPOpmJJBDc+XNw/LzMZkltuhZIbSIrr9GchDvtUGDZde1h7QkEjqGjUt26dTcXZqhr7a3T8ap1LhfYVm5yNyrfu9xp90+22AwAAAOiant2EzeFwyOfzaXh4WMvLy7p48eKGt1FKiqxENStZyY1nQdOZfGU8E1F60pb0SootSGfzlfN4IKbFfAKUCi/piBlXIBXWwnhGmYhX6cuNr8GtNXzbHUoWXy9V65MKuSUpoaBnSTPFCn5cssXZaixtV7c/EwpOphUpzIsHJG9EZ60GNhjWHlN4aaa4Xio8t7lLCCqS2nZcz17/+OVbUeNcqq3+cQcAAACwdfUsAc/lckomk1pZWdHY2Jj279+/4W2UDUFPhuSWlD23oFRgppQkuUOaCaS0lLGtN2MtK1lJYrHKGDiSH8bu1fRUh4f+Zi8rrZgmi8nipGL2+Y1i8c/L7MKQ92b6szUBxQvBe8a16cud80PdzYqp0/1T81yqpdFxBwAAALBl9SQBz+VyOn/+vJaXlzU2NqaDBw/K4dhmjyTPLCnljShTljCWV1f7n19HAimFPflkcjKtyNlSQtpVHaiAd8SWOO4AAAAAWtGTu6B3Mvl2T03LG5stu856NubVuKfuah3k1r4JrR8+7j+iQCqsuVYTxFauAW9B3f7MRjWbtieTPUwkO1YBr3H8GkrLWiWr6ONhpQovb/a4AwAAABhYPbkL+l133dW5yrc7pGR8olSV9SxoOtPJxNB6TFXlzbrsibH/ZEQKeypu4uXXfCaidLXr2LuuThvq9ac7pJmJsDxVHwfXuF8GRfXjV3cNWatY7V+Yjihgm9c/xx0AAABANxlj33jWDN68Q6ee/LQ++OAD3bhxQ9evX9f9J04UF7p05oxGR0e1a9cu7dy5U0NDQ3I6nTIMo+Udm6a5qfXRBxJBGZNS3PYIuETQ0Ox4RknGVAPYJNM0tba2ppWVFd28eVPXr1/X+++/r/FwuLjMxWhUo6OjGh0d1cjIiIaHhzf9+QQAANApPbvwmj+OtqKEFmM8uxoAAAAAqnH1OgAMMP9JRbweTRql+3h7IxkleXY1AAAAAKxDAo5NcCuUNBXqdRgAAAAAMAC22bO/AAAAAADoDRJwAAAAAAC6gAQcAAAAAIAuaOoacNM0q04AAHRCs587fB4BAIBBUjUBr/xjJpfLKZfLaW1tTWtra3I4rMI5jxIDAHSKaZrFz57C51Aul+t1WAAAAC1rqgL+kSef7HQcAACUMWRdJ+WStEvSf+htOAAAAJtW9RpwhvMBAAAAANBexQSc4eQAAAAAAHRO2RB0wzBkGIYcDof+75e+pJWVFd26dUsul0tDQ0MaGhrS8PCwnE5ncVkAADqhcIO11dVVra6uamVlRR9++GFx3u23367b859ZfCYBAIBBUEzA7cl3YTIMo/jHT+FmOKurq8X5AAB0kmmaxRuArq6uFm8EWpicTmfZZxJJOAAA6GdlCbjD4ShWu3fs2CGpdD24vbpQSMYBAOgGwzCKo6+cTqecTqd27Nih4eFhuVwuvhgGAAADwaV8saDwR43L5dLw8LBGRkaKC+VyOZmmWUzCqTAAALqlMCLL6XTKNE0NDQ3J5XKtS8D5fAIAAP3OJZWq206nU0NDQ8Xku1AJL1S8C3/Y8AcOAKBbKp/M4XK55HQ6NTIyoh07dmhoaKg4FB0AAKCfFYegF4afFxSG962urhYr4PY/gkjCAQDdYL8USlJxCHrh5qCFBJxRWgAAoN+V3QXdnoQ7HA4NDQ1pbW1tXfINAECv2G/AZr/+m8QbAAD0u7Ih6PY7odur3iTfAIB+Ufl5Za96k4QDAIB+VqyAz37tzLpEm8QbANDP7Ak3yTcAAOh3Lkk6cfxY1Zkk4ACAfkXCDQAABs3/BxaNlDnmSiigAAAAAElFTkSuQmCC">
            <a:extLst>
              <a:ext uri="{FF2B5EF4-FFF2-40B4-BE49-F238E27FC236}">
                <a16:creationId xmlns:a16="http://schemas.microsoft.com/office/drawing/2014/main" id="{D230BEB5-7148-47D5-9133-487304814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9F911-A8DE-4CC8-BD23-AD83FB607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-1"/>
          <a:stretch/>
        </p:blipFill>
        <p:spPr>
          <a:xfrm>
            <a:off x="213777" y="1213625"/>
            <a:ext cx="8716445" cy="44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Transport Layer Protocols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2" y="898427"/>
            <a:ext cx="4190999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4" descr="Image result for osi model">
            <a:extLst>
              <a:ext uri="{FF2B5EF4-FFF2-40B4-BE49-F238E27FC236}">
                <a16:creationId xmlns:a16="http://schemas.microsoft.com/office/drawing/2014/main" id="{713DA5DE-6AEA-4F96-B18F-30D65C111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73" y="483033"/>
            <a:ext cx="4572000" cy="528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9C56B87-76D8-4185-897D-C77A1407F906}"/>
              </a:ext>
            </a:extLst>
          </p:cNvPr>
          <p:cNvSpPr/>
          <p:nvPr/>
        </p:nvSpPr>
        <p:spPr>
          <a:xfrm>
            <a:off x="2438400" y="3295263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Transport Layer Protocols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4E9E8-2E5D-43AE-B7E8-AC343E70FB7C}"/>
              </a:ext>
            </a:extLst>
          </p:cNvPr>
          <p:cNvSpPr/>
          <p:nvPr/>
        </p:nvSpPr>
        <p:spPr>
          <a:xfrm>
            <a:off x="1371600" y="12192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Two most common protocols: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UDP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TCP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udp">
            <a:extLst>
              <a:ext uri="{FF2B5EF4-FFF2-40B4-BE49-F238E27FC236}">
                <a16:creationId xmlns:a16="http://schemas.microsoft.com/office/drawing/2014/main" id="{A85ACD99-048E-407C-B372-C22B5C5B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2057400"/>
            <a:ext cx="50196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83305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2" descr="Image result for udp">
            <a:extLst>
              <a:ext uri="{FF2B5EF4-FFF2-40B4-BE49-F238E27FC236}">
                <a16:creationId xmlns:a16="http://schemas.microsoft.com/office/drawing/2014/main" id="{C8F0799B-2276-46B3-AF5D-72C0D701E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56"/>
          <a:stretch/>
        </p:blipFill>
        <p:spPr bwMode="auto">
          <a:xfrm>
            <a:off x="115367" y="2286000"/>
            <a:ext cx="900785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4" y="898427"/>
            <a:ext cx="4139506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 result for udp">
            <a:extLst>
              <a:ext uri="{FF2B5EF4-FFF2-40B4-BE49-F238E27FC236}">
                <a16:creationId xmlns:a16="http://schemas.microsoft.com/office/drawing/2014/main" id="{A38319E2-AE20-4E3A-8A34-CACBE172C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7"/>
          <a:stretch/>
        </p:blipFill>
        <p:spPr bwMode="auto">
          <a:xfrm>
            <a:off x="0" y="1524000"/>
            <a:ext cx="8763000" cy="44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 – Headers and Flags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89401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Image result for tcp header">
            <a:extLst>
              <a:ext uri="{FF2B5EF4-FFF2-40B4-BE49-F238E27FC236}">
                <a16:creationId xmlns:a16="http://schemas.microsoft.com/office/drawing/2014/main" id="{2E256E5B-BEF9-4F5A-9975-4F7CABDB2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6" y="898427"/>
            <a:ext cx="8153400" cy="52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 – Headers and Flags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89401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1D72C-E41B-4D7F-9BBB-CBF14F1D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0490"/>
            <a:ext cx="9144000" cy="4393705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1BA4534-124F-4DB8-A4BE-0FB1969B9E94}"/>
              </a:ext>
            </a:extLst>
          </p:cNvPr>
          <p:cNvSpPr/>
          <p:nvPr/>
        </p:nvSpPr>
        <p:spPr>
          <a:xfrm rot="6967147">
            <a:off x="4214610" y="4573479"/>
            <a:ext cx="381000" cy="1256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DC0C5-F629-4755-B1F7-0CCEE90E1FAB}"/>
              </a:ext>
            </a:extLst>
          </p:cNvPr>
          <p:cNvSpPr txBox="1"/>
          <p:nvPr/>
        </p:nvSpPr>
        <p:spPr>
          <a:xfrm>
            <a:off x="5119097" y="5280380"/>
            <a:ext cx="317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Flags in TCP Header</a:t>
            </a:r>
          </a:p>
        </p:txBody>
      </p:sp>
    </p:spTree>
    <p:extLst>
      <p:ext uri="{BB962C8B-B14F-4D97-AF65-F5344CB8AC3E}">
        <p14:creationId xmlns:p14="http://schemas.microsoft.com/office/powerpoint/2010/main" val="6091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 – Headers and Flags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6"/>
            <a:ext cx="8178107" cy="527377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SYN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Synchronization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first step in establishing handshake between hosts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ACK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Acknowledgement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used to acknowledge successful receipt of a packet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PSH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Push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tell recipient to process this packet as it is received, don’t buffer it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RST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Reset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sent when a packet was sent that was unexpected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FIN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</a:t>
            </a:r>
            <a:r>
              <a:rPr lang="en-US" sz="2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Synchronization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first step in establishing handshake between hosts</a:t>
            </a:r>
            <a:endParaRPr lang="en-US" sz="2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3910907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TCP Handshake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Connection-Oriented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3-way handshake, 4-way close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Setup: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SYN, SYN-ACK, ACK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Teardown: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FIN, ACK, FIN, ACK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Image result for tcp handshake">
            <a:extLst>
              <a:ext uri="{FF2B5EF4-FFF2-40B4-BE49-F238E27FC236}">
                <a16:creationId xmlns:a16="http://schemas.microsoft.com/office/drawing/2014/main" id="{7E36783F-95A6-4CA3-9631-60FB6437A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76" r="-46536"/>
          <a:stretch/>
        </p:blipFill>
        <p:spPr bwMode="auto">
          <a:xfrm>
            <a:off x="4267199" y="227463"/>
            <a:ext cx="4876801" cy="22871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50" name="Picture 6" descr="Image result for tcp handshake fin">
            <a:extLst>
              <a:ext uri="{FF2B5EF4-FFF2-40B4-BE49-F238E27FC236}">
                <a16:creationId xmlns:a16="http://schemas.microsoft.com/office/drawing/2014/main" id="{B05C2510-4AFD-49CF-BA2F-A9724964F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0"/>
          <a:stretch/>
        </p:blipFill>
        <p:spPr bwMode="auto">
          <a:xfrm>
            <a:off x="4267198" y="2796284"/>
            <a:ext cx="4876801" cy="33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 with Request/Response</a:t>
            </a:r>
          </a:p>
        </p:txBody>
      </p:sp>
      <p:pic>
        <p:nvPicPr>
          <p:cNvPr id="8194" name="Picture 2" descr="Image result for tcp handshake">
            <a:extLst>
              <a:ext uri="{FF2B5EF4-FFF2-40B4-BE49-F238E27FC236}">
                <a16:creationId xmlns:a16="http://schemas.microsoft.com/office/drawing/2014/main" id="{60D4351D-FCA1-4240-8BE0-686FBF06F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5572954" cy="546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TCP vs UDP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F43D1-0985-4CDB-B1BB-476858C11EEC}"/>
              </a:ext>
            </a:extLst>
          </p:cNvPr>
          <p:cNvSpPr/>
          <p:nvPr/>
        </p:nvSpPr>
        <p:spPr>
          <a:xfrm>
            <a:off x="353356" y="982176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A0A0A"/>
                </a:solidFill>
                <a:latin typeface="Helvetica Neue"/>
              </a:rPr>
              <a:t>You want your friend’s toy.</a:t>
            </a:r>
          </a:p>
          <a:p>
            <a:endParaRPr lang="en-US" sz="2400" dirty="0">
              <a:solidFill>
                <a:srgbClr val="0A0A0A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0A0A0A"/>
                </a:solidFill>
                <a:latin typeface="Helvetica Neue"/>
              </a:rPr>
              <a:t>TCP</a:t>
            </a:r>
          </a:p>
          <a:p>
            <a:endParaRPr lang="en-US" sz="2400" dirty="0">
              <a:solidFill>
                <a:srgbClr val="0A0A0A"/>
              </a:solidFill>
              <a:latin typeface="Helvetica Neue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A0A0A"/>
                </a:solidFill>
                <a:latin typeface="Helvetica Neue"/>
              </a:rPr>
              <a:t>You call his phone number.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A0A0A"/>
                </a:solidFill>
                <a:latin typeface="Helvetica Neue"/>
              </a:rPr>
              <a:t>He picks up and says “Howdy, Buzz”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A0A0A"/>
                </a:solidFill>
                <a:latin typeface="Helvetica Neue"/>
              </a:rPr>
              <a:t>You say “Hey, Woody”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A0A0A"/>
                </a:solidFill>
                <a:latin typeface="Helvetica Neue"/>
              </a:rPr>
              <a:t>You ask for the toy.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A0A0A"/>
                </a:solidFill>
                <a:latin typeface="Helvetica Neue"/>
              </a:rPr>
              <a:t>He sends you the toy.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A0A0A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0A0A0A"/>
                </a:solidFill>
                <a:latin typeface="Helvetica Neue"/>
              </a:rPr>
              <a:t>UDP</a:t>
            </a:r>
          </a:p>
          <a:p>
            <a:endParaRPr lang="en-US" sz="2400" b="1" dirty="0">
              <a:solidFill>
                <a:srgbClr val="0A0A0A"/>
              </a:solidFill>
              <a:latin typeface="Helvetica Neue"/>
            </a:endParaRPr>
          </a:p>
          <a:p>
            <a:r>
              <a:rPr lang="en-US" sz="2400" dirty="0">
                <a:solidFill>
                  <a:srgbClr val="0A0A0A"/>
                </a:solidFill>
                <a:latin typeface="Helvetica Neue"/>
              </a:rPr>
              <a:t>1. You call and leave a voicemail that you want his toy.</a:t>
            </a:r>
          </a:p>
          <a:p>
            <a:r>
              <a:rPr lang="en-US" sz="2400" dirty="0">
                <a:solidFill>
                  <a:srgbClr val="0A0A0A"/>
                </a:solidFill>
                <a:latin typeface="Helvetica Neue"/>
              </a:rPr>
              <a:t>2. Your toy might come in the mail.</a:t>
            </a:r>
          </a:p>
        </p:txBody>
      </p:sp>
      <p:pic>
        <p:nvPicPr>
          <p:cNvPr id="11266" name="Picture 2" descr="Image result for rex toy story">
            <a:extLst>
              <a:ext uri="{FF2B5EF4-FFF2-40B4-BE49-F238E27FC236}">
                <a16:creationId xmlns:a16="http://schemas.microsoft.com/office/drawing/2014/main" id="{DE9AB786-2445-48AD-BAD0-C5071BEF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123750"/>
            <a:ext cx="1810331" cy="19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A029944D-1454-4AE6-866D-6B37DA5D8C2F}"/>
              </a:ext>
            </a:extLst>
          </p:cNvPr>
          <p:cNvSpPr/>
          <p:nvPr/>
        </p:nvSpPr>
        <p:spPr>
          <a:xfrm>
            <a:off x="6019800" y="2532111"/>
            <a:ext cx="685800" cy="1066800"/>
          </a:xfrm>
          <a:prstGeom prst="rightBrace">
            <a:avLst>
              <a:gd name="adj1" fmla="val 10185"/>
              <a:gd name="adj2" fmla="val 510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841F-B9D6-47A0-B9DA-9A86D7B81E41}"/>
              </a:ext>
            </a:extLst>
          </p:cNvPr>
          <p:cNvSpPr txBox="1"/>
          <p:nvPr/>
        </p:nvSpPr>
        <p:spPr>
          <a:xfrm>
            <a:off x="7040092" y="280084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3-way</a:t>
            </a:r>
            <a:br>
              <a:rPr lang="en-US" dirty="0"/>
            </a:br>
            <a:r>
              <a:rPr lang="en-US" dirty="0"/>
              <a:t>handshake</a:t>
            </a:r>
          </a:p>
        </p:txBody>
      </p:sp>
    </p:spTree>
    <p:extLst>
      <p:ext uri="{BB962C8B-B14F-4D97-AF65-F5344CB8AC3E}">
        <p14:creationId xmlns:p14="http://schemas.microsoft.com/office/powerpoint/2010/main" val="335405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305800" cy="381642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 the end of class, you will be able to:</a:t>
            </a: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Describe the flow of typical HTTP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Describe the flow of DNS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Describe the flow of typical TCP conversations</a:t>
            </a:r>
          </a:p>
        </p:txBody>
      </p:sp>
    </p:spTree>
    <p:extLst>
      <p:ext uri="{BB962C8B-B14F-4D97-AF65-F5344CB8AC3E}">
        <p14:creationId xmlns:p14="http://schemas.microsoft.com/office/powerpoint/2010/main" val="40028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2A73-65AA-43DB-8A99-4565446F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vs. UDP - Jokes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F169E-FD12-4B4C-AD92-919A6E104E5F}"/>
              </a:ext>
            </a:extLst>
          </p:cNvPr>
          <p:cNvSpPr txBox="1"/>
          <p:nvPr/>
        </p:nvSpPr>
        <p:spPr>
          <a:xfrm>
            <a:off x="5486400" y="28288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I’d tell you a UDP joke but you might not get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E0A0E-1978-4752-A6A8-BEA9F7115820}"/>
              </a:ext>
            </a:extLst>
          </p:cNvPr>
          <p:cNvSpPr txBox="1"/>
          <p:nvPr/>
        </p:nvSpPr>
        <p:spPr>
          <a:xfrm>
            <a:off x="1447800" y="2274837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high society, TCP is more welcome than UDP. At least it knows a proper handshake.</a:t>
            </a:r>
          </a:p>
        </p:txBody>
      </p:sp>
    </p:spTree>
    <p:extLst>
      <p:ext uri="{BB962C8B-B14F-4D97-AF65-F5344CB8AC3E}">
        <p14:creationId xmlns:p14="http://schemas.microsoft.com/office/powerpoint/2010/main" val="19162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400" y="80936"/>
            <a:ext cx="5743729" cy="411480"/>
          </a:xfrm>
        </p:spPr>
        <p:txBody>
          <a:bodyPr/>
          <a:lstStyle/>
          <a:p>
            <a:r>
              <a:rPr lang="en-US" dirty="0"/>
              <a:t>Activity: Explain/Draw the Process (10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You now know all of the basics of what happens in layers 4-7 of the OSI Model. Let’s practice explaining it!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u="sng" dirty="0"/>
              <a:t>Instructions: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 the process of request/response for an HTTP page through the network in the context of the OSI model, labelling: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protocol(s) used at each layer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How the protocol works at that stage of the process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format of the data at that point in the layer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When confident in your drawing, compare with your partner’s drawing. Try to explain your diagram, and note any differences between the two.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Act out the TCP communication and handshake process with your partner.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Bonus</a:t>
            </a:r>
            <a:r>
              <a:rPr lang="en-US" dirty="0"/>
              <a:t>: Do the same for DNS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dirty="0"/>
            </a:br>
            <a:endParaRPr lang="en-US" dirty="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 Explain/Draw the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938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620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4DD7-857E-4FF3-92D4-D826E16AB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0" y="80936"/>
            <a:ext cx="5896129" cy="411480"/>
          </a:xfrm>
        </p:spPr>
        <p:txBody>
          <a:bodyPr/>
          <a:lstStyle/>
          <a:p>
            <a:r>
              <a:rPr lang="en-US" dirty="0"/>
              <a:t>Activity: Digging into TCP Communications (15 min)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E765AC-4BB9-4A42-9E9B-88110DC492D5}"/>
              </a:ext>
            </a:extLst>
          </p:cNvPr>
          <p:cNvSpPr txBox="1">
            <a:spLocks/>
          </p:cNvSpPr>
          <p:nvPr/>
        </p:nvSpPr>
        <p:spPr>
          <a:xfrm>
            <a:off x="228599" y="838200"/>
            <a:ext cx="871552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Let’s investigate TCP in action!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u="sng" dirty="0"/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Open the `tcp.pcapng` file with Wireshark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Filter for TCP packets only.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Find all TCP SYN packets.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Find all TCP FIN packets.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Filter for a single TCP stream using the "FTP" protocol.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Find the 3-way handshake sequence.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Find the TCP teardown sequence.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What are the source/destination IP addresses and ports?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4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>
            <a:normAutofit/>
          </a:bodyPr>
          <a:lstStyle/>
          <a:p>
            <a:r>
              <a:rPr lang="en-US" dirty="0"/>
              <a:t>Review Digging Into TCP Communications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0CD7-F454-43B6-A623-7B93B7847CAE}"/>
              </a:ext>
            </a:extLst>
          </p:cNvPr>
          <p:cNvSpPr txBox="1"/>
          <p:nvPr/>
        </p:nvSpPr>
        <p:spPr>
          <a:xfrm>
            <a:off x="266700" y="2895600"/>
            <a:ext cx="8610600" cy="938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FF0000"/>
                </a:solidFill>
              </a:rPr>
              <a:t>Instructor Review</a:t>
            </a:r>
          </a:p>
        </p:txBody>
      </p:sp>
    </p:spTree>
    <p:extLst>
      <p:ext uri="{BB962C8B-B14F-4D97-AF65-F5344CB8AC3E}">
        <p14:creationId xmlns:p14="http://schemas.microsoft.com/office/powerpoint/2010/main" val="16261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E16A-DA1E-4A90-ABAE-920CC38E11FC}"/>
              </a:ext>
            </a:extLst>
          </p:cNvPr>
          <p:cNvSpPr txBox="1"/>
          <p:nvPr/>
        </p:nvSpPr>
        <p:spPr>
          <a:xfrm>
            <a:off x="457200" y="838200"/>
            <a:ext cx="8305800" cy="381642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 the end of class, you will be able to:</a:t>
            </a: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Describe the flow of typical HTTP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Describe the flow of DNS conversations at the application layer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Describe the flow of typical TCP conversations</a:t>
            </a:r>
          </a:p>
        </p:txBody>
      </p:sp>
    </p:spTree>
    <p:extLst>
      <p:ext uri="{BB962C8B-B14F-4D97-AF65-F5344CB8AC3E}">
        <p14:creationId xmlns:p14="http://schemas.microsoft.com/office/powerpoint/2010/main" val="546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 </a:t>
            </a:r>
          </a:p>
        </p:txBody>
      </p:sp>
    </p:spTree>
    <p:extLst>
      <p:ext uri="{BB962C8B-B14F-4D97-AF65-F5344CB8AC3E}">
        <p14:creationId xmlns:p14="http://schemas.microsoft.com/office/powerpoint/2010/main" val="16580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HTTP- Hypertext Transfer Protocol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4842333" cy="4876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3A61A-614B-4CFC-BCCB-FF50C40D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062"/>
            <a:ext cx="9111160" cy="3124200"/>
          </a:xfrm>
          <a:prstGeom prst="rect">
            <a:avLst/>
          </a:prstGeom>
        </p:spPr>
      </p:pic>
      <p:pic>
        <p:nvPicPr>
          <p:cNvPr id="6" name="Picture 4" descr="Image result for osi model">
            <a:extLst>
              <a:ext uri="{FF2B5EF4-FFF2-40B4-BE49-F238E27FC236}">
                <a16:creationId xmlns:a16="http://schemas.microsoft.com/office/drawing/2014/main" id="{B688DA2F-D667-4285-833B-76DCD56A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38" y="592435"/>
            <a:ext cx="2036618" cy="23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EA1DD9-1963-4C30-B5AC-5937633EC78C}"/>
              </a:ext>
            </a:extLst>
          </p:cNvPr>
          <p:cNvSpPr/>
          <p:nvPr/>
        </p:nvSpPr>
        <p:spPr>
          <a:xfrm>
            <a:off x="5975065" y="1093889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D5A98-5DC9-9A43-BF12-923F0C45E309}"/>
              </a:ext>
            </a:extLst>
          </p:cNvPr>
          <p:cNvSpPr/>
          <p:nvPr/>
        </p:nvSpPr>
        <p:spPr>
          <a:xfrm>
            <a:off x="39178" y="1730895"/>
            <a:ext cx="66147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b="1" i="1" dirty="0">
                <a:solidFill>
                  <a:srgbClr val="1E4B87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Typically uses client/server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2653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HTTP Request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29815D-4202-4979-B7A4-04FB43AA0007}"/>
              </a:ext>
            </a:extLst>
          </p:cNvPr>
          <p:cNvSpPr txBox="1">
            <a:spLocks/>
          </p:cNvSpPr>
          <p:nvPr/>
        </p:nvSpPr>
        <p:spPr>
          <a:xfrm>
            <a:off x="533400" y="990600"/>
            <a:ext cx="4267200" cy="138757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864048-7ECD-466B-9807-AE8C51B4D350}"/>
              </a:ext>
            </a:extLst>
          </p:cNvPr>
          <p:cNvSpPr/>
          <p:nvPr/>
        </p:nvSpPr>
        <p:spPr>
          <a:xfrm>
            <a:off x="5870853" y="990600"/>
            <a:ext cx="2660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POST</a:t>
            </a:r>
            <a:r>
              <a:rPr lang="en-US" altLang="en-US" dirty="0"/>
              <a:t> /users HTTP/1.1</a:t>
            </a:r>
            <a:br>
              <a:rPr lang="en-US" altLang="en-US" dirty="0"/>
            </a:b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/>
              <a:t>    “name”: “Aladdin”,</a:t>
            </a:r>
            <a:br>
              <a:rPr lang="en-US" altLang="en-US" dirty="0"/>
            </a:br>
            <a:r>
              <a:rPr lang="en-US" altLang="en-US" dirty="0"/>
              <a:t>    “age”:  18</a:t>
            </a:r>
            <a:br>
              <a:rPr lang="en-US" altLang="en-US" dirty="0"/>
            </a:br>
            <a:r>
              <a:rPr lang="en-US" altLang="en-US" dirty="0"/>
              <a:t>}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3DF3CBB-7A7E-4F47-BCF1-B9D79602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424747" cy="26227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847B681-BAF9-4C3E-8F05-B5E66C53E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5653" y="1844774"/>
            <a:ext cx="4737653" cy="28956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F7A46B6-54A5-4D28-803C-8B6D9B286E25}"/>
              </a:ext>
            </a:extLst>
          </p:cNvPr>
          <p:cNvSpPr/>
          <p:nvPr/>
        </p:nvSpPr>
        <p:spPr>
          <a:xfrm>
            <a:off x="526473" y="990600"/>
            <a:ext cx="25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GET</a:t>
            </a:r>
            <a:r>
              <a:rPr lang="en-US" altLang="en-US" dirty="0"/>
              <a:t> /cat.jpg HTTP/1.1 </a:t>
            </a:r>
          </a:p>
        </p:txBody>
      </p:sp>
    </p:spTree>
    <p:extLst>
      <p:ext uri="{BB962C8B-B14F-4D97-AF65-F5344CB8AC3E}">
        <p14:creationId xmlns:p14="http://schemas.microsoft.com/office/powerpoint/2010/main" val="13601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203893" y="898427"/>
            <a:ext cx="8863907" cy="405457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http get">
            <a:extLst>
              <a:ext uri="{FF2B5EF4-FFF2-40B4-BE49-F238E27FC236}">
                <a16:creationId xmlns:a16="http://schemas.microsoft.com/office/drawing/2014/main" id="{B5DFB4E0-191A-4983-998D-ACC1605D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3" y="765002"/>
            <a:ext cx="6566918" cy="38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F12B9B-24C5-4146-A6CD-14DED14625B6}"/>
              </a:ext>
            </a:extLst>
          </p:cNvPr>
          <p:cNvSpPr/>
          <p:nvPr/>
        </p:nvSpPr>
        <p:spPr>
          <a:xfrm>
            <a:off x="5257800" y="387710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/>
              <a:t>Example HTTP Request:</a:t>
            </a:r>
          </a:p>
          <a:p>
            <a:endParaRPr lang="en-US" altLang="en-US" dirty="0"/>
          </a:p>
          <a:p>
            <a:r>
              <a:rPr lang="en-US" altLang="en-US" dirty="0"/>
              <a:t>GET /hello.txt HTTP/1.1 </a:t>
            </a:r>
          </a:p>
          <a:p>
            <a:r>
              <a:rPr lang="en-US" altLang="en-US" dirty="0"/>
              <a:t>User-Agent: curl/7.16.3 libcurl/7.16.3 OpenSSL/0.9.7l zlib/1.2.3 </a:t>
            </a:r>
          </a:p>
          <a:p>
            <a:r>
              <a:rPr lang="en-US" altLang="en-US" dirty="0"/>
              <a:t>Host: www.example.com </a:t>
            </a:r>
          </a:p>
          <a:p>
            <a:r>
              <a:rPr lang="en-US" altLang="en-US" dirty="0"/>
              <a:t>Accept-Language: en, mi</a:t>
            </a:r>
          </a:p>
        </p:txBody>
      </p:sp>
    </p:spTree>
    <p:extLst>
      <p:ext uri="{BB962C8B-B14F-4D97-AF65-F5344CB8AC3E}">
        <p14:creationId xmlns:p14="http://schemas.microsoft.com/office/powerpoint/2010/main" val="369987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68E6-0C4A-470B-BF09-2125078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53854"/>
          </a:xfrm>
        </p:spPr>
        <p:txBody>
          <a:bodyPr>
            <a:normAutofit/>
          </a:bodyPr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5519E-378C-4DD2-8B6D-08D8B7E8037C}"/>
              </a:ext>
            </a:extLst>
          </p:cNvPr>
          <p:cNvSpPr txBox="1">
            <a:spLocks/>
          </p:cNvSpPr>
          <p:nvPr/>
        </p:nvSpPr>
        <p:spPr>
          <a:xfrm>
            <a:off x="685800" y="901683"/>
            <a:ext cx="5791200" cy="138757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3"/>
              </a:rPr>
              <a:t>Source</a:t>
            </a:r>
            <a:endParaRPr lang="en-US" sz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A0EAE-D919-4540-90E3-6A58284D0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219200"/>
            <a:ext cx="83563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54542d7a-4692-494f-85cc-97dc4c4f5adf" Revision="1" Stencil="System.MyShapes" StencilVersion="1.0"/>
</Control>
</file>

<file path=customXml/item2.xml><?xml version="1.0" encoding="utf-8"?>
<Control xmlns="http://schemas.microsoft.com/VisualStudio/2011/storyboarding/control">
  <Id Name="54542d7a-4692-494f-85cc-97dc4c4f5adf" Revision="1" Stencil="System.MyShapes" StencilVersion="1.0"/>
</Control>
</file>

<file path=customXml/item3.xml><?xml version="1.0" encoding="utf-8"?>
<Control xmlns="http://schemas.microsoft.com/VisualStudio/2011/storyboarding/control">
  <Id Name="54542d7a-4692-494f-85cc-97dc4c4f5adf" Revision="1" Stencil="System.MyShapes" StencilVersion="1.0"/>
</Control>
</file>

<file path=customXml/item4.xml><?xml version="1.0" encoding="utf-8"?>
<Control xmlns="http://schemas.microsoft.com/VisualStudio/2011/storyboarding/control">
  <Id Name="54542d7a-4692-494f-85cc-97dc4c4f5adf" Revision="1" Stencil="System.MyShapes" StencilVersion="1.0"/>
</Control>
</file>

<file path=customXml/item5.xml><?xml version="1.0" encoding="utf-8"?>
<Control xmlns="http://schemas.microsoft.com/VisualStudio/2011/storyboarding/control">
  <Id Name="54542d7a-4692-494f-85cc-97dc4c4f5adf" Revision="1" Stencil="System.MyShapes" StencilVersion="1.0"/>
</Control>
</file>

<file path=customXml/itemProps1.xml><?xml version="1.0" encoding="utf-8"?>
<ds:datastoreItem xmlns:ds="http://schemas.openxmlformats.org/officeDocument/2006/customXml" ds:itemID="{66D2A89B-E0B9-43A0-916F-8B1B2CFDDF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C710FFD-0836-44B6-9EC6-01A3AC904F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87E1E3-E4AA-476D-99BD-DD94DD85A9F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8EBDFB0-BAFB-47EB-ADCF-040F09A6749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C5AEDD6-0D59-40CC-9063-5F2AAB358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40496</TotalTime>
  <Words>1368</Words>
  <Application>Microsoft Macintosh PowerPoint</Application>
  <PresentationFormat>On-screen Show (4:3)</PresentationFormat>
  <Paragraphs>392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Helvetica Neue</vt:lpstr>
      <vt:lpstr>Roboto</vt:lpstr>
      <vt:lpstr>Wingdings</vt:lpstr>
      <vt:lpstr>Trilogy_Class_Template</vt:lpstr>
      <vt:lpstr>Networking with Wireshark</vt:lpstr>
      <vt:lpstr>PowerPoint Presentation</vt:lpstr>
      <vt:lpstr>Review Leaky HTTP Traffic</vt:lpstr>
      <vt:lpstr>Today’s Goals</vt:lpstr>
      <vt:lpstr>HTTP  </vt:lpstr>
      <vt:lpstr>HTTP- Hypertext Transfer Protocol</vt:lpstr>
      <vt:lpstr>HTTP Request Methods</vt:lpstr>
      <vt:lpstr>HTTP Request</vt:lpstr>
      <vt:lpstr>HTTP Status Codes</vt:lpstr>
      <vt:lpstr>HTTP vs HTTPs</vt:lpstr>
      <vt:lpstr>Wireshark HTTP Demo</vt:lpstr>
      <vt:lpstr>PowerPoint Presentation</vt:lpstr>
      <vt:lpstr>Review: Wireshark HTTP Analysis</vt:lpstr>
      <vt:lpstr>PowerPoint Presentation</vt:lpstr>
      <vt:lpstr>Review The Search for Something Cool</vt:lpstr>
      <vt:lpstr>Today’s Goals</vt:lpstr>
      <vt:lpstr>Break (15 min)</vt:lpstr>
      <vt:lpstr>DNS</vt:lpstr>
      <vt:lpstr>DNS</vt:lpstr>
      <vt:lpstr>DNS</vt:lpstr>
      <vt:lpstr>Domain Names</vt:lpstr>
      <vt:lpstr>DNS</vt:lpstr>
      <vt:lpstr>Subdomains</vt:lpstr>
      <vt:lpstr>DNS Record Types</vt:lpstr>
      <vt:lpstr>Demo: DNS in Wireshark</vt:lpstr>
      <vt:lpstr>PowerPoint Presentation</vt:lpstr>
      <vt:lpstr>Review Wireshark DNS Analysis</vt:lpstr>
      <vt:lpstr>Today’s Goals</vt:lpstr>
      <vt:lpstr>Transport Layer Protocols</vt:lpstr>
      <vt:lpstr>Transport Layer Protocols </vt:lpstr>
      <vt:lpstr>Transport Layer Protocols </vt:lpstr>
      <vt:lpstr>UDP</vt:lpstr>
      <vt:lpstr>TCP</vt:lpstr>
      <vt:lpstr>TCP – Headers and Flags</vt:lpstr>
      <vt:lpstr>TCP – Headers and Flags</vt:lpstr>
      <vt:lpstr>TCP – Headers and Flags</vt:lpstr>
      <vt:lpstr>TCP</vt:lpstr>
      <vt:lpstr>TCP with Request/Response</vt:lpstr>
      <vt:lpstr>TCP vs UDP</vt:lpstr>
      <vt:lpstr>TCP vs. UDP - Jokes</vt:lpstr>
      <vt:lpstr>PowerPoint Presentation</vt:lpstr>
      <vt:lpstr>Review Explain/Draw the Process</vt:lpstr>
      <vt:lpstr>PowerPoint Presentation</vt:lpstr>
      <vt:lpstr>Review Digging Into TCP Communications</vt:lpstr>
      <vt:lpstr>Today’s Goals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subject>Cybersecurity</dc:subject>
  <dc:creator>tteltrab</dc:creator>
  <cp:keywords>LP Slideshow</cp:keywords>
  <cp:lastModifiedBy>Ann John</cp:lastModifiedBy>
  <cp:revision>2239</cp:revision>
  <cp:lastPrinted>2016-01-30T16:23:56Z</cp:lastPrinted>
  <dcterms:created xsi:type="dcterms:W3CDTF">2015-01-20T17:19:00Z</dcterms:created>
  <dcterms:modified xsi:type="dcterms:W3CDTF">2018-10-26T01:49:05Z</dcterms:modified>
</cp:coreProperties>
</file>