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507" r:id="rId2"/>
    <p:sldId id="657" r:id="rId3"/>
    <p:sldId id="658" r:id="rId4"/>
    <p:sldId id="714" r:id="rId5"/>
    <p:sldId id="690" r:id="rId6"/>
    <p:sldId id="660" r:id="rId7"/>
    <p:sldId id="716" r:id="rId8"/>
    <p:sldId id="691" r:id="rId9"/>
    <p:sldId id="661" r:id="rId10"/>
    <p:sldId id="667" r:id="rId11"/>
    <p:sldId id="662" r:id="rId12"/>
    <p:sldId id="723" r:id="rId13"/>
    <p:sldId id="725" r:id="rId14"/>
    <p:sldId id="724" r:id="rId15"/>
    <p:sldId id="728" r:id="rId16"/>
    <p:sldId id="729" r:id="rId17"/>
    <p:sldId id="731" r:id="rId18"/>
    <p:sldId id="732" r:id="rId19"/>
    <p:sldId id="726" r:id="rId20"/>
    <p:sldId id="668" r:id="rId21"/>
    <p:sldId id="730" r:id="rId22"/>
    <p:sldId id="672" r:id="rId23"/>
    <p:sldId id="673" r:id="rId24"/>
    <p:sldId id="674" r:id="rId25"/>
    <p:sldId id="675" r:id="rId26"/>
    <p:sldId id="720" r:id="rId27"/>
    <p:sldId id="717" r:id="rId28"/>
    <p:sldId id="721" r:id="rId29"/>
    <p:sldId id="718" r:id="rId30"/>
    <p:sldId id="722" r:id="rId31"/>
    <p:sldId id="719" r:id="rId32"/>
    <p:sldId id="676" r:id="rId33"/>
    <p:sldId id="593" r:id="rId34"/>
    <p:sldId id="733" r:id="rId35"/>
    <p:sldId id="734" r:id="rId36"/>
    <p:sldId id="694" r:id="rId37"/>
    <p:sldId id="703" r:id="rId38"/>
    <p:sldId id="695" r:id="rId39"/>
    <p:sldId id="704" r:id="rId40"/>
    <p:sldId id="696" r:id="rId41"/>
    <p:sldId id="705" r:id="rId42"/>
    <p:sldId id="697" r:id="rId43"/>
    <p:sldId id="706" r:id="rId44"/>
    <p:sldId id="698" r:id="rId45"/>
    <p:sldId id="699" r:id="rId46"/>
    <p:sldId id="707" r:id="rId47"/>
    <p:sldId id="708" r:id="rId48"/>
    <p:sldId id="702" r:id="rId49"/>
    <p:sldId id="709" r:id="rId50"/>
    <p:sldId id="701" r:id="rId51"/>
    <p:sldId id="710" r:id="rId52"/>
    <p:sldId id="711" r:id="rId53"/>
    <p:sldId id="712" r:id="rId54"/>
    <p:sldId id="689" r:id="rId55"/>
    <p:sldId id="713" r:id="rId5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2CC"/>
    <a:srgbClr val="1E4B87"/>
    <a:srgbClr val="C0504D"/>
    <a:srgbClr val="FF8200"/>
    <a:srgbClr val="BF5700"/>
    <a:srgbClr val="1D1A36"/>
    <a:srgbClr val="262626"/>
    <a:srgbClr val="1B306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02" autoAdjust="0"/>
    <p:restoredTop sz="96412" autoAdjust="0"/>
  </p:normalViewPr>
  <p:slideViewPr>
    <p:cSldViewPr>
      <p:cViewPr varScale="1">
        <p:scale>
          <a:sx n="90" d="100"/>
          <a:sy n="90" d="100"/>
        </p:scale>
        <p:origin x="14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68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1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42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2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37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62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4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2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61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4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03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5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14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8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2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67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0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891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20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6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865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62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055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42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64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29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77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67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277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4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985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748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55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38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29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4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87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2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6991" y="2930293"/>
            <a:ext cx="8229600" cy="710167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3900425"/>
            <a:ext cx="474039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&lt;Month Day, Year&gt;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&lt;Unit #.#&gt;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6990" y="3900425"/>
            <a:ext cx="348921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&lt;Course Name&gt; |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396FEB-9CEF-4D28-A9B3-312C2ED4BD7F}"/>
              </a:ext>
            </a:extLst>
          </p:cNvPr>
          <p:cNvSpPr/>
          <p:nvPr userDrawn="1"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>
            <a:solidFill>
              <a:srgbClr val="6CC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1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25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29F11-3EF6-4BD6-A94A-20D1ACD3B67C}"/>
              </a:ext>
            </a:extLst>
          </p:cNvPr>
          <p:cNvSpPr/>
          <p:nvPr userDrawn="1"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5CA7C-2FAF-4CE6-AFC0-A31F8C7818AB}"/>
              </a:ext>
            </a:extLst>
          </p:cNvPr>
          <p:cNvSpPr txBox="1"/>
          <p:nvPr userDrawn="1"/>
        </p:nvSpPr>
        <p:spPr>
          <a:xfrm>
            <a:off x="234470" y="76918"/>
            <a:ext cx="24922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&gt; YOUR TURN!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393885-A58D-4211-B384-4700AB3E17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03325"/>
            <a:ext cx="8616470" cy="49688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69976-5F8C-41B1-956B-236F14B0A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4800" y="80936"/>
            <a:ext cx="4829329" cy="411480"/>
          </a:xfrm>
        </p:spPr>
        <p:txBody>
          <a:bodyPr anchor="b">
            <a:noAutofit/>
          </a:bodyPr>
          <a:lstStyle>
            <a:lvl1pPr marL="0" indent="0" algn="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Activity: &lt;Activity Name (Time)&gt;</a:t>
            </a:r>
          </a:p>
        </p:txBody>
      </p:sp>
    </p:spTree>
    <p:extLst>
      <p:ext uri="{BB962C8B-B14F-4D97-AF65-F5344CB8AC3E}">
        <p14:creationId xmlns:p14="http://schemas.microsoft.com/office/powerpoint/2010/main" val="3141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24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C34C-3F82-4032-8D9C-649B742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F019-2B53-4156-B3DD-ED4A5470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9EF8-5759-46AD-AA7E-42CC9C55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7989-4D39-40AC-9649-C7454B533E02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5F78-3307-456C-83A9-7A482DCE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2FD9-8882-41F2-BE2B-BB7DC893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124C-08FF-473B-8712-3145E051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8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7E97-6230-4C2E-9A23-88CDE43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Commanding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DD6D-0218-4DE2-9FA0-E647B5D2C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D4FF-E92B-4EA5-A99A-0A6EAF0E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2.2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D316E-DB04-45A0-A337-71F21B1B25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Cybersecurity Boot Camp |</a:t>
            </a:r>
          </a:p>
        </p:txBody>
      </p:sp>
    </p:spTree>
    <p:extLst>
      <p:ext uri="{BB962C8B-B14F-4D97-AF65-F5344CB8AC3E}">
        <p14:creationId xmlns:p14="http://schemas.microsoft.com/office/powerpoint/2010/main" val="11856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(Scary) Complex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7AA0D-915D-4B34-9221-E5233347E722}"/>
              </a:ext>
            </a:extLst>
          </p:cNvPr>
          <p:cNvSpPr txBox="1"/>
          <p:nvPr/>
        </p:nvSpPr>
        <p:spPr>
          <a:xfrm>
            <a:off x="304800" y="47244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One thing that intimidates newcomers to the command line is the apparent complexity of </a:t>
            </a:r>
          </a:p>
          <a:p>
            <a:pPr algn="ctr"/>
            <a:r>
              <a:rPr lang="en-US" sz="3200" dirty="0"/>
              <a:t>large commands. But . .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4B0AE-4431-4DC3-9557-F541EABF5535}"/>
              </a:ext>
            </a:extLst>
          </p:cNvPr>
          <p:cNvSpPr txBox="1"/>
          <p:nvPr/>
        </p:nvSpPr>
        <p:spPr>
          <a:xfrm>
            <a:off x="304800" y="990600"/>
            <a:ext cx="8686800" cy="35394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. -exec grep -l -e '</a:t>
            </a:r>
            <a:r>
              <a:rPr lang="en-US" sz="28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myregex</a:t>
            </a:r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 {} \; &gt;&gt; outfile.txt </a:t>
            </a:r>
          </a:p>
          <a:p>
            <a:pPr algn="ctr"/>
            <a:endParaRPr lang="en-US" sz="2800" b="1" dirty="0">
              <a:highlight>
                <a:srgbClr val="FFCC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"$DIR" -type f -</a:t>
            </a:r>
            <a:r>
              <a:rPr lang="en-US" sz="28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+5 -exec </a:t>
            </a:r>
            <a:r>
              <a:rPr lang="en-US" sz="28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{} \;</a:t>
            </a:r>
          </a:p>
          <a:p>
            <a:pPr algn="ctr"/>
            <a:endParaRPr lang="en-US" sz="2800" b="1" dirty="0">
              <a:highlight>
                <a:srgbClr val="FFCC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.  -type f -name "* *" | while read file</a:t>
            </a:r>
          </a:p>
        </p:txBody>
      </p:sp>
    </p:spTree>
    <p:extLst>
      <p:ext uri="{BB962C8B-B14F-4D97-AF65-F5344CB8AC3E}">
        <p14:creationId xmlns:p14="http://schemas.microsoft.com/office/powerpoint/2010/main" val="1916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Command-Line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030EA-E0C6-4FB1-8910-2C1EDC866B6D}"/>
              </a:ext>
            </a:extLst>
          </p:cNvPr>
          <p:cNvSpPr txBox="1"/>
          <p:nvPr/>
        </p:nvSpPr>
        <p:spPr>
          <a:xfrm>
            <a:off x="304800" y="50292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Every command follows a relatively </a:t>
            </a:r>
          </a:p>
          <a:p>
            <a:pPr algn="ctr"/>
            <a:r>
              <a:rPr lang="en-US" sz="3200" dirty="0"/>
              <a:t>consistent structure.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C347F-6B47-4476-A4C4-2C8907B8ECAF}"/>
              </a:ext>
            </a:extLst>
          </p:cNvPr>
          <p:cNvSpPr txBox="1"/>
          <p:nvPr/>
        </p:nvSpPr>
        <p:spPr>
          <a:xfrm>
            <a:off x="304800" y="2302918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highlight>
                  <a:srgbClr val="FFCC00"/>
                </a:highlight>
              </a:rPr>
              <a:t>command [-options] [arguments]</a:t>
            </a:r>
          </a:p>
        </p:txBody>
      </p:sp>
    </p:spTree>
    <p:extLst>
      <p:ext uri="{BB962C8B-B14F-4D97-AF65-F5344CB8AC3E}">
        <p14:creationId xmlns:p14="http://schemas.microsoft.com/office/powerpoint/2010/main" val="238095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Command-Line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030EA-E0C6-4FB1-8910-2C1EDC866B6D}"/>
              </a:ext>
            </a:extLst>
          </p:cNvPr>
          <p:cNvSpPr txBox="1"/>
          <p:nvPr/>
        </p:nvSpPr>
        <p:spPr>
          <a:xfrm>
            <a:off x="304800" y="2173118"/>
            <a:ext cx="8686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Command</a:t>
            </a:r>
          </a:p>
          <a:p>
            <a:endParaRPr lang="en-US" sz="2000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Program that tells the Unix system to do something.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Commands are case-sensitive.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Examples: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2600" dirty="0"/>
              <a:t>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600" dirty="0"/>
              <a:t>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600" dirty="0"/>
              <a:t>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sz="2600" dirty="0"/>
              <a:t>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1653F-0CE5-403B-98F9-177392F46074}"/>
              </a:ext>
            </a:extLst>
          </p:cNvPr>
          <p:cNvSpPr txBox="1"/>
          <p:nvPr/>
        </p:nvSpPr>
        <p:spPr>
          <a:xfrm>
            <a:off x="304800" y="86758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command [-options] [arguments]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20887-EC0F-4AF8-B87A-648C1510902F}"/>
              </a:ext>
            </a:extLst>
          </p:cNvPr>
          <p:cNvSpPr/>
          <p:nvPr/>
        </p:nvSpPr>
        <p:spPr>
          <a:xfrm>
            <a:off x="457201" y="867584"/>
            <a:ext cx="2209800" cy="67854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Command-Line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030EA-E0C6-4FB1-8910-2C1EDC866B6D}"/>
              </a:ext>
            </a:extLst>
          </p:cNvPr>
          <p:cNvSpPr txBox="1"/>
          <p:nvPr/>
        </p:nvSpPr>
        <p:spPr>
          <a:xfrm>
            <a:off x="304800" y="1789200"/>
            <a:ext cx="86868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Options</a:t>
            </a:r>
          </a:p>
          <a:p>
            <a:endParaRPr lang="en-US" sz="2000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Options modify what the command will do.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They are not always required.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They are preceded by a hyphen (-).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Multiple options can be used in sequence with a space in between </a:t>
            </a:r>
            <a:r>
              <a:rPr lang="en-US" sz="2400" i="1" dirty="0"/>
              <a:t>or </a:t>
            </a:r>
            <a:r>
              <a:rPr lang="en-US" sz="2400" dirty="0"/>
              <a:t>if no argument is present back to back.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Examples: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sz="2400" dirty="0"/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-size</a:t>
            </a:r>
            <a:r>
              <a:rPr lang="en-US" sz="2400" dirty="0"/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F5D97-D319-4367-BB28-8EDA56E362F0}"/>
              </a:ext>
            </a:extLst>
          </p:cNvPr>
          <p:cNvSpPr txBox="1"/>
          <p:nvPr/>
        </p:nvSpPr>
        <p:spPr>
          <a:xfrm>
            <a:off x="304800" y="86758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command [-options] [arguments]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5E664-1179-42CC-973C-20B9B25655D9}"/>
              </a:ext>
            </a:extLst>
          </p:cNvPr>
          <p:cNvSpPr/>
          <p:nvPr/>
        </p:nvSpPr>
        <p:spPr>
          <a:xfrm>
            <a:off x="2743200" y="878470"/>
            <a:ext cx="2667000" cy="6785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6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Command-Line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030EA-E0C6-4FB1-8910-2C1EDC866B6D}"/>
              </a:ext>
            </a:extLst>
          </p:cNvPr>
          <p:cNvSpPr txBox="1"/>
          <p:nvPr/>
        </p:nvSpPr>
        <p:spPr>
          <a:xfrm>
            <a:off x="304800" y="1774686"/>
            <a:ext cx="8686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Arguments</a:t>
            </a:r>
          </a:p>
          <a:p>
            <a:endParaRPr lang="en-US" sz="2000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Arguments are specific to the command or option.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They are not always required.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They can appear immediately after the command if they are inputs for the command or after an option if they are an input for the option.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They usually indicate on what file or folder the command will act, but can also be used to specify a parameter needed by the option.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Examples: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My_Folder</a:t>
            </a:r>
            <a:r>
              <a:rPr lang="en-US" sz="2000" dirty="0"/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10b</a:t>
            </a:r>
            <a:r>
              <a:rPr lang="en-US" sz="2000" dirty="0"/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C347F-6B47-4476-A4C4-2C8907B8ECAF}"/>
              </a:ext>
            </a:extLst>
          </p:cNvPr>
          <p:cNvSpPr txBox="1"/>
          <p:nvPr/>
        </p:nvSpPr>
        <p:spPr>
          <a:xfrm>
            <a:off x="0" y="867584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command [-options] [arguments]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77AC6-6236-4AE0-B341-0E90B081C918}"/>
              </a:ext>
            </a:extLst>
          </p:cNvPr>
          <p:cNvSpPr/>
          <p:nvPr/>
        </p:nvSpPr>
        <p:spPr>
          <a:xfrm>
            <a:off x="5562600" y="896927"/>
            <a:ext cx="3124200" cy="678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81800" cy="653854"/>
          </a:xfrm>
        </p:spPr>
        <p:txBody>
          <a:bodyPr>
            <a:normAutofit/>
          </a:bodyPr>
          <a:lstStyle/>
          <a:p>
            <a:r>
              <a:rPr lang="en-US" dirty="0"/>
              <a:t>Basic Command-Line Structure (Example #1)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BC1CA-CF6C-4AD4-81AE-39C5FE566050}"/>
              </a:ext>
            </a:extLst>
          </p:cNvPr>
          <p:cNvSpPr txBox="1"/>
          <p:nvPr/>
        </p:nvSpPr>
        <p:spPr>
          <a:xfrm>
            <a:off x="304800" y="28194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highlight>
                  <a:srgbClr val="FFCC00"/>
                </a:highlight>
              </a:rPr>
              <a:t>head -20 frank_1.txt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1FF7FB-2BC1-4913-A226-40459A72F10B}"/>
              </a:ext>
            </a:extLst>
          </p:cNvPr>
          <p:cNvSpPr txBox="1"/>
          <p:nvPr/>
        </p:nvSpPr>
        <p:spPr>
          <a:xfrm>
            <a:off x="304800" y="45720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Which is the </a:t>
            </a:r>
            <a:r>
              <a:rPr lang="en-US" sz="3200" b="1" dirty="0"/>
              <a:t>command</a:t>
            </a:r>
            <a:r>
              <a:rPr lang="en-US" sz="3200" dirty="0"/>
              <a:t>?</a:t>
            </a:r>
          </a:p>
          <a:p>
            <a:pPr algn="ctr"/>
            <a:r>
              <a:rPr lang="en-US" sz="3200" dirty="0"/>
              <a:t>Which is the </a:t>
            </a:r>
            <a:r>
              <a:rPr lang="en-US" sz="3200" b="1" dirty="0"/>
              <a:t>argument</a:t>
            </a:r>
            <a:r>
              <a:rPr lang="en-US" sz="3200" dirty="0"/>
              <a:t>?</a:t>
            </a:r>
          </a:p>
          <a:p>
            <a:pPr algn="ctr"/>
            <a:r>
              <a:rPr lang="en-US" sz="3200" dirty="0"/>
              <a:t>Which is the </a:t>
            </a:r>
            <a:r>
              <a:rPr lang="en-US" sz="3200" b="1" dirty="0"/>
              <a:t>option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7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81800" cy="653854"/>
          </a:xfrm>
        </p:spPr>
        <p:txBody>
          <a:bodyPr>
            <a:normAutofit/>
          </a:bodyPr>
          <a:lstStyle/>
          <a:p>
            <a:r>
              <a:rPr lang="en-US" dirty="0"/>
              <a:t>Basic Command-Line Structure (Example #1)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BC1CA-CF6C-4AD4-81AE-39C5FE566050}"/>
              </a:ext>
            </a:extLst>
          </p:cNvPr>
          <p:cNvSpPr txBox="1"/>
          <p:nvPr/>
        </p:nvSpPr>
        <p:spPr>
          <a:xfrm>
            <a:off x="304800" y="28194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-20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frank_1.txt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1B82F-4ED7-43BD-85D2-611B5F4A2950}"/>
              </a:ext>
            </a:extLst>
          </p:cNvPr>
          <p:cNvSpPr/>
          <p:nvPr/>
        </p:nvSpPr>
        <p:spPr>
          <a:xfrm>
            <a:off x="1562099" y="2852232"/>
            <a:ext cx="1295400" cy="67854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D459E-E233-4FD1-AE84-D14183604564}"/>
              </a:ext>
            </a:extLst>
          </p:cNvPr>
          <p:cNvSpPr/>
          <p:nvPr/>
        </p:nvSpPr>
        <p:spPr>
          <a:xfrm>
            <a:off x="3124200" y="2877318"/>
            <a:ext cx="971549" cy="6785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73A9B-A6D8-483B-99E6-17D8C6F3789E}"/>
              </a:ext>
            </a:extLst>
          </p:cNvPr>
          <p:cNvSpPr/>
          <p:nvPr/>
        </p:nvSpPr>
        <p:spPr>
          <a:xfrm>
            <a:off x="4343400" y="2877318"/>
            <a:ext cx="3429000" cy="678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7DEF2-242D-4217-B4EB-61890AFF886A}"/>
              </a:ext>
            </a:extLst>
          </p:cNvPr>
          <p:cNvSpPr txBox="1"/>
          <p:nvPr/>
        </p:nvSpPr>
        <p:spPr>
          <a:xfrm>
            <a:off x="1076972" y="4191000"/>
            <a:ext cx="226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1CF8C1-EAE4-4319-8792-D3A8E8B4B056}"/>
              </a:ext>
            </a:extLst>
          </p:cNvPr>
          <p:cNvCxnSpPr>
            <a:cxnSpLocks/>
          </p:cNvCxnSpPr>
          <p:nvPr/>
        </p:nvCxnSpPr>
        <p:spPr>
          <a:xfrm flipV="1">
            <a:off x="2209800" y="3615389"/>
            <a:ext cx="0" cy="57561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AF3E33-CF8B-4736-86CC-8EBC22474347}"/>
              </a:ext>
            </a:extLst>
          </p:cNvPr>
          <p:cNvSpPr txBox="1"/>
          <p:nvPr/>
        </p:nvSpPr>
        <p:spPr>
          <a:xfrm>
            <a:off x="4648200" y="1333955"/>
            <a:ext cx="226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Argument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9C49F-3C15-4665-B950-992B7E70521C}"/>
              </a:ext>
            </a:extLst>
          </p:cNvPr>
          <p:cNvCxnSpPr>
            <a:cxnSpLocks/>
          </p:cNvCxnSpPr>
          <p:nvPr/>
        </p:nvCxnSpPr>
        <p:spPr>
          <a:xfrm>
            <a:off x="5562600" y="1918730"/>
            <a:ext cx="0" cy="880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5500DF-D56A-48EA-A7D8-1CD9CEEE7E21}"/>
              </a:ext>
            </a:extLst>
          </p:cNvPr>
          <p:cNvCxnSpPr>
            <a:cxnSpLocks/>
          </p:cNvCxnSpPr>
          <p:nvPr/>
        </p:nvCxnSpPr>
        <p:spPr>
          <a:xfrm flipV="1">
            <a:off x="3810000" y="3615389"/>
            <a:ext cx="0" cy="12553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67E9DD-4A5D-430C-98A4-B277570C971C}"/>
              </a:ext>
            </a:extLst>
          </p:cNvPr>
          <p:cNvSpPr txBox="1"/>
          <p:nvPr/>
        </p:nvSpPr>
        <p:spPr>
          <a:xfrm>
            <a:off x="2761602" y="5115928"/>
            <a:ext cx="226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17546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81800" cy="653854"/>
          </a:xfrm>
        </p:spPr>
        <p:txBody>
          <a:bodyPr>
            <a:normAutofit/>
          </a:bodyPr>
          <a:lstStyle/>
          <a:p>
            <a:r>
              <a:rPr lang="en-US" dirty="0"/>
              <a:t>Basic Command-Line Structure (Example #2)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BC1CA-CF6C-4AD4-81AE-39C5FE566050}"/>
              </a:ext>
            </a:extLst>
          </p:cNvPr>
          <p:cNvSpPr txBox="1"/>
          <p:nvPr/>
        </p:nvSpPr>
        <p:spPr>
          <a:xfrm>
            <a:off x="304800" y="28194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My_Folder</a:t>
            </a:r>
            <a:endParaRPr lang="en-US" sz="4000" b="1" dirty="0">
              <a:highlight>
                <a:srgbClr val="FFCC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1FF7FB-2BC1-4913-A226-40459A72F10B}"/>
              </a:ext>
            </a:extLst>
          </p:cNvPr>
          <p:cNvSpPr txBox="1"/>
          <p:nvPr/>
        </p:nvSpPr>
        <p:spPr>
          <a:xfrm>
            <a:off x="304800" y="45720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Which is the </a:t>
            </a:r>
            <a:r>
              <a:rPr lang="en-US" sz="3200" b="1" dirty="0"/>
              <a:t>command</a:t>
            </a:r>
            <a:r>
              <a:rPr lang="en-US" sz="3200" dirty="0"/>
              <a:t>?</a:t>
            </a:r>
          </a:p>
          <a:p>
            <a:pPr algn="ctr"/>
            <a:r>
              <a:rPr lang="en-US" sz="3200" dirty="0"/>
              <a:t>Which is the </a:t>
            </a:r>
            <a:r>
              <a:rPr lang="en-US" sz="3200" b="1" dirty="0"/>
              <a:t>argument</a:t>
            </a:r>
            <a:r>
              <a:rPr lang="en-US" sz="3200" dirty="0"/>
              <a:t>?</a:t>
            </a:r>
          </a:p>
          <a:p>
            <a:pPr algn="ctr"/>
            <a:r>
              <a:rPr lang="en-US" sz="3200" dirty="0"/>
              <a:t>Which is the </a:t>
            </a:r>
            <a:r>
              <a:rPr lang="en-US" sz="3200" b="1" dirty="0"/>
              <a:t>option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566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81800" cy="653854"/>
          </a:xfrm>
        </p:spPr>
        <p:txBody>
          <a:bodyPr>
            <a:normAutofit/>
          </a:bodyPr>
          <a:lstStyle/>
          <a:p>
            <a:r>
              <a:rPr lang="en-US" dirty="0"/>
              <a:t>Basic Command-Line Structure (Example #2)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BC1CA-CF6C-4AD4-81AE-39C5FE566050}"/>
              </a:ext>
            </a:extLst>
          </p:cNvPr>
          <p:cNvSpPr txBox="1"/>
          <p:nvPr/>
        </p:nvSpPr>
        <p:spPr>
          <a:xfrm>
            <a:off x="304800" y="28194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My_Folder</a:t>
            </a:r>
            <a:endParaRPr lang="en-US" sz="4000" b="1" dirty="0">
              <a:highlight>
                <a:srgbClr val="FFCC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1B82F-4ED7-43BD-85D2-611B5F4A2950}"/>
              </a:ext>
            </a:extLst>
          </p:cNvPr>
          <p:cNvSpPr/>
          <p:nvPr/>
        </p:nvSpPr>
        <p:spPr>
          <a:xfrm>
            <a:off x="2209800" y="2877318"/>
            <a:ext cx="1875777" cy="67854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73A9B-A6D8-483B-99E6-17D8C6F3789E}"/>
              </a:ext>
            </a:extLst>
          </p:cNvPr>
          <p:cNvSpPr/>
          <p:nvPr/>
        </p:nvSpPr>
        <p:spPr>
          <a:xfrm>
            <a:off x="4085576" y="2877318"/>
            <a:ext cx="2924823" cy="678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7DEF2-242D-4217-B4EB-61890AFF886A}"/>
              </a:ext>
            </a:extLst>
          </p:cNvPr>
          <p:cNvSpPr txBox="1"/>
          <p:nvPr/>
        </p:nvSpPr>
        <p:spPr>
          <a:xfrm>
            <a:off x="1628774" y="4191000"/>
            <a:ext cx="226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1CF8C1-EAE4-4319-8792-D3A8E8B4B056}"/>
              </a:ext>
            </a:extLst>
          </p:cNvPr>
          <p:cNvCxnSpPr>
            <a:cxnSpLocks/>
          </p:cNvCxnSpPr>
          <p:nvPr/>
        </p:nvCxnSpPr>
        <p:spPr>
          <a:xfrm flipV="1">
            <a:off x="3274657" y="3631776"/>
            <a:ext cx="0" cy="57561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AF3E33-CF8B-4736-86CC-8EBC22474347}"/>
              </a:ext>
            </a:extLst>
          </p:cNvPr>
          <p:cNvSpPr txBox="1"/>
          <p:nvPr/>
        </p:nvSpPr>
        <p:spPr>
          <a:xfrm>
            <a:off x="4648200" y="1333955"/>
            <a:ext cx="226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Argument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9C49F-3C15-4665-B950-992B7E70521C}"/>
              </a:ext>
            </a:extLst>
          </p:cNvPr>
          <p:cNvCxnSpPr>
            <a:cxnSpLocks/>
          </p:cNvCxnSpPr>
          <p:nvPr/>
        </p:nvCxnSpPr>
        <p:spPr>
          <a:xfrm>
            <a:off x="5562600" y="1918730"/>
            <a:ext cx="0" cy="880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81800" cy="653854"/>
          </a:xfrm>
        </p:spPr>
        <p:txBody>
          <a:bodyPr>
            <a:normAutofit/>
          </a:bodyPr>
          <a:lstStyle/>
          <a:p>
            <a:r>
              <a:rPr lang="en-US" dirty="0"/>
              <a:t>Basic Command-Line Structure (Example #3)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BC1CA-CF6C-4AD4-81AE-39C5FE566050}"/>
              </a:ext>
            </a:extLst>
          </p:cNvPr>
          <p:cNvSpPr txBox="1"/>
          <p:nvPr/>
        </p:nvSpPr>
        <p:spPr>
          <a:xfrm>
            <a:off x="304800" y="28194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-type f -</a:t>
            </a:r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*.</a:t>
            </a:r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1FF7FB-2BC1-4913-A226-40459A72F10B}"/>
              </a:ext>
            </a:extLst>
          </p:cNvPr>
          <p:cNvSpPr txBox="1"/>
          <p:nvPr/>
        </p:nvSpPr>
        <p:spPr>
          <a:xfrm>
            <a:off x="304800" y="45720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Which is the </a:t>
            </a:r>
            <a:r>
              <a:rPr lang="en-US" sz="3200" b="1" dirty="0"/>
              <a:t>command</a:t>
            </a:r>
            <a:r>
              <a:rPr lang="en-US" sz="3200" dirty="0"/>
              <a:t>?</a:t>
            </a:r>
          </a:p>
          <a:p>
            <a:pPr algn="ctr"/>
            <a:r>
              <a:rPr lang="en-US" sz="3200" dirty="0"/>
              <a:t>Which are the </a:t>
            </a:r>
            <a:r>
              <a:rPr lang="en-US" sz="3200" b="1" dirty="0"/>
              <a:t>arguments</a:t>
            </a:r>
            <a:r>
              <a:rPr lang="en-US" sz="3200" dirty="0"/>
              <a:t>?</a:t>
            </a:r>
          </a:p>
          <a:p>
            <a:pPr algn="ctr"/>
            <a:r>
              <a:rPr lang="en-US" sz="3200" dirty="0"/>
              <a:t>Which are the </a:t>
            </a:r>
            <a:r>
              <a:rPr lang="en-US" sz="3200" b="1" dirty="0"/>
              <a:t>options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241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4FB6895-DC0B-4FD1-B47B-9F41097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F11D2-767A-48FB-B0D3-439C8B928F3A}"/>
              </a:ext>
            </a:extLst>
          </p:cNvPr>
          <p:cNvSpPr txBox="1"/>
          <p:nvPr/>
        </p:nvSpPr>
        <p:spPr>
          <a:xfrm>
            <a:off x="304800" y="4812286"/>
            <a:ext cx="8839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Welcome Back!</a:t>
            </a:r>
          </a:p>
          <a:p>
            <a:pPr algn="ctr"/>
            <a:r>
              <a:rPr lang="en-US" sz="3200" dirty="0"/>
              <a:t>Today, we’ll be diving deeper down the command-line rabbit hole.</a:t>
            </a:r>
          </a:p>
        </p:txBody>
      </p:sp>
      <p:pic>
        <p:nvPicPr>
          <p:cNvPr id="1026" name="Picture 2" descr="https://cdn-images-1.medium.com/max/1600/1*mBenHZz0Z2CPAQp14ZeeeQ.jpeg">
            <a:extLst>
              <a:ext uri="{FF2B5EF4-FFF2-40B4-BE49-F238E27FC236}">
                <a16:creationId xmlns:a16="http://schemas.microsoft.com/office/drawing/2014/main" id="{03818607-536C-4913-9457-84D614077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7"/>
          <a:stretch/>
        </p:blipFill>
        <p:spPr bwMode="auto">
          <a:xfrm>
            <a:off x="0" y="838200"/>
            <a:ext cx="9144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3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81800" cy="653854"/>
          </a:xfrm>
        </p:spPr>
        <p:txBody>
          <a:bodyPr>
            <a:normAutofit/>
          </a:bodyPr>
          <a:lstStyle/>
          <a:p>
            <a:r>
              <a:rPr lang="en-US" dirty="0"/>
              <a:t>Basic Command-Line Structure (Example #3)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BC1CA-CF6C-4AD4-81AE-39C5FE566050}"/>
              </a:ext>
            </a:extLst>
          </p:cNvPr>
          <p:cNvSpPr txBox="1"/>
          <p:nvPr/>
        </p:nvSpPr>
        <p:spPr>
          <a:xfrm>
            <a:off x="304800" y="2844431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-type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DC091-B5DB-4E29-B729-B9152CA3A23C}"/>
              </a:ext>
            </a:extLst>
          </p:cNvPr>
          <p:cNvSpPr/>
          <p:nvPr/>
        </p:nvSpPr>
        <p:spPr>
          <a:xfrm>
            <a:off x="457200" y="2848741"/>
            <a:ext cx="1371600" cy="67854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51359-D30A-49C8-9B79-E65CF882DE19}"/>
              </a:ext>
            </a:extLst>
          </p:cNvPr>
          <p:cNvSpPr txBox="1"/>
          <p:nvPr/>
        </p:nvSpPr>
        <p:spPr>
          <a:xfrm>
            <a:off x="304801" y="4131893"/>
            <a:ext cx="228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F22159-6358-445C-BBCD-8D0CAF57FFC7}"/>
              </a:ext>
            </a:extLst>
          </p:cNvPr>
          <p:cNvCxnSpPr>
            <a:cxnSpLocks/>
          </p:cNvCxnSpPr>
          <p:nvPr/>
        </p:nvCxnSpPr>
        <p:spPr>
          <a:xfrm flipV="1">
            <a:off x="1219200" y="3556282"/>
            <a:ext cx="0" cy="57561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9DEC9-9C1A-4C01-96FA-32D2378CF4A3}"/>
              </a:ext>
            </a:extLst>
          </p:cNvPr>
          <p:cNvSpPr/>
          <p:nvPr/>
        </p:nvSpPr>
        <p:spPr>
          <a:xfrm>
            <a:off x="2057400" y="2855317"/>
            <a:ext cx="1790700" cy="6785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27AC7-03FD-4EEC-ACB4-0416760FC843}"/>
              </a:ext>
            </a:extLst>
          </p:cNvPr>
          <p:cNvSpPr txBox="1"/>
          <p:nvPr/>
        </p:nvSpPr>
        <p:spPr>
          <a:xfrm>
            <a:off x="2590801" y="1274848"/>
            <a:ext cx="251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Argument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CAC927-DBCB-4886-AFA4-C570A0B28814}"/>
              </a:ext>
            </a:extLst>
          </p:cNvPr>
          <p:cNvSpPr txBox="1"/>
          <p:nvPr/>
        </p:nvSpPr>
        <p:spPr>
          <a:xfrm>
            <a:off x="5810897" y="1274847"/>
            <a:ext cx="226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Argument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35C110-0008-4678-AF9A-39C0D7723666}"/>
              </a:ext>
            </a:extLst>
          </p:cNvPr>
          <p:cNvCxnSpPr>
            <a:cxnSpLocks/>
          </p:cNvCxnSpPr>
          <p:nvPr/>
        </p:nvCxnSpPr>
        <p:spPr>
          <a:xfrm>
            <a:off x="4076700" y="1859623"/>
            <a:ext cx="0" cy="880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01EF88-A337-42BA-8D0B-0D56CA3493C1}"/>
              </a:ext>
            </a:extLst>
          </p:cNvPr>
          <p:cNvSpPr/>
          <p:nvPr/>
        </p:nvSpPr>
        <p:spPr>
          <a:xfrm>
            <a:off x="4343400" y="2848741"/>
            <a:ext cx="1981200" cy="6785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D41C96-EC5B-465D-8397-B0C5961D1172}"/>
              </a:ext>
            </a:extLst>
          </p:cNvPr>
          <p:cNvSpPr/>
          <p:nvPr/>
        </p:nvSpPr>
        <p:spPr>
          <a:xfrm>
            <a:off x="3886200" y="2852467"/>
            <a:ext cx="381000" cy="678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26F634-FFBD-4742-8CB5-F5D3290FB48B}"/>
              </a:ext>
            </a:extLst>
          </p:cNvPr>
          <p:cNvSpPr/>
          <p:nvPr/>
        </p:nvSpPr>
        <p:spPr>
          <a:xfrm>
            <a:off x="6657974" y="2837855"/>
            <a:ext cx="2105025" cy="678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203CE8-EA63-4F1F-BF48-65EBB3706F61}"/>
              </a:ext>
            </a:extLst>
          </p:cNvPr>
          <p:cNvCxnSpPr>
            <a:cxnSpLocks/>
          </p:cNvCxnSpPr>
          <p:nvPr/>
        </p:nvCxnSpPr>
        <p:spPr>
          <a:xfrm>
            <a:off x="6955129" y="1859623"/>
            <a:ext cx="0" cy="880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7BD201-0E1F-4D4A-AE73-D9081BDCE36D}"/>
              </a:ext>
            </a:extLst>
          </p:cNvPr>
          <p:cNvCxnSpPr>
            <a:cxnSpLocks/>
          </p:cNvCxnSpPr>
          <p:nvPr/>
        </p:nvCxnSpPr>
        <p:spPr>
          <a:xfrm flipV="1">
            <a:off x="3352800" y="3678672"/>
            <a:ext cx="0" cy="12553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A7B0C1-ACC0-4A81-82A3-3138CC4234E4}"/>
              </a:ext>
            </a:extLst>
          </p:cNvPr>
          <p:cNvCxnSpPr>
            <a:cxnSpLocks/>
          </p:cNvCxnSpPr>
          <p:nvPr/>
        </p:nvCxnSpPr>
        <p:spPr>
          <a:xfrm flipV="1">
            <a:off x="5181600" y="3730977"/>
            <a:ext cx="0" cy="12553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375DD2-A0B9-462D-BC06-732DD179C128}"/>
              </a:ext>
            </a:extLst>
          </p:cNvPr>
          <p:cNvSpPr txBox="1"/>
          <p:nvPr/>
        </p:nvSpPr>
        <p:spPr>
          <a:xfrm>
            <a:off x="2162175" y="5056821"/>
            <a:ext cx="226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Option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67166C-2CE8-4BF8-8B42-4349B614AC43}"/>
              </a:ext>
            </a:extLst>
          </p:cNvPr>
          <p:cNvSpPr txBox="1"/>
          <p:nvPr/>
        </p:nvSpPr>
        <p:spPr>
          <a:xfrm>
            <a:off x="4123030" y="5056821"/>
            <a:ext cx="226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32681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99FE50-5FC8-471A-A0B2-B3154F7DE02B}"/>
              </a:ext>
            </a:extLst>
          </p:cNvPr>
          <p:cNvSpPr txBox="1"/>
          <p:nvPr/>
        </p:nvSpPr>
        <p:spPr>
          <a:xfrm>
            <a:off x="304800" y="46482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Don’t spend too much time overthinking it. Just keep this basic structure in the back of your mind.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8D618-F77B-4F31-8036-DC2A3CF8A4D9}"/>
              </a:ext>
            </a:extLst>
          </p:cNvPr>
          <p:cNvSpPr txBox="1"/>
          <p:nvPr/>
        </p:nvSpPr>
        <p:spPr>
          <a:xfrm>
            <a:off x="0" y="2302918"/>
            <a:ext cx="929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command [-options] [arguments]</a:t>
            </a:r>
          </a:p>
        </p:txBody>
      </p:sp>
    </p:spTree>
    <p:extLst>
      <p:ext uri="{BB962C8B-B14F-4D97-AF65-F5344CB8AC3E}">
        <p14:creationId xmlns:p14="http://schemas.microsoft.com/office/powerpoint/2010/main" val="22944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Time</a:t>
            </a:r>
          </a:p>
        </p:txBody>
      </p:sp>
    </p:spTree>
    <p:extLst>
      <p:ext uri="{BB962C8B-B14F-4D97-AF65-F5344CB8AC3E}">
        <p14:creationId xmlns:p14="http://schemas.microsoft.com/office/powerpoint/2010/main" val="185215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find 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348133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5334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Use the </a:t>
            </a:r>
            <a:r>
              <a:rPr lang="en-US" sz="2400" b="1" dirty="0">
                <a:highlight>
                  <a:srgbClr val="FFCC00"/>
                </a:highlight>
                <a:latin typeface="+mj-lt"/>
                <a:cs typeface="Courier New" panose="02070309020205020404" pitchFamily="49" charset="0"/>
              </a:rPr>
              <a:t>find</a:t>
            </a:r>
            <a:r>
              <a:rPr lang="en-US" sz="2400" dirty="0">
                <a:latin typeface="+mj-lt"/>
              </a:rPr>
              <a:t> command from within the </a:t>
            </a:r>
            <a:r>
              <a:rPr lang="en-US" sz="2400" b="1" dirty="0">
                <a:latin typeface="+mj-lt"/>
              </a:rPr>
              <a:t>Maze_1</a:t>
            </a:r>
            <a:r>
              <a:rPr lang="en-US" sz="2400" dirty="0">
                <a:latin typeface="+mj-lt"/>
              </a:rPr>
              <a:t>, </a:t>
            </a:r>
            <a:r>
              <a:rPr lang="en-US" sz="2400" b="1" dirty="0">
                <a:latin typeface="+mj-lt"/>
              </a:rPr>
              <a:t>Maze_2</a:t>
            </a:r>
            <a:r>
              <a:rPr lang="en-US" sz="2400" dirty="0">
                <a:latin typeface="+mj-lt"/>
              </a:rPr>
              <a:t>, and </a:t>
            </a:r>
            <a:r>
              <a:rPr lang="en-US" sz="2400" b="1" dirty="0">
                <a:latin typeface="+mj-lt"/>
              </a:rPr>
              <a:t>Maze_3</a:t>
            </a:r>
            <a:r>
              <a:rPr lang="en-US" sz="2400" dirty="0">
                <a:latin typeface="+mj-lt"/>
              </a:rPr>
              <a:t> folders to identify the location of the </a:t>
            </a:r>
            <a:r>
              <a:rPr lang="en-US" sz="2400" b="1" dirty="0" err="1">
                <a:latin typeface="+mj-lt"/>
              </a:rPr>
              <a:t>start.txt</a:t>
            </a:r>
            <a:r>
              <a:rPr lang="en-US" sz="2400" dirty="0">
                <a:latin typeface="+mj-lt"/>
              </a:rPr>
              <a:t> and </a:t>
            </a:r>
            <a:r>
              <a:rPr lang="en-US" sz="2400" b="1" dirty="0" err="1">
                <a:latin typeface="+mj-lt"/>
              </a:rPr>
              <a:t>Bonus.txt</a:t>
            </a:r>
            <a:r>
              <a:rPr lang="en-US" sz="2400" dirty="0">
                <a:latin typeface="+mj-lt"/>
              </a:rPr>
              <a:t> files.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Use the </a:t>
            </a:r>
            <a:r>
              <a:rPr lang="en-US" sz="2400" b="1" dirty="0">
                <a:highlight>
                  <a:srgbClr val="FFCC00"/>
                </a:highlight>
                <a:cs typeface="Courier New" panose="02070309020205020404" pitchFamily="49" charset="0"/>
              </a:rPr>
              <a:t>find</a:t>
            </a:r>
            <a:r>
              <a:rPr lang="en-US" sz="2400" dirty="0">
                <a:latin typeface="+mj-lt"/>
              </a:rPr>
              <a:t> command once more to find the </a:t>
            </a:r>
            <a:r>
              <a:rPr lang="en-US" sz="2400" b="1" dirty="0">
                <a:latin typeface="+mj-lt"/>
              </a:rPr>
              <a:t>End</a:t>
            </a:r>
            <a:r>
              <a:rPr lang="en-US" sz="2400" dirty="0">
                <a:latin typeface="+mj-lt"/>
              </a:rPr>
              <a:t> directory folder that is hidden deep within the folder mazes.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Use the provided path results to help you copy each of the </a:t>
            </a:r>
            <a:r>
              <a:rPr lang="en-US" sz="2400" b="1" dirty="0" err="1">
                <a:latin typeface="+mj-lt"/>
              </a:rPr>
              <a:t>start.txt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and </a:t>
            </a:r>
            <a:r>
              <a:rPr lang="en-US" sz="2400" b="1" dirty="0" err="1">
                <a:latin typeface="+mj-lt"/>
              </a:rPr>
              <a:t>Bonus.txt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files into their respective </a:t>
            </a:r>
            <a:r>
              <a:rPr lang="en-US" sz="2400" b="1" dirty="0">
                <a:latin typeface="+mj-lt"/>
              </a:rPr>
              <a:t>End</a:t>
            </a:r>
            <a:r>
              <a:rPr lang="en-US" sz="2400" dirty="0">
                <a:latin typeface="+mj-lt"/>
              </a:rPr>
              <a:t> folder. </a:t>
            </a:r>
            <a:endParaRPr lang="en-US" sz="800" b="1" dirty="0">
              <a:latin typeface="+mj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+mj-lt"/>
              </a:rPr>
              <a:t>Hints: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+mj-lt"/>
              </a:rPr>
              <a:t>You should be able to complete this task in 9–10 commands (including the </a:t>
            </a:r>
            <a:r>
              <a:rPr lang="en-US" sz="2400" b="1" dirty="0" err="1">
                <a:latin typeface="+mj-lt"/>
              </a:rPr>
              <a:t>Bonus.txt</a:t>
            </a:r>
            <a:r>
              <a:rPr lang="en-US" sz="2400" dirty="0">
                <a:latin typeface="+mj-lt"/>
              </a:rPr>
              <a:t> files).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+mj-lt"/>
              </a:rPr>
              <a:t>When typing in the paths, try hitting the </a:t>
            </a:r>
            <a:r>
              <a:rPr lang="en-US" sz="2400" b="1" dirty="0">
                <a:latin typeface="+mj-lt"/>
              </a:rPr>
              <a:t>tab</a:t>
            </a:r>
            <a:r>
              <a:rPr lang="en-US" sz="2400" dirty="0">
                <a:latin typeface="+mj-lt"/>
              </a:rPr>
              <a:t> key!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</a:t>
            </a:r>
            <a:r>
              <a:rPr lang="en-US" dirty="0" err="1"/>
              <a:t>PathFinder</a:t>
            </a:r>
            <a:r>
              <a:rPr lang="en-US" dirty="0"/>
              <a:t> (12 min)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3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find Options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245329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3657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You have just been given a set of deeply nested folders, along with a list of challenge questions. </a:t>
            </a:r>
          </a:p>
          <a:p>
            <a:pPr>
              <a:lnSpc>
                <a:spcPct val="120000"/>
              </a:lnSpc>
            </a:pPr>
            <a:endParaRPr lang="en-US" sz="4800" dirty="0"/>
          </a:p>
          <a:p>
            <a:pPr>
              <a:lnSpc>
                <a:spcPct val="120000"/>
              </a:lnSpc>
            </a:pPr>
            <a:r>
              <a:rPr lang="en-US" sz="4800" dirty="0"/>
              <a:t>Use your new knowledge of the </a:t>
            </a:r>
            <a:r>
              <a:rPr lang="en-US" sz="4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4800" dirty="0"/>
              <a:t> command to create search queries for each of the challenges sent to you.</a:t>
            </a:r>
            <a:r>
              <a:rPr lang="en-US" sz="24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Gibberish Finder (15 min)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1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exec 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10003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16470" cy="3657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You've been tasked with sorting the </a:t>
            </a:r>
            <a:r>
              <a:rPr lang="en-US" sz="2200" b="1" dirty="0" err="1"/>
              <a:t>Gibberish_Folder</a:t>
            </a:r>
            <a:r>
              <a:rPr lang="en-US" sz="2200" dirty="0"/>
              <a:t> folder. Specifically, you've been asked to: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Create a folder called </a:t>
            </a:r>
            <a:r>
              <a:rPr lang="en-US" sz="2200" b="1" dirty="0" err="1"/>
              <a:t>Sorted_Gibberish</a:t>
            </a:r>
            <a:r>
              <a:rPr lang="en-US" sz="22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Create subfolders within this folder called </a:t>
            </a:r>
            <a:r>
              <a:rPr lang="en-US" sz="2200" b="1" dirty="0"/>
              <a:t>Docs</a:t>
            </a:r>
            <a:r>
              <a:rPr lang="en-US" sz="2200" dirty="0"/>
              <a:t>, </a:t>
            </a:r>
            <a:r>
              <a:rPr lang="en-US" sz="2200" b="1" dirty="0"/>
              <a:t>Data</a:t>
            </a:r>
            <a:r>
              <a:rPr lang="en-US" sz="2200" dirty="0"/>
              <a:t>, and </a:t>
            </a:r>
            <a:r>
              <a:rPr lang="en-US" sz="2200" b="1" dirty="0"/>
              <a:t>Text</a:t>
            </a:r>
            <a:r>
              <a:rPr lang="en-US" sz="22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Copy all Word documents into the </a:t>
            </a:r>
            <a:r>
              <a:rPr lang="en-US" sz="2200" b="1" dirty="0"/>
              <a:t>Docs</a:t>
            </a:r>
            <a:r>
              <a:rPr lang="en-US" sz="2200" dirty="0"/>
              <a:t> folder, Excel files into the </a:t>
            </a:r>
            <a:r>
              <a:rPr lang="en-US" sz="2200" b="1" dirty="0"/>
              <a:t>Data</a:t>
            </a:r>
            <a:r>
              <a:rPr lang="en-US" sz="2200" dirty="0"/>
              <a:t> folder, and </a:t>
            </a:r>
            <a:r>
              <a:rPr lang="en-US" sz="2200" b="1" dirty="0"/>
              <a:t>text</a:t>
            </a:r>
            <a:r>
              <a:rPr lang="en-US" sz="2200" dirty="0"/>
              <a:t> files into the </a:t>
            </a:r>
            <a:r>
              <a:rPr lang="en-US" sz="2200" b="1" dirty="0"/>
              <a:t>Text</a:t>
            </a:r>
            <a:r>
              <a:rPr lang="en-US" sz="2200" dirty="0"/>
              <a:t> folder.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9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Bonus: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Create a subfolder called </a:t>
            </a:r>
            <a:r>
              <a:rPr lang="en-US" sz="2200" b="1" dirty="0" err="1"/>
              <a:t>LargeFiles</a:t>
            </a:r>
            <a:r>
              <a:rPr lang="en-US" sz="2200" dirty="0"/>
              <a:t> in the </a:t>
            </a:r>
            <a:r>
              <a:rPr lang="en-US" sz="2200" b="1" dirty="0" err="1"/>
              <a:t>Sorted_Gibberish</a:t>
            </a:r>
            <a:r>
              <a:rPr lang="en-US" sz="2200" dirty="0"/>
              <a:t> folder.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Move all files that are larger than 200 KB into the </a:t>
            </a:r>
            <a:r>
              <a:rPr lang="en-US" sz="2200" b="1" dirty="0" err="1"/>
              <a:t>LargeFiles</a:t>
            </a:r>
            <a:r>
              <a:rPr lang="en-US" sz="2200" dirty="0"/>
              <a:t> folder.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Executive Cleaner (15 min)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grep 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35993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4FB6895-DC0B-4FD1-B47B-9F41097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The Glories of File Searching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6F8E1D-CF8C-4EB3-96E1-BDD642AF8E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4" b="7840"/>
          <a:stretch/>
        </p:blipFill>
        <p:spPr>
          <a:xfrm>
            <a:off x="0" y="838199"/>
            <a:ext cx="9144000" cy="4419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54E449-6D4A-486F-A89F-1D8C5B702E51}"/>
              </a:ext>
            </a:extLst>
          </p:cNvPr>
          <p:cNvSpPr txBox="1"/>
          <p:nvPr/>
        </p:nvSpPr>
        <p:spPr>
          <a:xfrm>
            <a:off x="304800" y="5257800"/>
            <a:ext cx="8839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Common tasks of an IT security professional often involve searching through file systems, sifting through logs, and finding signs of malicious intent.</a:t>
            </a:r>
          </a:p>
        </p:txBody>
      </p:sp>
    </p:spTree>
    <p:extLst>
      <p:ext uri="{BB962C8B-B14F-4D97-AF65-F5344CB8AC3E}">
        <p14:creationId xmlns:p14="http://schemas.microsoft.com/office/powerpoint/2010/main" val="15409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4953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You've just been given a series of chat logs from April 2014. Your task is to use the </a:t>
            </a:r>
            <a:r>
              <a:rPr lang="en-US" sz="24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400" dirty="0"/>
              <a:t> command to identify the following: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sz="2400" dirty="0"/>
              <a:t>The days for which the users </a:t>
            </a:r>
            <a:r>
              <a:rPr lang="en-US" sz="2400" b="1" dirty="0"/>
              <a:t>power2all</a:t>
            </a:r>
            <a:r>
              <a:rPr lang="en-US" sz="2400" dirty="0"/>
              <a:t>, </a:t>
            </a:r>
            <a:r>
              <a:rPr lang="en-US" sz="2400" b="1" dirty="0" err="1"/>
              <a:t>glanzmann</a:t>
            </a:r>
            <a:r>
              <a:rPr lang="en-US" sz="2400" dirty="0"/>
              <a:t>, </a:t>
            </a:r>
            <a:r>
              <a:rPr lang="en-US" sz="2400" b="1" dirty="0" err="1"/>
              <a:t>gansbrest</a:t>
            </a:r>
            <a:r>
              <a:rPr lang="en-US" sz="2400" dirty="0"/>
              <a:t>, and </a:t>
            </a:r>
            <a:r>
              <a:rPr lang="en-US" sz="2400" b="1" dirty="0"/>
              <a:t>E1ven</a:t>
            </a:r>
            <a:r>
              <a:rPr lang="en-US" sz="2400" dirty="0"/>
              <a:t> were active in the channel.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log-on and log-off times for these users.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Hint: </a:t>
            </a:r>
            <a:r>
              <a:rPr lang="en-US" sz="2400" dirty="0"/>
              <a:t>When determining log-on time, look for a string pattern that captures what you are specifically looking for.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Bonus: </a:t>
            </a:r>
            <a:r>
              <a:rPr lang="en-US" sz="2400" dirty="0"/>
              <a:t>Try the challenges sent to you by your instructor if you have time!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Grep Detective (15 min)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3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 err="1"/>
              <a:t>wc</a:t>
            </a:r>
            <a:r>
              <a:rPr lang="en-US" dirty="0"/>
              <a:t> 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35565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5334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Use your knowledge of the </a:t>
            </a:r>
            <a:r>
              <a:rPr lang="en-US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  <a:r>
              <a:rPr lang="en-US" dirty="0"/>
              <a:t> command to answer the following questions: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Part I: Basic Counts</a:t>
            </a:r>
          </a:p>
          <a:p>
            <a:pPr>
              <a:lnSpc>
                <a:spcPct val="120000"/>
              </a:lnSpc>
            </a:pPr>
            <a:r>
              <a:rPr lang="en-US" dirty="0"/>
              <a:t>How many log files are included in the </a:t>
            </a:r>
            <a:r>
              <a:rPr lang="en-US" b="1" dirty="0" err="1"/>
              <a:t>IRC_Logs</a:t>
            </a:r>
            <a:r>
              <a:rPr lang="en-US" dirty="0"/>
              <a:t> folder?</a:t>
            </a:r>
          </a:p>
          <a:p>
            <a:pPr>
              <a:lnSpc>
                <a:spcPct val="120000"/>
              </a:lnSpc>
            </a:pPr>
            <a:r>
              <a:rPr lang="en-US" dirty="0"/>
              <a:t>How many log files exceed 100 KB in size?</a:t>
            </a:r>
          </a:p>
          <a:p>
            <a:pPr marL="0" indent="0">
              <a:lnSpc>
                <a:spcPct val="120000"/>
              </a:lnSpc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Part II: Login Counter</a:t>
            </a:r>
          </a:p>
          <a:p>
            <a:pPr>
              <a:lnSpc>
                <a:spcPct val="120000"/>
              </a:lnSpc>
            </a:pPr>
            <a:r>
              <a:rPr lang="en-US" dirty="0"/>
              <a:t>How many times did the user </a:t>
            </a:r>
            <a:r>
              <a:rPr lang="en-US" b="1" dirty="0" err="1"/>
              <a:t>glanzmann</a:t>
            </a:r>
            <a:r>
              <a:rPr lang="en-US" dirty="0"/>
              <a:t> log in? </a:t>
            </a:r>
          </a:p>
          <a:p>
            <a:pPr>
              <a:lnSpc>
                <a:spcPct val="120000"/>
              </a:lnSpc>
            </a:pPr>
            <a:r>
              <a:rPr lang="en-US" dirty="0"/>
              <a:t>How many times did the user </a:t>
            </a:r>
            <a:r>
              <a:rPr lang="en-US" b="1" dirty="0"/>
              <a:t>E1ven</a:t>
            </a:r>
            <a:r>
              <a:rPr lang="en-US" dirty="0"/>
              <a:t> log in?</a:t>
            </a:r>
          </a:p>
          <a:p>
            <a:pPr marL="0" indent="0">
              <a:lnSpc>
                <a:spcPct val="120000"/>
              </a:lnSpc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Part III: Chat Counter</a:t>
            </a:r>
          </a:p>
          <a:p>
            <a:pPr>
              <a:lnSpc>
                <a:spcPct val="120000"/>
              </a:lnSpc>
            </a:pPr>
            <a:r>
              <a:rPr lang="en-US" dirty="0"/>
              <a:t>How many times did the user </a:t>
            </a:r>
            <a:r>
              <a:rPr lang="en-US" b="1" dirty="0" err="1"/>
              <a:t>glanzmann</a:t>
            </a:r>
            <a:r>
              <a:rPr lang="en-US" dirty="0"/>
              <a:t> speak?</a:t>
            </a:r>
          </a:p>
          <a:p>
            <a:pPr>
              <a:lnSpc>
                <a:spcPct val="120000"/>
              </a:lnSpc>
            </a:pPr>
            <a:r>
              <a:rPr lang="en-US" dirty="0"/>
              <a:t>How many times did the user </a:t>
            </a:r>
            <a:r>
              <a:rPr lang="en-US" b="1" dirty="0"/>
              <a:t>E1ven</a:t>
            </a:r>
            <a:r>
              <a:rPr lang="en-US" dirty="0"/>
              <a:t> speak?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Log Counter (10 min)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4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Recap</a:t>
            </a:r>
          </a:p>
        </p:txBody>
      </p:sp>
    </p:spTree>
    <p:extLst>
      <p:ext uri="{BB962C8B-B14F-4D97-AF65-F5344CB8AC3E}">
        <p14:creationId xmlns:p14="http://schemas.microsoft.com/office/powerpoint/2010/main" val="3167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are the basic </a:t>
            </a:r>
            <a:r>
              <a:rPr lang="en-US" sz="3600" b="1" dirty="0"/>
              <a:t>components</a:t>
            </a:r>
            <a:r>
              <a:rPr lang="en-US" sz="3600" dirty="0"/>
              <a:t> of a command-line statement?</a:t>
            </a:r>
          </a:p>
        </p:txBody>
      </p:sp>
    </p:spTree>
    <p:extLst>
      <p:ext uri="{BB962C8B-B14F-4D97-AF65-F5344CB8AC3E}">
        <p14:creationId xmlns:p14="http://schemas.microsoft.com/office/powerpoint/2010/main" val="4970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9238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are the basic </a:t>
            </a:r>
            <a:r>
              <a:rPr lang="en-US" sz="3600" b="1" dirty="0"/>
              <a:t>components</a:t>
            </a:r>
            <a:r>
              <a:rPr lang="en-US" sz="3600" dirty="0"/>
              <a:t> of a command-line statement?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command [-options] [arguments]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994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identify all </a:t>
            </a:r>
            <a:r>
              <a:rPr lang="en-US" sz="3600" b="1" dirty="0"/>
              <a:t>files</a:t>
            </a:r>
            <a:r>
              <a:rPr lang="en-US" sz="3600" dirty="0"/>
              <a:t> in the current directory?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516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76998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identify all </a:t>
            </a:r>
            <a:r>
              <a:rPr lang="en-US" sz="3600" b="1" dirty="0"/>
              <a:t>files</a:t>
            </a:r>
            <a:r>
              <a:rPr lang="en-US" sz="3600" dirty="0"/>
              <a:t> in the current directory?</a:t>
            </a:r>
          </a:p>
          <a:p>
            <a:pPr algn="ctr"/>
            <a:endParaRPr lang="en-US" sz="3600" dirty="0"/>
          </a:p>
          <a:p>
            <a:pPr algn="ctr"/>
            <a:r>
              <a:rPr lang="en-US" sz="6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. –type f</a:t>
            </a:r>
          </a:p>
        </p:txBody>
      </p:sp>
    </p:spTree>
    <p:extLst>
      <p:ext uri="{BB962C8B-B14F-4D97-AF65-F5344CB8AC3E}">
        <p14:creationId xmlns:p14="http://schemas.microsoft.com/office/powerpoint/2010/main" val="154146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identify all </a:t>
            </a:r>
            <a:r>
              <a:rPr lang="en-US" sz="3600" b="1" dirty="0"/>
              <a:t>directories</a:t>
            </a:r>
            <a:r>
              <a:rPr lang="en-US" sz="3600" dirty="0"/>
              <a:t> in the current directory?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689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76998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identify all </a:t>
            </a:r>
            <a:r>
              <a:rPr lang="en-US" sz="3600" b="1" dirty="0"/>
              <a:t>directories</a:t>
            </a:r>
            <a:r>
              <a:rPr lang="en-US" sz="3600" dirty="0"/>
              <a:t> in the current directory?</a:t>
            </a:r>
          </a:p>
          <a:p>
            <a:pPr algn="ctr"/>
            <a:endParaRPr lang="en-US" sz="3600" dirty="0"/>
          </a:p>
          <a:p>
            <a:pPr algn="ctr"/>
            <a:r>
              <a:rPr lang="en-US" sz="6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. –type d</a:t>
            </a:r>
          </a:p>
        </p:txBody>
      </p:sp>
    </p:spTree>
    <p:extLst>
      <p:ext uri="{BB962C8B-B14F-4D97-AF65-F5344CB8AC3E}">
        <p14:creationId xmlns:p14="http://schemas.microsoft.com/office/powerpoint/2010/main" val="60462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4FB6895-DC0B-4FD1-B47B-9F41097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The Glories of File Searching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4E449-6D4A-486F-A89F-1D8C5B702E51}"/>
              </a:ext>
            </a:extLst>
          </p:cNvPr>
          <p:cNvSpPr txBox="1"/>
          <p:nvPr/>
        </p:nvSpPr>
        <p:spPr>
          <a:xfrm>
            <a:off x="152400" y="5442146"/>
            <a:ext cx="883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Without proper technique, these tasks will feel like sifting </a:t>
            </a:r>
          </a:p>
          <a:p>
            <a:pPr algn="ctr"/>
            <a:r>
              <a:rPr lang="en-US" sz="2400" dirty="0"/>
              <a:t>(and sorting) needles in a haystack.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FA34B-E452-4EA0-8143-935D8F6B2B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7500"/>
          <a:stretch/>
        </p:blipFill>
        <p:spPr>
          <a:xfrm>
            <a:off x="0" y="838200"/>
            <a:ext cx="914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find all </a:t>
            </a:r>
            <a:r>
              <a:rPr lang="en-US" sz="3600" b="1" dirty="0"/>
              <a:t>text</a:t>
            </a:r>
            <a:r>
              <a:rPr lang="en-US" sz="3600" dirty="0"/>
              <a:t> files in a folder named </a:t>
            </a:r>
            <a:r>
              <a:rPr lang="en-US" sz="3600" b="1" dirty="0"/>
              <a:t>manuals</a:t>
            </a:r>
            <a:r>
              <a:rPr lang="en-US" sz="3600" dirty="0"/>
              <a:t>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3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find all </a:t>
            </a:r>
            <a:r>
              <a:rPr lang="en-US" sz="3600" b="1" dirty="0"/>
              <a:t>text</a:t>
            </a:r>
            <a:r>
              <a:rPr lang="en-US" sz="3600" dirty="0"/>
              <a:t> files in a folder named </a:t>
            </a:r>
            <a:r>
              <a:rPr lang="en-US" sz="3600" b="1" dirty="0"/>
              <a:t>manuals</a:t>
            </a:r>
            <a:r>
              <a:rPr lang="en-US" sz="3600" dirty="0"/>
              <a:t>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*.txt –type f manuals</a:t>
            </a:r>
          </a:p>
        </p:txBody>
      </p:sp>
    </p:spTree>
    <p:extLst>
      <p:ext uri="{BB962C8B-B14F-4D97-AF65-F5344CB8AC3E}">
        <p14:creationId xmlns:p14="http://schemas.microsoft.com/office/powerpoint/2010/main" val="39792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find all .</a:t>
            </a:r>
            <a:r>
              <a:rPr lang="en-US" sz="3600" b="1" dirty="0" err="1"/>
              <a:t>docx</a:t>
            </a:r>
            <a:r>
              <a:rPr lang="en-US" sz="3600" dirty="0"/>
              <a:t> files and .</a:t>
            </a:r>
            <a:r>
              <a:rPr lang="en-US" sz="3600" b="1" dirty="0"/>
              <a:t>pdf</a:t>
            </a:r>
            <a:r>
              <a:rPr lang="en-US" sz="3600" dirty="0"/>
              <a:t> files?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339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27754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find all .</a:t>
            </a:r>
            <a:r>
              <a:rPr lang="en-US" sz="3600" b="1" dirty="0" err="1"/>
              <a:t>docx</a:t>
            </a:r>
            <a:r>
              <a:rPr lang="en-US" sz="3600" dirty="0"/>
              <a:t> files and .</a:t>
            </a:r>
            <a:r>
              <a:rPr lang="en-US" sz="3600" b="1" dirty="0"/>
              <a:t>pdf</a:t>
            </a:r>
            <a:r>
              <a:rPr lang="en-US" sz="3600" dirty="0"/>
              <a:t> files?</a:t>
            </a:r>
          </a:p>
          <a:p>
            <a:pPr algn="ctr"/>
            <a:endParaRPr lang="en-US" sz="3600" dirty="0"/>
          </a:p>
          <a:p>
            <a:pPr algn="ctr"/>
            <a:r>
              <a:rPr lang="en-US" sz="34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*.</a:t>
            </a:r>
            <a:r>
              <a:rPr lang="en-US" sz="34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docx</a:t>
            </a:r>
            <a:r>
              <a:rPr lang="en-US" sz="34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–o *.pdf –type f .</a:t>
            </a:r>
          </a:p>
        </p:txBody>
      </p:sp>
    </p:spTree>
    <p:extLst>
      <p:ext uri="{BB962C8B-B14F-4D97-AF65-F5344CB8AC3E}">
        <p14:creationId xmlns:p14="http://schemas.microsoft.com/office/powerpoint/2010/main" val="32966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18521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does </a:t>
            </a:r>
            <a:r>
              <a:rPr lang="en-US" sz="3600" b="1" dirty="0"/>
              <a:t>each</a:t>
            </a:r>
            <a:r>
              <a:rPr lang="en-US" sz="3600" dirty="0"/>
              <a:t> element of the following statement signify?</a:t>
            </a:r>
          </a:p>
          <a:p>
            <a:pPr algn="ctr"/>
            <a:endParaRPr lang="en-US" sz="3600" dirty="0"/>
          </a:p>
          <a:p>
            <a:pPr algn="ctr"/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. -type f -exec </a:t>
            </a:r>
            <a:r>
              <a:rPr lang="en-US" sz="28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{} </a:t>
            </a:r>
            <a:r>
              <a:rPr lang="en-US" sz="28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My_Files</a:t>
            </a:r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\;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75E0E-56B2-472C-8196-A4B71E39317D}"/>
              </a:ext>
            </a:extLst>
          </p:cNvPr>
          <p:cNvSpPr/>
          <p:nvPr/>
        </p:nvSpPr>
        <p:spPr>
          <a:xfrm>
            <a:off x="533400" y="3505200"/>
            <a:ext cx="32766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69271-C3B9-4C61-999A-1C0D097DA370}"/>
              </a:ext>
            </a:extLst>
          </p:cNvPr>
          <p:cNvSpPr/>
          <p:nvPr/>
        </p:nvSpPr>
        <p:spPr>
          <a:xfrm>
            <a:off x="3810000" y="3505200"/>
            <a:ext cx="12573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201B4-7120-4906-B979-C425C993A9B8}"/>
              </a:ext>
            </a:extLst>
          </p:cNvPr>
          <p:cNvSpPr/>
          <p:nvPr/>
        </p:nvSpPr>
        <p:spPr>
          <a:xfrm>
            <a:off x="5062537" y="3505200"/>
            <a:ext cx="12573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935E6-DEBD-4EA6-BF13-6A6FC12BB1D3}"/>
              </a:ext>
            </a:extLst>
          </p:cNvPr>
          <p:cNvSpPr/>
          <p:nvPr/>
        </p:nvSpPr>
        <p:spPr>
          <a:xfrm>
            <a:off x="6315074" y="3505200"/>
            <a:ext cx="1838326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387611-B4D6-4D14-86AA-C7A140D995D7}"/>
              </a:ext>
            </a:extLst>
          </p:cNvPr>
          <p:cNvSpPr/>
          <p:nvPr/>
        </p:nvSpPr>
        <p:spPr>
          <a:xfrm>
            <a:off x="8153400" y="35052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5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18521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does </a:t>
            </a:r>
            <a:r>
              <a:rPr lang="en-US" sz="3600" b="1" dirty="0"/>
              <a:t>each</a:t>
            </a:r>
            <a:r>
              <a:rPr lang="en-US" sz="3600" dirty="0"/>
              <a:t> element of the following statement signify?</a:t>
            </a:r>
          </a:p>
          <a:p>
            <a:pPr algn="ctr"/>
            <a:endParaRPr lang="en-US" sz="3600" dirty="0"/>
          </a:p>
          <a:p>
            <a:pPr algn="ctr"/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. -type f -exec </a:t>
            </a:r>
            <a:r>
              <a:rPr lang="en-US" sz="28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{} </a:t>
            </a:r>
            <a:r>
              <a:rPr lang="en-US" sz="28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My_Files</a:t>
            </a:r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\;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75E0E-56B2-472C-8196-A4B71E39317D}"/>
              </a:ext>
            </a:extLst>
          </p:cNvPr>
          <p:cNvSpPr/>
          <p:nvPr/>
        </p:nvSpPr>
        <p:spPr>
          <a:xfrm>
            <a:off x="533400" y="3505200"/>
            <a:ext cx="32766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69271-C3B9-4C61-999A-1C0D097DA370}"/>
              </a:ext>
            </a:extLst>
          </p:cNvPr>
          <p:cNvSpPr/>
          <p:nvPr/>
        </p:nvSpPr>
        <p:spPr>
          <a:xfrm>
            <a:off x="3810000" y="3505200"/>
            <a:ext cx="12573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201B4-7120-4906-B979-C425C993A9B8}"/>
              </a:ext>
            </a:extLst>
          </p:cNvPr>
          <p:cNvSpPr/>
          <p:nvPr/>
        </p:nvSpPr>
        <p:spPr>
          <a:xfrm>
            <a:off x="5062537" y="3505200"/>
            <a:ext cx="12573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935E6-DEBD-4EA6-BF13-6A6FC12BB1D3}"/>
              </a:ext>
            </a:extLst>
          </p:cNvPr>
          <p:cNvSpPr/>
          <p:nvPr/>
        </p:nvSpPr>
        <p:spPr>
          <a:xfrm>
            <a:off x="6315074" y="3505200"/>
            <a:ext cx="1838326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387611-B4D6-4D14-86AA-C7A140D995D7}"/>
              </a:ext>
            </a:extLst>
          </p:cNvPr>
          <p:cNvSpPr/>
          <p:nvPr/>
        </p:nvSpPr>
        <p:spPr>
          <a:xfrm>
            <a:off x="8153400" y="35052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EAF00-01F5-48F9-A868-62FEF20DC265}"/>
              </a:ext>
            </a:extLst>
          </p:cNvPr>
          <p:cNvSpPr txBox="1"/>
          <p:nvPr/>
        </p:nvSpPr>
        <p:spPr>
          <a:xfrm>
            <a:off x="1117352" y="450640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Specifies the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search condition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BE80B3-1115-48A8-82C2-2E4620935D61}"/>
              </a:ext>
            </a:extLst>
          </p:cNvPr>
          <p:cNvSpPr txBox="1"/>
          <p:nvPr/>
        </p:nvSpPr>
        <p:spPr>
          <a:xfrm>
            <a:off x="3645812" y="5121905"/>
            <a:ext cx="1992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Run subcommand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0F879D-0795-4884-8A6E-ECE7D3B09541}"/>
              </a:ext>
            </a:extLst>
          </p:cNvPr>
          <p:cNvSpPr txBox="1"/>
          <p:nvPr/>
        </p:nvSpPr>
        <p:spPr>
          <a:xfrm>
            <a:off x="4987308" y="4506404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Copy file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F4ACC-4767-45D9-947A-27838833DC07}"/>
              </a:ext>
            </a:extLst>
          </p:cNvPr>
          <p:cNvSpPr txBox="1"/>
          <p:nvPr/>
        </p:nvSpPr>
        <p:spPr>
          <a:xfrm>
            <a:off x="6583263" y="5121905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Destination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AE913-1826-42AD-AC80-37E7412555A3}"/>
              </a:ext>
            </a:extLst>
          </p:cNvPr>
          <p:cNvSpPr txBox="1"/>
          <p:nvPr/>
        </p:nvSpPr>
        <p:spPr>
          <a:xfrm>
            <a:off x="7797977" y="4506404"/>
            <a:ext cx="124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Command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close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507100-5B17-43B9-BA61-F3A754F54BFD}"/>
              </a:ext>
            </a:extLst>
          </p:cNvPr>
          <p:cNvCxnSpPr>
            <a:cxnSpLocks/>
          </p:cNvCxnSpPr>
          <p:nvPr/>
        </p:nvCxnSpPr>
        <p:spPr>
          <a:xfrm flipV="1">
            <a:off x="2057400" y="4014014"/>
            <a:ext cx="0" cy="481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1F8BB8-9784-4F76-9A4B-1CE1F4E12206}"/>
              </a:ext>
            </a:extLst>
          </p:cNvPr>
          <p:cNvCxnSpPr>
            <a:cxnSpLocks/>
          </p:cNvCxnSpPr>
          <p:nvPr/>
        </p:nvCxnSpPr>
        <p:spPr>
          <a:xfrm flipV="1">
            <a:off x="4343400" y="4014014"/>
            <a:ext cx="0" cy="1071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5FA1BB-1D67-41D0-8115-DED67810B6F3}"/>
              </a:ext>
            </a:extLst>
          </p:cNvPr>
          <p:cNvCxnSpPr>
            <a:cxnSpLocks/>
          </p:cNvCxnSpPr>
          <p:nvPr/>
        </p:nvCxnSpPr>
        <p:spPr>
          <a:xfrm flipV="1">
            <a:off x="5638800" y="4024618"/>
            <a:ext cx="0" cy="481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A2970F-FEAF-480C-9869-14B98E3438EC}"/>
              </a:ext>
            </a:extLst>
          </p:cNvPr>
          <p:cNvCxnSpPr>
            <a:cxnSpLocks/>
          </p:cNvCxnSpPr>
          <p:nvPr/>
        </p:nvCxnSpPr>
        <p:spPr>
          <a:xfrm flipV="1">
            <a:off x="8382000" y="4024618"/>
            <a:ext cx="0" cy="481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E57CD8-01C1-4D8D-B956-1BF5182DC000}"/>
              </a:ext>
            </a:extLst>
          </p:cNvPr>
          <p:cNvCxnSpPr>
            <a:cxnSpLocks/>
          </p:cNvCxnSpPr>
          <p:nvPr/>
        </p:nvCxnSpPr>
        <p:spPr>
          <a:xfrm flipV="1">
            <a:off x="7239000" y="4050068"/>
            <a:ext cx="0" cy="1071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07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676400"/>
            <a:ext cx="8610600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</a:t>
            </a:r>
          </a:p>
          <a:p>
            <a:pPr algn="ctr"/>
            <a:r>
              <a:rPr lang="en-US" sz="3600" dirty="0"/>
              <a:t>search within files for </a:t>
            </a:r>
            <a:r>
              <a:rPr lang="en-US" sz="3600" b="1" dirty="0"/>
              <a:t>instances</a:t>
            </a:r>
            <a:r>
              <a:rPr lang="en-US" sz="3600" dirty="0"/>
              <a:t> of a certain text?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978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676400"/>
            <a:ext cx="8610600" cy="32932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</a:t>
            </a:r>
          </a:p>
          <a:p>
            <a:pPr algn="ctr"/>
            <a:r>
              <a:rPr lang="en-US" sz="3600" dirty="0"/>
              <a:t>search within files for </a:t>
            </a:r>
            <a:r>
              <a:rPr lang="en-US" sz="3600" b="1" dirty="0"/>
              <a:t>instances</a:t>
            </a:r>
            <a:r>
              <a:rPr lang="en-US" sz="3600" dirty="0"/>
              <a:t> of a certain text?</a:t>
            </a:r>
          </a:p>
          <a:p>
            <a:pPr algn="ctr"/>
            <a:endParaRPr lang="en-US" sz="3600" dirty="0"/>
          </a:p>
          <a:p>
            <a:pPr algn="ctr"/>
            <a:r>
              <a:rPr lang="en-US" sz="64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 {text} .</a:t>
            </a:r>
          </a:p>
        </p:txBody>
      </p:sp>
    </p:spTree>
    <p:extLst>
      <p:ext uri="{BB962C8B-B14F-4D97-AF65-F5344CB8AC3E}">
        <p14:creationId xmlns:p14="http://schemas.microsoft.com/office/powerpoint/2010/main" val="34911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676400"/>
            <a:ext cx="8610600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</a:t>
            </a:r>
          </a:p>
          <a:p>
            <a:pPr algn="ctr"/>
            <a:r>
              <a:rPr lang="en-US" sz="3600" dirty="0"/>
              <a:t>search within files for </a:t>
            </a:r>
            <a:r>
              <a:rPr lang="en-US" sz="3600" b="1" dirty="0"/>
              <a:t>files</a:t>
            </a:r>
            <a:r>
              <a:rPr lang="en-US" sz="3600" dirty="0"/>
              <a:t> containing a certain text?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57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676400"/>
            <a:ext cx="8610600" cy="32316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</a:t>
            </a:r>
          </a:p>
          <a:p>
            <a:pPr algn="ctr"/>
            <a:r>
              <a:rPr lang="en-US" sz="3600" dirty="0"/>
              <a:t>search within files for </a:t>
            </a:r>
            <a:r>
              <a:rPr lang="en-US" sz="3600" b="1" dirty="0"/>
              <a:t>files</a:t>
            </a:r>
            <a:r>
              <a:rPr lang="en-US" sz="3600" dirty="0"/>
              <a:t> containing a certain text?</a:t>
            </a:r>
          </a:p>
          <a:p>
            <a:pPr algn="ctr"/>
            <a:endParaRPr lang="en-US" sz="3600" dirty="0"/>
          </a:p>
          <a:p>
            <a:pPr algn="ctr"/>
            <a:r>
              <a:rPr lang="en-US" sz="6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 –</a:t>
            </a:r>
            <a:r>
              <a:rPr lang="en-US" sz="6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rli</a:t>
            </a:r>
            <a:r>
              <a:rPr lang="en-US" sz="6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{text} .</a:t>
            </a:r>
          </a:p>
        </p:txBody>
      </p:sp>
    </p:spTree>
    <p:extLst>
      <p:ext uri="{BB962C8B-B14F-4D97-AF65-F5344CB8AC3E}">
        <p14:creationId xmlns:p14="http://schemas.microsoft.com/office/powerpoint/2010/main" val="251492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4FB6895-DC0B-4FD1-B47B-9F41097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Our Tools of the Trade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CA161-252B-406A-B5EA-C4ED1AF2006B}"/>
              </a:ext>
            </a:extLst>
          </p:cNvPr>
          <p:cNvSpPr txBox="1"/>
          <p:nvPr/>
        </p:nvSpPr>
        <p:spPr>
          <a:xfrm>
            <a:off x="304800" y="46482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Today, we’ll be learning to use a series of powerful command-line techniques helpful in </a:t>
            </a:r>
          </a:p>
          <a:p>
            <a:pPr algn="ctr"/>
            <a:r>
              <a:rPr lang="en-US" sz="3200" dirty="0"/>
              <a:t>speeding up the process.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7CCF2-3ED5-4677-AD40-A444F59DD845}"/>
              </a:ext>
            </a:extLst>
          </p:cNvPr>
          <p:cNvSpPr txBox="1"/>
          <p:nvPr/>
        </p:nvSpPr>
        <p:spPr>
          <a:xfrm>
            <a:off x="381000" y="883191"/>
            <a:ext cx="8610600" cy="36009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</a:p>
          <a:p>
            <a:pPr algn="ctr"/>
            <a:r>
              <a:rPr lang="en-US" sz="7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</a:p>
          <a:p>
            <a:pPr algn="ctr"/>
            <a:r>
              <a:rPr lang="en-US" sz="7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</a:p>
        </p:txBody>
      </p:sp>
    </p:spTree>
    <p:extLst>
      <p:ext uri="{BB962C8B-B14F-4D97-AF65-F5344CB8AC3E}">
        <p14:creationId xmlns:p14="http://schemas.microsoft.com/office/powerpoint/2010/main" val="389910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count the </a:t>
            </a:r>
            <a:r>
              <a:rPr lang="en-US" sz="3600" b="1" dirty="0"/>
              <a:t>number of search results</a:t>
            </a:r>
            <a:r>
              <a:rPr lang="en-US" sz="3600" dirty="0"/>
              <a:t>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878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55454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count the </a:t>
            </a:r>
            <a:r>
              <a:rPr lang="en-US" sz="3600" b="1" dirty="0"/>
              <a:t>number of search results</a:t>
            </a:r>
            <a:r>
              <a:rPr lang="en-US" sz="3600" dirty="0"/>
              <a:t>?</a:t>
            </a:r>
          </a:p>
          <a:p>
            <a:pPr algn="ctr"/>
            <a:endParaRPr lang="en-US" sz="3600" dirty="0"/>
          </a:p>
          <a:p>
            <a:pPr algn="ctr"/>
            <a:r>
              <a:rPr lang="en-US" sz="52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{query} | </a:t>
            </a:r>
            <a:r>
              <a:rPr lang="en-US" sz="52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52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</p:txBody>
      </p:sp>
    </p:spTree>
    <p:extLst>
      <p:ext uri="{BB962C8B-B14F-4D97-AF65-F5344CB8AC3E}">
        <p14:creationId xmlns:p14="http://schemas.microsoft.com/office/powerpoint/2010/main" val="7601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Today’s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838200"/>
            <a:ext cx="8610600" cy="535531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{condition} {location}</a:t>
            </a:r>
            <a:br>
              <a:rPr lang="en-US" b="1" dirty="0"/>
            </a:br>
            <a:r>
              <a:rPr lang="en-US" dirty="0"/>
              <a:t>Finds all files based on provided conditions.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-type f / -type d</a:t>
            </a:r>
            <a:r>
              <a:rPr lang="en-US" b="1" dirty="0"/>
              <a:t>: </a:t>
            </a:r>
            <a:r>
              <a:rPr lang="en-US" dirty="0"/>
              <a:t>Searches for files or directories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/>
              <a:t>: </a:t>
            </a:r>
            <a:r>
              <a:rPr lang="en-US" dirty="0"/>
              <a:t>Searches file titles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-size</a:t>
            </a:r>
            <a:r>
              <a:rPr lang="en-US" b="1" dirty="0"/>
              <a:t>: </a:t>
            </a:r>
            <a:r>
              <a:rPr lang="en-US" dirty="0"/>
              <a:t>Searches file sizes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 -min</a:t>
            </a:r>
            <a:r>
              <a:rPr lang="en-US" b="1" dirty="0"/>
              <a:t>: </a:t>
            </a:r>
            <a:r>
              <a:rPr lang="en-US" dirty="0"/>
              <a:t>Searches creation or modified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 {command} {} {destination} \;</a:t>
            </a:r>
            <a:br>
              <a:rPr lang="en-US" b="1" dirty="0"/>
            </a:br>
            <a:r>
              <a:rPr lang="en-US" dirty="0"/>
              <a:t>Performs a bulk operation on multiple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br>
              <a:rPr lang="en-US" b="1" dirty="0"/>
            </a:br>
            <a:r>
              <a:rPr lang="en-US" dirty="0"/>
              <a:t>Searches within the body of files for instances or files containing text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{text} {location}</a:t>
            </a:r>
            <a:r>
              <a:rPr lang="en-US" b="1" dirty="0"/>
              <a:t>: </a:t>
            </a:r>
            <a:r>
              <a:rPr lang="en-US" dirty="0"/>
              <a:t>Searches for instances of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{text}</a:t>
            </a:r>
            <a:r>
              <a:rPr lang="en-US" b="1" dirty="0"/>
              <a:t>: </a:t>
            </a:r>
            <a:r>
              <a:rPr lang="en-US" dirty="0"/>
              <a:t>Searches for files containing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  <a:br>
              <a:rPr lang="en-US" b="1" dirty="0"/>
            </a:br>
            <a:r>
              <a:rPr lang="en-US" dirty="0"/>
              <a:t>Counts lines. Useful in counting the number of records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23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Today’s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838200"/>
            <a:ext cx="8610600" cy="535531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{condition} {location}</a:t>
            </a:r>
            <a:br>
              <a:rPr lang="en-US" b="1" dirty="0"/>
            </a:br>
            <a:r>
              <a:rPr lang="en-US" dirty="0"/>
              <a:t>Finds all files based on provided conditions.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-type f / -type d</a:t>
            </a:r>
            <a:r>
              <a:rPr lang="en-US" b="1" dirty="0"/>
              <a:t>: </a:t>
            </a:r>
            <a:r>
              <a:rPr lang="en-US" dirty="0"/>
              <a:t>Searches for files or directories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/>
              <a:t>: </a:t>
            </a:r>
            <a:r>
              <a:rPr lang="en-US" dirty="0"/>
              <a:t>Searches file titles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-size</a:t>
            </a:r>
            <a:r>
              <a:rPr lang="en-US" b="1" dirty="0"/>
              <a:t>: </a:t>
            </a:r>
            <a:r>
              <a:rPr lang="en-US" dirty="0"/>
              <a:t>Searches file sizes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 -min</a:t>
            </a:r>
            <a:r>
              <a:rPr lang="en-US" b="1" dirty="0"/>
              <a:t>: </a:t>
            </a:r>
            <a:r>
              <a:rPr lang="en-US" dirty="0"/>
              <a:t>Searches creation or modified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 {command} {} {destination} \;</a:t>
            </a:r>
            <a:br>
              <a:rPr lang="en-US" b="1" dirty="0"/>
            </a:br>
            <a:r>
              <a:rPr lang="en-US" dirty="0"/>
              <a:t>Performs a bulk operation on multiple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br>
              <a:rPr lang="en-US" b="1" dirty="0"/>
            </a:br>
            <a:r>
              <a:rPr lang="en-US" dirty="0"/>
              <a:t>Searches within the body of files for instances or files containing text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{text} {location}</a:t>
            </a:r>
            <a:r>
              <a:rPr lang="en-US" b="1" dirty="0"/>
              <a:t>: </a:t>
            </a:r>
            <a:r>
              <a:rPr lang="en-US" dirty="0"/>
              <a:t>Searches for instances of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{text}</a:t>
            </a:r>
            <a:r>
              <a:rPr lang="en-US" b="1" dirty="0"/>
              <a:t>: </a:t>
            </a:r>
            <a:r>
              <a:rPr lang="en-US" dirty="0"/>
              <a:t>Searches for files containing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  <a:br>
              <a:rPr lang="en-US" b="1" dirty="0"/>
            </a:br>
            <a:r>
              <a:rPr lang="en-US" dirty="0"/>
              <a:t>Counts lines. Useful in counting the number of records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9FC73-C343-46A9-A3AF-36F9FBED0516}"/>
              </a:ext>
            </a:extLst>
          </p:cNvPr>
          <p:cNvSpPr txBox="1"/>
          <p:nvPr/>
        </p:nvSpPr>
        <p:spPr>
          <a:xfrm>
            <a:off x="6629400" y="1981200"/>
            <a:ext cx="2438400" cy="209288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</a:rPr>
              <a:t>Tip: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</a:rPr>
              <a:t>Begin working on your homework assignment! You have </a:t>
            </a:r>
            <a:r>
              <a:rPr lang="en-US" sz="2200" i="1" dirty="0">
                <a:solidFill>
                  <a:srgbClr val="FF0000"/>
                </a:solidFill>
              </a:rPr>
              <a:t>most</a:t>
            </a:r>
            <a:r>
              <a:rPr lang="en-US" sz="2200" dirty="0">
                <a:solidFill>
                  <a:srgbClr val="FF0000"/>
                </a:solidFill>
              </a:rPr>
              <a:t> of what you need.</a:t>
            </a:r>
          </a:p>
        </p:txBody>
      </p:sp>
    </p:spTree>
    <p:extLst>
      <p:ext uri="{BB962C8B-B14F-4D97-AF65-F5344CB8AC3E}">
        <p14:creationId xmlns:p14="http://schemas.microsoft.com/office/powerpoint/2010/main" val="370764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304800" y="762000"/>
            <a:ext cx="8534400" cy="418576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900" b="1" dirty="0"/>
              <a:t>By the end of class, you will: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900" dirty="0"/>
              <a:t>Identify and explain the elements of a basic Unix command.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900" dirty="0"/>
              <a:t>Use the </a:t>
            </a:r>
            <a:r>
              <a:rPr lang="en-US" sz="19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1900" dirty="0"/>
              <a:t> to locate files based on various search parameters.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900" dirty="0"/>
              <a:t>Use the </a:t>
            </a:r>
            <a:r>
              <a:rPr lang="en-US" sz="19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sz="1900" dirty="0"/>
              <a:t> command to perform bulk operations.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900" dirty="0"/>
              <a:t>Use the </a:t>
            </a:r>
            <a:r>
              <a:rPr lang="en-US" sz="19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900" dirty="0"/>
              <a:t> command to search within contents of files.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900" dirty="0"/>
              <a:t>Use the </a:t>
            </a:r>
            <a:r>
              <a:rPr lang="en-US" sz="19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900" dirty="0"/>
              <a:t> command to count words and lines.</a:t>
            </a:r>
          </a:p>
          <a:p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900" dirty="0"/>
              <a:t>Devise strategies for using multiple commands in sequence to accomplish more sophisticated IT tasks.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9D34C-0106-4AE9-938F-BAB636CAF385}"/>
              </a:ext>
            </a:extLst>
          </p:cNvPr>
          <p:cNvSpPr txBox="1"/>
          <p:nvPr/>
        </p:nvSpPr>
        <p:spPr>
          <a:xfrm>
            <a:off x="6263188" y="5486400"/>
            <a:ext cx="256512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$ grep ‘go’ ./</a:t>
            </a:r>
          </a:p>
        </p:txBody>
      </p:sp>
    </p:spTree>
    <p:extLst>
      <p:ext uri="{BB962C8B-B14F-4D97-AF65-F5344CB8AC3E}">
        <p14:creationId xmlns:p14="http://schemas.microsoft.com/office/powerpoint/2010/main" val="202460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3FF97-5197-4E44-BD1E-2F7EA8A5FF7E}"/>
              </a:ext>
            </a:extLst>
          </p:cNvPr>
          <p:cNvSpPr txBox="1"/>
          <p:nvPr/>
        </p:nvSpPr>
        <p:spPr>
          <a:xfrm>
            <a:off x="381000" y="990600"/>
            <a:ext cx="8610600" cy="507831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72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72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endParaRPr lang="en-US" sz="7200" b="1" dirty="0">
              <a:highlight>
                <a:srgbClr val="FFCC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72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72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7200" b="1" dirty="0">
              <a:highlight>
                <a:srgbClr val="FFCC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3600" b="1" dirty="0">
              <a:highlight>
                <a:srgbClr val="FFCC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7200" b="1" i="1" dirty="0"/>
              <a:t>And a Lot More!</a:t>
            </a:r>
          </a:p>
        </p:txBody>
      </p:sp>
    </p:spTree>
    <p:extLst>
      <p:ext uri="{BB962C8B-B14F-4D97-AF65-F5344CB8AC3E}">
        <p14:creationId xmlns:p14="http://schemas.microsoft.com/office/powerpoint/2010/main" val="11821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838200"/>
            <a:ext cx="8534400" cy="447814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900" b="1" dirty="0"/>
              <a:t>By the end of class, you will be able to: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900" dirty="0"/>
              <a:t>Identify and explain the elements of a basic Unix command.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900" dirty="0"/>
              <a:t>Use the </a:t>
            </a:r>
            <a:r>
              <a:rPr lang="en-US" sz="19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1900" dirty="0"/>
              <a:t> command to locate files based on various search parameters.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900" dirty="0"/>
              <a:t>Use the </a:t>
            </a:r>
            <a:r>
              <a:rPr lang="en-US" sz="19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sz="1900" dirty="0"/>
              <a:t> command to perform bulk operations on files.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900" dirty="0"/>
              <a:t>Use the </a:t>
            </a:r>
            <a:r>
              <a:rPr lang="en-US" sz="19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900" dirty="0"/>
              <a:t> command to search within the contents of files.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900" dirty="0"/>
              <a:t>Utilize the </a:t>
            </a:r>
            <a:r>
              <a:rPr lang="en-US" sz="19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900" dirty="0"/>
              <a:t> command to count words and lines.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900" dirty="0"/>
              <a:t>Devise strategies for combining multiple commands in sequence to accomplish intermediate IT tasks.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9D34C-0106-4AE9-938F-BAB636CAF385}"/>
              </a:ext>
            </a:extLst>
          </p:cNvPr>
          <p:cNvSpPr txBox="1"/>
          <p:nvPr/>
        </p:nvSpPr>
        <p:spPr>
          <a:xfrm>
            <a:off x="6426474" y="5639194"/>
            <a:ext cx="256512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$ grep ‘go’ ./</a:t>
            </a:r>
          </a:p>
        </p:txBody>
      </p:sp>
    </p:spTree>
    <p:extLst>
      <p:ext uri="{BB962C8B-B14F-4D97-AF65-F5344CB8AC3E}">
        <p14:creationId xmlns:p14="http://schemas.microsoft.com/office/powerpoint/2010/main" val="420326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99FE50-5FC8-471A-A0B2-B3154F7DE02B}"/>
              </a:ext>
            </a:extLst>
          </p:cNvPr>
          <p:cNvSpPr txBox="1"/>
          <p:nvPr/>
        </p:nvSpPr>
        <p:spPr>
          <a:xfrm>
            <a:off x="304800" y="28194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Let’s start with a </a:t>
            </a:r>
            <a:r>
              <a:rPr lang="en-US" sz="4000" b="1" dirty="0"/>
              <a:t>warm-up.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39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53340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You've just been given a series of server logs from today. Your task is to use the command line to: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sz="2400" dirty="0"/>
              <a:t>Create a folder called </a:t>
            </a:r>
            <a:r>
              <a:rPr lang="en-US" sz="2400" b="1" dirty="0"/>
              <a:t>Archive</a:t>
            </a:r>
            <a:r>
              <a:rPr lang="en-US" sz="2400" dirty="0"/>
              <a:t>.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endParaRPr lang="en-US" sz="2400" dirty="0"/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sz="2400" dirty="0"/>
              <a:t>Combine all the logs contained in the </a:t>
            </a:r>
            <a:r>
              <a:rPr lang="en-US" sz="2400" b="1" dirty="0" err="1"/>
              <a:t>TodaysLog</a:t>
            </a:r>
            <a:r>
              <a:rPr lang="en-US" sz="2400" dirty="0"/>
              <a:t> folder into a single text </a:t>
            </a:r>
            <a:r>
              <a:rPr lang="en-US" sz="2400"/>
              <a:t>file called </a:t>
            </a:r>
            <a:r>
              <a:rPr lang="en-US" sz="2400" dirty="0"/>
              <a:t>09_15_18.txt.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endParaRPr lang="en-US" sz="2400" dirty="0"/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sz="2400" dirty="0"/>
              <a:t>Move the file you created to the </a:t>
            </a:r>
            <a:r>
              <a:rPr lang="en-US" sz="2400" b="1" dirty="0"/>
              <a:t>Archive</a:t>
            </a:r>
            <a:r>
              <a:rPr lang="en-US" sz="2400" dirty="0"/>
              <a:t> folder.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endParaRPr lang="en-US" sz="2400" dirty="0"/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sz="2400" dirty="0"/>
              <a:t>Preview the file contents. 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/>
              <a:t>Bonus: </a:t>
            </a:r>
            <a:r>
              <a:rPr lang="en-US" sz="2400" dirty="0"/>
              <a:t>If you finish early, try to complete the task in just four commands.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Warm-Up Activity (10 min)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4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Breaking Down Commands</a:t>
            </a:r>
          </a:p>
        </p:txBody>
      </p:sp>
    </p:spTree>
    <p:extLst>
      <p:ext uri="{BB962C8B-B14F-4D97-AF65-F5344CB8AC3E}">
        <p14:creationId xmlns:p14="http://schemas.microsoft.com/office/powerpoint/2010/main" val="30496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16755</TotalTime>
  <Words>2104</Words>
  <Application>Microsoft Macintosh PowerPoint</Application>
  <PresentationFormat>On-screen Show (4:3)</PresentationFormat>
  <Paragraphs>388</Paragraphs>
  <Slides>55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Courier New</vt:lpstr>
      <vt:lpstr>Roboto</vt:lpstr>
      <vt:lpstr>Wingdings</vt:lpstr>
      <vt:lpstr>Trilogy_Class_Template</vt:lpstr>
      <vt:lpstr>Commanding the Command Line</vt:lpstr>
      <vt:lpstr>Today’s Class</vt:lpstr>
      <vt:lpstr>The Glories of File Searching</vt:lpstr>
      <vt:lpstr>The Glories of File Searching</vt:lpstr>
      <vt:lpstr>Our Tools of the Trade</vt:lpstr>
      <vt:lpstr>Today’s Goals</vt:lpstr>
      <vt:lpstr>PowerPoint Presentation</vt:lpstr>
      <vt:lpstr>PowerPoint Presentation</vt:lpstr>
      <vt:lpstr>Breaking Down Commands</vt:lpstr>
      <vt:lpstr>(Scary) Complex Commands</vt:lpstr>
      <vt:lpstr>Basic Command-Line Structure</vt:lpstr>
      <vt:lpstr>Basic Command-Line Structure</vt:lpstr>
      <vt:lpstr>Basic Command-Line Structure</vt:lpstr>
      <vt:lpstr>Basic Command-Line Structure</vt:lpstr>
      <vt:lpstr>Basic Command-Line Structure (Example #1)</vt:lpstr>
      <vt:lpstr>Basic Command-Line Structure (Example #1)</vt:lpstr>
      <vt:lpstr>Basic Command-Line Structure (Example #2)</vt:lpstr>
      <vt:lpstr>Basic Command-Line Structure (Example #2)</vt:lpstr>
      <vt:lpstr>Basic Command-Line Structure (Example #3)</vt:lpstr>
      <vt:lpstr>Basic Command-Line Structure (Example #3)</vt:lpstr>
      <vt:lpstr>PowerPoint Presentation</vt:lpstr>
      <vt:lpstr>Activity Time</vt:lpstr>
      <vt:lpstr>find Command</vt:lpstr>
      <vt:lpstr>PowerPoint Presentation</vt:lpstr>
      <vt:lpstr>find Options</vt:lpstr>
      <vt:lpstr>PowerPoint Presentation</vt:lpstr>
      <vt:lpstr>exec Command</vt:lpstr>
      <vt:lpstr>PowerPoint Presentation</vt:lpstr>
      <vt:lpstr>grep Command</vt:lpstr>
      <vt:lpstr>PowerPoint Presentation</vt:lpstr>
      <vt:lpstr>wc Command</vt:lpstr>
      <vt:lpstr>PowerPoint Presentation</vt:lpstr>
      <vt:lpstr>Lesson Recap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Today’s Summary</vt:lpstr>
      <vt:lpstr>Today’s Summary</vt:lpstr>
      <vt:lpstr>Today’s Goals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Trilogy_Slide_Template</dc:title>
  <dc:creator>ahaque89</dc:creator>
  <cp:lastModifiedBy>Microsoft Office User</cp:lastModifiedBy>
  <cp:revision>1968</cp:revision>
  <cp:lastPrinted>2016-01-30T16:23:56Z</cp:lastPrinted>
  <dcterms:created xsi:type="dcterms:W3CDTF">2015-01-20T17:19:00Z</dcterms:created>
  <dcterms:modified xsi:type="dcterms:W3CDTF">2018-09-25T18:42:45Z</dcterms:modified>
</cp:coreProperties>
</file>