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507" r:id="rId2"/>
    <p:sldId id="744" r:id="rId3"/>
    <p:sldId id="741" r:id="rId4"/>
    <p:sldId id="742" r:id="rId5"/>
    <p:sldId id="768" r:id="rId6"/>
    <p:sldId id="743" r:id="rId7"/>
    <p:sldId id="673" r:id="rId8"/>
    <p:sldId id="674" r:id="rId9"/>
    <p:sldId id="746" r:id="rId10"/>
    <p:sldId id="747" r:id="rId11"/>
    <p:sldId id="770" r:id="rId12"/>
    <p:sldId id="769" r:id="rId13"/>
    <p:sldId id="771" r:id="rId14"/>
    <p:sldId id="773" r:id="rId15"/>
    <p:sldId id="774" r:id="rId16"/>
    <p:sldId id="775" r:id="rId17"/>
    <p:sldId id="767" r:id="rId18"/>
    <p:sldId id="776" r:id="rId19"/>
    <p:sldId id="777" r:id="rId20"/>
    <p:sldId id="778" r:id="rId21"/>
    <p:sldId id="779" r:id="rId22"/>
    <p:sldId id="780" r:id="rId23"/>
    <p:sldId id="781" r:id="rId24"/>
    <p:sldId id="782" r:id="rId25"/>
    <p:sldId id="783" r:id="rId26"/>
    <p:sldId id="784" r:id="rId27"/>
    <p:sldId id="593" r:id="rId28"/>
    <p:sldId id="733" r:id="rId29"/>
    <p:sldId id="757" r:id="rId30"/>
    <p:sldId id="758" r:id="rId31"/>
    <p:sldId id="760" r:id="rId32"/>
    <p:sldId id="759" r:id="rId33"/>
    <p:sldId id="761" r:id="rId34"/>
    <p:sldId id="762" r:id="rId35"/>
    <p:sldId id="763" r:id="rId36"/>
    <p:sldId id="756" r:id="rId37"/>
    <p:sldId id="713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2CC"/>
    <a:srgbClr val="1E4B87"/>
    <a:srgbClr val="C0504D"/>
    <a:srgbClr val="FF8200"/>
    <a:srgbClr val="BF57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2" autoAdjust="0"/>
    <p:restoredTop sz="96412" autoAdjust="0"/>
  </p:normalViewPr>
  <p:slideViewPr>
    <p:cSldViewPr>
      <p:cViewPr varScale="1">
        <p:scale>
          <a:sx n="110" d="100"/>
          <a:sy n="110" d="100"/>
        </p:scale>
        <p:origin x="6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2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0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1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2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3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Undercover Unix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Unit: Terminal, Day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7630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Using the </a:t>
            </a:r>
            <a:r>
              <a:rPr lang="en-US" sz="2600" b="1" dirty="0"/>
              <a:t>Readings</a:t>
            </a:r>
            <a:r>
              <a:rPr lang="en-US" sz="2600" dirty="0"/>
              <a:t> folder as a starting place, create a shell script that accomplishes the following: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sz="2600" dirty="0"/>
              <a:t>Creates a new file called </a:t>
            </a:r>
            <a:r>
              <a:rPr lang="en-US" sz="2600" b="1" dirty="0" err="1"/>
              <a:t>MyFile.txt</a:t>
            </a:r>
            <a:r>
              <a:rPr lang="en-US" sz="2600" dirty="0"/>
              <a:t>. In the file, add the following line of text: "Hey there! This is my sentence”.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Clear the </a:t>
            </a:r>
            <a:r>
              <a:rPr lang="en-US" sz="2600" b="1" dirty="0"/>
              <a:t>Pride.txt</a:t>
            </a:r>
            <a:r>
              <a:rPr lang="en-US" sz="2600" dirty="0"/>
              <a:t> file and insert a line of replacement text.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Add a line of text to the bottom of the </a:t>
            </a:r>
            <a:r>
              <a:rPr lang="en-US" sz="2600" b="1" dirty="0"/>
              <a:t>Alice.txt</a:t>
            </a:r>
            <a:r>
              <a:rPr lang="en-US" sz="2600" dirty="0"/>
              <a:t>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/>
              <a:t>Hint: </a:t>
            </a:r>
            <a:r>
              <a:rPr lang="en-US" sz="2600" dirty="0"/>
              <a:t>This activity requires you to research a new command and its various options. Remember to use Google if needed!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3792" y="80936"/>
            <a:ext cx="5310337" cy="452464"/>
          </a:xfrm>
        </p:spPr>
        <p:txBody>
          <a:bodyPr/>
          <a:lstStyle/>
          <a:p>
            <a:r>
              <a:rPr lang="en-US" dirty="0"/>
              <a:t>Activity: Writing to a File (15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1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C090-A63A-BC46-9861-90E413F0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7C7-91F2-B840-9B89-7DB5F02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B4644-1650-2A40-8A18-C5D8B8830AF7}"/>
              </a:ext>
            </a:extLst>
          </p:cNvPr>
          <p:cNvSpPr txBox="1"/>
          <p:nvPr/>
        </p:nvSpPr>
        <p:spPr>
          <a:xfrm>
            <a:off x="304800" y="1371600"/>
            <a:ext cx="8610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sed</a:t>
            </a:r>
            <a:r>
              <a:rPr lang="en-US" sz="2400" dirty="0"/>
              <a:t> (Stream Editor) allows you to make quick edits and substitutions to a text file.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sed’s</a:t>
            </a:r>
            <a:r>
              <a:rPr lang="en-US" sz="2400" dirty="0"/>
              <a:t> most widely used feature is </a:t>
            </a:r>
            <a:r>
              <a:rPr lang="en-US" sz="2400" b="1" dirty="0"/>
              <a:t>search and replace.</a:t>
            </a:r>
          </a:p>
          <a:p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sz="2400" dirty="0"/>
              <a:t>When you use </a:t>
            </a:r>
            <a:r>
              <a:rPr lang="en-US" sz="2400" dirty="0" err="1"/>
              <a:t>sed</a:t>
            </a:r>
            <a:r>
              <a:rPr lang="en-US" sz="2400" dirty="0"/>
              <a:t> to search and replace, your are specifying a pattern to search for a string to replace that pattern.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7C7-91F2-B840-9B89-7DB5F02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othello.txt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B4644-1650-2A40-8A18-C5D8B8830AF7}"/>
              </a:ext>
            </a:extLst>
          </p:cNvPr>
          <p:cNvSpPr txBox="1"/>
          <p:nvPr/>
        </p:nvSpPr>
        <p:spPr>
          <a:xfrm>
            <a:off x="333703" y="1759468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F2095-C727-D64C-95AE-087E02C078CD}"/>
              </a:ext>
            </a:extLst>
          </p:cNvPr>
          <p:cNvSpPr txBox="1"/>
          <p:nvPr/>
        </p:nvSpPr>
        <p:spPr>
          <a:xfrm>
            <a:off x="199697" y="943367"/>
            <a:ext cx="8610600" cy="10772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C00000"/>
                </a:solidFill>
              </a:rPr>
              <a:t>Instructor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8A86-C636-B146-97E9-F2A159906146}"/>
              </a:ext>
            </a:extLst>
          </p:cNvPr>
          <p:cNvSpPr txBox="1"/>
          <p:nvPr/>
        </p:nvSpPr>
        <p:spPr>
          <a:xfrm>
            <a:off x="10510" y="2789295"/>
            <a:ext cx="91229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lvl="1"/>
            <a:r>
              <a:rPr lang="en-US" sz="1500" dirty="0" err="1">
                <a:latin typeface="Courier" pitchFamily="2" charset="0"/>
              </a:rPr>
              <a:t>sed</a:t>
            </a:r>
            <a:r>
              <a:rPr lang="en-US" sz="1500" dirty="0"/>
              <a:t> is the first part that runs the program.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>
                <a:latin typeface="Courier" pitchFamily="2" charset="0"/>
              </a:rPr>
              <a:t>s</a:t>
            </a:r>
            <a:r>
              <a:rPr lang="en-US" sz="1500" dirty="0"/>
              <a:t> is 'substitute' option for </a:t>
            </a:r>
            <a:r>
              <a:rPr lang="en-US" sz="1500" dirty="0" err="1"/>
              <a:t>sed</a:t>
            </a:r>
            <a:r>
              <a:rPr lang="en-US" sz="1500" dirty="0"/>
              <a:t>, telling it that specific substitutions are coming next.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>
                <a:latin typeface="Courier" pitchFamily="2" charset="0"/>
              </a:rPr>
              <a:t>/clank/</a:t>
            </a:r>
            <a:r>
              <a:rPr lang="en-US" sz="1500" dirty="0"/>
              <a:t> is the pattern that </a:t>
            </a:r>
            <a:r>
              <a:rPr lang="en-US" sz="1500" dirty="0" err="1"/>
              <a:t>sed</a:t>
            </a:r>
            <a:r>
              <a:rPr lang="en-US" sz="1500" dirty="0"/>
              <a:t> will search for.</a:t>
            </a:r>
          </a:p>
          <a:p>
            <a:pPr lvl="1"/>
            <a:endParaRPr lang="en-US" sz="1500" dirty="0"/>
          </a:p>
          <a:p>
            <a:pPr lvl="2"/>
            <a:r>
              <a:rPr lang="en-US" sz="1500" dirty="0"/>
              <a:t>Point out that the characters between </a:t>
            </a:r>
            <a:r>
              <a:rPr lang="en-US" sz="1500" dirty="0">
                <a:latin typeface="Courier" pitchFamily="2" charset="0"/>
              </a:rPr>
              <a:t>/ /</a:t>
            </a:r>
            <a:r>
              <a:rPr lang="en-US" sz="1500" dirty="0"/>
              <a:t> are actually what is called a 'regular expression.’</a:t>
            </a:r>
          </a:p>
          <a:p>
            <a:pPr lvl="2"/>
            <a:endParaRPr lang="en-US" sz="1500" dirty="0"/>
          </a:p>
          <a:p>
            <a:pPr lvl="2"/>
            <a:r>
              <a:rPr lang="en-US" sz="1500" dirty="0"/>
              <a:t>Let the students know that there are a lot of options of patterns we can put here but for this example we are only using the word 'clank’.</a:t>
            </a:r>
          </a:p>
          <a:p>
            <a:pPr lvl="2"/>
            <a:endParaRPr lang="en-US" sz="1500" dirty="0"/>
          </a:p>
          <a:p>
            <a:pPr lvl="1"/>
            <a:r>
              <a:rPr lang="en-US" sz="1500" dirty="0">
                <a:latin typeface="Courier" pitchFamily="2" charset="0"/>
              </a:rPr>
              <a:t>/clink/</a:t>
            </a:r>
            <a:r>
              <a:rPr lang="en-US" sz="1500" dirty="0"/>
              <a:t> is the string that will be substituted whenever the first pattern is matched.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>
                <a:latin typeface="Courier" pitchFamily="2" charset="0"/>
              </a:rPr>
              <a:t>g </a:t>
            </a:r>
            <a:r>
              <a:rPr lang="en-US" sz="1500" dirty="0"/>
              <a:t>means to apply this substitution 'globally'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7E7FB-8905-324A-AEF2-14050EE96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092"/>
            <a:ext cx="9133490" cy="4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7C7-91F2-B840-9B89-7DB5F02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B4644-1650-2A40-8A18-C5D8B8830AF7}"/>
              </a:ext>
            </a:extLst>
          </p:cNvPr>
          <p:cNvSpPr txBox="1"/>
          <p:nvPr/>
        </p:nvSpPr>
        <p:spPr>
          <a:xfrm>
            <a:off x="333703" y="1759468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F2095-C727-D64C-95AE-087E02C078CD}"/>
              </a:ext>
            </a:extLst>
          </p:cNvPr>
          <p:cNvSpPr txBox="1"/>
          <p:nvPr/>
        </p:nvSpPr>
        <p:spPr>
          <a:xfrm>
            <a:off x="199697" y="943367"/>
            <a:ext cx="8610600" cy="10772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C00000"/>
                </a:solidFill>
              </a:rPr>
              <a:t>Instructor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4951F-AF03-7E44-B031-E151E2C4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22065"/>
            <a:ext cx="1841500" cy="82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CDBB3-BF51-1443-9A84-7C26ABE0B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56662"/>
            <a:ext cx="2425700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88CA47-9C72-644F-B6A5-252FAFE2B229}"/>
              </a:ext>
            </a:extLst>
          </p:cNvPr>
          <p:cNvSpPr txBox="1"/>
          <p:nvPr/>
        </p:nvSpPr>
        <p:spPr>
          <a:xfrm>
            <a:off x="1181102" y="3556594"/>
            <a:ext cx="237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Matches anytime these three letters are shown in this exact order.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24948-79F9-6D40-B5F3-F568B1D93957}"/>
              </a:ext>
            </a:extLst>
          </p:cNvPr>
          <p:cNvSpPr txBox="1"/>
          <p:nvPr/>
        </p:nvSpPr>
        <p:spPr>
          <a:xfrm>
            <a:off x="5029200" y="3626099"/>
            <a:ext cx="237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Matches any string of lowercase letters.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FBD9D8-A5F2-0642-95FC-02B597C443B6}"/>
              </a:ext>
            </a:extLst>
          </p:cNvPr>
          <p:cNvCxnSpPr/>
          <p:nvPr/>
        </p:nvCxnSpPr>
        <p:spPr>
          <a:xfrm flipV="1">
            <a:off x="6216647" y="3127743"/>
            <a:ext cx="0" cy="348673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5E018-67FD-A548-B02F-6A40C2B9A02C}"/>
              </a:ext>
            </a:extLst>
          </p:cNvPr>
          <p:cNvCxnSpPr/>
          <p:nvPr/>
        </p:nvCxnSpPr>
        <p:spPr>
          <a:xfrm flipV="1">
            <a:off x="2286000" y="3127743"/>
            <a:ext cx="0" cy="348673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ECD415-CC3C-0B40-92B5-46A214793F47}"/>
              </a:ext>
            </a:extLst>
          </p:cNvPr>
          <p:cNvSpPr txBox="1"/>
          <p:nvPr/>
        </p:nvSpPr>
        <p:spPr>
          <a:xfrm>
            <a:off x="1468821" y="5040476"/>
            <a:ext cx="631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will each of these commands show?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F68C791-77C3-5448-82FD-7E3D20E12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5" y="5688069"/>
            <a:ext cx="2727325" cy="2853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302324-7B24-854A-8ED2-9E395AE6D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73" y="5675606"/>
            <a:ext cx="2697141" cy="2853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7DC177-55AB-AA46-A978-8591D2E9E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57" y="5637584"/>
            <a:ext cx="2565395" cy="2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7C7-91F2-B840-9B89-7DB5F02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B4644-1650-2A40-8A18-C5D8B8830AF7}"/>
              </a:ext>
            </a:extLst>
          </p:cNvPr>
          <p:cNvSpPr txBox="1"/>
          <p:nvPr/>
        </p:nvSpPr>
        <p:spPr>
          <a:xfrm>
            <a:off x="215463" y="381105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Chain together multiple </a:t>
            </a:r>
            <a:r>
              <a:rPr lang="en-US" sz="2400" dirty="0" err="1"/>
              <a:t>sed</a:t>
            </a:r>
            <a:r>
              <a:rPr lang="en-US" sz="2400" dirty="0"/>
              <a:t> commands to make multiple changes at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F2095-C727-D64C-95AE-087E02C078CD}"/>
              </a:ext>
            </a:extLst>
          </p:cNvPr>
          <p:cNvSpPr txBox="1"/>
          <p:nvPr/>
        </p:nvSpPr>
        <p:spPr>
          <a:xfrm>
            <a:off x="199697" y="943367"/>
            <a:ext cx="8610600" cy="10772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C00000"/>
                </a:solidFill>
              </a:rPr>
              <a:t>Instructor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7D9DA-D6D9-8E4A-83C1-F5B204F8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2709815"/>
            <a:ext cx="9144000" cy="39098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5BAB644-6AB8-9245-AD1B-C8CB44B98893}"/>
              </a:ext>
            </a:extLst>
          </p:cNvPr>
          <p:cNvSpPr/>
          <p:nvPr/>
        </p:nvSpPr>
        <p:spPr>
          <a:xfrm>
            <a:off x="685800" y="2665865"/>
            <a:ext cx="533400" cy="4788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7630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this next activity, you will use </a:t>
            </a:r>
            <a:r>
              <a:rPr lang="en-US" dirty="0" err="1"/>
              <a:t>sed</a:t>
            </a:r>
            <a:r>
              <a:rPr lang="en-US" dirty="0"/>
              <a:t> to make some substitutions to a file.</a:t>
            </a:r>
            <a:endParaRPr lang="en-US" sz="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Instructions: 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Using the </a:t>
            </a:r>
            <a:r>
              <a:rPr lang="en-US" b="1" dirty="0" err="1"/>
              <a:t>lights.txt</a:t>
            </a:r>
            <a:r>
              <a:rPr lang="en-US" dirty="0"/>
              <a:t> file create a </a:t>
            </a:r>
            <a:r>
              <a:rPr lang="en-US" dirty="0" err="1"/>
              <a:t>sed</a:t>
            </a:r>
            <a:r>
              <a:rPr lang="en-US" dirty="0"/>
              <a:t> command that accomplishes the following: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Changes </a:t>
            </a:r>
            <a:r>
              <a:rPr lang="en-US" dirty="0">
                <a:latin typeface="Courier" pitchFamily="2" charset="0"/>
              </a:rPr>
              <a:t>dark</a:t>
            </a:r>
            <a:r>
              <a:rPr lang="en-US" dirty="0"/>
              <a:t> to </a:t>
            </a:r>
            <a:r>
              <a:rPr lang="en-US" dirty="0">
                <a:latin typeface="Courier" pitchFamily="2" charset="0"/>
              </a:rPr>
              <a:t>bright</a:t>
            </a:r>
            <a:r>
              <a:rPr lang="en-US" dirty="0"/>
              <a:t> where it makes sense to do so.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Changes </a:t>
            </a:r>
            <a:r>
              <a:rPr lang="en-US" dirty="0">
                <a:latin typeface="Courier" pitchFamily="2" charset="0"/>
              </a:rPr>
              <a:t>bright</a:t>
            </a:r>
            <a:r>
              <a:rPr lang="en-US" dirty="0"/>
              <a:t> to </a:t>
            </a:r>
            <a:r>
              <a:rPr lang="en-US" dirty="0">
                <a:latin typeface="Courier" pitchFamily="2" charset="0"/>
              </a:rPr>
              <a:t>dark</a:t>
            </a:r>
            <a:r>
              <a:rPr lang="en-US" dirty="0"/>
              <a:t> where it makes sense to do so.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Changes </a:t>
            </a:r>
            <a:r>
              <a:rPr lang="en-US" dirty="0">
                <a:latin typeface="Courier" pitchFamily="2" charset="0"/>
              </a:rPr>
              <a:t>but</a:t>
            </a:r>
            <a:r>
              <a:rPr lang="en-US" dirty="0"/>
              <a:t> to </a:t>
            </a:r>
            <a:r>
              <a:rPr lang="en-US" dirty="0">
                <a:latin typeface="Courier" pitchFamily="2" charset="0"/>
              </a:rPr>
              <a:t>and</a:t>
            </a:r>
            <a:r>
              <a:rPr lang="en-US" dirty="0"/>
              <a:t> in the first sentence.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Changes </a:t>
            </a:r>
            <a:r>
              <a:rPr lang="en-US" dirty="0">
                <a:latin typeface="Courier" pitchFamily="2" charset="0"/>
              </a:rPr>
              <a:t>on</a:t>
            </a:r>
            <a:r>
              <a:rPr lang="en-US" dirty="0"/>
              <a:t> to </a:t>
            </a:r>
            <a:r>
              <a:rPr lang="en-US" dirty="0">
                <a:latin typeface="Courier" pitchFamily="2" charset="0"/>
              </a:rPr>
              <a:t>off</a:t>
            </a:r>
            <a:r>
              <a:rPr lang="en-US" dirty="0"/>
              <a:t> at the end of the second sentence.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3792" y="80936"/>
            <a:ext cx="5310337" cy="452464"/>
          </a:xfrm>
        </p:spPr>
        <p:txBody>
          <a:bodyPr/>
          <a:lstStyle/>
          <a:p>
            <a:r>
              <a:rPr lang="en-US" dirty="0"/>
              <a:t>Activity: Writing to a File (15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5730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D0ED-50FE-8D43-92FC-94D14186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awk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52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254787-EDEB-0140-AF9F-F94B9627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1052158"/>
            <a:ext cx="1397000" cy="85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893AD-5059-B34A-B3D9-36BF45BC56AB}"/>
              </a:ext>
            </a:extLst>
          </p:cNvPr>
          <p:cNvSpPr txBox="1"/>
          <p:nvPr/>
        </p:nvSpPr>
        <p:spPr>
          <a:xfrm>
            <a:off x="723900" y="2133600"/>
            <a:ext cx="7696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rebuchet MS" panose="020B0703020202090204" pitchFamily="34" charset="0"/>
              </a:rPr>
              <a:t>awk</a:t>
            </a:r>
            <a:r>
              <a:rPr lang="en-US" sz="2000" dirty="0">
                <a:latin typeface="Trebuchet MS" panose="020B0703020202090204" pitchFamily="34" charset="0"/>
              </a:rPr>
              <a:t> is a programming language designed specifically for processing text. </a:t>
            </a:r>
          </a:p>
          <a:p>
            <a:pPr algn="ctr"/>
            <a:endParaRPr lang="en-US" sz="2000" dirty="0">
              <a:latin typeface="Trebuchet MS" panose="020B0703020202090204" pitchFamily="34" charset="0"/>
            </a:endParaRPr>
          </a:p>
          <a:p>
            <a:pPr algn="ctr"/>
            <a:endParaRPr lang="en-US" sz="2000" dirty="0">
              <a:latin typeface="Trebuchet MS" panose="020B0703020202090204" pitchFamily="34" charset="0"/>
            </a:endParaRPr>
          </a:p>
          <a:p>
            <a:pPr algn="ctr"/>
            <a:r>
              <a:rPr lang="en-US" sz="2000" dirty="0">
                <a:latin typeface="Trebuchet MS" panose="020B0703020202090204" pitchFamily="34" charset="0"/>
              </a:rPr>
              <a:t>Named after the last names of its creators: </a:t>
            </a:r>
          </a:p>
          <a:p>
            <a:pPr algn="ctr"/>
            <a:r>
              <a:rPr lang="en-US" sz="2000" dirty="0" err="1">
                <a:latin typeface="Trebuchet MS" panose="020B0703020202090204" pitchFamily="34" charset="0"/>
              </a:rPr>
              <a:t>Alfread</a:t>
            </a:r>
            <a:r>
              <a:rPr lang="en-US" sz="2000" dirty="0">
                <a:latin typeface="Trebuchet MS" panose="020B0703020202090204" pitchFamily="34" charset="0"/>
              </a:rPr>
              <a:t> </a:t>
            </a:r>
            <a:r>
              <a:rPr lang="en-US" sz="2000" dirty="0" err="1">
                <a:latin typeface="Trebuchet MS" panose="020B0703020202090204" pitchFamily="34" charset="0"/>
              </a:rPr>
              <a:t>Aho</a:t>
            </a:r>
            <a:r>
              <a:rPr lang="en-US" sz="2000" dirty="0">
                <a:latin typeface="Trebuchet MS" panose="020B0703020202090204" pitchFamily="34" charset="0"/>
              </a:rPr>
              <a:t>, Peter Weinberger, Brian Kernighan.</a:t>
            </a:r>
          </a:p>
          <a:p>
            <a:pPr algn="ctr"/>
            <a:endParaRPr lang="en-US" sz="2000" dirty="0">
              <a:latin typeface="Trebuchet MS" panose="020B0703020202090204" pitchFamily="34" charset="0"/>
            </a:endParaRPr>
          </a:p>
          <a:p>
            <a:pPr algn="ctr"/>
            <a:endParaRPr lang="en-US" sz="2000" dirty="0">
              <a:latin typeface="Trebuchet MS" panose="020B0703020202090204" pitchFamily="34" charset="0"/>
            </a:endParaRPr>
          </a:p>
          <a:p>
            <a:pPr algn="ctr"/>
            <a:endParaRPr lang="en-US" sz="2000" dirty="0">
              <a:latin typeface="Trebuchet MS" panose="020B0703020202090204" pitchFamily="34" charset="0"/>
            </a:endParaRPr>
          </a:p>
          <a:p>
            <a:pPr algn="ctr"/>
            <a:r>
              <a:rPr lang="en-US" sz="2000" dirty="0">
                <a:latin typeface="Trebuchet MS" panose="020B0703020202090204" pitchFamily="34" charset="0"/>
              </a:rPr>
              <a:t>While you can use </a:t>
            </a:r>
            <a:r>
              <a:rPr lang="en-US" sz="2000" dirty="0" err="1">
                <a:latin typeface="Trebuchet MS" panose="020B0703020202090204" pitchFamily="34" charset="0"/>
              </a:rPr>
              <a:t>awk</a:t>
            </a:r>
            <a:r>
              <a:rPr lang="en-US" sz="2000" dirty="0">
                <a:latin typeface="Trebuchet MS" panose="020B0703020202090204" pitchFamily="34" charset="0"/>
              </a:rPr>
              <a:t> to create entire text processing programs, you can also use </a:t>
            </a:r>
            <a:r>
              <a:rPr lang="en-US" sz="2000" dirty="0" err="1">
                <a:latin typeface="Trebuchet MS" panose="020B0703020202090204" pitchFamily="34" charset="0"/>
              </a:rPr>
              <a:t>awk</a:t>
            </a:r>
            <a:r>
              <a:rPr lang="en-US" sz="2000" dirty="0">
                <a:latin typeface="Trebuchet MS" panose="020B0703020202090204" pitchFamily="34" charset="0"/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directly in the command line to complete quick and useful tasks.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2AE99-37E4-D942-A350-D1D1B8E655A1}"/>
              </a:ext>
            </a:extLst>
          </p:cNvPr>
          <p:cNvSpPr txBox="1"/>
          <p:nvPr/>
        </p:nvSpPr>
        <p:spPr>
          <a:xfrm>
            <a:off x="533400" y="152400"/>
            <a:ext cx="169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awk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6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762000"/>
            <a:ext cx="8534400" cy="429348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Create and execute shell scripts using Unix commands.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Employ research and documentation to identify new commands for unfamiliar situations.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Use </a:t>
            </a:r>
            <a:r>
              <a:rPr lang="en-US" sz="2100" dirty="0" err="1"/>
              <a:t>sed</a:t>
            </a:r>
            <a:r>
              <a:rPr lang="en-US" sz="2100" dirty="0"/>
              <a:t> to make substitutions to a file.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Use </a:t>
            </a:r>
            <a:r>
              <a:rPr lang="en-US" sz="2100" dirty="0" err="1"/>
              <a:t>awk</a:t>
            </a:r>
            <a:r>
              <a:rPr lang="en-US" sz="2100" dirty="0"/>
              <a:t> to make changes to a file.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08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7C7-91F2-B840-9B89-7DB5F02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gAWK-ing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B4644-1650-2A40-8A18-C5D8B8830AF7}"/>
              </a:ext>
            </a:extLst>
          </p:cNvPr>
          <p:cNvSpPr txBox="1"/>
          <p:nvPr/>
        </p:nvSpPr>
        <p:spPr>
          <a:xfrm>
            <a:off x="333703" y="167633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F2095-C727-D64C-95AE-087E02C078CD}"/>
              </a:ext>
            </a:extLst>
          </p:cNvPr>
          <p:cNvSpPr txBox="1"/>
          <p:nvPr/>
        </p:nvSpPr>
        <p:spPr>
          <a:xfrm>
            <a:off x="199697" y="943367"/>
            <a:ext cx="8610600" cy="10772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C00000"/>
                </a:solidFill>
              </a:rPr>
              <a:t>Instructor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8A86-C636-B146-97E9-F2A159906146}"/>
              </a:ext>
            </a:extLst>
          </p:cNvPr>
          <p:cNvSpPr txBox="1"/>
          <p:nvPr/>
        </p:nvSpPr>
        <p:spPr>
          <a:xfrm>
            <a:off x="558958" y="3514783"/>
            <a:ext cx="8933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urier" pitchFamily="2" charset="0"/>
              </a:rPr>
              <a:t>awk</a:t>
            </a:r>
            <a:r>
              <a:rPr lang="en-US" sz="2000" dirty="0"/>
              <a:t> </a:t>
            </a:r>
            <a:r>
              <a:rPr lang="en-US" sz="2000" dirty="0" err="1"/>
              <a:t>envokes</a:t>
            </a:r>
            <a:r>
              <a:rPr lang="en-US" sz="2000" dirty="0"/>
              <a:t> the </a:t>
            </a:r>
            <a:r>
              <a:rPr lang="en-US" sz="2000" dirty="0" err="1"/>
              <a:t>awk</a:t>
            </a:r>
            <a:r>
              <a:rPr lang="en-US" sz="2000" dirty="0"/>
              <a:t> program.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" pitchFamily="2" charset="0"/>
              </a:rPr>
              <a:t>'{ }'</a:t>
            </a:r>
            <a:r>
              <a:rPr lang="en-US" sz="2000" dirty="0"/>
              <a:t> wraps around the </a:t>
            </a:r>
            <a:r>
              <a:rPr lang="en-US" sz="2000" dirty="0" err="1">
                <a:latin typeface="Courier" pitchFamily="2" charset="0"/>
              </a:rPr>
              <a:t>awk</a:t>
            </a:r>
            <a:r>
              <a:rPr lang="en-US" sz="2000" dirty="0"/>
              <a:t> program that you will run.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" pitchFamily="2" charset="0"/>
              </a:rPr>
              <a:t>print</a:t>
            </a:r>
            <a:r>
              <a:rPr lang="en-US" sz="2000" dirty="0"/>
              <a:t> is </a:t>
            </a:r>
            <a:r>
              <a:rPr lang="en-US" sz="2000" dirty="0" err="1"/>
              <a:t>awk's</a:t>
            </a:r>
            <a:r>
              <a:rPr lang="en-US" sz="2000" dirty="0"/>
              <a:t> print command.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43E3C-20CC-4348-B569-72C27F04C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8" y="2414994"/>
            <a:ext cx="7892078" cy="70538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6398694-5C3D-BF45-B261-8AD44C1A6249}"/>
              </a:ext>
            </a:extLst>
          </p:cNvPr>
          <p:cNvSpPr/>
          <p:nvPr/>
        </p:nvSpPr>
        <p:spPr>
          <a:xfrm>
            <a:off x="558958" y="2281171"/>
            <a:ext cx="3479642" cy="105305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7C7-91F2-B840-9B89-7DB5F02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B4644-1650-2A40-8A18-C5D8B8830AF7}"/>
              </a:ext>
            </a:extLst>
          </p:cNvPr>
          <p:cNvSpPr txBox="1"/>
          <p:nvPr/>
        </p:nvSpPr>
        <p:spPr>
          <a:xfrm>
            <a:off x="333703" y="1759468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F2095-C727-D64C-95AE-087E02C078CD}"/>
              </a:ext>
            </a:extLst>
          </p:cNvPr>
          <p:cNvSpPr txBox="1"/>
          <p:nvPr/>
        </p:nvSpPr>
        <p:spPr>
          <a:xfrm>
            <a:off x="199697" y="943367"/>
            <a:ext cx="8610600" cy="107721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accent2">
                    <a:lumMod val="75000"/>
                  </a:schemeClr>
                </a:solidFill>
              </a:rPr>
              <a:t>Instructor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8A86-C636-B146-97E9-F2A159906146}"/>
              </a:ext>
            </a:extLst>
          </p:cNvPr>
          <p:cNvSpPr txBox="1"/>
          <p:nvPr/>
        </p:nvSpPr>
        <p:spPr>
          <a:xfrm>
            <a:off x="569807" y="2916914"/>
            <a:ext cx="799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dirty="0">
                <a:latin typeface="+mj-lt"/>
              </a:rPr>
              <a:t>same thing as previous command)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- $0 is </a:t>
            </a:r>
            <a:r>
              <a:rPr lang="en-US" dirty="0" err="1">
                <a:latin typeface="+mj-lt"/>
              </a:rPr>
              <a:t>awk’s</a:t>
            </a:r>
            <a:r>
              <a:rPr lang="en-US" dirty="0">
                <a:latin typeface="+mj-lt"/>
              </a:rPr>
              <a:t> variable that holds the entire value of each line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- </a:t>
            </a:r>
            <a:r>
              <a:rPr lang="en-US" dirty="0" err="1">
                <a:latin typeface="Courier" pitchFamily="2" charset="0"/>
              </a:rPr>
              <a:t>Awk</a:t>
            </a:r>
            <a:r>
              <a:rPr lang="en-US" dirty="0">
                <a:latin typeface="+mj-lt"/>
              </a:rPr>
              <a:t> also assigns  variables to each </a:t>
            </a:r>
            <a:r>
              <a:rPr lang="en-US" dirty="0">
                <a:latin typeface="Courier" pitchFamily="2" charset="0"/>
              </a:rPr>
              <a:t>field</a:t>
            </a:r>
            <a:r>
              <a:rPr lang="en-US" dirty="0">
                <a:latin typeface="+mj-lt"/>
              </a:rPr>
              <a:t> in each line.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- By default, </a:t>
            </a:r>
            <a:r>
              <a:rPr lang="en-US" dirty="0" err="1">
                <a:latin typeface="+mj-lt"/>
              </a:rPr>
              <a:t>awk</a:t>
            </a:r>
            <a:r>
              <a:rPr lang="en-US" dirty="0">
                <a:latin typeface="+mj-lt"/>
              </a:rPr>
              <a:t> uses any white space it comes across to define a </a:t>
            </a:r>
            <a:r>
              <a:rPr lang="en-US" dirty="0">
                <a:latin typeface="Courier" pitchFamily="2" charset="0"/>
              </a:rPr>
              <a:t>field</a:t>
            </a:r>
            <a:r>
              <a:rPr lang="en-US" dirty="0">
                <a:latin typeface="+mj-lt"/>
              </a:rPr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2BAA3-1821-EA4F-8C06-CD084FFD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5" y="2269214"/>
            <a:ext cx="7962900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ED184-DC05-9842-95F0-0326CA41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54" y="5310867"/>
            <a:ext cx="5495126" cy="394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4947FF-57C2-534A-8B2D-661F5A59CDF9}"/>
              </a:ext>
            </a:extLst>
          </p:cNvPr>
          <p:cNvSpPr txBox="1"/>
          <p:nvPr/>
        </p:nvSpPr>
        <p:spPr>
          <a:xfrm>
            <a:off x="457199" y="5335751"/>
            <a:ext cx="33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printing out different fields =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0B6089-7550-E840-8761-A99B35F1D59E}"/>
              </a:ext>
            </a:extLst>
          </p:cNvPr>
          <p:cNvSpPr/>
          <p:nvPr/>
        </p:nvSpPr>
        <p:spPr>
          <a:xfrm>
            <a:off x="3434254" y="2169420"/>
            <a:ext cx="809297" cy="812298"/>
          </a:xfrm>
          <a:prstGeom prst="ellipse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7C7-91F2-B840-9B89-7DB5F02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multiple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B4644-1650-2A40-8A18-C5D8B8830AF7}"/>
              </a:ext>
            </a:extLst>
          </p:cNvPr>
          <p:cNvSpPr txBox="1"/>
          <p:nvPr/>
        </p:nvSpPr>
        <p:spPr>
          <a:xfrm>
            <a:off x="333703" y="1759468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F2095-C727-D64C-95AE-087E02C078CD}"/>
              </a:ext>
            </a:extLst>
          </p:cNvPr>
          <p:cNvSpPr txBox="1"/>
          <p:nvPr/>
        </p:nvSpPr>
        <p:spPr>
          <a:xfrm>
            <a:off x="199697" y="943367"/>
            <a:ext cx="8610600" cy="107721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accent4">
                    <a:lumMod val="75000"/>
                  </a:schemeClr>
                </a:solidFill>
              </a:rPr>
              <a:t>Instructor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8A86-C636-B146-97E9-F2A159906146}"/>
              </a:ext>
            </a:extLst>
          </p:cNvPr>
          <p:cNvSpPr txBox="1"/>
          <p:nvPr/>
        </p:nvSpPr>
        <p:spPr>
          <a:xfrm>
            <a:off x="574754" y="3108383"/>
            <a:ext cx="7994492" cy="2961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This command prints out different fields.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Comma’s between variables keep </a:t>
            </a:r>
            <a:r>
              <a:rPr lang="en-US" dirty="0" err="1">
                <a:latin typeface="+mj-lt"/>
              </a:rPr>
              <a:t>awk</a:t>
            </a:r>
            <a:r>
              <a:rPr lang="en-US" dirty="0">
                <a:latin typeface="+mj-lt"/>
              </a:rPr>
              <a:t> from concentrating everything together.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You can also create </a:t>
            </a:r>
            <a:r>
              <a:rPr lang="en-US" dirty="0">
                <a:latin typeface="Courier" pitchFamily="2" charset="0"/>
              </a:rPr>
              <a:t>tabs</a:t>
            </a:r>
            <a:r>
              <a:rPr lang="en-US" dirty="0">
                <a:latin typeface="+mj-lt"/>
              </a:rPr>
              <a:t> between the output using </a:t>
            </a:r>
            <a:r>
              <a:rPr lang="en-US" dirty="0">
                <a:latin typeface="Courier" pitchFamily="2" charset="0"/>
              </a:rPr>
              <a:t>\t </a:t>
            </a:r>
            <a:r>
              <a:rPr lang="en-US" dirty="0">
                <a:latin typeface="+mj-lt"/>
              </a:rPr>
              <a:t>between 2 variables in the print statement.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CF78C7-E960-5647-8093-231DF5DCB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209"/>
            <a:ext cx="9144000" cy="54471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E67E79C-FE73-944A-9B59-E75E8417BD7F}"/>
              </a:ext>
            </a:extLst>
          </p:cNvPr>
          <p:cNvSpPr/>
          <p:nvPr/>
        </p:nvSpPr>
        <p:spPr>
          <a:xfrm>
            <a:off x="2438400" y="2182988"/>
            <a:ext cx="3124200" cy="89632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7C7-91F2-B840-9B89-7DB5F02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B4644-1650-2A40-8A18-C5D8B8830AF7}"/>
              </a:ext>
            </a:extLst>
          </p:cNvPr>
          <p:cNvSpPr txBox="1"/>
          <p:nvPr/>
        </p:nvSpPr>
        <p:spPr>
          <a:xfrm>
            <a:off x="333703" y="1759468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F2095-C727-D64C-95AE-087E02C078CD}"/>
              </a:ext>
            </a:extLst>
          </p:cNvPr>
          <p:cNvSpPr txBox="1"/>
          <p:nvPr/>
        </p:nvSpPr>
        <p:spPr>
          <a:xfrm>
            <a:off x="199697" y="943367"/>
            <a:ext cx="8610600" cy="1077218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accent6">
                    <a:lumMod val="75000"/>
                  </a:schemeClr>
                </a:solidFill>
              </a:rPr>
              <a:t>Instructor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8A86-C636-B146-97E9-F2A159906146}"/>
              </a:ext>
            </a:extLst>
          </p:cNvPr>
          <p:cNvSpPr txBox="1"/>
          <p:nvPr/>
        </p:nvSpPr>
        <p:spPr>
          <a:xfrm>
            <a:off x="574754" y="3236796"/>
            <a:ext cx="7994492" cy="11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-F flag allows you to change the delimiter that </a:t>
            </a:r>
            <a:r>
              <a:rPr lang="en-US" sz="2400" dirty="0" err="1">
                <a:latin typeface="+mj-lt"/>
              </a:rPr>
              <a:t>awk</a:t>
            </a:r>
            <a:r>
              <a:rPr lang="en-US" sz="2400" dirty="0">
                <a:latin typeface="+mj-lt"/>
              </a:rPr>
              <a:t> is using to separate the fields.  </a:t>
            </a:r>
            <a:endParaRPr lang="en-US" sz="2400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FFE7B-3B8A-8E4B-BA29-0CDD22AD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2918"/>
            <a:ext cx="9144000" cy="6737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581C42B-692A-C748-93EA-A0EC561391D1}"/>
              </a:ext>
            </a:extLst>
          </p:cNvPr>
          <p:cNvSpPr/>
          <p:nvPr/>
        </p:nvSpPr>
        <p:spPr>
          <a:xfrm>
            <a:off x="1066800" y="2162918"/>
            <a:ext cx="914400" cy="70002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7C7-91F2-B840-9B89-7DB5F02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Regrex</a:t>
            </a:r>
            <a:r>
              <a:rPr lang="en-US" dirty="0"/>
              <a:t>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B4644-1650-2A40-8A18-C5D8B8830AF7}"/>
              </a:ext>
            </a:extLst>
          </p:cNvPr>
          <p:cNvSpPr txBox="1"/>
          <p:nvPr/>
        </p:nvSpPr>
        <p:spPr>
          <a:xfrm>
            <a:off x="333703" y="1723677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F2095-C727-D64C-95AE-087E02C078CD}"/>
              </a:ext>
            </a:extLst>
          </p:cNvPr>
          <p:cNvSpPr txBox="1"/>
          <p:nvPr/>
        </p:nvSpPr>
        <p:spPr>
          <a:xfrm>
            <a:off x="199697" y="943367"/>
            <a:ext cx="8610600" cy="107721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accent1">
                    <a:lumMod val="75000"/>
                  </a:schemeClr>
                </a:solidFill>
              </a:rPr>
              <a:t>Instructor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8A86-C636-B146-97E9-F2A159906146}"/>
              </a:ext>
            </a:extLst>
          </p:cNvPr>
          <p:cNvSpPr txBox="1"/>
          <p:nvPr/>
        </p:nvSpPr>
        <p:spPr>
          <a:xfrm>
            <a:off x="507751" y="4419600"/>
            <a:ext cx="7994492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Regrex</a:t>
            </a:r>
            <a:r>
              <a:rPr lang="en-US" sz="2400" dirty="0">
                <a:latin typeface="+mj-lt"/>
              </a:rPr>
              <a:t> works the same with </a:t>
            </a:r>
            <a:r>
              <a:rPr lang="en-US" sz="2400" dirty="0" err="1">
                <a:latin typeface="+mj-lt"/>
              </a:rPr>
              <a:t>awk</a:t>
            </a:r>
            <a:r>
              <a:rPr lang="en-US" sz="2400" dirty="0">
                <a:latin typeface="+mj-lt"/>
              </a:rPr>
              <a:t> as it does in with sed.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“//”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holds the search string 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Note: searches are case sensitive.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566F3-C3A8-EA4E-8B16-BAFF4DC71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1" y="2275073"/>
            <a:ext cx="7546603" cy="607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50D346-398A-2740-8649-14FD4E4AC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60" y="3032092"/>
            <a:ext cx="6846084" cy="44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E1AC4-D8AD-FB40-BA17-54DACC249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11" y="3543931"/>
            <a:ext cx="4079378" cy="4037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5D019A-563D-A047-8DA4-1963B246E881}"/>
              </a:ext>
            </a:extLst>
          </p:cNvPr>
          <p:cNvSpPr/>
          <p:nvPr/>
        </p:nvSpPr>
        <p:spPr>
          <a:xfrm>
            <a:off x="1676400" y="2170169"/>
            <a:ext cx="3124200" cy="74665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7630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this next activity, you will use </a:t>
            </a:r>
            <a:r>
              <a:rPr lang="en-US" dirty="0" err="1"/>
              <a:t>sed</a:t>
            </a:r>
            <a:r>
              <a:rPr lang="en-US" dirty="0"/>
              <a:t> to make some changes to a file.</a:t>
            </a:r>
            <a:endParaRPr lang="en-US" sz="800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Instructions: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Print only the first field of the 17-18-Breaches.txt.</a:t>
            </a:r>
          </a:p>
          <a:p>
            <a:r>
              <a:rPr lang="en-US" dirty="0"/>
              <a:t>Print only the breaches from 'web' companies</a:t>
            </a:r>
          </a:p>
          <a:p>
            <a:r>
              <a:rPr lang="en-US" dirty="0"/>
              <a:t>Out of the web companies that were breached, print only the company name</a:t>
            </a:r>
          </a:p>
          <a:p>
            <a:r>
              <a:rPr lang="en-US" dirty="0"/>
              <a:t>Print all the breaches from 2017</a:t>
            </a:r>
          </a:p>
          <a:p>
            <a:r>
              <a:rPr lang="en-US" dirty="0"/>
              <a:t>For the companies that had breaches in 2017, print only the company name and the number of records lost.</a:t>
            </a:r>
          </a:p>
          <a:p>
            <a:r>
              <a:rPr lang="en-US" dirty="0"/>
              <a:t>For the companies that had breaches in 2018, save the company name, Company type and number of breaches to a new file named 2018Breaches.txt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3792" y="80936"/>
            <a:ext cx="5310337" cy="452464"/>
          </a:xfrm>
        </p:spPr>
        <p:txBody>
          <a:bodyPr/>
          <a:lstStyle/>
          <a:p>
            <a:r>
              <a:rPr lang="en-US" dirty="0"/>
              <a:t>Activity: Start </a:t>
            </a:r>
            <a:r>
              <a:rPr lang="en-US" dirty="0" err="1"/>
              <a:t>gAWK-ing</a:t>
            </a:r>
            <a:r>
              <a:rPr lang="en-US" dirty="0"/>
              <a:t> (20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3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Start </a:t>
            </a:r>
            <a:r>
              <a:rPr lang="en-US" dirty="0" err="1"/>
              <a:t>gAWK-ing</a:t>
            </a:r>
            <a:r>
              <a:rPr lang="en-US" dirty="0"/>
              <a:t>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C0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8354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Recap</a:t>
            </a:r>
          </a:p>
        </p:txBody>
      </p:sp>
    </p:spTree>
    <p:extLst>
      <p:ext uri="{BB962C8B-B14F-4D97-AF65-F5344CB8AC3E}">
        <p14:creationId xmlns:p14="http://schemas.microsoft.com/office/powerpoint/2010/main" val="3167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execute </a:t>
            </a:r>
            <a:r>
              <a:rPr lang="en-US" sz="3600" b="1" dirty="0"/>
              <a:t>shell scripts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7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execute </a:t>
            </a:r>
            <a:r>
              <a:rPr lang="en-US" sz="3600" b="1" dirty="0"/>
              <a:t>shell scripts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 err="1">
                <a:highlight>
                  <a:srgbClr val="FFCC00"/>
                </a:highlight>
              </a:rPr>
              <a:t>sh</a:t>
            </a:r>
            <a:endParaRPr lang="en-US" sz="3600" b="1" dirty="0">
              <a:highlight>
                <a:srgbClr val="FFCC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59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9FE50-5FC8-471A-A0B2-B3154F7DE02B}"/>
              </a:ext>
            </a:extLst>
          </p:cNvPr>
          <p:cNvSpPr txBox="1"/>
          <p:nvPr/>
        </p:nvSpPr>
        <p:spPr>
          <a:xfrm>
            <a:off x="-304800" y="3075057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Let’s start with a </a:t>
            </a:r>
            <a:r>
              <a:rPr lang="en-US" sz="4000" b="1" dirty="0"/>
              <a:t>warm-up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4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</a:t>
            </a:r>
          </a:p>
          <a:p>
            <a:pPr algn="ctr"/>
            <a:r>
              <a:rPr lang="en-US" sz="3600" dirty="0"/>
              <a:t>write to </a:t>
            </a:r>
            <a:r>
              <a:rPr lang="en-US" sz="3600" b="1" dirty="0"/>
              <a:t>new</a:t>
            </a:r>
            <a:r>
              <a:rPr lang="en-US" sz="3600" dirty="0"/>
              <a:t> files?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06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</a:t>
            </a:r>
          </a:p>
          <a:p>
            <a:pPr algn="ctr"/>
            <a:r>
              <a:rPr lang="en-US" sz="3600" dirty="0"/>
              <a:t>write to </a:t>
            </a:r>
            <a:r>
              <a:rPr lang="en-US" sz="3600" b="1" dirty="0"/>
              <a:t>new</a:t>
            </a:r>
            <a:r>
              <a:rPr lang="en-US" sz="3600" dirty="0"/>
              <a:t> files?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</a:rPr>
              <a:t>echo “Text” &gt; {File}</a:t>
            </a:r>
          </a:p>
        </p:txBody>
      </p:sp>
    </p:spTree>
    <p:extLst>
      <p:ext uri="{BB962C8B-B14F-4D97-AF65-F5344CB8AC3E}">
        <p14:creationId xmlns:p14="http://schemas.microsoft.com/office/powerpoint/2010/main" val="408636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</a:t>
            </a:r>
          </a:p>
          <a:p>
            <a:pPr algn="ctr"/>
            <a:r>
              <a:rPr lang="en-US" sz="3600" b="1" dirty="0"/>
              <a:t>append</a:t>
            </a:r>
            <a:r>
              <a:rPr lang="en-US" sz="3600" dirty="0"/>
              <a:t> to files?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87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is the command we would use to </a:t>
            </a:r>
          </a:p>
          <a:p>
            <a:pPr algn="ctr"/>
            <a:r>
              <a:rPr lang="en-US" sz="3600" b="1" dirty="0"/>
              <a:t>append</a:t>
            </a:r>
            <a:r>
              <a:rPr lang="en-US" sz="3600" dirty="0"/>
              <a:t> to files?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</a:rPr>
              <a:t>echo “Text” &gt;&gt; {File}</a:t>
            </a:r>
          </a:p>
        </p:txBody>
      </p:sp>
    </p:spTree>
    <p:extLst>
      <p:ext uri="{BB962C8B-B14F-4D97-AF65-F5344CB8AC3E}">
        <p14:creationId xmlns:p14="http://schemas.microsoft.com/office/powerpoint/2010/main" val="42802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does </a:t>
            </a:r>
            <a:r>
              <a:rPr lang="en-US" sz="3600" b="1" dirty="0"/>
              <a:t>SSH</a:t>
            </a:r>
            <a:r>
              <a:rPr lang="en-US" sz="3600" dirty="0"/>
              <a:t> stand for?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27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does </a:t>
            </a:r>
            <a:r>
              <a:rPr lang="en-US" sz="3600" b="1" dirty="0"/>
              <a:t>SSH</a:t>
            </a:r>
            <a:r>
              <a:rPr lang="en-US" sz="3600" dirty="0"/>
              <a:t> stand for?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</a:rPr>
              <a:t>Secure Shell</a:t>
            </a:r>
          </a:p>
        </p:txBody>
      </p:sp>
    </p:spTree>
    <p:extLst>
      <p:ext uri="{BB962C8B-B14F-4D97-AF65-F5344CB8AC3E}">
        <p14:creationId xmlns:p14="http://schemas.microsoft.com/office/powerpoint/2010/main" val="27468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762000"/>
            <a:ext cx="8534400" cy="364715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100" dirty="0"/>
              <a:t>Create and execute shell scripts using Unix commands.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1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100" dirty="0"/>
              <a:t>Employ research and documentation to identify new commands for unfamiliar situations. </a:t>
            </a:r>
          </a:p>
          <a:p>
            <a:endParaRPr lang="en-US" sz="21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100" dirty="0"/>
              <a:t>Use </a:t>
            </a:r>
            <a:r>
              <a:rPr lang="en-US" sz="2100" dirty="0" err="1"/>
              <a:t>sed</a:t>
            </a:r>
            <a:r>
              <a:rPr lang="en-US" sz="2100" dirty="0"/>
              <a:t> to make substitutions to a file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100" dirty="0"/>
              <a:t>Use </a:t>
            </a:r>
            <a:r>
              <a:rPr lang="en-US" sz="2100" dirty="0" err="1"/>
              <a:t>awk</a:t>
            </a:r>
            <a:r>
              <a:rPr lang="en-US" sz="2100" dirty="0"/>
              <a:t> to make changes to a file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752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Congratulations!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FF97-5197-4E44-BD1E-2F7EA8A5FF7E}"/>
              </a:ext>
            </a:extLst>
          </p:cNvPr>
          <p:cNvSpPr txBox="1"/>
          <p:nvPr/>
        </p:nvSpPr>
        <p:spPr>
          <a:xfrm>
            <a:off x="381000" y="5181600"/>
            <a:ext cx="8610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Mastering the Command Line is no trivial feat. </a:t>
            </a:r>
            <a:br>
              <a:rPr lang="en-US" sz="2400" b="1" i="1" dirty="0"/>
            </a:br>
            <a:r>
              <a:rPr lang="en-US" sz="2400" i="1" dirty="0"/>
              <a:t>And with this seemingly small skill—you’ve added a tremendous capability to your technical tool belt.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1509E-95C0-4EFE-8E19-FA8E44225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60" y="914400"/>
            <a:ext cx="6413279" cy="41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Warm-Up Activity (10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D73EE-5186-4F65-8EE1-CD1FECC19A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You've just been given a zip file that includes a </a:t>
            </a:r>
            <a:r>
              <a:rPr lang="en-US" sz="2600" b="1" dirty="0"/>
              <a:t>Docs</a:t>
            </a:r>
            <a:r>
              <a:rPr lang="en-US" sz="2600" dirty="0"/>
              <a:t> folder with folders and files from a user’s personal machine.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Use the command line to complete the following tasks: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Create two subfolders within the </a:t>
            </a:r>
            <a:r>
              <a:rPr lang="en-US" sz="2600" b="1" dirty="0"/>
              <a:t>Music </a:t>
            </a:r>
            <a:r>
              <a:rPr lang="en-US" sz="2600" dirty="0"/>
              <a:t>folder: one called </a:t>
            </a:r>
            <a:r>
              <a:rPr lang="en-US" sz="2600" b="1" dirty="0"/>
              <a:t>FLAC</a:t>
            </a:r>
            <a:r>
              <a:rPr lang="en-US" sz="2600" dirty="0"/>
              <a:t> and the other called </a:t>
            </a:r>
            <a:r>
              <a:rPr lang="en-US" sz="2600" b="1" dirty="0"/>
              <a:t>MP3</a:t>
            </a:r>
            <a:r>
              <a:rPr lang="en-US" sz="26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a command that finds all </a:t>
            </a:r>
            <a:r>
              <a:rPr lang="en-US" sz="2600" b="1" dirty="0"/>
              <a:t>.mp3</a:t>
            </a:r>
            <a:r>
              <a:rPr lang="en-US" sz="2600" dirty="0"/>
              <a:t> and </a:t>
            </a:r>
            <a:r>
              <a:rPr lang="en-US" sz="2600" b="1" dirty="0"/>
              <a:t>.</a:t>
            </a:r>
            <a:r>
              <a:rPr lang="en-US" sz="2600" b="1" dirty="0" err="1"/>
              <a:t>flac</a:t>
            </a:r>
            <a:r>
              <a:rPr lang="en-US" sz="2600" dirty="0"/>
              <a:t> files and copies them into their respective subfolders.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a command to count the number of </a:t>
            </a:r>
            <a:r>
              <a:rPr lang="en-US" sz="2600" b="1" dirty="0"/>
              <a:t>.mp3</a:t>
            </a:r>
            <a:r>
              <a:rPr lang="en-US" sz="2600" dirty="0"/>
              <a:t> and </a:t>
            </a:r>
            <a:r>
              <a:rPr lang="en-US" sz="2600" b="1" dirty="0"/>
              <a:t>.</a:t>
            </a:r>
            <a:r>
              <a:rPr lang="en-US" sz="2600" b="1" dirty="0" err="1"/>
              <a:t>flac</a:t>
            </a:r>
            <a:r>
              <a:rPr lang="en-US" sz="2600" dirty="0"/>
              <a:t> files in each folder.</a:t>
            </a:r>
          </a:p>
        </p:txBody>
      </p:sp>
    </p:spTree>
    <p:extLst>
      <p:ext uri="{BB962C8B-B14F-4D97-AF65-F5344CB8AC3E}">
        <p14:creationId xmlns:p14="http://schemas.microsoft.com/office/powerpoint/2010/main" val="32828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Warm-Up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8278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Get Scripting!</a:t>
            </a:r>
          </a:p>
        </p:txBody>
      </p:sp>
    </p:spTree>
    <p:extLst>
      <p:ext uri="{BB962C8B-B14F-4D97-AF65-F5344CB8AC3E}">
        <p14:creationId xmlns:p14="http://schemas.microsoft.com/office/powerpoint/2010/main" val="13526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Shell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8178D-82B4-1547-B50E-B1CD81A9056B}"/>
              </a:ext>
            </a:extLst>
          </p:cNvPr>
          <p:cNvSpPr txBox="1"/>
          <p:nvPr/>
        </p:nvSpPr>
        <p:spPr>
          <a:xfrm>
            <a:off x="266700" y="1595162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Prewriting scripts that can then be executed by a single script:</a:t>
            </a:r>
          </a:p>
        </p:txBody>
      </p:sp>
    </p:spTree>
    <p:extLst>
      <p:ext uri="{BB962C8B-B14F-4D97-AF65-F5344CB8AC3E}">
        <p14:creationId xmlns:p14="http://schemas.microsoft.com/office/powerpoint/2010/main" val="34813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763000" cy="4191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Instructions: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a shell script which accomplishes the following: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Creates a folder called </a:t>
            </a:r>
            <a:r>
              <a:rPr lang="en-US" sz="2000" b="1" dirty="0"/>
              <a:t>Summary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Combines all files in the </a:t>
            </a:r>
            <a:r>
              <a:rPr lang="en-US" sz="2000" b="1" dirty="0"/>
              <a:t>Files</a:t>
            </a:r>
            <a:r>
              <a:rPr lang="en-US" sz="2000" dirty="0"/>
              <a:t> folder into a single file called </a:t>
            </a:r>
            <a:r>
              <a:rPr lang="en-US" sz="2000" b="1" dirty="0"/>
              <a:t>MySummary.txt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Moves the </a:t>
            </a:r>
            <a:r>
              <a:rPr lang="en-US" sz="2000" b="1" dirty="0" err="1"/>
              <a:t>MySummary.txt</a:t>
            </a:r>
            <a:r>
              <a:rPr lang="en-US" sz="2000" dirty="0"/>
              <a:t> file into the </a:t>
            </a:r>
            <a:r>
              <a:rPr lang="en-US" sz="2000" b="1" dirty="0"/>
              <a:t>Summary</a:t>
            </a:r>
            <a:r>
              <a:rPr lang="en-US" sz="2000" dirty="0"/>
              <a:t> folder.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Previews the first ten lines of contents.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Run the shell script.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Hints: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 start you will first need to create a file. Use the terminal and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r>
              <a:rPr lang="en-US" sz="2000" dirty="0"/>
              <a:t>.</a:t>
            </a: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dirty="0"/>
              <a:t>Consider testing the individual commands of your shell script in the command line. And then copy and paste into the shell script.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My First Shell Script (7 mins)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Learning New Commands and Echo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23603" y="15240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0D1A7-CE2C-3449-8B52-5D58906C14D2}"/>
              </a:ext>
            </a:extLst>
          </p:cNvPr>
          <p:cNvSpPr txBox="1"/>
          <p:nvPr/>
        </p:nvSpPr>
        <p:spPr>
          <a:xfrm>
            <a:off x="1943595" y="3581400"/>
            <a:ext cx="5256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“tar manual </a:t>
            </a:r>
            <a:r>
              <a:rPr lang="en-US" sz="2400" dirty="0" err="1"/>
              <a:t>unix</a:t>
            </a:r>
            <a:r>
              <a:rPr lang="en-US" sz="2400" dirty="0"/>
              <a:t>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“How to tar on the command line”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15691</TotalTime>
  <Words>1218</Words>
  <Application>Microsoft Macintosh PowerPoint</Application>
  <PresentationFormat>On-screen Show (4:3)</PresentationFormat>
  <Paragraphs>237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Trebuchet MS</vt:lpstr>
      <vt:lpstr>Wingdings</vt:lpstr>
      <vt:lpstr>Trilogy_Class_Template</vt:lpstr>
      <vt:lpstr>Undercover Unix</vt:lpstr>
      <vt:lpstr>Today’s Goals</vt:lpstr>
      <vt:lpstr>PowerPoint Presentation</vt:lpstr>
      <vt:lpstr>PowerPoint Presentation</vt:lpstr>
      <vt:lpstr>Warm-Up Activity</vt:lpstr>
      <vt:lpstr>Let’s Get Scripting!</vt:lpstr>
      <vt:lpstr>Shell Scripts</vt:lpstr>
      <vt:lpstr>PowerPoint Presentation</vt:lpstr>
      <vt:lpstr>Learning New Commands and Echo</vt:lpstr>
      <vt:lpstr>PowerPoint Presentation</vt:lpstr>
      <vt:lpstr>Introduction to sed</vt:lpstr>
      <vt:lpstr>Introduction to sed</vt:lpstr>
      <vt:lpstr>othello.txt</vt:lpstr>
      <vt:lpstr>Regular expressions</vt:lpstr>
      <vt:lpstr>-e</vt:lpstr>
      <vt:lpstr>PowerPoint Presentation</vt:lpstr>
      <vt:lpstr>BREAK</vt:lpstr>
      <vt:lpstr>awk…</vt:lpstr>
      <vt:lpstr>PowerPoint Presentation</vt:lpstr>
      <vt:lpstr>gAWK-ing</vt:lpstr>
      <vt:lpstr>awk variables</vt:lpstr>
      <vt:lpstr>Printing multiple variables</vt:lpstr>
      <vt:lpstr>- F</vt:lpstr>
      <vt:lpstr>Regrex search</vt:lpstr>
      <vt:lpstr>PowerPoint Presentation</vt:lpstr>
      <vt:lpstr>Start gAWK-ing Review</vt:lpstr>
      <vt:lpstr>Lesson Recap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Today’s Goals</vt:lpstr>
      <vt:lpstr>Congratulations!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creator>ahaque89</dc:creator>
  <cp:lastModifiedBy>Ryan Tucker</cp:lastModifiedBy>
  <cp:revision>2005</cp:revision>
  <cp:lastPrinted>2016-01-30T16:23:56Z</cp:lastPrinted>
  <dcterms:created xsi:type="dcterms:W3CDTF">2015-01-20T17:19:00Z</dcterms:created>
  <dcterms:modified xsi:type="dcterms:W3CDTF">2019-02-13T19:17:59Z</dcterms:modified>
</cp:coreProperties>
</file>