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507" r:id="rId2"/>
    <p:sldId id="723" r:id="rId3"/>
    <p:sldId id="724" r:id="rId4"/>
    <p:sldId id="595" r:id="rId5"/>
    <p:sldId id="599" r:id="rId6"/>
    <p:sldId id="606" r:id="rId7"/>
    <p:sldId id="623" r:id="rId8"/>
    <p:sldId id="657" r:id="rId9"/>
    <p:sldId id="662" r:id="rId10"/>
    <p:sldId id="607" r:id="rId11"/>
    <p:sldId id="630" r:id="rId12"/>
    <p:sldId id="721" r:id="rId13"/>
    <p:sldId id="728" r:id="rId14"/>
    <p:sldId id="600" r:id="rId15"/>
    <p:sldId id="613" r:id="rId16"/>
    <p:sldId id="725" r:id="rId17"/>
    <p:sldId id="726" r:id="rId18"/>
    <p:sldId id="727" r:id="rId19"/>
    <p:sldId id="730" r:id="rId20"/>
    <p:sldId id="731" r:id="rId21"/>
    <p:sldId id="666" r:id="rId22"/>
    <p:sldId id="670" r:id="rId23"/>
    <p:sldId id="672" r:id="rId24"/>
    <p:sldId id="697" r:id="rId25"/>
    <p:sldId id="671" r:id="rId26"/>
    <p:sldId id="696" r:id="rId27"/>
    <p:sldId id="695" r:id="rId28"/>
    <p:sldId id="673" r:id="rId29"/>
    <p:sldId id="791" r:id="rId30"/>
    <p:sldId id="624" r:id="rId31"/>
    <p:sldId id="616" r:id="rId32"/>
    <p:sldId id="675" r:id="rId33"/>
    <p:sldId id="712" r:id="rId34"/>
    <p:sldId id="716" r:id="rId35"/>
    <p:sldId id="715" r:id="rId36"/>
    <p:sldId id="676" r:id="rId37"/>
    <p:sldId id="677" r:id="rId38"/>
    <p:sldId id="678" r:id="rId39"/>
    <p:sldId id="732" r:id="rId40"/>
    <p:sldId id="681" r:id="rId41"/>
    <p:sldId id="680" r:id="rId42"/>
    <p:sldId id="692" r:id="rId43"/>
    <p:sldId id="693" r:id="rId44"/>
    <p:sldId id="704" r:id="rId45"/>
    <p:sldId id="705" r:id="rId46"/>
    <p:sldId id="708" r:id="rId47"/>
    <p:sldId id="709" r:id="rId48"/>
    <p:sldId id="710" r:id="rId49"/>
    <p:sldId id="733" r:id="rId50"/>
    <p:sldId id="679" r:id="rId51"/>
    <p:sldId id="782" r:id="rId52"/>
    <p:sldId id="783" r:id="rId53"/>
    <p:sldId id="784" r:id="rId54"/>
    <p:sldId id="786" r:id="rId55"/>
    <p:sldId id="787" r:id="rId56"/>
    <p:sldId id="734" r:id="rId57"/>
    <p:sldId id="788" r:id="rId58"/>
    <p:sldId id="593" r:id="rId59"/>
    <p:sldId id="661" r:id="rId60"/>
    <p:sldId id="622" r:id="rId61"/>
    <p:sldId id="718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6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Ann John" initials="AJ" lastIdx="3" clrIdx="1">
    <p:extLst>
      <p:ext uri="{19B8F6BF-5375-455C-9EA6-DF929625EA0E}">
        <p15:presenceInfo xmlns:p15="http://schemas.microsoft.com/office/powerpoint/2012/main" userId="7df219c60c194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CE6"/>
    <a:srgbClr val="FFCC00"/>
    <a:srgbClr val="FFF2CC"/>
    <a:srgbClr val="1E4B87"/>
    <a:srgbClr val="C0504D"/>
    <a:srgbClr val="FF8200"/>
    <a:srgbClr val="BF5700"/>
    <a:srgbClr val="1D1A36"/>
    <a:srgbClr val="262626"/>
    <a:srgbClr val="1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5" autoAdjust="0"/>
    <p:restoredTop sz="88202" autoAdjust="0"/>
  </p:normalViewPr>
  <p:slideViewPr>
    <p:cSldViewPr>
      <p:cViewPr varScale="1">
        <p:scale>
          <a:sx n="108" d="100"/>
          <a:sy n="108" d="100"/>
        </p:scale>
        <p:origin x="1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and your TAs should be ready to help students troubleshoot installation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students may need to run the echo "alias python=python3" &gt;&gt; ~/.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 and then restart the terminal (if they are getting a "The program 'python' is not installed" error).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Then reopen the terminal (or Git Bash) window and run the commands: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Windows: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"alias python=python3" &gt;&gt;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/>
              <a:t>Mac: </a:t>
            </a:r>
            <a:r>
              <a:rPr lang="en-US" dirty="0"/>
              <a:t>python3 (You will run python with this command going forward)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1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8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7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print allows you to output something to the console.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0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6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6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https://data-flair.training/blogs/python-operator/</a:t>
            </a:r>
          </a:p>
          <a:p>
            <a:endParaRPr lang="en-US" dirty="0"/>
          </a:p>
          <a:p>
            <a:r>
              <a:rPr lang="en-US" dirty="0"/>
              <a:t>https://docs.python.org/3/reference/expressions.html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0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27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7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7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4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should work alone. Have them get the user input from their neighbor and then proceed with the 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2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6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8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7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0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5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2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3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97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8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25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4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46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work on at home before the next class!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48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86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forces you to follow certain rules to make the code readable. Well written code makes it easier for everyone to read, which makes team collaboration easier.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Power of Python!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3.1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/>
              <a:t>Why Learn Python?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229600" cy="5016758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As security professionals, Python: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 be used for a huge set of tasks.</a:t>
            </a:r>
            <a:br>
              <a:rPr lang="en-US" sz="2000" b="1" dirty="0"/>
            </a:br>
            <a:r>
              <a:rPr lang="en-US" sz="2000" dirty="0"/>
              <a:t>For example, automation of repetitive tasks, network emulation, cloud computing, cryptography, analytics, forensics, malware detection, visualization, and more.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often the </a:t>
            </a:r>
            <a:r>
              <a:rPr lang="en-US" sz="2000" b="1" i="1" dirty="0"/>
              <a:t>simplest</a:t>
            </a:r>
            <a:r>
              <a:rPr lang="en-US" sz="2000" b="1" dirty="0"/>
              <a:t> way to solve a problem.</a:t>
            </a:r>
            <a:br>
              <a:rPr lang="en-US" sz="2000" b="1" dirty="0"/>
            </a:br>
            <a:r>
              <a:rPr lang="en-US" sz="2000" dirty="0"/>
              <a:t>With powerful tools and syntax, Python can speed up processes that require significant manual effort. While the learning curve can be tough, it’s one of the simplest and well-supported programming languages.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Has tons of community support and already-written code.</a:t>
            </a:r>
            <a:br>
              <a:rPr lang="en-US" sz="2000" b="1" dirty="0"/>
            </a:br>
            <a:r>
              <a:rPr lang="en-US" sz="2000" dirty="0"/>
              <a:t>The Python community has shared a huge number of tools and modules that we can use to help us quickly solve complex problems.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304800" y="790360"/>
            <a:ext cx="8610600" cy="892552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Learning Python is a huge </a:t>
            </a:r>
            <a:r>
              <a:rPr lang="en-US" sz="2600" b="1" dirty="0"/>
              <a:t>competitive advantage </a:t>
            </a:r>
            <a:r>
              <a:rPr lang="en-US" sz="2600" dirty="0"/>
              <a:t>for technically oriented cybersecurity jobs.  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Why Learn Python?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5DE80-15BC-46BB-A94C-642DB8EB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04146"/>
              </p:ext>
            </p:extLst>
          </p:nvPr>
        </p:nvGraphicFramePr>
        <p:xfrm>
          <a:off x="304800" y="1733480"/>
          <a:ext cx="8610600" cy="421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960114125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3334018391"/>
                    </a:ext>
                  </a:extLst>
                </a:gridCol>
              </a:tblGrid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Job Listings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64159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151,470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06587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73,735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56132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69,072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34448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63,519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25602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53,997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2739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47,651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506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43,651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8903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40,945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5304"/>
                  </a:ext>
                </a:extLst>
              </a:tr>
              <a:tr h="42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40,750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42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E9C1A3-B44A-4B6F-9963-9950BCA3EF22}"/>
              </a:ext>
            </a:extLst>
          </p:cNvPr>
          <p:cNvSpPr txBox="1"/>
          <p:nvPr/>
        </p:nvSpPr>
        <p:spPr>
          <a:xfrm>
            <a:off x="304800" y="6029540"/>
            <a:ext cx="8610600" cy="307777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Based on national job listings in the cybersecurity through 2017. (Source: Burning Glass)</a:t>
            </a:r>
          </a:p>
        </p:txBody>
      </p:sp>
    </p:spTree>
    <p:extLst>
      <p:ext uri="{BB962C8B-B14F-4D97-AF65-F5344CB8AC3E}">
        <p14:creationId xmlns:p14="http://schemas.microsoft.com/office/powerpoint/2010/main" val="29474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Example Application: Password Cracker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51A9F0-612B-404F-9FE9-CEFE32AF21C4}"/>
              </a:ext>
            </a:extLst>
          </p:cNvPr>
          <p:cNvSpPr txBox="1">
            <a:spLocks/>
          </p:cNvSpPr>
          <p:nvPr/>
        </p:nvSpPr>
        <p:spPr>
          <a:xfrm>
            <a:off x="152400" y="4876800"/>
            <a:ext cx="8915400" cy="1371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We’ll learn to write Python code that breaks into password-encrypted files using a brute-force algorithm that checks tens of thousands of common passwords. </a:t>
            </a:r>
          </a:p>
          <a:p>
            <a:pPr marL="0" indent="0" algn="ctr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1981D9-8525-4AF9-B629-E901F1A9828D}"/>
              </a:ext>
            </a:extLst>
          </p:cNvPr>
          <p:cNvGrpSpPr/>
          <p:nvPr/>
        </p:nvGrpSpPr>
        <p:grpSpPr>
          <a:xfrm>
            <a:off x="10886" y="838200"/>
            <a:ext cx="9133114" cy="3886200"/>
            <a:chOff x="10886" y="2209800"/>
            <a:chExt cx="8955735" cy="3719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068190-DB07-4B6B-8BA6-9AB3DDCE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186" y="2209800"/>
              <a:ext cx="7900435" cy="37197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3C3F89-4615-4BA0-BA27-AB28C61B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6" y="2209800"/>
              <a:ext cx="1055300" cy="371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653854"/>
            <a:ext cx="8382000" cy="61709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/>
              <a:t> 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reference data in dictionaries.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1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Time!</a:t>
            </a:r>
          </a:p>
        </p:txBody>
      </p:sp>
    </p:spTree>
    <p:extLst>
      <p:ext uri="{BB962C8B-B14F-4D97-AF65-F5344CB8AC3E}">
        <p14:creationId xmlns:p14="http://schemas.microsoft.com/office/powerpoint/2010/main" val="29103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Python and VS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F36F-DD5B-405B-9C4A-F6D0EB81F589}"/>
              </a:ext>
            </a:extLst>
          </p:cNvPr>
          <p:cNvSpPr txBox="1"/>
          <p:nvPr/>
        </p:nvSpPr>
        <p:spPr>
          <a:xfrm>
            <a:off x="0" y="5105400"/>
            <a:ext cx="9144000" cy="1015663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Python</a:t>
            </a:r>
            <a:r>
              <a:rPr lang="en-US" sz="3000" dirty="0"/>
              <a:t> is the programming language. </a:t>
            </a:r>
          </a:p>
          <a:p>
            <a:pPr algn="ctr"/>
            <a:r>
              <a:rPr lang="en-US" sz="3000" b="1" dirty="0"/>
              <a:t>VS Code </a:t>
            </a:r>
            <a:r>
              <a:rPr lang="en-US" sz="3000" dirty="0"/>
              <a:t>is the editor in which we’ll write the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7B2DD-8223-419C-A5B6-41243679FD4B}"/>
              </a:ext>
            </a:extLst>
          </p:cNvPr>
          <p:cNvSpPr txBox="1"/>
          <p:nvPr/>
        </p:nvSpPr>
        <p:spPr>
          <a:xfrm>
            <a:off x="457200" y="1042881"/>
            <a:ext cx="3962400" cy="52322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6D99A-5A21-437B-8BBF-ABFDF1812896}"/>
              </a:ext>
            </a:extLst>
          </p:cNvPr>
          <p:cNvSpPr txBox="1"/>
          <p:nvPr/>
        </p:nvSpPr>
        <p:spPr>
          <a:xfrm>
            <a:off x="4800600" y="1042881"/>
            <a:ext cx="3962400" cy="52322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 Code</a:t>
            </a:r>
          </a:p>
        </p:txBody>
      </p:sp>
      <p:pic>
        <p:nvPicPr>
          <p:cNvPr id="8" name="Picture 2" descr="Image result for python icon">
            <a:extLst>
              <a:ext uri="{FF2B5EF4-FFF2-40B4-BE49-F238E27FC236}">
                <a16:creationId xmlns:a16="http://schemas.microsoft.com/office/drawing/2014/main" id="{B5F254AA-C24C-4FC5-893A-0E0294E8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51" y="1859879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le:Visual Studio Code 1.18 icon.svg">
            <a:extLst>
              <a:ext uri="{FF2B5EF4-FFF2-40B4-BE49-F238E27FC236}">
                <a16:creationId xmlns:a16="http://schemas.microsoft.com/office/drawing/2014/main" id="{9E867912-51E0-48B6-9822-1EA9B1F5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16022"/>
            <a:ext cx="2677949" cy="26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Install Python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Check to see if you have Python installed. Follow these steps: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Open a terminal (or Git Bash) window.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Then enter the 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–version</a:t>
            </a:r>
            <a:r>
              <a:rPr lang="en-US" b="1" dirty="0"/>
              <a:t> </a:t>
            </a:r>
            <a:r>
              <a:rPr lang="en-US" dirty="0"/>
              <a:t>(Windows)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–version</a:t>
            </a:r>
            <a:r>
              <a:rPr lang="en-US" b="1" dirty="0"/>
              <a:t> </a:t>
            </a:r>
            <a:r>
              <a:rPr lang="en-US" dirty="0"/>
              <a:t>(Mac).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3.x.x </a:t>
            </a:r>
            <a:r>
              <a:rPr lang="en-US" dirty="0"/>
              <a:t>is returned then you have the correction version installed. (If you see the phrase Python 2.x.x (or receive an error), install Python using the steps below).</a:t>
            </a:r>
            <a:endParaRPr lang="en-US" sz="800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To install Python, follow these steps: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Navigate to the Python website and download the latest version. (</a:t>
            </a:r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)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Complete the default installation steps. (</a:t>
            </a:r>
            <a:r>
              <a:rPr lang="en-US" b="1" dirty="0"/>
              <a:t>Important! </a:t>
            </a:r>
            <a:r>
              <a:rPr lang="en-US" dirty="0"/>
              <a:t>Windows users must select the </a:t>
            </a:r>
            <a:r>
              <a:rPr lang="en-US" b="1" dirty="0"/>
              <a:t>Add Python 3.x to PATH </a:t>
            </a:r>
            <a:r>
              <a:rPr lang="en-US" dirty="0"/>
              <a:t>option from the Install Python dialog).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Check that you have the latest version of Python installed again by opening a terminal or Git Bash window and entering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US" dirty="0"/>
              <a:t> (Windows)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python3 --version</a:t>
            </a:r>
            <a:r>
              <a:rPr lang="en-US" dirty="0"/>
              <a:t> (Mac) command. 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Install VS Code (5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/>
              <a:t>VS Code is the editor we will use to write our code, if you don’t have it installed yet, install it now.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2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To install VS Code: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Go to this page </a:t>
            </a:r>
            <a:r>
              <a:rPr lang="en-US" sz="2200" dirty="0">
                <a:hlinkClick r:id="rId3"/>
              </a:rPr>
              <a:t>https://code.visualstudio.com/</a:t>
            </a:r>
            <a:r>
              <a:rPr lang="en-US" sz="2200" dirty="0"/>
              <a:t> to download and install VS Code.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Open VS Code and click the Extensions icon in the Activity bar.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In the search bar, type </a:t>
            </a:r>
            <a:r>
              <a:rPr lang="en-US" sz="2200" b="1" dirty="0"/>
              <a:t>Python</a:t>
            </a:r>
            <a:r>
              <a:rPr lang="en-US" sz="2200" dirty="0"/>
              <a:t> and download the first extension that appears.  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2200" dirty="0"/>
          </a:p>
          <a:p>
            <a:pPr lvl="1">
              <a:lnSpc>
                <a:spcPct val="11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1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Hello World!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9782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Goodnight World (7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Instructions:</a:t>
            </a:r>
            <a:br>
              <a:rPr lang="en-US" sz="2200" b="1" dirty="0"/>
            </a:br>
            <a:endParaRPr lang="en-US" sz="2200" b="1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a new file in VS Code and save it as </a:t>
            </a:r>
            <a:r>
              <a:rPr lang="en-US" sz="2200" dirty="0" err="1"/>
              <a:t>GoodnightWorld.py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a line of code that will print out the line "Goodnight World!" to the terminal when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Go to the folder where you saved </a:t>
            </a:r>
            <a:r>
              <a:rPr lang="en-US" sz="2200" dirty="0" err="1"/>
              <a:t>GoodnightWorld.py</a:t>
            </a:r>
            <a:r>
              <a:rPr lang="en-US" sz="2200" dirty="0"/>
              <a:t> and run the application.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Tips: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dirty="0"/>
              <a:t>The print() function allows you to print lines to the console. </a:t>
            </a:r>
          </a:p>
          <a:p>
            <a:pPr marL="0" indent="0">
              <a:buNone/>
            </a:pPr>
            <a:r>
              <a:rPr lang="en-US" sz="2200" dirty="0"/>
              <a:t>Remember to put the phrase in quotes so that it prints properly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sz="2200" b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2200" dirty="0"/>
          </a:p>
          <a:p>
            <a:pPr lvl="1">
              <a:lnSpc>
                <a:spcPct val="11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5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Last Week…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B94C-D0DF-4DD6-813D-453790969992}"/>
              </a:ext>
            </a:extLst>
          </p:cNvPr>
          <p:cNvSpPr txBox="1"/>
          <p:nvPr/>
        </p:nvSpPr>
        <p:spPr>
          <a:xfrm>
            <a:off x="228600" y="5029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Last week, we got our hands dirty with the </a:t>
            </a:r>
            <a:r>
              <a:rPr lang="en-US" sz="3600" b="1" i="1" dirty="0"/>
              <a:t>command line</a:t>
            </a:r>
            <a:r>
              <a:rPr lang="en-US" sz="3600" dirty="0"/>
              <a:t>.</a:t>
            </a:r>
          </a:p>
        </p:txBody>
      </p:sp>
      <p:pic>
        <p:nvPicPr>
          <p:cNvPr id="1026" name="Picture 2" descr="Image result for linux command line launch server">
            <a:extLst>
              <a:ext uri="{FF2B5EF4-FFF2-40B4-BE49-F238E27FC236}">
                <a16:creationId xmlns:a16="http://schemas.microsoft.com/office/drawing/2014/main" id="{714256D5-BCAD-4C08-AF15-B711DB7C3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2642" r="5000" b="28251"/>
          <a:stretch/>
        </p:blipFill>
        <p:spPr bwMode="auto">
          <a:xfrm>
            <a:off x="0" y="890458"/>
            <a:ext cx="9144000" cy="39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762000"/>
            <a:ext cx="8534400" cy="577081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/>
              <a:t> 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636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Programming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7606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458200" cy="2246769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Programming is just piecing logic together to solve larger problems and produce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of programming is basically just manipulating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05A6F-3155-4A77-A009-C63AC0127535}"/>
              </a:ext>
            </a:extLst>
          </p:cNvPr>
          <p:cNvSpPr/>
          <p:nvPr/>
        </p:nvSpPr>
        <p:spPr>
          <a:xfrm>
            <a:off x="550370" y="2438400"/>
            <a:ext cx="8587099" cy="36009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6000" b="1" dirty="0">
                <a:solidFill>
                  <a:srgbClr val="6CCCE6"/>
                </a:solidFill>
                <a:latin typeface="+mj-lt"/>
              </a:rPr>
              <a:t>Data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Numbers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Strings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Booleans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Lists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Dictionaries</a:t>
            </a:r>
          </a:p>
          <a:p>
            <a:br>
              <a:rPr lang="en-US" sz="6000" dirty="0">
                <a:latin typeface="+mj-lt"/>
              </a:rPr>
            </a:br>
            <a:r>
              <a:rPr lang="en-US" sz="6000" b="1" dirty="0">
                <a:solidFill>
                  <a:srgbClr val="6CCCE6"/>
                </a:solidFill>
                <a:latin typeface="+mj-lt"/>
              </a:rPr>
              <a:t>Logic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Operators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Conditionals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351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2246769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Variables are the means by which we can store and reference data. We assign values to variables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assignment statement: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72295-B762-41A8-9CFA-FC75B9BD9605}"/>
              </a:ext>
            </a:extLst>
          </p:cNvPr>
          <p:cNvSpPr/>
          <p:nvPr/>
        </p:nvSpPr>
        <p:spPr>
          <a:xfrm>
            <a:off x="1578980" y="3193540"/>
            <a:ext cx="2275724" cy="15171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E269210F-6080-4BE6-AAA7-AD6257041BA7}"/>
              </a:ext>
            </a:extLst>
          </p:cNvPr>
          <p:cNvSpPr txBox="1"/>
          <p:nvPr/>
        </p:nvSpPr>
        <p:spPr>
          <a:xfrm>
            <a:off x="2057400" y="3620869"/>
            <a:ext cx="139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21E865-6DE5-4119-BD33-758BAA057ABE}"/>
              </a:ext>
            </a:extLst>
          </p:cNvPr>
          <p:cNvSpPr/>
          <p:nvPr/>
        </p:nvSpPr>
        <p:spPr>
          <a:xfrm>
            <a:off x="3883970" y="3193539"/>
            <a:ext cx="1147406" cy="15171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CB692-B667-4009-BC4A-8EAA67F3E297}"/>
              </a:ext>
            </a:extLst>
          </p:cNvPr>
          <p:cNvSpPr/>
          <p:nvPr/>
        </p:nvSpPr>
        <p:spPr>
          <a:xfrm>
            <a:off x="5063069" y="3193539"/>
            <a:ext cx="2412213" cy="15171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1A4636EA-8EF6-4AF0-AE48-FBD8FEC114A2}"/>
              </a:ext>
            </a:extLst>
          </p:cNvPr>
          <p:cNvSpPr txBox="1"/>
          <p:nvPr/>
        </p:nvSpPr>
        <p:spPr>
          <a:xfrm>
            <a:off x="4226227" y="3620869"/>
            <a:ext cx="46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25EE2A89-4DB2-4AB1-A55D-0CD9215EA7E9}"/>
              </a:ext>
            </a:extLst>
          </p:cNvPr>
          <p:cNvSpPr txBox="1"/>
          <p:nvPr/>
        </p:nvSpPr>
        <p:spPr>
          <a:xfrm>
            <a:off x="2216389" y="2503085"/>
            <a:ext cx="107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81CA25EA-2F4E-43BA-A37E-0C6EE94C0E28}"/>
              </a:ext>
            </a:extLst>
          </p:cNvPr>
          <p:cNvSpPr txBox="1"/>
          <p:nvPr/>
        </p:nvSpPr>
        <p:spPr>
          <a:xfrm>
            <a:off x="3748200" y="2507739"/>
            <a:ext cx="141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Operator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31C7D318-8B86-464F-9852-02408B7EC15F}"/>
              </a:ext>
            </a:extLst>
          </p:cNvPr>
          <p:cNvSpPr txBox="1"/>
          <p:nvPr/>
        </p:nvSpPr>
        <p:spPr>
          <a:xfrm>
            <a:off x="5893617" y="2677483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B7395DAD-59AA-41E0-8BD2-E234B14AD945}"/>
              </a:ext>
            </a:extLst>
          </p:cNvPr>
          <p:cNvSpPr txBox="1"/>
          <p:nvPr/>
        </p:nvSpPr>
        <p:spPr>
          <a:xfrm>
            <a:off x="4567033" y="5602069"/>
            <a:ext cx="373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quotes (“”),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convey that “Fa Mulan”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0EAD3D-80F8-475D-992D-21431E9CF2E6}"/>
              </a:ext>
            </a:extLst>
          </p:cNvPr>
          <p:cNvCxnSpPr/>
          <p:nvPr/>
        </p:nvCxnSpPr>
        <p:spPr>
          <a:xfrm flipV="1">
            <a:off x="7134000" y="4031740"/>
            <a:ext cx="0" cy="151147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02EE22-CA46-4B9C-B3C6-6E99CB52E4C5}"/>
              </a:ext>
            </a:extLst>
          </p:cNvPr>
          <p:cNvCxnSpPr/>
          <p:nvPr/>
        </p:nvCxnSpPr>
        <p:spPr>
          <a:xfrm flipV="1">
            <a:off x="5410200" y="4031740"/>
            <a:ext cx="0" cy="151147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22">
            <a:extLst>
              <a:ext uri="{FF2B5EF4-FFF2-40B4-BE49-F238E27FC236}">
                <a16:creationId xmlns:a16="http://schemas.microsoft.com/office/drawing/2014/main" id="{B6E5EF1D-A0CA-4D77-8968-2D2E7D25AE3D}"/>
              </a:ext>
            </a:extLst>
          </p:cNvPr>
          <p:cNvSpPr txBox="1"/>
          <p:nvPr/>
        </p:nvSpPr>
        <p:spPr>
          <a:xfrm>
            <a:off x="4911792" y="3682424"/>
            <a:ext cx="2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“Fa Mulan”</a:t>
            </a:r>
          </a:p>
        </p:txBody>
      </p:sp>
    </p:spTree>
    <p:extLst>
      <p:ext uri="{BB962C8B-B14F-4D97-AF65-F5344CB8AC3E}">
        <p14:creationId xmlns:p14="http://schemas.microsoft.com/office/powerpoint/2010/main" val="10990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1323439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Variables that have been assigned can then be referenced and reassigned in the code later, as shown in the following image: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DBD2-54B1-4C07-97EE-4CBFFA93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56417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Integers and Floats</a:t>
            </a:r>
          </a:p>
        </p:txBody>
      </p:sp>
      <p:sp>
        <p:nvSpPr>
          <p:cNvPr id="14" name="Google Shape;340;p30">
            <a:extLst>
              <a:ext uri="{FF2B5EF4-FFF2-40B4-BE49-F238E27FC236}">
                <a16:creationId xmlns:a16="http://schemas.microsoft.com/office/drawing/2014/main" id="{A8AEBF91-FDFE-43D3-BCFA-6154EA423D28}"/>
              </a:ext>
            </a:extLst>
          </p:cNvPr>
          <p:cNvSpPr txBox="1"/>
          <p:nvPr/>
        </p:nvSpPr>
        <p:spPr>
          <a:xfrm rot="-1582041">
            <a:off x="1165306" y="3493035"/>
            <a:ext cx="1944049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BCDB"/>
                </a:solidFill>
                <a:latin typeface="+mj-lt"/>
                <a:ea typeface="Anton"/>
                <a:cs typeface="Anton"/>
                <a:sym typeface="Anton"/>
              </a:rPr>
              <a:t>Integers</a:t>
            </a:r>
            <a:endParaRPr sz="3000" dirty="0">
              <a:solidFill>
                <a:srgbClr val="38BCDB"/>
              </a:solidFill>
              <a:latin typeface="+mj-lt"/>
              <a:ea typeface="Anton"/>
              <a:cs typeface="Anton"/>
              <a:sym typeface="Anton"/>
            </a:endParaRPr>
          </a:p>
        </p:txBody>
      </p:sp>
      <p:pic>
        <p:nvPicPr>
          <p:cNvPr id="15" name="Google Shape;341;p30">
            <a:extLst>
              <a:ext uri="{FF2B5EF4-FFF2-40B4-BE49-F238E27FC236}">
                <a16:creationId xmlns:a16="http://schemas.microsoft.com/office/drawing/2014/main" id="{5B0F9299-7BFF-4DD3-88DD-62BF824F8E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62718">
            <a:off x="942756" y="304171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42;p30">
            <a:extLst>
              <a:ext uri="{FF2B5EF4-FFF2-40B4-BE49-F238E27FC236}">
                <a16:creationId xmlns:a16="http://schemas.microsoft.com/office/drawing/2014/main" id="{72D79EC3-C1FA-48B9-A0E7-A6E5AFB68D4A}"/>
              </a:ext>
            </a:extLst>
          </p:cNvPr>
          <p:cNvSpPr txBox="1"/>
          <p:nvPr/>
        </p:nvSpPr>
        <p:spPr>
          <a:xfrm rot="-1582041">
            <a:off x="6020480" y="3401070"/>
            <a:ext cx="1944049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BCDB"/>
                </a:solidFill>
                <a:latin typeface="+mj-lt"/>
                <a:ea typeface="Anton"/>
                <a:cs typeface="Anton"/>
                <a:sym typeface="Anton"/>
              </a:rPr>
              <a:t>Floats</a:t>
            </a:r>
            <a:endParaRPr sz="3000" dirty="0">
              <a:solidFill>
                <a:srgbClr val="38BCDB"/>
              </a:solidFill>
              <a:latin typeface="+mj-lt"/>
              <a:ea typeface="Anton"/>
              <a:cs typeface="Anton"/>
              <a:sym typeface="Anton"/>
            </a:endParaRPr>
          </a:p>
        </p:txBody>
      </p:sp>
      <p:pic>
        <p:nvPicPr>
          <p:cNvPr id="17" name="Google Shape;343;p30">
            <a:extLst>
              <a:ext uri="{FF2B5EF4-FFF2-40B4-BE49-F238E27FC236}">
                <a16:creationId xmlns:a16="http://schemas.microsoft.com/office/drawing/2014/main" id="{B14D87CC-2BD6-4E1B-9019-DE56EBBF57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62718">
            <a:off x="6331947" y="285072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44;p30">
            <a:extLst>
              <a:ext uri="{FF2B5EF4-FFF2-40B4-BE49-F238E27FC236}">
                <a16:creationId xmlns:a16="http://schemas.microsoft.com/office/drawing/2014/main" id="{EE94A75B-CE5B-4493-8C04-3EB7BEB83735}"/>
              </a:ext>
            </a:extLst>
          </p:cNvPr>
          <p:cNvSpPr txBox="1"/>
          <p:nvPr/>
        </p:nvSpPr>
        <p:spPr>
          <a:xfrm rot="-1582041">
            <a:off x="6851919" y="3493035"/>
            <a:ext cx="1944049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8BCDB"/>
              </a:solidFill>
              <a:latin typeface="+mj-lt"/>
              <a:ea typeface="Anton"/>
              <a:cs typeface="Anton"/>
              <a:sym typeface="Anton"/>
            </a:endParaRPr>
          </a:p>
        </p:txBody>
      </p:sp>
      <p:sp>
        <p:nvSpPr>
          <p:cNvPr id="20" name="Google Shape;346;p30">
            <a:extLst>
              <a:ext uri="{FF2B5EF4-FFF2-40B4-BE49-F238E27FC236}">
                <a16:creationId xmlns:a16="http://schemas.microsoft.com/office/drawing/2014/main" id="{D9652778-8DFE-4453-A860-8A884D9ECAC3}"/>
              </a:ext>
            </a:extLst>
          </p:cNvPr>
          <p:cNvSpPr txBox="1"/>
          <p:nvPr/>
        </p:nvSpPr>
        <p:spPr>
          <a:xfrm>
            <a:off x="851381" y="1841770"/>
            <a:ext cx="15558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333333"/>
                </a:solidFill>
                <a:latin typeface="+mj-lt"/>
                <a:ea typeface="Londrina Sketch"/>
                <a:cs typeface="Londrina Sketch"/>
                <a:sym typeface="Londrina Sketch"/>
              </a:rPr>
              <a:t>49</a:t>
            </a:r>
            <a:endParaRPr sz="6000" dirty="0">
              <a:solidFill>
                <a:srgbClr val="333333"/>
              </a:solidFill>
              <a:latin typeface="+mj-lt"/>
              <a:ea typeface="Londrina Sketch"/>
              <a:cs typeface="Londrina Sketch"/>
              <a:sym typeface="Londrina Sketch"/>
            </a:endParaRPr>
          </a:p>
        </p:txBody>
      </p:sp>
      <p:sp>
        <p:nvSpPr>
          <p:cNvPr id="21" name="Google Shape;347;p30">
            <a:extLst>
              <a:ext uri="{FF2B5EF4-FFF2-40B4-BE49-F238E27FC236}">
                <a16:creationId xmlns:a16="http://schemas.microsoft.com/office/drawing/2014/main" id="{390DB8B9-ADF8-4C6B-8628-3811DFA77AB4}"/>
              </a:ext>
            </a:extLst>
          </p:cNvPr>
          <p:cNvSpPr txBox="1"/>
          <p:nvPr/>
        </p:nvSpPr>
        <p:spPr>
          <a:xfrm>
            <a:off x="5843339" y="1799870"/>
            <a:ext cx="23148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333333"/>
                </a:solidFill>
                <a:latin typeface="+mj-lt"/>
                <a:ea typeface="Londrina Sketch"/>
                <a:cs typeface="Londrina Sketch"/>
                <a:sym typeface="Londrina Sketch"/>
              </a:rPr>
              <a:t>6.38</a:t>
            </a:r>
            <a:endParaRPr sz="6000" dirty="0">
              <a:solidFill>
                <a:srgbClr val="333333"/>
              </a:solidFill>
              <a:latin typeface="+mj-lt"/>
              <a:ea typeface="Londrina Sketch"/>
              <a:cs typeface="Londrina Sketch"/>
              <a:sym typeface="Londrina Sketch"/>
            </a:endParaRPr>
          </a:p>
        </p:txBody>
      </p:sp>
      <p:sp>
        <p:nvSpPr>
          <p:cNvPr id="22" name="Google Shape;348;p30">
            <a:extLst>
              <a:ext uri="{FF2B5EF4-FFF2-40B4-BE49-F238E27FC236}">
                <a16:creationId xmlns:a16="http://schemas.microsoft.com/office/drawing/2014/main" id="{A71EAAC5-6606-46CD-A9C9-73EE6EC3603A}"/>
              </a:ext>
            </a:extLst>
          </p:cNvPr>
          <p:cNvSpPr txBox="1"/>
          <p:nvPr/>
        </p:nvSpPr>
        <p:spPr>
          <a:xfrm>
            <a:off x="6647206" y="1841770"/>
            <a:ext cx="21105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600"/>
            </a:pPr>
            <a:endParaRPr sz="6000" dirty="0">
              <a:solidFill>
                <a:srgbClr val="333333"/>
              </a:solidFill>
              <a:latin typeface="+mj-lt"/>
              <a:ea typeface="Londrina Sketch"/>
              <a:cs typeface="Londrina Sketch"/>
              <a:sym typeface="Londrina Sketch"/>
            </a:endParaRPr>
          </a:p>
        </p:txBody>
      </p:sp>
    </p:spTree>
    <p:extLst>
      <p:ext uri="{BB962C8B-B14F-4D97-AF65-F5344CB8AC3E}">
        <p14:creationId xmlns:p14="http://schemas.microsoft.com/office/powerpoint/2010/main" val="34934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28DAB-86EF-4C99-9416-A531FBC5F360}"/>
              </a:ext>
            </a:extLst>
          </p:cNvPr>
          <p:cNvSpPr/>
          <p:nvPr/>
        </p:nvSpPr>
        <p:spPr>
          <a:xfrm>
            <a:off x="1211144" y="5791200"/>
            <a:ext cx="6721712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latin typeface="+mj-lt"/>
                <a:ea typeface="Barlow Condensed"/>
                <a:cs typeface="Barlow Condensed"/>
                <a:sym typeface="Barlow Condensed"/>
              </a:rPr>
              <a:t>“Strings are any collection of characters.”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B83E0-6F1B-4386-9785-2D7717C20E7C}"/>
              </a:ext>
            </a:extLst>
          </p:cNvPr>
          <p:cNvSpPr/>
          <p:nvPr/>
        </p:nvSpPr>
        <p:spPr>
          <a:xfrm rot="20852200">
            <a:off x="1254945" y="1511776"/>
            <a:ext cx="34690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200" dirty="0">
                <a:solidFill>
                  <a:srgbClr val="6CCCE6"/>
                </a:solidFill>
                <a:latin typeface="+mj-lt"/>
                <a:ea typeface="Londrina Sketch"/>
                <a:cs typeface="Londrina Sketch"/>
                <a:sym typeface="Londrina Sketch"/>
              </a:rPr>
              <a:t>“Hello World!”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48A9D-E870-4B95-9895-95BA392802C1}"/>
              </a:ext>
            </a:extLst>
          </p:cNvPr>
          <p:cNvSpPr/>
          <p:nvPr/>
        </p:nvSpPr>
        <p:spPr>
          <a:xfrm rot="695048">
            <a:off x="3985764" y="2891692"/>
            <a:ext cx="44967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200" dirty="0">
                <a:latin typeface="+mj-lt"/>
                <a:ea typeface="Londrina Sketch"/>
                <a:cs typeface="Londrina Sketch"/>
                <a:sym typeface="Londrina Sketch"/>
              </a:rPr>
              <a:t>“13 peas, please.”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7DE0D-86F8-4007-A59C-9B1094AB3A33}"/>
              </a:ext>
            </a:extLst>
          </p:cNvPr>
          <p:cNvSpPr/>
          <p:nvPr/>
        </p:nvSpPr>
        <p:spPr>
          <a:xfrm>
            <a:off x="1961162" y="3757136"/>
            <a:ext cx="2092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200" dirty="0">
                <a:solidFill>
                  <a:schemeClr val="tx2"/>
                </a:solidFill>
                <a:latin typeface="+mj-lt"/>
                <a:ea typeface="Londrina Sketch"/>
                <a:cs typeface="Londrina Sketch"/>
                <a:sym typeface="Londrina Sketch"/>
              </a:rPr>
              <a:t>“#@$^!”</a:t>
            </a:r>
          </a:p>
        </p:txBody>
      </p:sp>
    </p:spTree>
    <p:extLst>
      <p:ext uri="{BB962C8B-B14F-4D97-AF65-F5344CB8AC3E}">
        <p14:creationId xmlns:p14="http://schemas.microsoft.com/office/powerpoint/2010/main" val="11623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Booleans</a:t>
            </a:r>
          </a:p>
        </p:txBody>
      </p:sp>
      <p:sp>
        <p:nvSpPr>
          <p:cNvPr id="3" name="Google Shape;362;p32">
            <a:extLst>
              <a:ext uri="{FF2B5EF4-FFF2-40B4-BE49-F238E27FC236}">
                <a16:creationId xmlns:a16="http://schemas.microsoft.com/office/drawing/2014/main" id="{84504534-D389-4EF8-B2D7-4B00A1407C32}"/>
              </a:ext>
            </a:extLst>
          </p:cNvPr>
          <p:cNvSpPr txBox="1"/>
          <p:nvPr/>
        </p:nvSpPr>
        <p:spPr>
          <a:xfrm rot="-1319253">
            <a:off x="1486144" y="2199208"/>
            <a:ext cx="2314872" cy="133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6CCCE6"/>
                </a:solidFill>
                <a:latin typeface="+mj-lt"/>
                <a:ea typeface="Londrina Sketch"/>
                <a:cs typeface="Londrina Sketch"/>
                <a:sym typeface="Londrina Sketch"/>
              </a:rPr>
              <a:t>true</a:t>
            </a:r>
            <a:endParaRPr sz="9600" dirty="0">
              <a:solidFill>
                <a:srgbClr val="6CCCE6"/>
              </a:solidFill>
              <a:latin typeface="+mj-lt"/>
              <a:ea typeface="Londrina Sketch"/>
              <a:cs typeface="Londrina Sketch"/>
              <a:sym typeface="Londrina Sketch"/>
            </a:endParaRPr>
          </a:p>
        </p:txBody>
      </p:sp>
      <p:sp>
        <p:nvSpPr>
          <p:cNvPr id="4" name="Google Shape;363;p32">
            <a:extLst>
              <a:ext uri="{FF2B5EF4-FFF2-40B4-BE49-F238E27FC236}">
                <a16:creationId xmlns:a16="http://schemas.microsoft.com/office/drawing/2014/main" id="{CB547C77-3476-46C0-89B5-0545B725C7B8}"/>
              </a:ext>
            </a:extLst>
          </p:cNvPr>
          <p:cNvSpPr txBox="1"/>
          <p:nvPr/>
        </p:nvSpPr>
        <p:spPr>
          <a:xfrm rot="992620">
            <a:off x="5310939" y="2238336"/>
            <a:ext cx="2930387" cy="133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6CCCE6"/>
                </a:solidFill>
                <a:latin typeface="+mj-lt"/>
                <a:ea typeface="Londrina Sketch"/>
                <a:cs typeface="Londrina Sketch"/>
                <a:sym typeface="Londrina Sketch"/>
              </a:rPr>
              <a:t>false</a:t>
            </a:r>
            <a:endParaRPr sz="9600" dirty="0">
              <a:solidFill>
                <a:srgbClr val="6CCCE6"/>
              </a:solidFill>
              <a:latin typeface="+mj-lt"/>
              <a:ea typeface="Londrina Sketch"/>
              <a:cs typeface="Londrina Sketch"/>
              <a:sym typeface="Londrina Sket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E1CBA-3356-4339-8B99-6A2084012A4B}"/>
              </a:ext>
            </a:extLst>
          </p:cNvPr>
          <p:cNvSpPr/>
          <p:nvPr/>
        </p:nvSpPr>
        <p:spPr>
          <a:xfrm>
            <a:off x="1320485" y="4803352"/>
            <a:ext cx="6147115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latin typeface="+mj-lt"/>
                <a:ea typeface="Barlow Condensed"/>
                <a:cs typeface="Barlow Condensed"/>
                <a:sym typeface="Barlow Condensed"/>
              </a:rPr>
              <a:t>Booleans can only have the value </a:t>
            </a:r>
            <a:r>
              <a:rPr lang="en-US" sz="2800" u="sng" dirty="0">
                <a:latin typeface="+mj-lt"/>
                <a:ea typeface="Barlow Condensed"/>
                <a:cs typeface="Barlow Condensed"/>
                <a:sym typeface="Barlow Condensed"/>
              </a:rPr>
              <a:t>TRUE</a:t>
            </a:r>
            <a:r>
              <a:rPr lang="en-US" sz="2800" dirty="0">
                <a:latin typeface="+mj-lt"/>
                <a:ea typeface="Barlow Condensed"/>
                <a:cs typeface="Barlow Condensed"/>
                <a:sym typeface="Barlow Condensed"/>
              </a:rPr>
              <a:t> or </a:t>
            </a:r>
            <a:r>
              <a:rPr lang="en-US" sz="2800" u="sng" dirty="0">
                <a:latin typeface="+mj-lt"/>
                <a:ea typeface="Barlow Condensed"/>
                <a:cs typeface="Barlow Condensed"/>
                <a:sym typeface="Barlow Condensed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3539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5632311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Operators</a:t>
            </a:r>
            <a:r>
              <a:rPr lang="en-US" sz="2000" dirty="0"/>
              <a:t> are symbols that do something with data.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We’ve already seen an operation! </a:t>
            </a:r>
            <a:br>
              <a:rPr lang="en-US" sz="2000" dirty="0"/>
            </a:br>
            <a:r>
              <a:rPr lang="en-US" sz="2000" dirty="0"/>
              <a:t>The assignment operator </a:t>
            </a:r>
            <a:r>
              <a:rPr lang="en-US" sz="2000" b="1" dirty="0"/>
              <a:t>=</a:t>
            </a:r>
            <a:r>
              <a:rPr lang="en-US" sz="2000" dirty="0"/>
              <a:t> stores a value to a variable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more!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Arithmetic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/>
              <a:t>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Comparison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000" dirty="0"/>
              <a:t>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Logical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Too many to go into all of them right now!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1115F-7D8B-4BEE-A148-FF450982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341126" cy="587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91004-749D-D94D-B96F-1B18FF5CC026}"/>
              </a:ext>
            </a:extLst>
          </p:cNvPr>
          <p:cNvCxnSpPr>
            <a:cxnSpLocks/>
          </p:cNvCxnSpPr>
          <p:nvPr/>
        </p:nvCxnSpPr>
        <p:spPr>
          <a:xfrm flipH="1">
            <a:off x="2084963" y="2101654"/>
            <a:ext cx="1725037" cy="4778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Let’s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4893647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use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define following data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Floats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Boolean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operators?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value and data type of c in the example below?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5DF5E-49E2-4D71-9D44-86E53C2D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811367"/>
            <a:ext cx="3581400" cy="12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This Week: Enter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B94C-D0DF-4DD6-813D-453790969992}"/>
              </a:ext>
            </a:extLst>
          </p:cNvPr>
          <p:cNvSpPr txBox="1"/>
          <p:nvPr/>
        </p:nvSpPr>
        <p:spPr>
          <a:xfrm>
            <a:off x="228600" y="5257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week, we will expand our toolset by introducing the </a:t>
            </a:r>
            <a:r>
              <a:rPr lang="en-US" sz="2800" b="1" dirty="0"/>
              <a:t>Python</a:t>
            </a:r>
            <a:r>
              <a:rPr lang="en-US" sz="2800" dirty="0"/>
              <a:t> programming language.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52849-95DF-47BF-92B9-5810075A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 b="5558"/>
          <a:stretch/>
        </p:blipFill>
        <p:spPr>
          <a:xfrm>
            <a:off x="0" y="838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Variable Dissection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6720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this activity, you will create some variables for a website and its daily hits in order to print out a summary of this information to the screen.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Follow these steps: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Create a variable called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700" dirty="0"/>
              <a:t> which will contain a URL in string form.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Create a variable called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US" sz="1700" dirty="0"/>
              <a:t> which will contain an IP address in string form.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Create a new variable for each weekday and, using integers, set them equal to how many hits the site got on those days. </a:t>
            </a:r>
            <a:r>
              <a:rPr lang="en-US" sz="1700" b="1" dirty="0"/>
              <a:t>Note:</a:t>
            </a:r>
            <a:r>
              <a:rPr lang="en-US" sz="1700" dirty="0"/>
              <a:t> You can choose an arbitrary number for each.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Create a variable called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weekly_hits</a:t>
            </a:r>
            <a:r>
              <a:rPr lang="en-US" sz="1700" dirty="0"/>
              <a:t> and set it equal to the sum of the hits on each day of the week.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Create a variable called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average_hits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/>
              <a:t>which takes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weekly_hits</a:t>
            </a:r>
            <a:r>
              <a:rPr lang="en-US" sz="1700" dirty="0"/>
              <a:t> and divides it by the number of weekdays in a week.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dirty="0"/>
              <a:t>Print out each variable to the terminal.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Variable Addresses (12 min)</a:t>
            </a:r>
          </a:p>
        </p:txBody>
      </p:sp>
    </p:spTree>
    <p:extLst>
      <p:ext uri="{BB962C8B-B14F-4D97-AF65-F5344CB8AC3E}">
        <p14:creationId xmlns:p14="http://schemas.microsoft.com/office/powerpoint/2010/main" val="18604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Variable Addresses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9960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60939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/>
              <a:t> 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741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84710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3477875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get input from the user in Python, you use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store the result to a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waits to execute any code following it until after the user has entered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value always comes back as a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(so you may need to convert it).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A6E29-0145-4AD0-A314-D1079AE1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86635"/>
            <a:ext cx="5636152" cy="1456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45635-7F1E-48C7-B975-672D05429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65" y="4876800"/>
            <a:ext cx="5639395" cy="1372085"/>
          </a:xfrm>
          <a:prstGeom prst="rect">
            <a:avLst/>
          </a:prstGeom>
          <a:effectLst>
            <a:outerShdw blurRad="127000" dist="38100" dir="13500000" sx="101000" sy="101000" algn="b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Input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6405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will create an application by gathering information from your neighbor and then running some code.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Follow these steps:</a:t>
            </a:r>
          </a:p>
          <a:p>
            <a:r>
              <a:rPr lang="en-US" dirty="0"/>
              <a:t>Create two different variables, </a:t>
            </a:r>
            <a:r>
              <a:rPr lang="en-US" dirty="0" err="1"/>
              <a:t>user_name</a:t>
            </a:r>
            <a:r>
              <a:rPr lang="en-US" dirty="0"/>
              <a:t> and </a:t>
            </a:r>
            <a:r>
              <a:rPr lang="en-US" dirty="0" err="1"/>
              <a:t>neighbors_name</a:t>
            </a:r>
            <a:r>
              <a:rPr lang="en-US" dirty="0"/>
              <a:t>, that will take the input of your first name and your neighbor's first name.</a:t>
            </a:r>
          </a:p>
          <a:p>
            <a:r>
              <a:rPr lang="en-US" dirty="0"/>
              <a:t>Create two more variables, </a:t>
            </a:r>
            <a:r>
              <a:rPr lang="en-US" dirty="0" err="1"/>
              <a:t>months_you_coded</a:t>
            </a:r>
            <a:r>
              <a:rPr lang="en-US" dirty="0"/>
              <a:t> and </a:t>
            </a:r>
            <a:r>
              <a:rPr lang="en-US" dirty="0" err="1"/>
              <a:t>months_neighbor_coded</a:t>
            </a:r>
            <a:r>
              <a:rPr lang="en-US" dirty="0"/>
              <a:t>, that will take the input of how many months each of you have been coding.</a:t>
            </a:r>
          </a:p>
          <a:p>
            <a:r>
              <a:rPr lang="en-US" dirty="0"/>
              <a:t>Create another variable, </a:t>
            </a:r>
            <a:r>
              <a:rPr lang="en-US" dirty="0" err="1"/>
              <a:t>months_neighbor_coded</a:t>
            </a:r>
            <a:r>
              <a:rPr lang="en-US" dirty="0"/>
              <a:t> that combines the total number of months that each of you have been coding. </a:t>
            </a:r>
          </a:p>
          <a:p>
            <a:r>
              <a:rPr lang="en-US" dirty="0"/>
              <a:t>Print out the following two statements:</a:t>
            </a:r>
          </a:p>
          <a:p>
            <a:pPr lvl="1"/>
            <a:r>
              <a:rPr lang="en-US" dirty="0"/>
              <a:t>The first should say I am [</a:t>
            </a:r>
            <a:r>
              <a:rPr lang="en-US" dirty="0" err="1"/>
              <a:t>user_name</a:t>
            </a:r>
            <a:r>
              <a:rPr lang="en-US" dirty="0"/>
              <a:t>] and my neighbor is [</a:t>
            </a:r>
            <a:r>
              <a:rPr lang="en-US" dirty="0" err="1"/>
              <a:t>neighbor_name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second should say Together we have been coded for </a:t>
            </a:r>
            <a:r>
              <a:rPr lang="en-US" dirty="0" err="1"/>
              <a:t>total_months_coded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“My name is Nick and my neighbor’s name is Jacob. Together we have been coding for 204 months!”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Down to Input (10 min)</a:t>
            </a:r>
          </a:p>
        </p:txBody>
      </p:sp>
    </p:spTree>
    <p:extLst>
      <p:ext uri="{BB962C8B-B14F-4D97-AF65-F5344CB8AC3E}">
        <p14:creationId xmlns:p14="http://schemas.microsoft.com/office/powerpoint/2010/main" val="40924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Down to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4693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577081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/>
              <a:t>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015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577081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 the end of class, you will be able to:</a:t>
            </a:r>
            <a:br>
              <a:rPr lang="en-US" sz="2200" b="1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Explain how and why Python is used in cybersecurity.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200" dirty="0"/>
              <a:t>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/>
              <a:t>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81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Break</a:t>
            </a:r>
            <a:r>
              <a:rPr lang="en-US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6706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3785652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Lists are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collections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data. 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collections can be made up of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strings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numbers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Booleans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other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dictionaries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. . . anything. </a:t>
            </a: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They typically denote related data, e.g. student names, devices connected to network, 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C8388-C98C-4FBF-A661-43C5F97C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6" y="3752193"/>
            <a:ext cx="603016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2554545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Each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the array is marked by an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index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Indexes always start at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reference the value at a specific index you include the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name of the list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with a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square bracket [ ]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Inside the bracket you use the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element’s index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74F06-209B-4E1B-9B7D-EEF23B66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9144000" cy="32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77C31-F168-443B-B1E7-6841C23F4FE5}"/>
              </a:ext>
            </a:extLst>
          </p:cNvPr>
          <p:cNvSpPr/>
          <p:nvPr/>
        </p:nvSpPr>
        <p:spPr>
          <a:xfrm>
            <a:off x="310930" y="1595383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D15C-9C8A-42DA-8EC7-CF0877BD106B}"/>
              </a:ext>
            </a:extLst>
          </p:cNvPr>
          <p:cNvSpPr/>
          <p:nvPr/>
        </p:nvSpPr>
        <p:spPr>
          <a:xfrm>
            <a:off x="566564" y="1823984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301DD-873B-47D7-AC16-7B2C1DBC968F}"/>
              </a:ext>
            </a:extLst>
          </p:cNvPr>
          <p:cNvSpPr/>
          <p:nvPr/>
        </p:nvSpPr>
        <p:spPr>
          <a:xfrm>
            <a:off x="2629717" y="18239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EC0EE-EE5C-4475-8445-17DC055B7D59}"/>
              </a:ext>
            </a:extLst>
          </p:cNvPr>
          <p:cNvSpPr/>
          <p:nvPr/>
        </p:nvSpPr>
        <p:spPr>
          <a:xfrm>
            <a:off x="4718270" y="18239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3A3B5-C31D-408F-8EEF-36B4522BBD19}"/>
              </a:ext>
            </a:extLst>
          </p:cNvPr>
          <p:cNvSpPr/>
          <p:nvPr/>
        </p:nvSpPr>
        <p:spPr>
          <a:xfrm>
            <a:off x="6806823" y="17985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592945B-9FE4-45CD-87EF-75C07137A911}"/>
              </a:ext>
            </a:extLst>
          </p:cNvPr>
          <p:cNvSpPr txBox="1"/>
          <p:nvPr/>
        </p:nvSpPr>
        <p:spPr>
          <a:xfrm>
            <a:off x="986671" y="37289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4D5D6E9E-F9FD-44F8-998A-DFD1BE7A47DE}"/>
              </a:ext>
            </a:extLst>
          </p:cNvPr>
          <p:cNvSpPr txBox="1"/>
          <p:nvPr/>
        </p:nvSpPr>
        <p:spPr>
          <a:xfrm>
            <a:off x="3049824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C7C1972-1394-4EC5-8D3F-9CD0FACF8338}"/>
              </a:ext>
            </a:extLst>
          </p:cNvPr>
          <p:cNvSpPr txBox="1"/>
          <p:nvPr/>
        </p:nvSpPr>
        <p:spPr>
          <a:xfrm>
            <a:off x="5048857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72DB4F3-B488-4283-91D0-ABB1309D7AE1}"/>
              </a:ext>
            </a:extLst>
          </p:cNvPr>
          <p:cNvSpPr txBox="1"/>
          <p:nvPr/>
        </p:nvSpPr>
        <p:spPr>
          <a:xfrm>
            <a:off x="7258990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8995948-89EE-45CE-9C70-8CFBE8C0812E}"/>
              </a:ext>
            </a:extLst>
          </p:cNvPr>
          <p:cNvSpPr txBox="1"/>
          <p:nvPr/>
        </p:nvSpPr>
        <p:spPr>
          <a:xfrm>
            <a:off x="310930" y="10668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zoo_animals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03C28B2-461C-4121-A34A-32ECAD96489F}"/>
              </a:ext>
            </a:extLst>
          </p:cNvPr>
          <p:cNvSpPr txBox="1"/>
          <p:nvPr/>
        </p:nvSpPr>
        <p:spPr>
          <a:xfrm>
            <a:off x="1025546" y="23632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C3B2594-C741-405A-B8DF-973FEEBEFA96}"/>
              </a:ext>
            </a:extLst>
          </p:cNvPr>
          <p:cNvSpPr txBox="1"/>
          <p:nvPr/>
        </p:nvSpPr>
        <p:spPr>
          <a:xfrm>
            <a:off x="5258930" y="2363217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345F2719-4E34-4421-9550-7D57C2834F5B}"/>
              </a:ext>
            </a:extLst>
          </p:cNvPr>
          <p:cNvSpPr txBox="1"/>
          <p:nvPr/>
        </p:nvSpPr>
        <p:spPr>
          <a:xfrm>
            <a:off x="3126767" y="23632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C1FDEBE-A665-4CB2-A172-67007C218524}"/>
              </a:ext>
            </a:extLst>
          </p:cNvPr>
          <p:cNvSpPr txBox="1"/>
          <p:nvPr/>
        </p:nvSpPr>
        <p:spPr>
          <a:xfrm>
            <a:off x="7327277" y="23632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val="25251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77C31-F168-443B-B1E7-6841C23F4FE5}"/>
              </a:ext>
            </a:extLst>
          </p:cNvPr>
          <p:cNvSpPr/>
          <p:nvPr/>
        </p:nvSpPr>
        <p:spPr>
          <a:xfrm>
            <a:off x="310930" y="1595383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D15C-9C8A-42DA-8EC7-CF0877BD106B}"/>
              </a:ext>
            </a:extLst>
          </p:cNvPr>
          <p:cNvSpPr/>
          <p:nvPr/>
        </p:nvSpPr>
        <p:spPr>
          <a:xfrm>
            <a:off x="566564" y="1823984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301DD-873B-47D7-AC16-7B2C1DBC968F}"/>
              </a:ext>
            </a:extLst>
          </p:cNvPr>
          <p:cNvSpPr/>
          <p:nvPr/>
        </p:nvSpPr>
        <p:spPr>
          <a:xfrm>
            <a:off x="2629717" y="18239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EC0EE-EE5C-4475-8445-17DC055B7D59}"/>
              </a:ext>
            </a:extLst>
          </p:cNvPr>
          <p:cNvSpPr/>
          <p:nvPr/>
        </p:nvSpPr>
        <p:spPr>
          <a:xfrm>
            <a:off x="4718270" y="18239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3A3B5-C31D-408F-8EEF-36B4522BBD19}"/>
              </a:ext>
            </a:extLst>
          </p:cNvPr>
          <p:cNvSpPr/>
          <p:nvPr/>
        </p:nvSpPr>
        <p:spPr>
          <a:xfrm>
            <a:off x="6806823" y="17985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592945B-9FE4-45CD-87EF-75C07137A911}"/>
              </a:ext>
            </a:extLst>
          </p:cNvPr>
          <p:cNvSpPr txBox="1"/>
          <p:nvPr/>
        </p:nvSpPr>
        <p:spPr>
          <a:xfrm>
            <a:off x="986671" y="37289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4D5D6E9E-F9FD-44F8-998A-DFD1BE7A47DE}"/>
              </a:ext>
            </a:extLst>
          </p:cNvPr>
          <p:cNvSpPr txBox="1"/>
          <p:nvPr/>
        </p:nvSpPr>
        <p:spPr>
          <a:xfrm>
            <a:off x="3049824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C7C1972-1394-4EC5-8D3F-9CD0FACF8338}"/>
              </a:ext>
            </a:extLst>
          </p:cNvPr>
          <p:cNvSpPr txBox="1"/>
          <p:nvPr/>
        </p:nvSpPr>
        <p:spPr>
          <a:xfrm>
            <a:off x="5048857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72DB4F3-B488-4283-91D0-ABB1309D7AE1}"/>
              </a:ext>
            </a:extLst>
          </p:cNvPr>
          <p:cNvSpPr txBox="1"/>
          <p:nvPr/>
        </p:nvSpPr>
        <p:spPr>
          <a:xfrm>
            <a:off x="7258990" y="37289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8995948-89EE-45CE-9C70-8CFBE8C0812E}"/>
              </a:ext>
            </a:extLst>
          </p:cNvPr>
          <p:cNvSpPr txBox="1"/>
          <p:nvPr/>
        </p:nvSpPr>
        <p:spPr>
          <a:xfrm>
            <a:off x="310930" y="10668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zoo_animals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03C28B2-461C-4121-A34A-32ECAD96489F}"/>
              </a:ext>
            </a:extLst>
          </p:cNvPr>
          <p:cNvSpPr txBox="1"/>
          <p:nvPr/>
        </p:nvSpPr>
        <p:spPr>
          <a:xfrm>
            <a:off x="1025546" y="23632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C3B2594-C741-405A-B8DF-973FEEBEFA96}"/>
              </a:ext>
            </a:extLst>
          </p:cNvPr>
          <p:cNvSpPr txBox="1"/>
          <p:nvPr/>
        </p:nvSpPr>
        <p:spPr>
          <a:xfrm>
            <a:off x="5258930" y="2363217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345F2719-4E34-4421-9550-7D57C2834F5B}"/>
              </a:ext>
            </a:extLst>
          </p:cNvPr>
          <p:cNvSpPr txBox="1"/>
          <p:nvPr/>
        </p:nvSpPr>
        <p:spPr>
          <a:xfrm>
            <a:off x="3126767" y="23632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C1FDEBE-A665-4CB2-A172-67007C218524}"/>
              </a:ext>
            </a:extLst>
          </p:cNvPr>
          <p:cNvSpPr txBox="1"/>
          <p:nvPr/>
        </p:nvSpPr>
        <p:spPr>
          <a:xfrm>
            <a:off x="7327277" y="23632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C8B9176-D0C9-4F6E-8228-E185CAAB199D}"/>
              </a:ext>
            </a:extLst>
          </p:cNvPr>
          <p:cNvSpPr txBox="1"/>
          <p:nvPr/>
        </p:nvSpPr>
        <p:spPr>
          <a:xfrm>
            <a:off x="374862" y="464306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Coded in Python using a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98634-147B-40DA-A7AE-1B9800366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01"/>
          <a:stretch/>
        </p:blipFill>
        <p:spPr>
          <a:xfrm>
            <a:off x="1365612" y="5165116"/>
            <a:ext cx="654458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Intro to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7601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1"/>
            <a:ext cx="861647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have been given a large list of IP addresses and will answer some basic questions based on its contents. Afterwards, they will add and remove IP addresses to and from the list.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Follow these steps: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Determine the length of the list and print the length out to the terminal.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Determine indexes for the IPs "82.82.0.22" and "207.209.106.220" and then print them out to the terminal.</a:t>
            </a:r>
          </a:p>
          <a:p>
            <a:pPr marL="0" indent="0">
              <a:buNone/>
            </a:pPr>
            <a:br>
              <a:rPr lang="en-US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Messy Lists (15 min)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D4763-6039-484B-8424-4F04A189F59E}"/>
              </a:ext>
            </a:extLst>
          </p:cNvPr>
          <p:cNvSpPr/>
          <p:nvPr/>
        </p:nvSpPr>
        <p:spPr>
          <a:xfrm>
            <a:off x="533400" y="3886200"/>
            <a:ext cx="8534400" cy="37417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dirty="0"/>
              <a:t>Add </a:t>
            </a:r>
            <a:r>
              <a:rPr lang="en-US" dirty="0"/>
              <a:t>the following IP </a:t>
            </a:r>
            <a:br>
              <a:rPr lang="en-US" dirty="0"/>
            </a:br>
            <a:r>
              <a:rPr lang="en-US" dirty="0"/>
              <a:t>addresses to the list: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220.66.146.40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245.201.208.161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208.222.148.199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104.216.140.187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73.57.167.115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Remove</a:t>
            </a:r>
            <a:r>
              <a:rPr lang="en-US" dirty="0"/>
              <a:t> the following IP </a:t>
            </a:r>
            <a:br>
              <a:rPr lang="en-US" dirty="0"/>
            </a:br>
            <a:r>
              <a:rPr lang="en-US" dirty="0"/>
              <a:t>addresses from the list: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53.239.114.76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65.136.121.223</a:t>
            </a:r>
          </a:p>
        </p:txBody>
      </p:sp>
    </p:spTree>
    <p:extLst>
      <p:ext uri="{BB962C8B-B14F-4D97-AF65-F5344CB8AC3E}">
        <p14:creationId xmlns:p14="http://schemas.microsoft.com/office/powerpoint/2010/main" val="340896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Messy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8138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60939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200" dirty="0"/>
              <a:t> 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Reference and store collections of data using lists.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7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168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972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5144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077200" cy="2031325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200" b="1" dirty="0"/>
              <a:t>Dictionaries</a:t>
            </a:r>
            <a:r>
              <a:rPr lang="en-US" sz="2200" dirty="0"/>
              <a:t> store data in key-value pairings where the key is a string that can be referenced in order to collect the value that is associated with it.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4060B1-BDD7-4D1F-B199-5589C7D7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64" y="5008602"/>
            <a:ext cx="13805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solidFill>
                  <a:srgbClr val="38BCDB"/>
                </a:solidFill>
                <a:latin typeface="+mj-lt"/>
              </a:rPr>
              <a:t>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8BCDB"/>
                </a:solidFill>
                <a:effectLst/>
                <a:latin typeface="+mj-lt"/>
              </a:rPr>
              <a:t>ives: 7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 descr="https://lh5.googleusercontent.com/zLG1np-O8ZNQnPNWf-Arjl302fw_6NKKzq6YNEYujmatgvZ0cEBpju1MDyPjdZTFD-8lCoN_q8yUJ-uQ5BzmRNqUaYRs5c_oY2r7qdCAL6WZvzbQUW_ooeKy4o4Ha1HxzVahbF0fVkk">
            <a:extLst>
              <a:ext uri="{FF2B5EF4-FFF2-40B4-BE49-F238E27FC236}">
                <a16:creationId xmlns:a16="http://schemas.microsoft.com/office/drawing/2014/main" id="{262F8301-B489-4C96-AB6B-6A21F272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6752">
            <a:off x="3496305" y="25407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QuKy5PfD0_s55d-R2bKcE16Qz3thzroAKP5fEBqhcrHOBy5SOw2D6Ml3OSvnVYAWrHPq01JwSlqCsIXDMvXMzJHHNiONIhl1i5532jG-7yb5lZRgpR8ICXkNmKxG2vy9sYylDObHNbM">
            <a:extLst>
              <a:ext uri="{FF2B5EF4-FFF2-40B4-BE49-F238E27FC236}">
                <a16:creationId xmlns:a16="http://schemas.microsoft.com/office/drawing/2014/main" id="{5BB9F6A5-E2CA-4253-9F7A-C4435069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zLG1np-O8ZNQnPNWf-Arjl302fw_6NKKzq6YNEYujmatgvZ0cEBpju1MDyPjdZTFD-8lCoN_q8yUJ-uQ5BzmRNqUaYRs5c_oY2r7qdCAL6WZvzbQUW_ooeKy4o4Ha1HxzVahbF0fVkk">
            <a:extLst>
              <a:ext uri="{FF2B5EF4-FFF2-40B4-BE49-F238E27FC236}">
                <a16:creationId xmlns:a16="http://schemas.microsoft.com/office/drawing/2014/main" id="{4D3F99B9-2E2E-4809-AFBB-0124EC88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8175">
            <a:off x="2443991" y="36274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zLG1np-O8ZNQnPNWf-Arjl302fw_6NKKzq6YNEYujmatgvZ0cEBpju1MDyPjdZTFD-8lCoN_q8yUJ-uQ5BzmRNqUaYRs5c_oY2r7qdCAL6WZvzbQUW_ooeKy4o4Ha1HxzVahbF0fVkk">
            <a:extLst>
              <a:ext uri="{FF2B5EF4-FFF2-40B4-BE49-F238E27FC236}">
                <a16:creationId xmlns:a16="http://schemas.microsoft.com/office/drawing/2014/main" id="{B2D89BBD-9C56-451B-8309-FA32717D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1724" flipV="1">
            <a:off x="2635828" y="49226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80C3C2-0A02-4DC6-9922-EF9CAB824F02}"/>
              </a:ext>
            </a:extLst>
          </p:cNvPr>
          <p:cNvSpPr/>
          <p:nvPr/>
        </p:nvSpPr>
        <p:spPr>
          <a:xfrm>
            <a:off x="1044503" y="2479605"/>
            <a:ext cx="22778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 err="1">
                <a:solidFill>
                  <a:srgbClr val="38BCDB"/>
                </a:solidFill>
                <a:latin typeface="+mj-lt"/>
              </a:rPr>
              <a:t>isAlive</a:t>
            </a:r>
            <a:r>
              <a:rPr lang="en-US" altLang="en-US" sz="3000" dirty="0">
                <a:solidFill>
                  <a:srgbClr val="38BCDB"/>
                </a:solidFill>
                <a:latin typeface="+mj-lt"/>
              </a:rPr>
              <a:t>: True</a:t>
            </a:r>
            <a:endParaRPr lang="en-US" altLang="en-US" sz="30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4174E-423F-4491-9592-B5C3584E5B92}"/>
              </a:ext>
            </a:extLst>
          </p:cNvPr>
          <p:cNvSpPr/>
          <p:nvPr/>
        </p:nvSpPr>
        <p:spPr>
          <a:xfrm>
            <a:off x="191662" y="3729177"/>
            <a:ext cx="20633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38BCDB"/>
                </a:solidFill>
                <a:latin typeface="+mj-lt"/>
              </a:rPr>
              <a:t>points: 380</a:t>
            </a:r>
            <a:endParaRPr lang="en-US" altLang="en-US" sz="3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4F875-CC88-44DE-870D-F7FD80D3D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892" y="3373410"/>
            <a:ext cx="305795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077200" cy="2862322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dictionary</a:t>
            </a:r>
            <a:r>
              <a:rPr lang="en-US" sz="2000" dirty="0"/>
              <a:t> is a mapping of keys to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use curly braces, { }, to construct the dictionary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Values</a:t>
            </a:r>
            <a:r>
              <a:rPr lang="en-US" sz="2000" dirty="0"/>
              <a:t> can be any Python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Keys</a:t>
            </a:r>
            <a:r>
              <a:rPr lang="en-US" sz="2000" dirty="0"/>
              <a:t> are more limited and are typically strings.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Dictionaries: Creation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A29F14-A395-40B1-BD50-38FDC7D2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24" y="4124071"/>
            <a:ext cx="3057952" cy="181952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C300CD-B2B7-4EDE-B880-3A546D03D18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580585" y="4657472"/>
            <a:ext cx="1000815" cy="56343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592A13-C74A-4A0B-9935-D92A3A3C47C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580585" y="5022638"/>
            <a:ext cx="1000815" cy="19826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38485D-B389-4084-97B2-841A51DD517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580585" y="5220904"/>
            <a:ext cx="1000815" cy="17945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2A49B8-7CEB-407F-BA94-864D198D9A82}"/>
              </a:ext>
            </a:extLst>
          </p:cNvPr>
          <p:cNvSpPr txBox="1"/>
          <p:nvPr/>
        </p:nvSpPr>
        <p:spPr>
          <a:xfrm>
            <a:off x="1371600" y="4866961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keys </a:t>
            </a:r>
            <a:br>
              <a:rPr lang="en-US" sz="2000" b="1" dirty="0"/>
            </a:br>
            <a:r>
              <a:rPr lang="en-US" sz="2000" b="1" dirty="0"/>
              <a:t>(strings)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316A52-B456-44D6-ADEF-FB0DCA7FB02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6019800" y="4657472"/>
            <a:ext cx="1128573" cy="47052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3E37A4-BAD6-46D6-AD09-4AA8F47C1BD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15000" y="5022638"/>
            <a:ext cx="1433373" cy="10535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989B63-2273-4440-8E40-69650B756A29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486400" y="5127992"/>
            <a:ext cx="1661973" cy="272369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4ACAC2-13E2-4484-9313-1D33CD094D1F}"/>
              </a:ext>
            </a:extLst>
          </p:cNvPr>
          <p:cNvSpPr txBox="1"/>
          <p:nvPr/>
        </p:nvSpPr>
        <p:spPr>
          <a:xfrm>
            <a:off x="7148373" y="4312384"/>
            <a:ext cx="15664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Values</a:t>
            </a:r>
            <a:br>
              <a:rPr lang="en-US" sz="2000" b="1" dirty="0"/>
            </a:br>
            <a:r>
              <a:rPr lang="en-US" sz="2000" b="1" dirty="0"/>
              <a:t>(Booleans, </a:t>
            </a:r>
            <a:br>
              <a:rPr lang="en-US" sz="2000" b="1" dirty="0"/>
            </a:br>
            <a:r>
              <a:rPr lang="en-US" sz="2000" b="1" dirty="0"/>
              <a:t>numbers, </a:t>
            </a:r>
            <a:br>
              <a:rPr lang="en-US" sz="2000" b="1" dirty="0"/>
            </a:br>
            <a:r>
              <a:rPr lang="en-US" sz="2000" b="1" dirty="0"/>
              <a:t>strings, </a:t>
            </a:r>
            <a:br>
              <a:rPr lang="en-US" sz="2000" b="1" dirty="0"/>
            </a:br>
            <a:r>
              <a:rPr lang="en-US" sz="2000" b="1" dirty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15166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1241234"/>
            <a:ext cx="8153400" cy="3339376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Referencing</a:t>
            </a:r>
            <a:r>
              <a:rPr lang="en-US" sz="2200" dirty="0"/>
              <a:t> values in a dictionary is similar to lists. Instead of using a number index, you use the key value. Both use square brackets: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en-US" sz="2200" dirty="0"/>
              <a:t>evaluates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["points"] </a:t>
            </a:r>
            <a:r>
              <a:rPr lang="en-US" sz="2200" dirty="0"/>
              <a:t>evaluates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199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Dictionaries: Referencing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E208C-C03D-4C2A-9D33-5475D58D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27" y="4419601"/>
            <a:ext cx="6601573" cy="17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86202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45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Instructions:</a:t>
            </a:r>
            <a:br>
              <a:rPr lang="en-US" sz="2400" b="1" u="sng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 dictionary that will store the following:</a:t>
            </a:r>
            <a:br>
              <a:rPr lang="en-US" sz="2000" dirty="0"/>
            </a:b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Your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Your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list of a few of your hobbies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dictionary of the times you wake up on weekdays and weekends.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Print out three statements: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Hello I am (name) and I am a (occupation)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 have (number of) hobbies!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 the weekend I get up at (time)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Hobby Book (15 min)</a:t>
            </a:r>
          </a:p>
        </p:txBody>
      </p:sp>
    </p:spTree>
    <p:extLst>
      <p:ext uri="{BB962C8B-B14F-4D97-AF65-F5344CB8AC3E}">
        <p14:creationId xmlns:p14="http://schemas.microsoft.com/office/powerpoint/2010/main" val="32645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Hobby Book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5308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634019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Let’s check-in on today’s goals! Any questions?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Explain how and why Python is used in cybersecurity.</a:t>
            </a:r>
          </a:p>
          <a:p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run Python files via the terminal using VS Code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200" dirty="0"/>
              <a:t> function to print lines to the console.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Use basic Python elements like variables and operators.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Employ the Python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sz="2200" dirty="0"/>
              <a:t>function to retrieve, store, and utilize user inputs.</a:t>
            </a:r>
            <a:br>
              <a:rPr lang="en-US" sz="2200" dirty="0"/>
            </a:br>
            <a:r>
              <a:rPr lang="en-US" sz="2200" dirty="0"/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Reference and store collections of data using lists.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/>
              <a:t>Create and reference data in dictionaries.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700" dirty="0"/>
          </a:p>
          <a:p>
            <a:pPr marL="457200" indent="-457200">
              <a:buFont typeface="Wingdings" pitchFamily="2" charset="2"/>
              <a:buChar char="ü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5814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Recap</a:t>
            </a:r>
          </a:p>
        </p:txBody>
      </p:sp>
    </p:spTree>
    <p:extLst>
      <p:ext uri="{BB962C8B-B14F-4D97-AF65-F5344CB8AC3E}">
        <p14:creationId xmlns:p14="http://schemas.microsoft.com/office/powerpoint/2010/main" val="33343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Learning Tips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F82DB-B88E-43CB-B628-0CA25D3EEABB}"/>
              </a:ext>
            </a:extLst>
          </p:cNvPr>
          <p:cNvSpPr txBox="1">
            <a:spLocks/>
          </p:cNvSpPr>
          <p:nvPr/>
        </p:nvSpPr>
        <p:spPr>
          <a:xfrm>
            <a:off x="168729" y="990600"/>
            <a:ext cx="8806543" cy="5334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Review Immediately</a:t>
            </a:r>
            <a:b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building on these concepts quickly. The firmer your grasp now, the better off you’ll be.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Redo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exercises from class</a:t>
            </a:r>
            <a:b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just reread! Spend some time redoing the activities from scratch on your own.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 Help</a:t>
            </a:r>
            <a:b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Come to office hours. Ask conceptual questions. Ask specific questions. Just keep asking questions!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Be Afraid</a:t>
            </a:r>
            <a:b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get this. It will take time, but you </a:t>
            </a:r>
            <a:r>
              <a:rPr lang="en-US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will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get this. Keep at it. Patience will pay off.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Practice Practice Practice</a:t>
            </a:r>
            <a:br>
              <a:rPr lang="en-US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Only by doing will you learn how to code—reading code and reviewing helps, but writing code is the best way to succeed.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Fist to Five!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CEEBF-4E17-4B30-9EB1-AA82A856F072}"/>
              </a:ext>
            </a:extLst>
          </p:cNvPr>
          <p:cNvSpPr txBox="1"/>
          <p:nvPr/>
        </p:nvSpPr>
        <p:spPr>
          <a:xfrm>
            <a:off x="292100" y="3156146"/>
            <a:ext cx="8610600" cy="30469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Raise a Fist</a:t>
            </a:r>
            <a:br>
              <a:rPr lang="en-US" sz="2400" b="1" i="1" dirty="0"/>
            </a:br>
            <a:r>
              <a:rPr lang="en-US" sz="2000" dirty="0"/>
              <a:t>If you’ve </a:t>
            </a:r>
            <a:r>
              <a:rPr lang="en-US" sz="2000" i="1" dirty="0"/>
              <a:t>never</a:t>
            </a:r>
            <a:r>
              <a:rPr lang="en-US" sz="2000" dirty="0"/>
              <a:t> worked with Python and barely know what it is.  </a:t>
            </a:r>
          </a:p>
          <a:p>
            <a:endParaRPr lang="en-US" sz="2400" b="1" dirty="0"/>
          </a:p>
          <a:p>
            <a:r>
              <a:rPr lang="en-US" sz="2800" b="1" i="1" dirty="0"/>
              <a:t>Raise a Five</a:t>
            </a:r>
            <a:br>
              <a:rPr lang="en-US" sz="2400" b="1" i="1" dirty="0"/>
            </a:br>
            <a:r>
              <a:rPr lang="en-US" sz="2000" dirty="0"/>
              <a:t>If you work with Python on a daily basis. </a:t>
            </a:r>
          </a:p>
          <a:p>
            <a:endParaRPr lang="en-US" sz="2400" b="1" dirty="0"/>
          </a:p>
          <a:p>
            <a:r>
              <a:rPr lang="en-US" sz="2800" b="1" i="1" dirty="0"/>
              <a:t>Raise a One, Two, Three, or Four</a:t>
            </a:r>
          </a:p>
          <a:p>
            <a:r>
              <a:rPr lang="en-US" sz="2000" dirty="0"/>
              <a:t>If you fall somewhere in between.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9EFE78-0CCC-41CA-BCEB-DCF757D8503C}"/>
              </a:ext>
            </a:extLst>
          </p:cNvPr>
          <p:cNvGrpSpPr/>
          <p:nvPr/>
        </p:nvGrpSpPr>
        <p:grpSpPr>
          <a:xfrm>
            <a:off x="304799" y="990600"/>
            <a:ext cx="8597901" cy="1862879"/>
            <a:chOff x="612347" y="1208649"/>
            <a:chExt cx="8899979" cy="18440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CC1D0-13EE-48C9-9CD7-EF18AC3AE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9" t="9304" b="52284"/>
            <a:stretch/>
          </p:blipFill>
          <p:spPr>
            <a:xfrm>
              <a:off x="612347" y="1208649"/>
              <a:ext cx="4569251" cy="18440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7919A8-A0C1-4AF8-8AF5-42B321817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62" r="1851" b="9426"/>
            <a:stretch/>
          </p:blipFill>
          <p:spPr>
            <a:xfrm>
              <a:off x="4800600" y="1208649"/>
              <a:ext cx="4711726" cy="184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0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838200"/>
            <a:ext cx="8610600" cy="56323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Variable Assignment and Reference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"Nick", print(name)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Types and Conversion (Number, String, Boolean)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str(), int()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Operators (Arithmetic, Comparison,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-, *, =, ==, !=, &gt;, in, and,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etc.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["a", "b", "c"]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append(),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Dictionaries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a":"b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c":"d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User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820FA-BEA6-487E-B8D7-5C4E61CA90F0}"/>
              </a:ext>
            </a:extLst>
          </p:cNvPr>
          <p:cNvSpPr txBox="1"/>
          <p:nvPr/>
        </p:nvSpPr>
        <p:spPr>
          <a:xfrm>
            <a:off x="4953000" y="3429000"/>
            <a:ext cx="3810000" cy="24622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Tip: </a:t>
            </a:r>
            <a:r>
              <a:rPr lang="en-US" sz="2200" dirty="0">
                <a:solidFill>
                  <a:srgbClr val="FF0000"/>
                </a:solidFill>
              </a:rPr>
              <a:t>We covered </a:t>
            </a:r>
            <a:r>
              <a:rPr lang="en-US" sz="2200" i="1" dirty="0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lot</a:t>
            </a:r>
            <a:r>
              <a:rPr lang="en-US" sz="2200" dirty="0">
                <a:solidFill>
                  <a:srgbClr val="FF0000"/>
                </a:solidFill>
              </a:rPr>
              <a:t> today!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But there’s </a:t>
            </a:r>
            <a:r>
              <a:rPr lang="en-US" sz="2200" i="1" dirty="0">
                <a:solidFill>
                  <a:srgbClr val="FF0000"/>
                </a:solidFill>
              </a:rPr>
              <a:t>plenty</a:t>
            </a:r>
            <a:r>
              <a:rPr lang="en-US" sz="2200" dirty="0">
                <a:solidFill>
                  <a:srgbClr val="FF0000"/>
                </a:solidFill>
              </a:rPr>
              <a:t> more to come. Be sure to spend time before next class, redoing today’s exercises to build proficiency (and maybe attempting the bonuses!). </a:t>
            </a:r>
          </a:p>
        </p:txBody>
      </p:sp>
    </p:spTree>
    <p:extLst>
      <p:ext uri="{BB962C8B-B14F-4D97-AF65-F5344CB8AC3E}">
        <p14:creationId xmlns:p14="http://schemas.microsoft.com/office/powerpoint/2010/main" val="38777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D7274-85FB-4C23-83BB-CC5972B26A48}"/>
              </a:ext>
            </a:extLst>
          </p:cNvPr>
          <p:cNvSpPr/>
          <p:nvPr/>
        </p:nvSpPr>
        <p:spPr>
          <a:xfrm>
            <a:off x="404501" y="1981200"/>
            <a:ext cx="8587099" cy="36009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6000" b="1" dirty="0">
                <a:solidFill>
                  <a:srgbClr val="6CCCE6"/>
                </a:solidFill>
                <a:latin typeface="+mj-lt"/>
              </a:rPr>
              <a:t>Data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Numbers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Strings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Booleans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Lists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Dictionaries</a:t>
            </a:r>
          </a:p>
          <a:p>
            <a:br>
              <a:rPr lang="en-US" sz="6000" dirty="0">
                <a:latin typeface="+mj-lt"/>
              </a:rPr>
            </a:br>
            <a:r>
              <a:rPr lang="en-US" sz="6000" b="1" dirty="0">
                <a:solidFill>
                  <a:srgbClr val="6CCCE6"/>
                </a:solidFill>
                <a:latin typeface="+mj-lt"/>
              </a:rPr>
              <a:t>Logic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Operators</a:t>
            </a:r>
            <a:endParaRPr lang="en-US" strike="sngStrike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Conditionals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71008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Fist to Five!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C9AFA-6B13-443D-BA00-D32C071ACA63}"/>
              </a:ext>
            </a:extLst>
          </p:cNvPr>
          <p:cNvSpPr txBox="1"/>
          <p:nvPr/>
        </p:nvSpPr>
        <p:spPr>
          <a:xfrm>
            <a:off x="266700" y="3276600"/>
            <a:ext cx="8724900" cy="267765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/>
              <a:t>Story Time</a:t>
            </a:r>
          </a:p>
          <a:p>
            <a:pPr algn="ctr"/>
            <a:r>
              <a:rPr lang="en-US" sz="4200" dirty="0"/>
              <a:t>For those of you who have used Python, where have you used it and what for?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3B9976-F2A8-4CB3-B4CB-46DD5F68EEAF}"/>
              </a:ext>
            </a:extLst>
          </p:cNvPr>
          <p:cNvGrpSpPr/>
          <p:nvPr/>
        </p:nvGrpSpPr>
        <p:grpSpPr>
          <a:xfrm>
            <a:off x="304799" y="990600"/>
            <a:ext cx="8597901" cy="1862879"/>
            <a:chOff x="612347" y="1208649"/>
            <a:chExt cx="8899979" cy="18440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DCE0A5-67AE-4959-A9DD-CB02BD02C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9" t="9304" b="52284"/>
            <a:stretch/>
          </p:blipFill>
          <p:spPr>
            <a:xfrm>
              <a:off x="612347" y="1208649"/>
              <a:ext cx="4569251" cy="1844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B82855-785F-4878-A69A-7DFACE94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62" r="1851" b="9426"/>
            <a:stretch/>
          </p:blipFill>
          <p:spPr>
            <a:xfrm>
              <a:off x="4800600" y="1208649"/>
              <a:ext cx="4711726" cy="184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7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7115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spcBef>
                <a:spcPts val="0"/>
              </a:spcBef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Python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 a high-level, general purpose programming language used for a variety of applications.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has an enormous community of developers.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is used in a wide variety of industries and jobs.</a:t>
            </a: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Prioritizes readability for ease of use.</a:t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80408ABB-9C0C-4EF1-B74C-5A7289DD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93" y="3785293"/>
            <a:ext cx="2539307" cy="25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773C79-B5F2-421B-9D94-4877D313ADE6}"/>
              </a:ext>
            </a:extLst>
          </p:cNvPr>
          <p:cNvSpPr txBox="1">
            <a:spLocks/>
          </p:cNvSpPr>
          <p:nvPr/>
        </p:nvSpPr>
        <p:spPr>
          <a:xfrm>
            <a:off x="219867" y="853958"/>
            <a:ext cx="4132119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ctr"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Bash/Shell Scripts/Unix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great for OS-level interaction, dealing with processes, and interacting with the file system.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Verses 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4792014" y="876643"/>
            <a:ext cx="42157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ctr"/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 great for simple or complex logic-based applications, and for automating complex tasks.</a:t>
            </a:r>
          </a:p>
          <a:p>
            <a:pPr marL="685800" indent="-457200" algn="ctr"/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 algn="ctr"/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 algn="ctr"/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80408ABB-9C0C-4EF1-B74C-5A7289DD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99" y="2217360"/>
            <a:ext cx="2687936" cy="26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CB0B0-9071-4C74-B4B0-08D14B3D1568}"/>
              </a:ext>
            </a:extLst>
          </p:cNvPr>
          <p:cNvSpPr txBox="1"/>
          <p:nvPr/>
        </p:nvSpPr>
        <p:spPr>
          <a:xfrm>
            <a:off x="325582" y="5105400"/>
            <a:ext cx="840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 reality, </a:t>
            </a:r>
            <a:r>
              <a:rPr lang="en-US" sz="2000" b="1" dirty="0"/>
              <a:t>we’ll use both </a:t>
            </a:r>
            <a:r>
              <a:rPr lang="en-US" sz="2000" dirty="0"/>
              <a:t>Python and Bash. </a:t>
            </a:r>
            <a:br>
              <a:rPr lang="en-US" sz="2000" dirty="0"/>
            </a:br>
            <a:r>
              <a:rPr lang="en-US" sz="2000" dirty="0"/>
              <a:t>Python allows us to write complex applications and do logic with relative ease, but the terminal is indispensable for OS and file system interaction.</a:t>
            </a:r>
          </a:p>
        </p:txBody>
      </p:sp>
      <p:pic>
        <p:nvPicPr>
          <p:cNvPr id="2050" name="Picture 2" descr="Image result for bash icon">
            <a:extLst>
              <a:ext uri="{FF2B5EF4-FFF2-40B4-BE49-F238E27FC236}">
                <a16:creationId xmlns:a16="http://schemas.microsoft.com/office/drawing/2014/main" id="{E1567C1B-26BB-4A56-93E2-AF5094C9A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27159"/>
            <a:ext cx="2878137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30986</TotalTime>
  <Words>2151</Words>
  <Application>Microsoft Macintosh PowerPoint</Application>
  <PresentationFormat>On-screen Show (4:3)</PresentationFormat>
  <Paragraphs>525</Paragraphs>
  <Slides>61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Courier New</vt:lpstr>
      <vt:lpstr>Wingdings</vt:lpstr>
      <vt:lpstr>Trilogy_Class_Template</vt:lpstr>
      <vt:lpstr>Power of Python!</vt:lpstr>
      <vt:lpstr>Last Week…</vt:lpstr>
      <vt:lpstr>This Week: Enter Python</vt:lpstr>
      <vt:lpstr>Today’s Goals</vt:lpstr>
      <vt:lpstr>Why Python?</vt:lpstr>
      <vt:lpstr>Quick Fist to Five!</vt:lpstr>
      <vt:lpstr>Quick Fist to Five!</vt:lpstr>
      <vt:lpstr>What Is Python?</vt:lpstr>
      <vt:lpstr>Bash Verses Python</vt:lpstr>
      <vt:lpstr>Why Learn Python?</vt:lpstr>
      <vt:lpstr>Why Learn Python?</vt:lpstr>
      <vt:lpstr>Example Application: Password Cracker</vt:lpstr>
      <vt:lpstr>Today’s Goals</vt:lpstr>
      <vt:lpstr>Setup Time!</vt:lpstr>
      <vt:lpstr>Python and VS Code</vt:lpstr>
      <vt:lpstr>PowerPoint Presentation</vt:lpstr>
      <vt:lpstr>PowerPoint Presentation</vt:lpstr>
      <vt:lpstr>Hello World!</vt:lpstr>
      <vt:lpstr>PowerPoint Presentation</vt:lpstr>
      <vt:lpstr>Today’s Goals</vt:lpstr>
      <vt:lpstr>Programming Fundamentals</vt:lpstr>
      <vt:lpstr>Programming Fundamentals</vt:lpstr>
      <vt:lpstr>Variables</vt:lpstr>
      <vt:lpstr>Variables</vt:lpstr>
      <vt:lpstr>Integers and Floats</vt:lpstr>
      <vt:lpstr>Strings</vt:lpstr>
      <vt:lpstr>Booleans</vt:lpstr>
      <vt:lpstr>Operators</vt:lpstr>
      <vt:lpstr>Let’s Review</vt:lpstr>
      <vt:lpstr>Variable Dissection</vt:lpstr>
      <vt:lpstr>PowerPoint Presentation</vt:lpstr>
      <vt:lpstr>Variable Addresses</vt:lpstr>
      <vt:lpstr>Today’s Goals</vt:lpstr>
      <vt:lpstr>User Input</vt:lpstr>
      <vt:lpstr>User Input</vt:lpstr>
      <vt:lpstr>Input Demo</vt:lpstr>
      <vt:lpstr>PowerPoint Presentation</vt:lpstr>
      <vt:lpstr>Down to Input</vt:lpstr>
      <vt:lpstr>Today’s Goals</vt:lpstr>
      <vt:lpstr>Break! </vt:lpstr>
      <vt:lpstr>Lists</vt:lpstr>
      <vt:lpstr>Lists</vt:lpstr>
      <vt:lpstr>Lists</vt:lpstr>
      <vt:lpstr>Lists</vt:lpstr>
      <vt:lpstr>Lists</vt:lpstr>
      <vt:lpstr>Intro to Lists</vt:lpstr>
      <vt:lpstr>PowerPoint Presentation</vt:lpstr>
      <vt:lpstr>Messy Lists</vt:lpstr>
      <vt:lpstr>Today’s Goals</vt:lpstr>
      <vt:lpstr>Dictionaries</vt:lpstr>
      <vt:lpstr>Dictionaries</vt:lpstr>
      <vt:lpstr>Dictionaries: Creation</vt:lpstr>
      <vt:lpstr>Dictionaries: Referencing</vt:lpstr>
      <vt:lpstr>Dictionaries</vt:lpstr>
      <vt:lpstr>PowerPoint Presentation</vt:lpstr>
      <vt:lpstr>Hobby Book Dictionary</vt:lpstr>
      <vt:lpstr>Today’s Goals</vt:lpstr>
      <vt:lpstr>Lesson Recap</vt:lpstr>
      <vt:lpstr>Python Learning Tips</vt:lpstr>
      <vt:lpstr>Today’s Summary</vt:lpstr>
      <vt:lpstr>Today’s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Glenna Mowry</cp:lastModifiedBy>
  <cp:revision>2090</cp:revision>
  <cp:lastPrinted>2016-01-30T16:23:56Z</cp:lastPrinted>
  <dcterms:created xsi:type="dcterms:W3CDTF">2015-01-20T17:19:00Z</dcterms:created>
  <dcterms:modified xsi:type="dcterms:W3CDTF">2019-01-31T21:21:45Z</dcterms:modified>
</cp:coreProperties>
</file>