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tags/tag15.xml" ContentType="application/vnd.openxmlformats-officedocument.presentationml.tags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8.xml" ContentType="application/vnd.openxmlformats-officedocument.presentationml.tags+xml"/>
  <Override PartName="/ppt/notesSlides/notesSlide37.xml" ContentType="application/vnd.openxmlformats-officedocument.presentationml.notesSlide+xml"/>
  <Override PartName="/ppt/tags/tag19.xml" ContentType="application/vnd.openxmlformats-officedocument.presentationml.tags+xml"/>
  <Override PartName="/ppt/notesSlides/notesSlide38.xml" ContentType="application/vnd.openxmlformats-officedocument.presentationml.notesSlide+xml"/>
  <Override PartName="/ppt/tags/tag20.xml" ContentType="application/vnd.openxmlformats-officedocument.presentationml.tags+xml"/>
  <Override PartName="/ppt/notesSlides/notesSlide39.xml" ContentType="application/vnd.openxmlformats-officedocument.presentationml.notesSlide+xml"/>
  <Override PartName="/ppt/tags/tag21.xml" ContentType="application/vnd.openxmlformats-officedocument.presentationml.tags+xml"/>
  <Override PartName="/ppt/notesSlides/notesSlide40.xml" ContentType="application/vnd.openxmlformats-officedocument.presentationml.notesSlide+xml"/>
  <Override PartName="/ppt/tags/tag22.xml" ContentType="application/vnd.openxmlformats-officedocument.presentationml.tags+xml"/>
  <Override PartName="/ppt/notesSlides/notesSlide41.xml" ContentType="application/vnd.openxmlformats-officedocument.presentationml.notesSlide+xml"/>
  <Override PartName="/ppt/tags/tag23.xml" ContentType="application/vnd.openxmlformats-officedocument.presentationml.tags+xml"/>
  <Override PartName="/ppt/notesSlides/notesSlide42.xml" ContentType="application/vnd.openxmlformats-officedocument.presentationml.notesSlide+xml"/>
  <Override PartName="/ppt/tags/tag24.xml" ContentType="application/vnd.openxmlformats-officedocument.presentationml.tags+xml"/>
  <Override PartName="/ppt/notesSlides/notesSlide43.xml" ContentType="application/vnd.openxmlformats-officedocument.presentationml.notesSlide+xml"/>
  <Override PartName="/ppt/tags/tag25.xml" ContentType="application/vnd.openxmlformats-officedocument.presentationml.tags+xml"/>
  <Override PartName="/ppt/notesSlides/notesSlide44.xml" ContentType="application/vnd.openxmlformats-officedocument.presentationml.notesSlide+xml"/>
  <Override PartName="/ppt/tags/tag26.xml" ContentType="application/vnd.openxmlformats-officedocument.presentationml.tags+xml"/>
  <Override PartName="/ppt/notesSlides/notesSlide45.xml" ContentType="application/vnd.openxmlformats-officedocument.presentationml.notesSlide+xml"/>
  <Override PartName="/ppt/tags/tag27.xml" ContentType="application/vnd.openxmlformats-officedocument.presentationml.tags+xml"/>
  <Override PartName="/ppt/notesSlides/notesSlide46.xml" ContentType="application/vnd.openxmlformats-officedocument.presentationml.notesSlide+xml"/>
  <Override PartName="/ppt/tags/tag28.xml" ContentType="application/vnd.openxmlformats-officedocument.presentationml.tags+xml"/>
  <Override PartName="/ppt/notesSlides/notesSlide47.xml" ContentType="application/vnd.openxmlformats-officedocument.presentationml.notesSlide+xml"/>
  <Override PartName="/ppt/tags/tag29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507" r:id="rId2"/>
    <p:sldId id="724" r:id="rId3"/>
    <p:sldId id="725" r:id="rId4"/>
    <p:sldId id="595" r:id="rId5"/>
    <p:sldId id="816" r:id="rId6"/>
    <p:sldId id="817" r:id="rId7"/>
    <p:sldId id="823" r:id="rId8"/>
    <p:sldId id="818" r:id="rId9"/>
    <p:sldId id="819" r:id="rId10"/>
    <p:sldId id="720" r:id="rId11"/>
    <p:sldId id="717" r:id="rId12"/>
    <p:sldId id="701" r:id="rId13"/>
    <p:sldId id="699" r:id="rId14"/>
    <p:sldId id="824" r:id="rId15"/>
    <p:sldId id="822" r:id="rId16"/>
    <p:sldId id="666" r:id="rId17"/>
    <p:sldId id="828" r:id="rId18"/>
    <p:sldId id="829" r:id="rId19"/>
    <p:sldId id="826" r:id="rId20"/>
    <p:sldId id="705" r:id="rId21"/>
    <p:sldId id="639" r:id="rId22"/>
    <p:sldId id="750" r:id="rId23"/>
    <p:sldId id="754" r:id="rId24"/>
    <p:sldId id="755" r:id="rId25"/>
    <p:sldId id="678" r:id="rId26"/>
    <p:sldId id="752" r:id="rId27"/>
    <p:sldId id="677" r:id="rId28"/>
    <p:sldId id="673" r:id="rId29"/>
    <p:sldId id="794" r:id="rId30"/>
    <p:sldId id="795" r:id="rId31"/>
    <p:sldId id="758" r:id="rId32"/>
    <p:sldId id="757" r:id="rId33"/>
    <p:sldId id="796" r:id="rId34"/>
    <p:sldId id="676" r:id="rId35"/>
    <p:sldId id="797" r:id="rId36"/>
    <p:sldId id="759" r:id="rId37"/>
    <p:sldId id="798" r:id="rId38"/>
    <p:sldId id="785" r:id="rId39"/>
    <p:sldId id="833" r:id="rId40"/>
    <p:sldId id="834" r:id="rId41"/>
    <p:sldId id="681" r:id="rId42"/>
    <p:sldId id="786" r:id="rId43"/>
    <p:sldId id="837" r:id="rId44"/>
    <p:sldId id="838" r:id="rId45"/>
    <p:sldId id="835" r:id="rId46"/>
    <p:sldId id="787" r:id="rId47"/>
    <p:sldId id="845" r:id="rId48"/>
    <p:sldId id="761" r:id="rId49"/>
    <p:sldId id="788" r:id="rId50"/>
    <p:sldId id="790" r:id="rId51"/>
    <p:sldId id="791" r:id="rId52"/>
    <p:sldId id="762" r:id="rId53"/>
    <p:sldId id="763" r:id="rId54"/>
    <p:sldId id="764" r:id="rId55"/>
    <p:sldId id="765" r:id="rId56"/>
    <p:sldId id="766" r:id="rId57"/>
    <p:sldId id="767" r:id="rId58"/>
    <p:sldId id="769" r:id="rId59"/>
    <p:sldId id="768" r:id="rId60"/>
    <p:sldId id="615" r:id="rId61"/>
    <p:sldId id="729" r:id="rId62"/>
    <p:sldId id="840" r:id="rId63"/>
    <p:sldId id="841" r:id="rId64"/>
    <p:sldId id="737" r:id="rId65"/>
    <p:sldId id="843" r:id="rId66"/>
    <p:sldId id="641" r:id="rId6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John" initials="AJ" lastIdx="5" clrIdx="0">
    <p:extLst>
      <p:ext uri="{19B8F6BF-5375-455C-9EA6-DF929625EA0E}">
        <p15:presenceInfo xmlns:p15="http://schemas.microsoft.com/office/powerpoint/2012/main" userId="7df219c60c1946a1" providerId="Windows Live"/>
      </p:ext>
    </p:extLst>
  </p:cmAuthor>
  <p:cmAuthor id="2" name="Qasim Ijaz" initials="QI" lastIdx="12" clrIdx="1">
    <p:extLst>
      <p:ext uri="{19B8F6BF-5375-455C-9EA6-DF929625EA0E}">
        <p15:presenceInfo xmlns:p15="http://schemas.microsoft.com/office/powerpoint/2012/main" userId="0d7fc3703af13c4e" providerId="Windows Live"/>
      </p:ext>
    </p:extLst>
  </p:cmAuthor>
  <p:cmAuthor id="3" name="Microsoft Office User" initials="MOU" lastIdx="6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CACACA"/>
    <a:srgbClr val="BDD7EE"/>
    <a:srgbClr val="6CCCE6"/>
    <a:srgbClr val="B4C7E7"/>
    <a:srgbClr val="FFCC00"/>
    <a:srgbClr val="FFF2CC"/>
    <a:srgbClr val="1E4B87"/>
    <a:srgbClr val="C0504D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4" autoAdjust="0"/>
    <p:restoredTop sz="86938" autoAdjust="0"/>
  </p:normalViewPr>
  <p:slideViewPr>
    <p:cSldViewPr>
      <p:cViewPr varScale="1">
        <p:scale>
          <a:sx n="107" d="100"/>
          <a:sy n="107" d="100"/>
        </p:scale>
        <p:origin x="16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3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ComplexConditions.py</a:t>
            </a:r>
            <a:r>
              <a:rPr lang="en-US" dirty="0"/>
              <a:t> file to demo complex conditionals for students.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1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Imagine having to write all of that out for a list with 100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0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5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3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6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7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0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2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0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0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have a tidy data structure to iterate through, or you don't have a generator function that drives your processing, you must use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while loops, the “break” condition does not depend on a sequence or predicable interaction. 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https://stackoverflow.com/questions/920645/when-to-use-while-or-for-in-python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40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5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3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9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0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2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04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5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4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2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19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3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17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96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35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goals; address any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9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lbring/Documents/GitHub/Cybersecurity-Lesson-Plans/1-Lesson-Plans/Unit03-Python/2/Activities/09-Stu_ProgrammerLoops/Unsolved/ProgrammerLoop.py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Picking Up The Python 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3.2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305800" cy="3970318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condition inside of the parenthesis is evaluated.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 the result of the evaluation is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then the code block will run.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 the result of the evaluation is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false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the code skips the block statement associated with that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statement, and continues running through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B0051-478E-41E4-B64C-EBED01F6E89C}"/>
              </a:ext>
            </a:extLst>
          </p:cNvPr>
          <p:cNvSpPr/>
          <p:nvPr/>
        </p:nvSpPr>
        <p:spPr>
          <a:xfrm>
            <a:off x="1542519" y="3969825"/>
            <a:ext cx="1147406" cy="9075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38F818-82BC-4A54-A526-ECE5360FAAD8}"/>
              </a:ext>
            </a:extLst>
          </p:cNvPr>
          <p:cNvSpPr txBox="1"/>
          <p:nvPr/>
        </p:nvSpPr>
        <p:spPr>
          <a:xfrm>
            <a:off x="1875210" y="4095918"/>
            <a:ext cx="52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6F291-AD41-4048-807B-A74AADA8157D}"/>
              </a:ext>
            </a:extLst>
          </p:cNvPr>
          <p:cNvSpPr/>
          <p:nvPr/>
        </p:nvSpPr>
        <p:spPr>
          <a:xfrm>
            <a:off x="2758079" y="3960085"/>
            <a:ext cx="2241604" cy="91728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16A5-C7C5-4FE4-A8BE-10B5DFEC2421}"/>
              </a:ext>
            </a:extLst>
          </p:cNvPr>
          <p:cNvSpPr/>
          <p:nvPr/>
        </p:nvSpPr>
        <p:spPr>
          <a:xfrm>
            <a:off x="2758079" y="4935475"/>
            <a:ext cx="5776321" cy="85572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8FE83741-3389-4128-84FD-0037E206CA16}"/>
              </a:ext>
            </a:extLst>
          </p:cNvPr>
          <p:cNvSpPr txBox="1"/>
          <p:nvPr/>
        </p:nvSpPr>
        <p:spPr>
          <a:xfrm>
            <a:off x="2984216" y="4064249"/>
            <a:ext cx="201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(x == 1):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ECBEA61E-F214-4832-9E75-8BE168ACFC44}"/>
              </a:ext>
            </a:extLst>
          </p:cNvPr>
          <p:cNvSpPr txBox="1"/>
          <p:nvPr/>
        </p:nvSpPr>
        <p:spPr>
          <a:xfrm>
            <a:off x="2631398" y="5119338"/>
            <a:ext cx="605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# code to run if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6973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ntrol flow python">
            <a:extLst>
              <a:ext uri="{FF2B5EF4-FFF2-40B4-BE49-F238E27FC236}">
                <a16:creationId xmlns:a16="http://schemas.microsoft.com/office/drawing/2014/main" id="{E79ED6F2-E5D2-44B1-83B0-4BE00FA0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4" y="2753820"/>
            <a:ext cx="3722136" cy="33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B0051-478E-41E4-B64C-EBED01F6E89C}"/>
              </a:ext>
            </a:extLst>
          </p:cNvPr>
          <p:cNvSpPr/>
          <p:nvPr/>
        </p:nvSpPr>
        <p:spPr>
          <a:xfrm>
            <a:off x="1640301" y="838201"/>
            <a:ext cx="1147406" cy="9075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38F818-82BC-4A54-A526-ECE5360FAAD8}"/>
              </a:ext>
            </a:extLst>
          </p:cNvPr>
          <p:cNvSpPr txBox="1"/>
          <p:nvPr/>
        </p:nvSpPr>
        <p:spPr>
          <a:xfrm>
            <a:off x="1972992" y="964294"/>
            <a:ext cx="52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6F291-AD41-4048-807B-A74AADA8157D}"/>
              </a:ext>
            </a:extLst>
          </p:cNvPr>
          <p:cNvSpPr/>
          <p:nvPr/>
        </p:nvSpPr>
        <p:spPr>
          <a:xfrm>
            <a:off x="2819400" y="838200"/>
            <a:ext cx="4803062" cy="91728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16A5-C7C5-4FE4-A8BE-10B5DFEC2421}"/>
              </a:ext>
            </a:extLst>
          </p:cNvPr>
          <p:cNvSpPr/>
          <p:nvPr/>
        </p:nvSpPr>
        <p:spPr>
          <a:xfrm>
            <a:off x="2819401" y="1800815"/>
            <a:ext cx="4343400" cy="85572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8FE83741-3389-4128-84FD-0037E206CA16}"/>
              </a:ext>
            </a:extLst>
          </p:cNvPr>
          <p:cNvSpPr txBox="1"/>
          <p:nvPr/>
        </p:nvSpPr>
        <p:spPr>
          <a:xfrm>
            <a:off x="3045537" y="942364"/>
            <a:ext cx="480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(name  == “Alice”):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ECBEA61E-F214-4832-9E75-8BE168ACFC44}"/>
              </a:ext>
            </a:extLst>
          </p:cNvPr>
          <p:cNvSpPr txBox="1"/>
          <p:nvPr/>
        </p:nvSpPr>
        <p:spPr>
          <a:xfrm>
            <a:off x="2743200" y="1905511"/>
            <a:ext cx="454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print(“Hi, Alice.”)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9813D29-F220-422E-B406-6B7B7E339D51}"/>
              </a:ext>
            </a:extLst>
          </p:cNvPr>
          <p:cNvSpPr txBox="1"/>
          <p:nvPr/>
        </p:nvSpPr>
        <p:spPr>
          <a:xfrm>
            <a:off x="4724400" y="3330313"/>
            <a:ext cx="380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== "Alice"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before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statement, this branch runs (print)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== "Julia"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statement, this branch runs (no print)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76F12A-9C2B-42F2-A3E2-A3EB786B0D37}"/>
              </a:ext>
            </a:extLst>
          </p:cNvPr>
          <p:cNvCxnSpPr>
            <a:cxnSpLocks/>
          </p:cNvCxnSpPr>
          <p:nvPr/>
        </p:nvCxnSpPr>
        <p:spPr>
          <a:xfrm flipH="1">
            <a:off x="1972992" y="3581400"/>
            <a:ext cx="2751408" cy="7620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7DC88B-B229-4ADF-8A12-820D84C8E1D8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5257800"/>
            <a:ext cx="3505200" cy="3810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7467600" cy="2739211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statements get more complicated: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if…else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—if none of the above is true, run this block of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4ADB4F-5511-4EC3-99D1-9A9B724EF5B5}"/>
              </a:ext>
            </a:extLst>
          </p:cNvPr>
          <p:cNvSpPr/>
          <p:nvPr/>
        </p:nvSpPr>
        <p:spPr>
          <a:xfrm>
            <a:off x="977170" y="2806801"/>
            <a:ext cx="648513" cy="52557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391A70B-8B2D-4F60-8F9E-09BFB0217D74}"/>
              </a:ext>
            </a:extLst>
          </p:cNvPr>
          <p:cNvSpPr txBox="1"/>
          <p:nvPr/>
        </p:nvSpPr>
        <p:spPr>
          <a:xfrm>
            <a:off x="1153121" y="2907085"/>
            <a:ext cx="35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51439-5F0B-487C-A187-4CBE17D029E7}"/>
              </a:ext>
            </a:extLst>
          </p:cNvPr>
          <p:cNvSpPr/>
          <p:nvPr/>
        </p:nvSpPr>
        <p:spPr>
          <a:xfrm>
            <a:off x="1646270" y="2799137"/>
            <a:ext cx="1190933" cy="53324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BF6FD-2A46-438F-82B0-AFED3C9AA68B}"/>
              </a:ext>
            </a:extLst>
          </p:cNvPr>
          <p:cNvSpPr/>
          <p:nvPr/>
        </p:nvSpPr>
        <p:spPr>
          <a:xfrm>
            <a:off x="1650972" y="3357622"/>
            <a:ext cx="3539021" cy="50294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05858DB1-CFC5-42D7-8409-7B0F2C02FF00}"/>
              </a:ext>
            </a:extLst>
          </p:cNvPr>
          <p:cNvSpPr txBox="1"/>
          <p:nvPr/>
        </p:nvSpPr>
        <p:spPr>
          <a:xfrm>
            <a:off x="1746287" y="2898437"/>
            <a:ext cx="990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(x == 1):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575C6BAF-78DA-495B-8E25-24511DE552C6}"/>
              </a:ext>
            </a:extLst>
          </p:cNvPr>
          <p:cNvSpPr txBox="1"/>
          <p:nvPr/>
        </p:nvSpPr>
        <p:spPr>
          <a:xfrm>
            <a:off x="1600255" y="3439815"/>
            <a:ext cx="364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 code to run if condition is 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2D2C7A-D79A-47B8-BB0C-7F344A97FF2C}"/>
              </a:ext>
            </a:extLst>
          </p:cNvPr>
          <p:cNvSpPr/>
          <p:nvPr/>
        </p:nvSpPr>
        <p:spPr>
          <a:xfrm>
            <a:off x="1000961" y="4970092"/>
            <a:ext cx="648513" cy="540653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8166E28B-E91A-4B1E-968B-949958578CE5}"/>
              </a:ext>
            </a:extLst>
          </p:cNvPr>
          <p:cNvSpPr txBox="1"/>
          <p:nvPr/>
        </p:nvSpPr>
        <p:spPr>
          <a:xfrm>
            <a:off x="1046418" y="5070377"/>
            <a:ext cx="6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FE5DA-5C29-4A79-B47B-2E15E8013550}"/>
              </a:ext>
            </a:extLst>
          </p:cNvPr>
          <p:cNvSpPr/>
          <p:nvPr/>
        </p:nvSpPr>
        <p:spPr>
          <a:xfrm>
            <a:off x="1674553" y="5522891"/>
            <a:ext cx="5919809" cy="50294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7E995754-C4DE-437C-A457-FB82D8C372AE}"/>
              </a:ext>
            </a:extLst>
          </p:cNvPr>
          <p:cNvSpPr txBox="1"/>
          <p:nvPr/>
        </p:nvSpPr>
        <p:spPr>
          <a:xfrm>
            <a:off x="1649474" y="5605084"/>
            <a:ext cx="55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 code to run if none of the above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1556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536C9-F08B-4576-8EBE-829CF2D4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09448"/>
            <a:ext cx="5867400" cy="2795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A56C2-AF9D-4D11-95DE-3E713081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581400"/>
            <a:ext cx="5867400" cy="27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Use the </a:t>
            </a:r>
            <a:r>
              <a:rPr lang="en-US" sz="2400" b="1" dirty="0" err="1"/>
              <a:t>PasswordCheck.py</a:t>
            </a:r>
            <a:r>
              <a:rPr lang="en-US" sz="2400" b="1" dirty="0"/>
              <a:t> </a:t>
            </a:r>
            <a:r>
              <a:rPr lang="en-US" sz="2400" dirty="0"/>
              <a:t>file to create a command-line app that asks users for their password as follows: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If the password matches the value stored within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master_password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variable, alert the user with a message stating: "You have been granted access!"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If the password does not match the value stored within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master_password</a:t>
            </a:r>
            <a:r>
              <a:rPr lang="en-US" sz="2400" dirty="0"/>
              <a:t>, alert the user with a message stating: "You have been denied access!"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Password Check (7 min)</a:t>
            </a:r>
          </a:p>
        </p:txBody>
      </p:sp>
    </p:spTree>
    <p:extLst>
      <p:ext uri="{BB962C8B-B14F-4D97-AF65-F5344CB8AC3E}">
        <p14:creationId xmlns:p14="http://schemas.microsoft.com/office/powerpoint/2010/main" val="265139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Password Check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075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Complex Conditionals</a:t>
            </a:r>
          </a:p>
        </p:txBody>
      </p:sp>
    </p:spTree>
    <p:extLst>
      <p:ext uri="{BB962C8B-B14F-4D97-AF65-F5344CB8AC3E}">
        <p14:creationId xmlns:p14="http://schemas.microsoft.com/office/powerpoint/2010/main" val="7606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Create a digital bartender app by doing the following: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a variable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drinking_age</a:t>
            </a:r>
            <a:r>
              <a:rPr lang="en-US" dirty="0"/>
              <a:t> to 21.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Prompt the user for their age in years and then check if the user is 21 or older.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If the user is 21 or older, create a list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drinks</a:t>
            </a:r>
            <a:r>
              <a:rPr lang="en-US" dirty="0"/>
              <a:t> and store the names of four cocktails inside of it. Then prompt the user for the drink they want, check if the user's selection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drinks</a:t>
            </a:r>
            <a:r>
              <a:rPr lang="en-US" dirty="0"/>
              <a:t> list, and print "Cheers!" to the terminal if it is.</a:t>
            </a:r>
          </a:p>
          <a:p>
            <a:endParaRPr lang="en-US" dirty="0"/>
          </a:p>
          <a:p>
            <a:pPr lvl="1"/>
            <a:r>
              <a:rPr lang="en-US" dirty="0"/>
              <a:t>If the user is not 21 or older, print "your fake looks really fake" to the terminal instead.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Bad Bartending (15 min)</a:t>
            </a:r>
          </a:p>
        </p:txBody>
      </p:sp>
    </p:spTree>
    <p:extLst>
      <p:ext uri="{BB962C8B-B14F-4D97-AF65-F5344CB8AC3E}">
        <p14:creationId xmlns:p14="http://schemas.microsoft.com/office/powerpoint/2010/main" val="13430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Bad Bartending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717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7008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Today’s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D7274-85FB-4C23-83BB-CC5972B26A48}"/>
              </a:ext>
            </a:extLst>
          </p:cNvPr>
          <p:cNvSpPr/>
          <p:nvPr/>
        </p:nvSpPr>
        <p:spPr>
          <a:xfrm>
            <a:off x="1371600" y="1981200"/>
            <a:ext cx="8587099" cy="36009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6000" b="1" dirty="0">
                <a:solidFill>
                  <a:srgbClr val="6CCCE6"/>
                </a:solidFill>
                <a:latin typeface="+mj-lt"/>
              </a:rPr>
              <a:t>Data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Numbers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Strings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Booleans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Lists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Dictionaries</a:t>
            </a:r>
          </a:p>
          <a:p>
            <a:br>
              <a:rPr lang="en-US" sz="6000" dirty="0">
                <a:latin typeface="+mj-lt"/>
              </a:rPr>
            </a:br>
            <a:r>
              <a:rPr lang="en-US" sz="6000" b="1" dirty="0">
                <a:solidFill>
                  <a:srgbClr val="6CCCE6"/>
                </a:solidFill>
                <a:latin typeface="+mj-lt"/>
              </a:rPr>
              <a:t>Logic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Operators</a:t>
            </a:r>
            <a:endParaRPr lang="en-US" strike="sngStrike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Conditionals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50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Back to The Zoo 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77C31-F168-443B-B1E7-6841C23F4FE5}"/>
              </a:ext>
            </a:extLst>
          </p:cNvPr>
          <p:cNvSpPr/>
          <p:nvPr/>
        </p:nvSpPr>
        <p:spPr>
          <a:xfrm>
            <a:off x="310930" y="1459467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D15C-9C8A-42DA-8EC7-CF0877BD106B}"/>
              </a:ext>
            </a:extLst>
          </p:cNvPr>
          <p:cNvSpPr/>
          <p:nvPr/>
        </p:nvSpPr>
        <p:spPr>
          <a:xfrm>
            <a:off x="566564" y="1688068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301DD-873B-47D7-AC16-7B2C1DBC968F}"/>
              </a:ext>
            </a:extLst>
          </p:cNvPr>
          <p:cNvSpPr/>
          <p:nvPr/>
        </p:nvSpPr>
        <p:spPr>
          <a:xfrm>
            <a:off x="2629717" y="16880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EC0EE-EE5C-4475-8445-17DC055B7D59}"/>
              </a:ext>
            </a:extLst>
          </p:cNvPr>
          <p:cNvSpPr/>
          <p:nvPr/>
        </p:nvSpPr>
        <p:spPr>
          <a:xfrm>
            <a:off x="4718270" y="16880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3A3B5-C31D-408F-8EEF-36B4522BBD19}"/>
              </a:ext>
            </a:extLst>
          </p:cNvPr>
          <p:cNvSpPr/>
          <p:nvPr/>
        </p:nvSpPr>
        <p:spPr>
          <a:xfrm>
            <a:off x="6806823" y="16626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592945B-9FE4-45CD-87EF-75C07137A911}"/>
              </a:ext>
            </a:extLst>
          </p:cNvPr>
          <p:cNvSpPr txBox="1"/>
          <p:nvPr/>
        </p:nvSpPr>
        <p:spPr>
          <a:xfrm>
            <a:off x="986671" y="3593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4D5D6E9E-F9FD-44F8-998A-DFD1BE7A47DE}"/>
              </a:ext>
            </a:extLst>
          </p:cNvPr>
          <p:cNvSpPr txBox="1"/>
          <p:nvPr/>
        </p:nvSpPr>
        <p:spPr>
          <a:xfrm>
            <a:off x="3049824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C7C1972-1394-4EC5-8D3F-9CD0FACF8338}"/>
              </a:ext>
            </a:extLst>
          </p:cNvPr>
          <p:cNvSpPr txBox="1"/>
          <p:nvPr/>
        </p:nvSpPr>
        <p:spPr>
          <a:xfrm>
            <a:off x="5048857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72DB4F3-B488-4283-91D0-ABB1309D7AE1}"/>
              </a:ext>
            </a:extLst>
          </p:cNvPr>
          <p:cNvSpPr txBox="1"/>
          <p:nvPr/>
        </p:nvSpPr>
        <p:spPr>
          <a:xfrm>
            <a:off x="7258990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8995948-89EE-45CE-9C70-8CFBE8C0812E}"/>
              </a:ext>
            </a:extLst>
          </p:cNvPr>
          <p:cNvSpPr txBox="1"/>
          <p:nvPr/>
        </p:nvSpPr>
        <p:spPr>
          <a:xfrm>
            <a:off x="310930" y="93088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zoo_animals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03C28B2-461C-4121-A34A-32ECAD96489F}"/>
              </a:ext>
            </a:extLst>
          </p:cNvPr>
          <p:cNvSpPr txBox="1"/>
          <p:nvPr/>
        </p:nvSpPr>
        <p:spPr>
          <a:xfrm>
            <a:off x="1025546" y="22273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C3B2594-C741-405A-B8DF-973FEEBEFA96}"/>
              </a:ext>
            </a:extLst>
          </p:cNvPr>
          <p:cNvSpPr txBox="1"/>
          <p:nvPr/>
        </p:nvSpPr>
        <p:spPr>
          <a:xfrm>
            <a:off x="5258930" y="2227301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345F2719-4E34-4421-9550-7D57C2834F5B}"/>
              </a:ext>
            </a:extLst>
          </p:cNvPr>
          <p:cNvSpPr txBox="1"/>
          <p:nvPr/>
        </p:nvSpPr>
        <p:spPr>
          <a:xfrm>
            <a:off x="3126767" y="22273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C1FDEBE-A665-4CB2-A172-67007C218524}"/>
              </a:ext>
            </a:extLst>
          </p:cNvPr>
          <p:cNvSpPr txBox="1"/>
          <p:nvPr/>
        </p:nvSpPr>
        <p:spPr>
          <a:xfrm>
            <a:off x="7327277" y="22273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C8B9176-D0C9-4F6E-8228-E185CAAB199D}"/>
              </a:ext>
            </a:extLst>
          </p:cNvPr>
          <p:cNvSpPr txBox="1"/>
          <p:nvPr/>
        </p:nvSpPr>
        <p:spPr>
          <a:xfrm>
            <a:off x="374862" y="458334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Coded in Python using 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98634-147B-40DA-A7AE-1B9800366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01"/>
          <a:stretch/>
        </p:blipFill>
        <p:spPr>
          <a:xfrm>
            <a:off x="1365612" y="5105400"/>
            <a:ext cx="654458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Zoo Pen (Logging)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74C78F-32F1-4487-9B06-569E613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92022"/>
            <a:ext cx="5257800" cy="1627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8821E2-E0DA-4703-9D29-10F2BD2E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572453"/>
            <a:ext cx="2944625" cy="121874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5DD971-C3BE-4BB1-9891-3F34D485569B}"/>
              </a:ext>
            </a:extLst>
          </p:cNvPr>
          <p:cNvCxnSpPr/>
          <p:nvPr/>
        </p:nvCxnSpPr>
        <p:spPr>
          <a:xfrm>
            <a:off x="4808729" y="5181826"/>
            <a:ext cx="975590" cy="0"/>
          </a:xfrm>
          <a:prstGeom prst="straightConnector1">
            <a:avLst/>
          </a:prstGeom>
          <a:ln w="76200" cap="sq" cmpd="sng">
            <a:solidFill>
              <a:schemeClr val="accent1">
                <a:lumMod val="60000"/>
                <a:lumOff val="40000"/>
              </a:schemeClr>
            </a:solidFill>
            <a:miter lim="800000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7984C-C060-4C80-B04D-82307A1A683E}"/>
              </a:ext>
            </a:extLst>
          </p:cNvPr>
          <p:cNvSpPr/>
          <p:nvPr/>
        </p:nvSpPr>
        <p:spPr>
          <a:xfrm>
            <a:off x="310930" y="1459467"/>
            <a:ext cx="8522140" cy="1905000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11978-0B9F-4EFA-AC06-467EA337E4C9}"/>
              </a:ext>
            </a:extLst>
          </p:cNvPr>
          <p:cNvSpPr/>
          <p:nvPr/>
        </p:nvSpPr>
        <p:spPr>
          <a:xfrm>
            <a:off x="566564" y="1688068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5CC455-68D1-4231-964B-057BE7FC5128}"/>
              </a:ext>
            </a:extLst>
          </p:cNvPr>
          <p:cNvSpPr/>
          <p:nvPr/>
        </p:nvSpPr>
        <p:spPr>
          <a:xfrm>
            <a:off x="2629717" y="16880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36D68E-5897-4F2F-BDB1-CE0AC135403E}"/>
              </a:ext>
            </a:extLst>
          </p:cNvPr>
          <p:cNvSpPr/>
          <p:nvPr/>
        </p:nvSpPr>
        <p:spPr>
          <a:xfrm>
            <a:off x="4718270" y="16880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036442-EC6B-41CA-A08B-E043DACF2926}"/>
              </a:ext>
            </a:extLst>
          </p:cNvPr>
          <p:cNvSpPr/>
          <p:nvPr/>
        </p:nvSpPr>
        <p:spPr>
          <a:xfrm>
            <a:off x="6806823" y="1662667"/>
            <a:ext cx="1845619" cy="1517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3355297C-CC04-487B-8464-5ED14DC6CC40}"/>
              </a:ext>
            </a:extLst>
          </p:cNvPr>
          <p:cNvSpPr txBox="1"/>
          <p:nvPr/>
        </p:nvSpPr>
        <p:spPr>
          <a:xfrm>
            <a:off x="986671" y="3593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0 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3BBEBD4-495E-450A-A9FF-8A1FFBC66502}"/>
              </a:ext>
            </a:extLst>
          </p:cNvPr>
          <p:cNvSpPr txBox="1"/>
          <p:nvPr/>
        </p:nvSpPr>
        <p:spPr>
          <a:xfrm>
            <a:off x="3049824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5B318B5C-A294-44BE-9E23-0FDE646B2980}"/>
              </a:ext>
            </a:extLst>
          </p:cNvPr>
          <p:cNvSpPr txBox="1"/>
          <p:nvPr/>
        </p:nvSpPr>
        <p:spPr>
          <a:xfrm>
            <a:off x="5048857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1FABFC47-6A77-49DA-9CEB-BA5A6288FD07}"/>
              </a:ext>
            </a:extLst>
          </p:cNvPr>
          <p:cNvSpPr txBox="1"/>
          <p:nvPr/>
        </p:nvSpPr>
        <p:spPr>
          <a:xfrm>
            <a:off x="7258990" y="3593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3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F21FA2C3-2C63-4BEB-A955-9269FE2EA70B}"/>
              </a:ext>
            </a:extLst>
          </p:cNvPr>
          <p:cNvSpPr txBox="1"/>
          <p:nvPr/>
        </p:nvSpPr>
        <p:spPr>
          <a:xfrm>
            <a:off x="310930" y="93088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Name: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zoo_animals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296E12DC-8304-4DA2-920E-A969312D276D}"/>
              </a:ext>
            </a:extLst>
          </p:cNvPr>
          <p:cNvSpPr txBox="1"/>
          <p:nvPr/>
        </p:nvSpPr>
        <p:spPr>
          <a:xfrm>
            <a:off x="1025546" y="22273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1E5F5213-7F89-4DA5-ACDA-D5F1F6547036}"/>
              </a:ext>
            </a:extLst>
          </p:cNvPr>
          <p:cNvSpPr txBox="1"/>
          <p:nvPr/>
        </p:nvSpPr>
        <p:spPr>
          <a:xfrm>
            <a:off x="5258930" y="2227301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Giraffe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E16BA4AC-2C5D-4266-BACB-9CF587EBF705}"/>
              </a:ext>
            </a:extLst>
          </p:cNvPr>
          <p:cNvSpPr txBox="1"/>
          <p:nvPr/>
        </p:nvSpPr>
        <p:spPr>
          <a:xfrm>
            <a:off x="3126767" y="22273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Rhino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AC0E883B-DEBB-46CC-BB94-39771C3660D1}"/>
              </a:ext>
            </a:extLst>
          </p:cNvPr>
          <p:cNvSpPr txBox="1"/>
          <p:nvPr/>
        </p:nvSpPr>
        <p:spPr>
          <a:xfrm>
            <a:off x="7327277" y="22273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val="27579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 Loop Problem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What’s wrong here?</a:t>
            </a:r>
            <a:endParaRPr lang="en-US" sz="3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23AED-758F-4D68-B93A-9488442A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74966"/>
            <a:ext cx="5257800" cy="162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11B090-9EB6-4473-8304-D6EB77019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79482"/>
            <a:ext cx="2944625" cy="121874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4E4457-2DC4-43C0-B319-926E621297D0}"/>
              </a:ext>
            </a:extLst>
          </p:cNvPr>
          <p:cNvCxnSpPr/>
          <p:nvPr/>
        </p:nvCxnSpPr>
        <p:spPr>
          <a:xfrm>
            <a:off x="4808729" y="2988855"/>
            <a:ext cx="975590" cy="0"/>
          </a:xfrm>
          <a:prstGeom prst="straightConnector1">
            <a:avLst/>
          </a:prstGeom>
          <a:ln w="76200" cap="sq" cmpd="sng">
            <a:solidFill>
              <a:schemeClr val="accent1">
                <a:lumMod val="60000"/>
                <a:lumOff val="40000"/>
              </a:schemeClr>
            </a:solidFill>
            <a:miter lim="800000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 Loop Problem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4724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Repeated Code! </a:t>
            </a:r>
          </a:p>
          <a:p>
            <a:r>
              <a:rPr lang="en-US" sz="6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can be more efficient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8E777B-FA16-4C35-AC5E-8E7415C8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74966"/>
            <a:ext cx="5257800" cy="1627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E66BB-A3C0-4720-AFB6-A2752C50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79482"/>
            <a:ext cx="2944625" cy="12187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5E115-CC04-4B49-AA67-E6E2F4B224BF}"/>
              </a:ext>
            </a:extLst>
          </p:cNvPr>
          <p:cNvCxnSpPr/>
          <p:nvPr/>
        </p:nvCxnSpPr>
        <p:spPr>
          <a:xfrm>
            <a:off x="4808729" y="2988855"/>
            <a:ext cx="975590" cy="0"/>
          </a:xfrm>
          <a:prstGeom prst="straightConnector1">
            <a:avLst/>
          </a:prstGeom>
          <a:ln w="76200" cap="sq" cmpd="sng">
            <a:solidFill>
              <a:schemeClr val="accent1">
                <a:lumMod val="60000"/>
                <a:lumOff val="40000"/>
              </a:schemeClr>
            </a:solidFill>
            <a:miter lim="800000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78065" y="817611"/>
            <a:ext cx="8842135" cy="270449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Loops are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critical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in programming. </a:t>
            </a:r>
          </a:p>
          <a:p>
            <a:endParaRPr lang="en-US" sz="2000" dirty="0"/>
          </a:p>
          <a:p>
            <a:r>
              <a:rPr lang="en-US" sz="2000" dirty="0"/>
              <a:t>Loops allow you to run a block of code multiple times.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Before: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After: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CAD4E-EF20-4C89-85C7-20CA889A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5" y="4947833"/>
            <a:ext cx="5257800" cy="1218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914088-2ABC-40CC-AD4D-874B8C25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1" y="2791822"/>
            <a:ext cx="5257800" cy="162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0965A-8BB4-4120-9BF2-6D1798B7D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571" y="2996338"/>
            <a:ext cx="2944625" cy="1218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E092A-4BFA-4469-ABFD-4FA2D53F8415}"/>
              </a:ext>
            </a:extLst>
          </p:cNvPr>
          <p:cNvCxnSpPr/>
          <p:nvPr/>
        </p:nvCxnSpPr>
        <p:spPr>
          <a:xfrm>
            <a:off x="4800500" y="3605711"/>
            <a:ext cx="975590" cy="0"/>
          </a:xfrm>
          <a:prstGeom prst="straightConnector1">
            <a:avLst/>
          </a:prstGeom>
          <a:ln w="76200" cap="sq" cmpd="sng">
            <a:solidFill>
              <a:schemeClr val="accent1">
                <a:lumMod val="60000"/>
                <a:lumOff val="40000"/>
              </a:schemeClr>
            </a:solidFill>
            <a:miter lim="800000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E0402-09A7-430B-AAF0-FF5B45DD2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75" y="4947832"/>
            <a:ext cx="2944625" cy="12187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A9D40-87F4-43F2-883B-61053365D66A}"/>
              </a:ext>
            </a:extLst>
          </p:cNvPr>
          <p:cNvCxnSpPr/>
          <p:nvPr/>
        </p:nvCxnSpPr>
        <p:spPr>
          <a:xfrm>
            <a:off x="4835904" y="5558133"/>
            <a:ext cx="975590" cy="0"/>
          </a:xfrm>
          <a:prstGeom prst="straightConnector1">
            <a:avLst/>
          </a:prstGeom>
          <a:ln w="76200" cap="sq" cmpd="sng">
            <a:solidFill>
              <a:schemeClr val="accent1">
                <a:lumMod val="60000"/>
                <a:lumOff val="40000"/>
              </a:schemeClr>
            </a:solidFill>
            <a:miter lim="800000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737FA-D704-4391-8864-2A020D8D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7377"/>
            <a:ext cx="9144000" cy="19607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Loop Breakdown</a:t>
            </a:r>
          </a:p>
        </p:txBody>
      </p:sp>
      <p:cxnSp>
        <p:nvCxnSpPr>
          <p:cNvPr id="13" name="Straight Arrow Connector 12"/>
          <p:cNvCxnSpPr>
            <a:cxnSpLocks/>
            <a:stCxn id="25" idx="1"/>
          </p:cNvCxnSpPr>
          <p:nvPr/>
        </p:nvCxnSpPr>
        <p:spPr>
          <a:xfrm flipH="1">
            <a:off x="4495802" y="4713263"/>
            <a:ext cx="685798" cy="2133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3417866" y="5548138"/>
            <a:ext cx="2220934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5CD0E1-885E-41BE-9447-E15669D620A4}"/>
              </a:ext>
            </a:extLst>
          </p:cNvPr>
          <p:cNvSpPr txBox="1">
            <a:spLocks/>
          </p:cNvSpPr>
          <p:nvPr/>
        </p:nvSpPr>
        <p:spPr>
          <a:xfrm>
            <a:off x="304800" y="887390"/>
            <a:ext cx="7620000" cy="270449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to iterate over items of any sequence (e.g., list, string) in order.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loop, the iteration variable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gets set to the associated element in the list.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“inside” the for loop (indented) is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gets executed once for each item in the sequence (4 times here).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3DF3EC-4708-4CE9-A9A5-A6D23675EEE5}"/>
              </a:ext>
            </a:extLst>
          </p:cNvPr>
          <p:cNvSpPr/>
          <p:nvPr/>
        </p:nvSpPr>
        <p:spPr>
          <a:xfrm>
            <a:off x="5181600" y="4513208"/>
            <a:ext cx="1398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Sequence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B24FD1-EF3E-4353-AE0A-C7328112F01A}"/>
              </a:ext>
            </a:extLst>
          </p:cNvPr>
          <p:cNvSpPr/>
          <p:nvPr/>
        </p:nvSpPr>
        <p:spPr>
          <a:xfrm>
            <a:off x="5714944" y="5348083"/>
            <a:ext cx="1909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Block of Code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25ABA0-E8AD-424E-9080-C6492C4AEE92}"/>
              </a:ext>
            </a:extLst>
          </p:cNvPr>
          <p:cNvSpPr/>
          <p:nvPr/>
        </p:nvSpPr>
        <p:spPr>
          <a:xfrm>
            <a:off x="533400" y="5964296"/>
            <a:ext cx="225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Iteration Variable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AB7ADF8-AC4D-48DC-8F16-DAD17460C2EB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H="1">
            <a:off x="533400" y="5202297"/>
            <a:ext cx="533400" cy="962055"/>
          </a:xfrm>
          <a:prstGeom prst="curvedConnector4">
            <a:avLst>
              <a:gd name="adj1" fmla="val -42857"/>
              <a:gd name="adj2" fmla="val 603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E6F1FB-B390-4E6E-8054-0FF4C04B8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"/>
          <a:stretch/>
        </p:blipFill>
        <p:spPr>
          <a:xfrm>
            <a:off x="0" y="914400"/>
            <a:ext cx="9144000" cy="4771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745358"/>
            <a:ext cx="8534400" cy="5838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indented code gets repeated for each item in the list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880363"/>
            <a:ext cx="51816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DFDB66-CF7D-4F84-BBF5-864E186E3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"/>
          <a:stretch/>
        </p:blipFill>
        <p:spPr>
          <a:xfrm>
            <a:off x="0" y="914400"/>
            <a:ext cx="9144000" cy="47710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 the For-Loop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5740777"/>
            <a:ext cx="8534400" cy="5838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Running the code “loops” through and prints each item in the list.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605345"/>
            <a:ext cx="3124200" cy="20116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first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"Carrots"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820368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E8F53B-8D3F-4F53-A1DE-036ACE402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231AC-ED8D-4C78-BC49-80501A59F08B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ED24DB-5E14-4F8A-A5A7-E2E4ACDB421E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22F573-143E-4C70-A0F2-19D7B0BCC9B9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9D5793-8A72-4476-A2E8-4A01C52BCAD0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F6405D-1ABB-4BBD-973C-84E5249FD47C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95D565-F1A2-4031-A02B-AFF50AD015C3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CADFE4-3B9A-4C4E-94EA-FEC6D64053C7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024303-A7D8-4588-8516-CC3E082DB30A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F26EB9-F691-462D-9866-77FDB7F0A4F0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605432-E287-42AC-820C-F38284668B27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8E1B272-504D-4A62-ACE8-627B92BD0BB5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D7D867-7F8D-4C87-B63D-8B68D2FFA5A2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8B0BF-B1CD-4464-80FE-ED13038921FE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781C1-9253-4707-93E2-1B04A14BFC20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D3D51A71-20C0-46DE-979F-B0D208701756}"/>
              </a:ext>
            </a:extLst>
          </p:cNvPr>
          <p:cNvSpPr/>
          <p:nvPr/>
        </p:nvSpPr>
        <p:spPr>
          <a:xfrm rot="16200000">
            <a:off x="-178716" y="2335106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first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"Carrots"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. . .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print("I love Carrots")</a:t>
            </a:r>
          </a:p>
        </p:txBody>
      </p:sp>
      <p:sp>
        <p:nvSpPr>
          <p:cNvPr id="2" name="Down Arrow 1"/>
          <p:cNvSpPr/>
          <p:nvPr/>
        </p:nvSpPr>
        <p:spPr>
          <a:xfrm>
            <a:off x="1820368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E8F53B-8D3F-4F53-A1DE-036ACE402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231AC-ED8D-4C78-BC49-80501A59F08B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ED24DB-5E14-4F8A-A5A7-E2E4ACDB421E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22F573-143E-4C70-A0F2-19D7B0BCC9B9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9D5793-8A72-4476-A2E8-4A01C52BCAD0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F6405D-1ABB-4BBD-973C-84E5249FD47C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95D565-F1A2-4031-A02B-AFF50AD015C3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CADFE4-3B9A-4C4E-94EA-FEC6D64053C7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024303-A7D8-4588-8516-CC3E082DB30A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F26EB9-F691-462D-9866-77FDB7F0A4F0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605432-E287-42AC-820C-F38284668B27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8E1B272-504D-4A62-ACE8-627B92BD0BB5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D7D867-7F8D-4C87-B63D-8B68D2FFA5A2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8B0BF-B1CD-4464-80FE-ED13038921FE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781C1-9253-4707-93E2-1B04A14BFC20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58885F2F-1A51-49B3-9A68-6FA1429410F0}"/>
              </a:ext>
            </a:extLst>
          </p:cNvPr>
          <p:cNvSpPr/>
          <p:nvPr/>
        </p:nvSpPr>
        <p:spPr>
          <a:xfrm rot="16200000">
            <a:off x="-178716" y="2735934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 (Spoilers)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D7274-85FB-4C23-83BB-CC5972B26A48}"/>
              </a:ext>
            </a:extLst>
          </p:cNvPr>
          <p:cNvSpPr/>
          <p:nvPr/>
        </p:nvSpPr>
        <p:spPr>
          <a:xfrm>
            <a:off x="1371600" y="1981200"/>
            <a:ext cx="8587099" cy="36009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6000" b="1" dirty="0">
                <a:solidFill>
                  <a:srgbClr val="6CCCE6"/>
                </a:solidFill>
                <a:latin typeface="+mj-lt"/>
              </a:rPr>
              <a:t>Data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Numbers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Strings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Booleans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Lists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Dictionaries</a:t>
            </a:r>
          </a:p>
          <a:p>
            <a:br>
              <a:rPr lang="en-US" sz="6000" dirty="0">
                <a:latin typeface="+mj-lt"/>
              </a:rPr>
            </a:br>
            <a:r>
              <a:rPr lang="en-US" sz="6000" b="1" dirty="0">
                <a:solidFill>
                  <a:srgbClr val="6CCCE6"/>
                </a:solidFill>
                <a:latin typeface="+mj-lt"/>
              </a:rPr>
              <a:t>Logic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Operators</a:t>
            </a:r>
            <a:endParaRPr lang="en-US" strike="sngStrike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Conditionals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35BF9-C72F-4504-B373-DF9048E7A644}"/>
              </a:ext>
            </a:extLst>
          </p:cNvPr>
          <p:cNvSpPr/>
          <p:nvPr/>
        </p:nvSpPr>
        <p:spPr>
          <a:xfrm>
            <a:off x="5486400" y="3505201"/>
            <a:ext cx="1752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31339-1002-4CF0-94CA-AA8D9CC4284C}"/>
              </a:ext>
            </a:extLst>
          </p:cNvPr>
          <p:cNvSpPr txBox="1"/>
          <p:nvPr/>
        </p:nvSpPr>
        <p:spPr>
          <a:xfrm>
            <a:off x="1221621" y="5726668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plus more practice and application of what we’ve learned so far!</a:t>
            </a:r>
          </a:p>
        </p:txBody>
      </p:sp>
    </p:spTree>
    <p:extLst>
      <p:ext uri="{BB962C8B-B14F-4D97-AF65-F5344CB8AC3E}">
        <p14:creationId xmlns:p14="http://schemas.microsoft.com/office/powerpoint/2010/main" val="40663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" name="Down Arrow 1"/>
          <p:cNvSpPr/>
          <p:nvPr/>
        </p:nvSpPr>
        <p:spPr>
          <a:xfrm>
            <a:off x="3444989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427110-D9D1-4FB4-B624-821E1E861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A0D74F5-456A-42F3-B390-A5CF4587AF73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second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"Peas"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E6442-301B-4ABC-B98C-1CFB11BA6511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042731-7C09-45ED-AAB8-FF9EACFBB0F8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5CF01C-45ED-4891-AB83-54043D4996A6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EF25B-EF6F-49C0-8A35-68F4417AA13B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0A8066-7D65-4FA0-B34C-EC0ED8369382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C8A68B-B7D8-4015-AADB-E43C6A21B445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EDBA0B-CACE-43F5-B5EA-41347864C29D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723DA-60C0-412E-8529-F6BB43671760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0309DD-BD35-4301-8033-4ED3495AC3E8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85D5A7-3224-486E-A6C8-E74A16F52CA2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49FEA23-9BFE-4AD2-87EF-51ED2EF0CA66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D091-0E31-457C-ABFA-02226E38B8EB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4766AE-B880-460B-A826-B73BBE4C194E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61505-EBCE-486A-8EDD-1B71D519D319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34EDF333-BB36-4EF2-B29D-BE450E6144AD}"/>
              </a:ext>
            </a:extLst>
          </p:cNvPr>
          <p:cNvSpPr/>
          <p:nvPr/>
        </p:nvSpPr>
        <p:spPr>
          <a:xfrm rot="16200000">
            <a:off x="-178716" y="2335106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" name="Down Arrow 1"/>
          <p:cNvSpPr/>
          <p:nvPr/>
        </p:nvSpPr>
        <p:spPr>
          <a:xfrm>
            <a:off x="3444989" y="4114800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427110-D9D1-4FB4-B624-821E1E861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A0D74F5-456A-42F3-B390-A5CF4587AF73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second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"Peas"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…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print("I love Peas")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E6442-301B-4ABC-B98C-1CFB11BA6511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042731-7C09-45ED-AAB8-FF9EACFBB0F8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5CF01C-45ED-4891-AB83-54043D4996A6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EF25B-EF6F-49C0-8A35-68F4417AA13B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0A8066-7D65-4FA0-B34C-EC0ED8369382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C8A68B-B7D8-4015-AADB-E43C6A21B445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EDBA0B-CACE-43F5-B5EA-41347864C29D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723DA-60C0-412E-8529-F6BB43671760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0309DD-BD35-4301-8033-4ED3495AC3E8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85D5A7-3224-486E-A6C8-E74A16F52CA2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49FEA23-9BFE-4AD2-87EF-51ED2EF0CA66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D091-0E31-457C-ABFA-02226E38B8EB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4766AE-B880-460B-A826-B73BBE4C194E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61505-EBCE-486A-8EDD-1B71D519D319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08D52824-1B75-4F7F-967D-EA46627EE626}"/>
              </a:ext>
            </a:extLst>
          </p:cNvPr>
          <p:cNvSpPr/>
          <p:nvPr/>
        </p:nvSpPr>
        <p:spPr>
          <a:xfrm rot="16200000">
            <a:off x="-178716" y="2735934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5" name="Down Arrow 1">
            <a:extLst>
              <a:ext uri="{FF2B5EF4-FFF2-40B4-BE49-F238E27FC236}">
                <a16:creationId xmlns:a16="http://schemas.microsoft.com/office/drawing/2014/main" id="{1D116869-395B-43F6-8346-B384A6F702DA}"/>
              </a:ext>
            </a:extLst>
          </p:cNvPr>
          <p:cNvSpPr/>
          <p:nvPr/>
        </p:nvSpPr>
        <p:spPr>
          <a:xfrm>
            <a:off x="5033956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028E17-573C-48D1-AFFA-A2EB4D096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D8A5167-2CF5-443B-8C58-B62691B5C0D6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third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"Lettuce"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E5F30-2FF4-4DB6-9EC3-6E3B11FB3D12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864F5B-7D8E-4245-BD22-86AE9DBB9630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06A084-9125-4B3B-AA8C-4E0B34CEFD78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CEFAA9-09B1-4D71-A94A-83E6CC686119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75D17D-7491-4CFD-8649-B309A1BA110D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2D6859-CBD3-4524-A1B7-6F29B7C7044F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601C9-1694-477E-BA43-BDA2444E1A1A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A40F56-F2E3-4199-9C20-AB0C7D7782AB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FD131C-8F85-452C-9094-65039DFA8EA9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38E866-E949-4286-BC92-17E9CB30DBF6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82AA208-9D98-4062-A992-917B8031745F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6E458B-5C1D-4439-A3F0-71023CD32C21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CC0AFB-232D-4617-87C4-5D0BA718A5B9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87557-FCFF-4758-A776-03B51BC13DCA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67DA9D5-51C7-407A-A717-0D930B232F02}"/>
              </a:ext>
            </a:extLst>
          </p:cNvPr>
          <p:cNvSpPr/>
          <p:nvPr/>
        </p:nvSpPr>
        <p:spPr>
          <a:xfrm rot="16200000">
            <a:off x="-178716" y="2335106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5" name="Down Arrow 1">
            <a:extLst>
              <a:ext uri="{FF2B5EF4-FFF2-40B4-BE49-F238E27FC236}">
                <a16:creationId xmlns:a16="http://schemas.microsoft.com/office/drawing/2014/main" id="{1D116869-395B-43F6-8346-B384A6F702DA}"/>
              </a:ext>
            </a:extLst>
          </p:cNvPr>
          <p:cNvSpPr/>
          <p:nvPr/>
        </p:nvSpPr>
        <p:spPr>
          <a:xfrm>
            <a:off x="5033956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028E17-573C-48D1-AFFA-A2EB4D096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D8A5167-2CF5-443B-8C58-B62691B5C0D6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third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"Lettuce"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…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print("I love Lettuce")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E5F30-2FF4-4DB6-9EC3-6E3B11FB3D12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864F5B-7D8E-4245-BD22-86AE9DBB9630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06A084-9125-4B3B-AA8C-4E0B34CEFD78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CEFAA9-09B1-4D71-A94A-83E6CC686119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75D17D-7491-4CFD-8649-B309A1BA110D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2D6859-CBD3-4524-A1B7-6F29B7C7044F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601C9-1694-477E-BA43-BDA2444E1A1A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A40F56-F2E3-4199-9C20-AB0C7D7782AB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FD131C-8F85-452C-9094-65039DFA8EA9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38E866-E949-4286-BC92-17E9CB30DBF6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82AA208-9D98-4062-A992-917B8031745F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6E458B-5C1D-4439-A3F0-71023CD32C21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CC0AFB-232D-4617-87C4-5D0BA718A5B9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87557-FCFF-4758-A776-03B51BC13DCA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22556EBD-3DAA-4AE4-AC11-3DCB9AB074B8}"/>
              </a:ext>
            </a:extLst>
          </p:cNvPr>
          <p:cNvSpPr/>
          <p:nvPr/>
        </p:nvSpPr>
        <p:spPr>
          <a:xfrm rot="16200000">
            <a:off x="-178716" y="2735934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" name="Down Arrow 1"/>
          <p:cNvSpPr/>
          <p:nvPr/>
        </p:nvSpPr>
        <p:spPr>
          <a:xfrm>
            <a:off x="6589208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F427ED-E1FA-430D-AAD9-824914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20618842-BFD7-411A-9EFC-D1684D6B96A5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fourth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"Tomatoes"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4CDA57-692A-4D65-BB40-7A66F94FE953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5D8D98-948F-4C5A-BFD1-C9C07BE62F2A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131C11-F616-4E73-9923-64055C399739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1BCB89-2D85-49A9-9E95-08B48373A9ED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F4F76A-202D-44F2-800A-CA51B31850E3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51C61E-4243-464D-8CDD-F7E6016E92D0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74C019-DC6F-4FDA-9E7B-AB3F416C6A01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B1BD92-2822-47FA-83C3-93ED10354C1E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F38CDF-2F64-4F89-80DC-B8AF59D5A9DF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1552C3-5B9F-46A3-9075-BB49672FBF9F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994DEF0-338B-4895-8611-0156D2B944E5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47653C-6B79-4648-8CF3-1EA1B25A5E1A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13FA3-91EA-4F72-B9F9-46FC75AFEF00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2CA09-8586-44F1-A9DF-4119AA067224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1FC475CF-1810-4437-8F6F-0343053FB195}"/>
              </a:ext>
            </a:extLst>
          </p:cNvPr>
          <p:cNvSpPr/>
          <p:nvPr/>
        </p:nvSpPr>
        <p:spPr>
          <a:xfrm rot="16200000">
            <a:off x="-178716" y="2335106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2" name="Down Arrow 1"/>
          <p:cNvSpPr/>
          <p:nvPr/>
        </p:nvSpPr>
        <p:spPr>
          <a:xfrm>
            <a:off x="6589208" y="4114799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F427ED-E1FA-430D-AAD9-824914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8934"/>
          <a:stretch/>
        </p:blipFill>
        <p:spPr>
          <a:xfrm>
            <a:off x="0" y="914400"/>
            <a:ext cx="9144000" cy="24135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20618842-BFD7-411A-9EFC-D1684D6B96A5}"/>
              </a:ext>
            </a:extLst>
          </p:cNvPr>
          <p:cNvSpPr txBox="1">
            <a:spLocks/>
          </p:cNvSpPr>
          <p:nvPr/>
        </p:nvSpPr>
        <p:spPr>
          <a:xfrm>
            <a:off x="304800" y="3428999"/>
            <a:ext cx="8001000" cy="5847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the fourth iteration, the loop sets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vegetable = "Tomatoes"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… </a:t>
            </a:r>
            <a:r>
              <a:rPr lang="en-US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print("I love Tomatoes")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4CDA57-692A-4D65-BB40-7A66F94FE953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5D8D98-948F-4C5A-BFD1-C9C07BE62F2A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131C11-F616-4E73-9923-64055C399739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1BCB89-2D85-49A9-9E95-08B48373A9ED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F4F76A-202D-44F2-800A-CA51B31850E3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51C61E-4243-464D-8CDD-F7E6016E92D0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74C019-DC6F-4FDA-9E7B-AB3F416C6A01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B1BD92-2822-47FA-83C3-93ED10354C1E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F38CDF-2F64-4F89-80DC-B8AF59D5A9DF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1552C3-5B9F-46A3-9075-BB49672FBF9F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994DEF0-338B-4895-8611-0156D2B944E5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47653C-6B79-4648-8CF3-1EA1B25A5E1A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13FA3-91EA-4F72-B9F9-46FC75AFEF00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2CA09-8586-44F1-A9DF-4119AA067224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730403BB-B36C-4315-BA62-84E9BE41FB3F}"/>
              </a:ext>
            </a:extLst>
          </p:cNvPr>
          <p:cNvSpPr/>
          <p:nvPr/>
        </p:nvSpPr>
        <p:spPr>
          <a:xfrm rot="16200000">
            <a:off x="-178716" y="2735934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DAD0A54-8C59-4106-8D97-BA7F4953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2092"/>
          <a:stretch/>
        </p:blipFill>
        <p:spPr>
          <a:xfrm>
            <a:off x="0" y="914400"/>
            <a:ext cx="91440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sp>
        <p:nvSpPr>
          <p:cNvPr id="30" name="Down Arrow 1">
            <a:extLst>
              <a:ext uri="{FF2B5EF4-FFF2-40B4-BE49-F238E27FC236}">
                <a16:creationId xmlns:a16="http://schemas.microsoft.com/office/drawing/2014/main" id="{67937543-7F04-494E-B539-36615E1CFB4A}"/>
              </a:ext>
            </a:extLst>
          </p:cNvPr>
          <p:cNvSpPr/>
          <p:nvPr/>
        </p:nvSpPr>
        <p:spPr>
          <a:xfrm>
            <a:off x="8143458" y="4122333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574472-3AFC-4FB3-9EE9-95351966010E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BB638D-AEFF-423E-9948-2EE03FF93C12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AA83D8-4046-46FA-B55D-BF06A9CC20A3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88F570-606A-4CD6-8180-965640E498B2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A9552B-23B3-43F6-B268-CDCE27D5B35B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07991-DD39-452D-9A0C-B2187DE4CE8E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F2E611-8169-48D0-8D97-8F7D6947576C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85348-E8D3-4B44-B31B-A3835E32D395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1FDA42-2ED3-46FF-A1CD-D32BDBCC8914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28141B-5E1D-4DE4-8B04-E8482BCC8D52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32412CC-39DF-4D14-AF95-842FF9B2D908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18018-C8D5-473C-B1F3-6950843624BB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F58C25-9E68-42B9-98B9-72688129D853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003FEB-3580-45DF-BCF0-7FD06E2772EC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22327E1D-0438-48D5-BDE5-BB8BAD108A97}"/>
              </a:ext>
            </a:extLst>
          </p:cNvPr>
          <p:cNvSpPr/>
          <p:nvPr/>
        </p:nvSpPr>
        <p:spPr>
          <a:xfrm rot="16200000">
            <a:off x="-178716" y="2335106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D86451F-FEDB-4637-A27F-D6F3D0B7B256}"/>
              </a:ext>
            </a:extLst>
          </p:cNvPr>
          <p:cNvSpPr txBox="1">
            <a:spLocks/>
          </p:cNvSpPr>
          <p:nvPr/>
        </p:nvSpPr>
        <p:spPr>
          <a:xfrm>
            <a:off x="317863" y="3802629"/>
            <a:ext cx="8001000" cy="8871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We’ve now looped through the entire sequence. </a:t>
            </a:r>
            <a:b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For Loop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F427ED-E1FA-430D-AAD9-824914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6" b="42092"/>
          <a:stretch/>
        </p:blipFill>
        <p:spPr>
          <a:xfrm>
            <a:off x="0" y="914400"/>
            <a:ext cx="9144000" cy="27432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317863" y="3802629"/>
            <a:ext cx="8001000" cy="8871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We’ve now looped through the entire sequence. </a:t>
            </a:r>
            <a:b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the code skips forward to continue running code </a:t>
            </a:r>
            <a:b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after the for loop.</a:t>
            </a:r>
          </a:p>
        </p:txBody>
      </p:sp>
      <p:sp>
        <p:nvSpPr>
          <p:cNvPr id="30" name="Down Arrow 1">
            <a:extLst>
              <a:ext uri="{FF2B5EF4-FFF2-40B4-BE49-F238E27FC236}">
                <a16:creationId xmlns:a16="http://schemas.microsoft.com/office/drawing/2014/main" id="{67937543-7F04-494E-B539-36615E1CFB4A}"/>
              </a:ext>
            </a:extLst>
          </p:cNvPr>
          <p:cNvSpPr/>
          <p:nvPr/>
        </p:nvSpPr>
        <p:spPr>
          <a:xfrm>
            <a:off x="8143458" y="4122333"/>
            <a:ext cx="713159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574472-3AFC-4FB3-9EE9-95351966010E}"/>
              </a:ext>
            </a:extLst>
          </p:cNvPr>
          <p:cNvGrpSpPr/>
          <p:nvPr/>
        </p:nvGrpSpPr>
        <p:grpSpPr>
          <a:xfrm>
            <a:off x="1335370" y="4876800"/>
            <a:ext cx="6483626" cy="1524000"/>
            <a:chOff x="-5742034" y="1600199"/>
            <a:chExt cx="8522140" cy="240218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BB638D-AEFF-423E-9948-2EE03FF93C12}"/>
                </a:ext>
              </a:extLst>
            </p:cNvPr>
            <p:cNvSpPr/>
            <p:nvPr/>
          </p:nvSpPr>
          <p:spPr>
            <a:xfrm>
              <a:off x="-5742034" y="1600199"/>
              <a:ext cx="8522140" cy="1905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AA83D8-4046-46FA-B55D-BF06A9CC20A3}"/>
                </a:ext>
              </a:extLst>
            </p:cNvPr>
            <p:cNvSpPr/>
            <p:nvPr/>
          </p:nvSpPr>
          <p:spPr>
            <a:xfrm>
              <a:off x="-5486400" y="1828800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88F570-606A-4CD6-8180-965640E498B2}"/>
                </a:ext>
              </a:extLst>
            </p:cNvPr>
            <p:cNvSpPr/>
            <p:nvPr/>
          </p:nvSpPr>
          <p:spPr>
            <a:xfrm>
              <a:off x="-3423247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A9552B-23B3-43F6-B268-CDCE27D5B35B}"/>
                </a:ext>
              </a:extLst>
            </p:cNvPr>
            <p:cNvSpPr/>
            <p:nvPr/>
          </p:nvSpPr>
          <p:spPr>
            <a:xfrm>
              <a:off x="-1334694" y="1828799"/>
              <a:ext cx="1845619" cy="15171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07991-DD39-452D-9A0C-B2187DE4CE8E}"/>
                </a:ext>
              </a:extLst>
            </p:cNvPr>
            <p:cNvSpPr/>
            <p:nvPr/>
          </p:nvSpPr>
          <p:spPr>
            <a:xfrm>
              <a:off x="753860" y="1828799"/>
              <a:ext cx="1756988" cy="1505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F2E611-8169-48D0-8D97-8F7D6947576C}"/>
                </a:ext>
              </a:extLst>
            </p:cNvPr>
            <p:cNvSpPr txBox="1"/>
            <p:nvPr/>
          </p:nvSpPr>
          <p:spPr>
            <a:xfrm>
              <a:off x="-5066293" y="3517258"/>
              <a:ext cx="1079208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0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85348-E8D3-4B44-B31B-A3835E32D395}"/>
                </a:ext>
              </a:extLst>
            </p:cNvPr>
            <p:cNvSpPr txBox="1"/>
            <p:nvPr/>
          </p:nvSpPr>
          <p:spPr>
            <a:xfrm>
              <a:off x="-3003140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1FDA42-2ED3-46FF-A1CD-D32BDBCC8914}"/>
                </a:ext>
              </a:extLst>
            </p:cNvPr>
            <p:cNvSpPr txBox="1"/>
            <p:nvPr/>
          </p:nvSpPr>
          <p:spPr>
            <a:xfrm>
              <a:off x="-1004107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28141B-5E1D-4DE4-8B04-E8482BCC8D52}"/>
                </a:ext>
              </a:extLst>
            </p:cNvPr>
            <p:cNvSpPr txBox="1"/>
            <p:nvPr/>
          </p:nvSpPr>
          <p:spPr>
            <a:xfrm>
              <a:off x="1206026" y="3517258"/>
              <a:ext cx="1013890" cy="485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Index 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32412CC-39DF-4D14-AF95-842FF9B2D908}"/>
              </a:ext>
            </a:extLst>
          </p:cNvPr>
          <p:cNvSpPr txBox="1"/>
          <p:nvPr/>
        </p:nvSpPr>
        <p:spPr>
          <a:xfrm>
            <a:off x="1791266" y="533102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Carrots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18018-C8D5-473C-B1F3-6950843624BB}"/>
              </a:ext>
            </a:extLst>
          </p:cNvPr>
          <p:cNvSpPr txBox="1"/>
          <p:nvPr/>
        </p:nvSpPr>
        <p:spPr>
          <a:xfrm>
            <a:off x="3520459" y="53292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F58C25-9E68-42B9-98B9-72688129D853}"/>
              </a:ext>
            </a:extLst>
          </p:cNvPr>
          <p:cNvSpPr txBox="1"/>
          <p:nvPr/>
        </p:nvSpPr>
        <p:spPr>
          <a:xfrm>
            <a:off x="5019835" y="532929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Lettuce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003FEB-3580-45DF-BCF0-7FD06E2772EC}"/>
              </a:ext>
            </a:extLst>
          </p:cNvPr>
          <p:cNvSpPr txBox="1"/>
          <p:nvPr/>
        </p:nvSpPr>
        <p:spPr>
          <a:xfrm>
            <a:off x="6466988" y="533800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Tomatoes</a:t>
            </a: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22327E1D-0438-48D5-BDE5-BB8BAD108A97}"/>
              </a:ext>
            </a:extLst>
          </p:cNvPr>
          <p:cNvSpPr/>
          <p:nvPr/>
        </p:nvSpPr>
        <p:spPr>
          <a:xfrm rot="16200000">
            <a:off x="-178716" y="3061048"/>
            <a:ext cx="382263" cy="660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Range and Enumerate</a:t>
            </a:r>
          </a:p>
        </p:txBody>
      </p:sp>
    </p:spTree>
    <p:extLst>
      <p:ext uri="{BB962C8B-B14F-4D97-AF65-F5344CB8AC3E}">
        <p14:creationId xmlns:p14="http://schemas.microsoft.com/office/powerpoint/2010/main" val="11607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You will create two for loops to navigate through a list of vulnerable IP addresses.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Using the file provided, do the following: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a loop using range() that moves through only the first 5 </a:t>
            </a:r>
            <a:r>
              <a:rPr lang="en-US" sz="2000" dirty="0" err="1"/>
              <a:t>IP_addresses</a:t>
            </a:r>
            <a:r>
              <a:rPr lang="en-US" sz="2000" dirty="0"/>
              <a:t> and prints them in order to the screen with their rank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a loop using enumerate() that goes through all of the </a:t>
            </a:r>
            <a:r>
              <a:rPr lang="en-US" sz="2000" dirty="0" err="1"/>
              <a:t>IP_addresses</a:t>
            </a:r>
            <a:r>
              <a:rPr lang="en-US" sz="2000" dirty="0"/>
              <a:t> and prints out the vulnerability ranking for each 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Hint: </a:t>
            </a:r>
            <a:r>
              <a:rPr lang="en-US" sz="2000" dirty="0"/>
              <a:t>The </a:t>
            </a:r>
            <a:r>
              <a:rPr lang="en-US" sz="2000" i="1" dirty="0"/>
              <a:t>ranking</a:t>
            </a:r>
            <a:r>
              <a:rPr lang="en-US" sz="2000" dirty="0"/>
              <a:t> for an IP address is determined by its position in the list. The first element has the ranking of 1, the second has the rank of 2, and so 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Vulnerable List  (10 min)</a:t>
            </a:r>
          </a:p>
        </p:txBody>
      </p:sp>
    </p:spTree>
    <p:extLst>
      <p:ext uri="{BB962C8B-B14F-4D97-AF65-F5344CB8AC3E}">
        <p14:creationId xmlns:p14="http://schemas.microsoft.com/office/powerpoint/2010/main" val="27765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530914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simple and complex conditionals to create branching paths for programs to execute.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Build a command-line application using conditionals and user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loops to iterate through lists and dictionaries to perform basic operations on collections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dirty="0"/>
              <a:t> function to loop through a list with defined ranges.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2000" dirty="0"/>
              <a:t> function to loop through a list with a built-in counter.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/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dirty="0"/>
              <a:t> methods with loops to convert data from dictionaries into lists. </a:t>
            </a:r>
          </a:p>
        </p:txBody>
      </p:sp>
    </p:spTree>
    <p:extLst>
      <p:ext uri="{BB962C8B-B14F-4D97-AF65-F5344CB8AC3E}">
        <p14:creationId xmlns:p14="http://schemas.microsoft.com/office/powerpoint/2010/main" val="2581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Vulnerable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727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Break! (15 minutes)</a:t>
            </a:r>
          </a:p>
        </p:txBody>
      </p:sp>
    </p:spTree>
    <p:extLst>
      <p:ext uri="{BB962C8B-B14F-4D97-AF65-F5344CB8AC3E}">
        <p14:creationId xmlns:p14="http://schemas.microsoft.com/office/powerpoint/2010/main" val="6735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Nested for Loops</a:t>
            </a:r>
          </a:p>
        </p:txBody>
      </p:sp>
    </p:spTree>
    <p:extLst>
      <p:ext uri="{BB962C8B-B14F-4D97-AF65-F5344CB8AC3E}">
        <p14:creationId xmlns:p14="http://schemas.microsoft.com/office/powerpoint/2010/main" val="11566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6470" cy="4968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In this activity, you are given a short list of dictionaries of people who work as programmers and must print out all the key/value pairs for each programmer using a series of nested for loops.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Send the students the following file and instructions over Slack: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File: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ProgrammerLoop.py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/>
              <a:t>Instructions: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Using the list of dictionaries in the file provided, do the following: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Loop through the </a:t>
            </a:r>
            <a:r>
              <a:rPr lang="en-US" sz="2000" dirty="0" err="1"/>
              <a:t>programmers_list</a:t>
            </a:r>
            <a:r>
              <a:rPr lang="en-US" sz="2000" dirty="0"/>
              <a:t> one dictionary at a time.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Loop through each of the dictionary's keys and values.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Print out each key and its associated value to the terminal.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Print out a line which will separate each programmer from the next.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Programmer Loop  (7 min)</a:t>
            </a:r>
          </a:p>
        </p:txBody>
      </p:sp>
    </p:spTree>
    <p:extLst>
      <p:ext uri="{BB962C8B-B14F-4D97-AF65-F5344CB8AC3E}">
        <p14:creationId xmlns:p14="http://schemas.microsoft.com/office/powerpoint/2010/main" val="6921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Programmer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9276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6493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4724400" cy="5016758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For loops </a:t>
            </a:r>
            <a:r>
              <a:rPr lang="en-US" sz="2000" dirty="0"/>
              <a:t>allow you run a block of code </a:t>
            </a:r>
            <a:r>
              <a:rPr lang="en-US" sz="2000" i="1" dirty="0"/>
              <a:t>for</a:t>
            </a:r>
            <a:r>
              <a:rPr lang="en-US" sz="2000" dirty="0"/>
              <a:t> each item in a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While loops </a:t>
            </a:r>
            <a:r>
              <a:rPr lang="en-US" sz="2000" dirty="0"/>
              <a:t>allow you to run </a:t>
            </a:r>
            <a:r>
              <a:rPr lang="en-US" sz="2000" i="1" dirty="0"/>
              <a:t>while </a:t>
            </a:r>
            <a:r>
              <a:rPr lang="en-US" sz="2000" dirty="0"/>
              <a:t> some condition is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For vs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E1A83-18C1-45F4-B2CA-E69CDA54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22777"/>
            <a:ext cx="2698773" cy="1020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B6983-A242-46F3-A8D5-397A9EDD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491290"/>
            <a:ext cx="2181529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D2D2B-FCED-4F88-BD77-1BC4B1C9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85" y="2014573"/>
            <a:ext cx="562053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DA28F-A6EB-40B5-9CC9-5A73B6085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624658"/>
            <a:ext cx="552527" cy="13908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9C0CD-BA70-48D7-893F-B5E193252C34}"/>
              </a:ext>
            </a:extLst>
          </p:cNvPr>
          <p:cNvCxnSpPr/>
          <p:nvPr/>
        </p:nvCxnSpPr>
        <p:spPr>
          <a:xfrm>
            <a:off x="4651185" y="2448021"/>
            <a:ext cx="83820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16E24-F21F-479C-8EE6-5C0EA41EA012}"/>
              </a:ext>
            </a:extLst>
          </p:cNvPr>
          <p:cNvCxnSpPr/>
          <p:nvPr/>
        </p:nvCxnSpPr>
        <p:spPr>
          <a:xfrm>
            <a:off x="4219788" y="5320080"/>
            <a:ext cx="83820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For vs While</a:t>
            </a:r>
          </a:p>
        </p:txBody>
      </p:sp>
      <p:pic>
        <p:nvPicPr>
          <p:cNvPr id="2050" name="Picture 2" descr="Image result for loop diagram for vs while python">
            <a:extLst>
              <a:ext uri="{FF2B5EF4-FFF2-40B4-BE49-F238E27FC236}">
                <a16:creationId xmlns:a16="http://schemas.microsoft.com/office/drawing/2014/main" id="{68DD9F46-87D0-433B-9ACB-617A9D8A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5726"/>
            <a:ext cx="4560718" cy="41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ile loop in Python">
            <a:extLst>
              <a:ext uri="{FF2B5EF4-FFF2-40B4-BE49-F238E27FC236}">
                <a16:creationId xmlns:a16="http://schemas.microsoft.com/office/drawing/2014/main" id="{8FAA26CD-4434-4392-9BE9-EF5C08C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3276600" cy="50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8"/>
          <a:stretch/>
        </p:blipFill>
        <p:spPr>
          <a:xfrm>
            <a:off x="457200" y="914400"/>
            <a:ext cx="6079254" cy="240356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200" y="4419600"/>
            <a:ext cx="6079254" cy="206788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starts at 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7D6EE9-6C49-4853-BC25-6565F5DCE0C7}"/>
              </a:ext>
            </a:extLst>
          </p:cNvPr>
          <p:cNvSpPr/>
          <p:nvPr/>
        </p:nvSpPr>
        <p:spPr>
          <a:xfrm>
            <a:off x="83302" y="953988"/>
            <a:ext cx="533400" cy="25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&lt; 5 - &gt;True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8"/>
          <a:stretch/>
        </p:blipFill>
        <p:spPr>
          <a:xfrm>
            <a:off x="457200" y="914400"/>
            <a:ext cx="6079254" cy="240356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200" y="4419600"/>
            <a:ext cx="7315200" cy="206788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We check the condition to see if the block of code will run.</a:t>
            </a:r>
          </a:p>
          <a:p>
            <a:pPr marL="0" indent="0">
              <a:buNone/>
            </a:pPr>
            <a:endParaRPr lang="en-US" sz="2000" dirty="0"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Because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 &lt; 5 </a:t>
            </a: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 is 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), we will run the block of code </a:t>
            </a: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97D6EE9-6C49-4853-BC25-6565F5DCE0C7}"/>
              </a:ext>
            </a:extLst>
          </p:cNvPr>
          <p:cNvSpPr/>
          <p:nvPr/>
        </p:nvSpPr>
        <p:spPr>
          <a:xfrm>
            <a:off x="122699" y="1756364"/>
            <a:ext cx="533400" cy="25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ECAB-2A3D-9044-A290-776EC77A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Warm-up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8"/>
          <a:stretch/>
        </p:blipFill>
        <p:spPr>
          <a:xfrm>
            <a:off x="457200" y="914400"/>
            <a:ext cx="6079254" cy="240356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277586" y="4322907"/>
            <a:ext cx="7315200" cy="206788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The block of code prints and then </a:t>
            </a:r>
            <a:r>
              <a:rPr lang="en-US" sz="2000" i="1" dirty="0">
                <a:ea typeface="Roboto" panose="02000000000000000000" pitchFamily="2" charset="0"/>
                <a:cs typeface="Courier New" panose="02070309020205020404" pitchFamily="49" charset="0"/>
              </a:rPr>
              <a:t>increments</a:t>
            </a: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 our iterator variable </a:t>
            </a:r>
            <a:r>
              <a:rPr lang="en-US" sz="2000" i="1" dirty="0" err="1"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endParaRPr lang="en-US" sz="2000" i="1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97D6EE9-6C49-4853-BC25-6565F5DCE0C7}"/>
              </a:ext>
            </a:extLst>
          </p:cNvPr>
          <p:cNvSpPr/>
          <p:nvPr/>
        </p:nvSpPr>
        <p:spPr>
          <a:xfrm>
            <a:off x="389399" y="2013454"/>
            <a:ext cx="533400" cy="25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F02A2-8F7A-4C37-9319-ADFE86CDDE02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&lt; 5 - &gt; True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8"/>
          <a:stretch/>
        </p:blipFill>
        <p:spPr>
          <a:xfrm>
            <a:off x="457200" y="914400"/>
            <a:ext cx="6079254" cy="240356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200" y="4419600"/>
            <a:ext cx="6079254" cy="206788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The block of code prints and then </a:t>
            </a:r>
            <a:r>
              <a:rPr lang="en-US" sz="2000" i="1" dirty="0">
                <a:ea typeface="Roboto" panose="02000000000000000000" pitchFamily="2" charset="0"/>
                <a:cs typeface="Courier New" panose="02070309020205020404" pitchFamily="49" charset="0"/>
              </a:rPr>
              <a:t>increments</a:t>
            </a: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 our iterator variable </a:t>
            </a:r>
            <a:r>
              <a:rPr lang="en-US" sz="2000" i="1" dirty="0" err="1"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endParaRPr lang="en-US" sz="2000" i="1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97D6EE9-6C49-4853-BC25-6565F5DCE0C7}"/>
              </a:ext>
            </a:extLst>
          </p:cNvPr>
          <p:cNvSpPr/>
          <p:nvPr/>
        </p:nvSpPr>
        <p:spPr>
          <a:xfrm>
            <a:off x="368617" y="2255722"/>
            <a:ext cx="533400" cy="25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F02A2-8F7A-4C37-9319-ADFE86CDDE02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&lt; 5 - &gt; True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</a:t>
            </a:r>
          </a:p>
          <a:p>
            <a:pPr algn="l"/>
            <a:endParaRPr lang="en-US" sz="2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</a:t>
            </a:r>
            <a:r>
              <a:rPr lang="en-US" sz="2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+ 1 -&gt; 2</a:t>
            </a:r>
          </a:p>
        </p:txBody>
      </p:sp>
    </p:spTree>
    <p:extLst>
      <p:ext uri="{BB962C8B-B14F-4D97-AF65-F5344CB8AC3E}">
        <p14:creationId xmlns:p14="http://schemas.microsoft.com/office/powerpoint/2010/main" val="28535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80B486D-B1ED-4811-9D9D-7D9964368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8"/>
          <a:stretch/>
        </p:blipFill>
        <p:spPr>
          <a:xfrm>
            <a:off x="457200" y="914400"/>
            <a:ext cx="6079254" cy="2403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1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200" y="4419600"/>
            <a:ext cx="6079254" cy="206788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At the end of the code block, we go back to the top of the while loop.</a:t>
            </a:r>
            <a:endParaRPr lang="en-US" sz="20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11" name="Arrow: U-Turn 10">
            <a:extLst>
              <a:ext uri="{FF2B5EF4-FFF2-40B4-BE49-F238E27FC236}">
                <a16:creationId xmlns:a16="http://schemas.microsoft.com/office/drawing/2014/main" id="{EA76102F-A252-49EF-AA1B-47B73387BEC9}"/>
              </a:ext>
            </a:extLst>
          </p:cNvPr>
          <p:cNvSpPr/>
          <p:nvPr/>
        </p:nvSpPr>
        <p:spPr>
          <a:xfrm rot="16200000">
            <a:off x="38023" y="1714423"/>
            <a:ext cx="990600" cy="914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452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2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99"/>
          <a:stretch/>
        </p:blipFill>
        <p:spPr>
          <a:xfrm>
            <a:off x="457200" y="914400"/>
            <a:ext cx="6079254" cy="266482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199" y="4267200"/>
            <a:ext cx="6544853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Now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is 2, which is still less than 5, so the code block gets executed again and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is incremented to 3.</a:t>
            </a:r>
          </a:p>
          <a:p>
            <a:pPr marL="0" indent="0">
              <a:buNone/>
            </a:pP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This process continues until the condition is False, i.e., when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&gt;= 5.</a:t>
            </a: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4FFD9D-A5DF-41B4-BCD2-3BB07E3B3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99"/>
          <a:stretch/>
        </p:blipFill>
        <p:spPr>
          <a:xfrm>
            <a:off x="457200" y="914400"/>
            <a:ext cx="6079254" cy="26648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2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8C13CE-14D1-406D-BD37-9AAF2564375D}"/>
              </a:ext>
            </a:extLst>
          </p:cNvPr>
          <p:cNvSpPr txBox="1">
            <a:spLocks/>
          </p:cNvSpPr>
          <p:nvPr/>
        </p:nvSpPr>
        <p:spPr>
          <a:xfrm>
            <a:off x="457199" y="4267200"/>
            <a:ext cx="6544853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Now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is 2, which is still less than 5, so the code block gets executed again and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is incremented to 3.</a:t>
            </a:r>
          </a:p>
          <a:p>
            <a:pPr marL="0" indent="0">
              <a:buNone/>
            </a:pP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This process continues until the condition is False, i.e., when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&gt;= 5.</a:t>
            </a:r>
            <a:endParaRPr lang="en-US" sz="2000" dirty="0"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9D42027-CE15-4716-8E9B-0696ED91BBAA}"/>
              </a:ext>
            </a:extLst>
          </p:cNvPr>
          <p:cNvSpPr/>
          <p:nvPr/>
        </p:nvSpPr>
        <p:spPr>
          <a:xfrm rot="16200000">
            <a:off x="38023" y="1714423"/>
            <a:ext cx="990600" cy="914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452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5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3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52"/>
          <a:stretch/>
        </p:blipFill>
        <p:spPr>
          <a:xfrm>
            <a:off x="457200" y="914400"/>
            <a:ext cx="6079254" cy="2934789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459C07-26FA-45AE-BC4A-C1E56E94F709}"/>
              </a:ext>
            </a:extLst>
          </p:cNvPr>
          <p:cNvSpPr txBox="1">
            <a:spLocks/>
          </p:cNvSpPr>
          <p:nvPr/>
        </p:nvSpPr>
        <p:spPr>
          <a:xfrm>
            <a:off x="457200" y="4328163"/>
            <a:ext cx="6079254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ea typeface="Roboto" panose="02000000000000000000" pitchFamily="2" charset="0"/>
                <a:cs typeface="Courier New" panose="02070309020205020404" pitchFamily="49" charset="0"/>
              </a:rPr>
              <a:t>This process continues until the condition is False, i.e., when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&gt;= 5.</a:t>
            </a:r>
            <a:endParaRPr lang="en-US" sz="2000" dirty="0"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8D1363-2049-448F-86FB-9DE227080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52"/>
          <a:stretch/>
        </p:blipFill>
        <p:spPr>
          <a:xfrm>
            <a:off x="457200" y="914400"/>
            <a:ext cx="6079254" cy="2934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3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4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7" name="Arrow: U-Turn 6">
            <a:extLst>
              <a:ext uri="{FF2B5EF4-FFF2-40B4-BE49-F238E27FC236}">
                <a16:creationId xmlns:a16="http://schemas.microsoft.com/office/drawing/2014/main" id="{20D53B67-19A3-4231-985F-543C7CE87667}"/>
              </a:ext>
            </a:extLst>
          </p:cNvPr>
          <p:cNvSpPr/>
          <p:nvPr/>
        </p:nvSpPr>
        <p:spPr>
          <a:xfrm rot="16200000">
            <a:off x="38023" y="1714423"/>
            <a:ext cx="990600" cy="914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452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8356DB-AD90-44CB-93BD-BE50E15F5CB1}"/>
              </a:ext>
            </a:extLst>
          </p:cNvPr>
          <p:cNvSpPr txBox="1">
            <a:spLocks/>
          </p:cNvSpPr>
          <p:nvPr/>
        </p:nvSpPr>
        <p:spPr>
          <a:xfrm>
            <a:off x="457200" y="4328163"/>
            <a:ext cx="6079254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This continues until the condition is False, i.e., when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&gt;= 5.</a:t>
            </a: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4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6079254" cy="3233998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DFF015-365D-4E10-A650-AB767FE276AF}"/>
              </a:ext>
            </a:extLst>
          </p:cNvPr>
          <p:cNvSpPr txBox="1">
            <a:spLocks/>
          </p:cNvSpPr>
          <p:nvPr/>
        </p:nvSpPr>
        <p:spPr>
          <a:xfrm>
            <a:off x="457200" y="4328163"/>
            <a:ext cx="6079254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b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</a:b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This continues until the condition is False, i.e., when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&gt;= 5.</a:t>
            </a: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4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4 &lt; 5 - &gt;True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print 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=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6079254" cy="3233998"/>
          </a:xfrm>
          <a:prstGeom prst="rect">
            <a:avLst/>
          </a:prstGeom>
        </p:spPr>
      </p:pic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3909B7BE-8E38-4CC9-87AA-D1CCA780F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254" y="1939836"/>
            <a:ext cx="397799" cy="397799"/>
          </a:xfrm>
          <a:prstGeom prst="rect">
            <a:avLst/>
          </a:prstGeom>
        </p:spPr>
      </p:pic>
      <p:sp>
        <p:nvSpPr>
          <p:cNvPr id="7" name="Arrow: U-Turn 6">
            <a:extLst>
              <a:ext uri="{FF2B5EF4-FFF2-40B4-BE49-F238E27FC236}">
                <a16:creationId xmlns:a16="http://schemas.microsoft.com/office/drawing/2014/main" id="{96241041-D5F1-4711-92AA-F688F6D539A1}"/>
              </a:ext>
            </a:extLst>
          </p:cNvPr>
          <p:cNvSpPr/>
          <p:nvPr/>
        </p:nvSpPr>
        <p:spPr>
          <a:xfrm rot="16200000">
            <a:off x="38023" y="1714423"/>
            <a:ext cx="990600" cy="9145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452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97B93-50DD-4CDD-8E1E-B26E7CD3CA2C}"/>
              </a:ext>
            </a:extLst>
          </p:cNvPr>
          <p:cNvSpPr txBox="1">
            <a:spLocks/>
          </p:cNvSpPr>
          <p:nvPr/>
        </p:nvSpPr>
        <p:spPr>
          <a:xfrm>
            <a:off x="457200" y="4328163"/>
            <a:ext cx="6079254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At the end of this loop iteration,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will be 5.</a:t>
            </a:r>
          </a:p>
        </p:txBody>
      </p:sp>
    </p:spTree>
    <p:extLst>
      <p:ext uri="{BB962C8B-B14F-4D97-AF65-F5344CB8AC3E}">
        <p14:creationId xmlns:p14="http://schemas.microsoft.com/office/powerpoint/2010/main" val="21383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That While Loop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AA3983-2A6A-45B7-A4EA-8A0C6BFA2D78}"/>
              </a:ext>
            </a:extLst>
          </p:cNvPr>
          <p:cNvSpPr txBox="1">
            <a:spLocks/>
          </p:cNvSpPr>
          <p:nvPr/>
        </p:nvSpPr>
        <p:spPr>
          <a:xfrm>
            <a:off x="7069854" y="1317362"/>
            <a:ext cx="2057399" cy="13496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5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 &lt; 5 - &gt; False</a:t>
            </a:r>
          </a:p>
          <a:p>
            <a:pPr algn="l"/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CC5CC-59B2-48C2-875F-F69D7E9F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6079254" cy="3233998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15BBFA4B-C9DD-4E49-A691-148FA86C0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270" y="1920316"/>
            <a:ext cx="461665" cy="461665"/>
          </a:xfrm>
          <a:prstGeom prst="rect">
            <a:avLst/>
          </a:prstGeom>
        </p:spPr>
      </p:pic>
      <p:sp>
        <p:nvSpPr>
          <p:cNvPr id="13" name="Arrow: U-Turn 12">
            <a:extLst>
              <a:ext uri="{FF2B5EF4-FFF2-40B4-BE49-F238E27FC236}">
                <a16:creationId xmlns:a16="http://schemas.microsoft.com/office/drawing/2014/main" id="{F0071EDA-4175-4C73-9E3D-4D12A14DF0A8}"/>
              </a:ext>
            </a:extLst>
          </p:cNvPr>
          <p:cNvSpPr/>
          <p:nvPr/>
        </p:nvSpPr>
        <p:spPr>
          <a:xfrm rot="5400000">
            <a:off x="3110856" y="695238"/>
            <a:ext cx="1200170" cy="3352954"/>
          </a:xfrm>
          <a:prstGeom prst="uturnArrow">
            <a:avLst>
              <a:gd name="adj1" fmla="val 13586"/>
              <a:gd name="adj2" fmla="val 14333"/>
              <a:gd name="adj3" fmla="val 29024"/>
              <a:gd name="adj4" fmla="val 43750"/>
              <a:gd name="adj5" fmla="val 1000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78E60F-8A9A-4A74-9621-43983F00AB62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6781800" cy="2057401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Now </a:t>
            </a:r>
            <a:r>
              <a:rPr lang="en-US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is 5, which is </a:t>
            </a:r>
            <a:r>
              <a:rPr lang="en-US" sz="2000" i="1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 less than 5, so the code block in the while loop won’t get executed again.</a:t>
            </a:r>
          </a:p>
          <a:p>
            <a:pPr marL="0" indent="0">
              <a:buNone/>
            </a:pPr>
            <a:endParaRPr lang="en-US" sz="2000" dirty="0">
              <a:latin typeface="+mj-lt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ea typeface="Roboto" panose="02000000000000000000" pitchFamily="2" charset="0"/>
                <a:cs typeface="Courier New" panose="02070309020205020404" pitchFamily="49" charset="0"/>
              </a:rPr>
              <a:t>At this point, the code would continue running any code after the while loop and our loop iteration is finished.</a:t>
            </a:r>
          </a:p>
        </p:txBody>
      </p:sp>
    </p:spTree>
    <p:extLst>
      <p:ext uri="{BB962C8B-B14F-4D97-AF65-F5344CB8AC3E}">
        <p14:creationId xmlns:p14="http://schemas.microsoft.com/office/powerpoint/2010/main" val="9508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45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/>
              <a:t>Instructions: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Declare a variable called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dirty="0"/>
              <a:t>, and store your name inside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"My name is *YOUR NAME HERE*."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Declare a variable called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400" dirty="0"/>
              <a:t>, and store your age inside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"I am *YOUR AGE HERE* years old."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Declare a variable called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pizza_price</a:t>
            </a:r>
            <a:r>
              <a:rPr lang="en-US" sz="1400" dirty="0"/>
              <a:t>, and store a number inside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Declare a variable called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number_of_pizzas</a:t>
            </a:r>
            <a:r>
              <a:rPr lang="en-US" sz="1400" dirty="0"/>
              <a:t>, and store a number inside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Store the total price for all the pizzas in a variable called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total_price_of_pizzas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"The price of pizza is *PRICE OF PIZZA* dollars."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"We are buying *NUMBER OF PIZZAS* pizzas."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"The total price for all the pizzas is *TOTAL PRICE OF PIZZAS*."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a list, called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favorite_countries</a:t>
            </a:r>
            <a:r>
              <a:rPr lang="en-US" sz="1400" dirty="0"/>
              <a:t>. Store the name of four favorite countries inside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the message: "My favorite countries are *LIST OF COUNTRIES HERE*."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a dictionary called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contact_information</a:t>
            </a:r>
            <a:r>
              <a:rPr lang="en-US" sz="1400" dirty="0"/>
              <a:t> and store a home phone number, a cellphone number, and an email address inside of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out the message: "Please contact me at *EMAIL* or call me at *HOME PHONE*"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Print out the message: "In case of an emergency call *CELL NUMBER*"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Doling Out Data Types (12 min)</a:t>
            </a:r>
          </a:p>
        </p:txBody>
      </p:sp>
    </p:spTree>
    <p:extLst>
      <p:ext uri="{BB962C8B-B14F-4D97-AF65-F5344CB8AC3E}">
        <p14:creationId xmlns:p14="http://schemas.microsoft.com/office/powerpoint/2010/main" val="28140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4582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In this activity, you will build a command-line game that will ask the user for a number and then will print all the numbers from 0 up until that number.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Ask the user "How many numbers?" and then print out a chain of ascending numbers from 0 up to, but not including, the number input.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After the results have printed, ask the user if they would like to continue. If "y" is entered, keep the chain running by inputting a new number and starting a new count from 0 to the number input. If "n" is entered, exit the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Hint: </a:t>
            </a:r>
            <a:r>
              <a:rPr lang="en-US" sz="2200" dirty="0"/>
              <a:t>You will need to use both for and while loops for this activity.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Rather than just displaying numbers starting at 0, have the numbers begin at the end of the previous chain.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The Number Chain (15 min)</a:t>
            </a:r>
          </a:p>
        </p:txBody>
      </p:sp>
    </p:spTree>
    <p:extLst>
      <p:ext uri="{BB962C8B-B14F-4D97-AF65-F5344CB8AC3E}">
        <p14:creationId xmlns:p14="http://schemas.microsoft.com/office/powerpoint/2010/main" val="33183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The Number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29408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3F93F-F01E-491E-B0D4-8D367D01C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45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dirty="0"/>
              <a:t>In this activity, you are a kid in a candy store with your parents. Do the following: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dirty="0"/>
              <a:t>Print out the list of candies provided to you in the file along with their index numbers stored in brackets beside them.</a:t>
            </a:r>
          </a:p>
          <a:p>
            <a:pPr lvl="1"/>
            <a:r>
              <a:rPr lang="en-US" sz="1650" dirty="0"/>
              <a:t>To do this, create a loop that prints all of the candies in the store to the terminal with their index stored in brackets beside them. </a:t>
            </a:r>
            <a:r>
              <a:rPr lang="en-US" sz="1650" b="1" dirty="0"/>
              <a:t>Example:</a:t>
            </a:r>
            <a:r>
              <a:rPr lang="en-US" sz="1650" dirty="0"/>
              <a:t> "[0] Snickers".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dirty="0"/>
              <a:t>Then print out a prompt that asks “Which candy would you like to bring home?” The user will have to input the index associated with the candy. This prompt will run until all 5 choices have been made.</a:t>
            </a:r>
          </a:p>
          <a:p>
            <a:pPr lvl="1"/>
            <a:r>
              <a:rPr lang="en-US" sz="1650" dirty="0"/>
              <a:t>To do this, create a loop that runs for a number of times as determined by the variable allowance. </a:t>
            </a:r>
            <a:r>
              <a:rPr lang="en-US" sz="1650" b="1" dirty="0"/>
              <a:t>Example:</a:t>
            </a:r>
            <a:r>
              <a:rPr lang="en-US" sz="1650" dirty="0"/>
              <a:t> If allowance is equal to five, the loop should run five times.</a:t>
            </a:r>
          </a:p>
          <a:p>
            <a:pPr lvl="1"/>
            <a:r>
              <a:rPr lang="en-US" sz="1650" dirty="0"/>
              <a:t>Each time this second loop runs, take in a user's input, preferably a number, and then add the candy with a matching index to the variable </a:t>
            </a:r>
            <a:r>
              <a:rPr lang="en-US" sz="1650" dirty="0" err="1"/>
              <a:t>candyCart</a:t>
            </a:r>
            <a:r>
              <a:rPr lang="en-US" sz="1650" dirty="0"/>
              <a:t>. </a:t>
            </a:r>
            <a:r>
              <a:rPr lang="en-US" sz="1650" b="1" dirty="0"/>
              <a:t>Example:</a:t>
            </a:r>
            <a:r>
              <a:rPr lang="en-US" sz="1650" dirty="0"/>
              <a:t> If the user enters "0" as their input, "Snickers" should be added into the </a:t>
            </a:r>
            <a:r>
              <a:rPr lang="en-US" sz="1650" dirty="0" err="1"/>
              <a:t>candyCart</a:t>
            </a:r>
            <a:r>
              <a:rPr lang="en-US" sz="1650" dirty="0"/>
              <a:t> list.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0" dirty="0"/>
              <a:t>Print out statement that says which candies the user brought home with them.</a:t>
            </a:r>
          </a:p>
          <a:p>
            <a:pPr lvl="1"/>
            <a:r>
              <a:rPr lang="en-US" sz="1650" dirty="0"/>
              <a:t>To do this, create another loop to print all of the candies selected to the terminal.</a:t>
            </a:r>
          </a:p>
          <a:p>
            <a:pPr marL="0" indent="0">
              <a:buNone/>
            </a:pPr>
            <a:r>
              <a:rPr lang="en-US" sz="1650" b="1" dirty="0"/>
              <a:t>Bonus:</a:t>
            </a:r>
            <a:r>
              <a:rPr lang="en-US" sz="1650" dirty="0"/>
              <a:t> Create a version of the same code which allows a user to select as much candy as they want up until they say they do not want any more.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Activity: Kid in a Candy Store (20 min)</a:t>
            </a:r>
          </a:p>
        </p:txBody>
      </p:sp>
    </p:spTree>
    <p:extLst>
      <p:ext uri="{BB962C8B-B14F-4D97-AF65-F5344CB8AC3E}">
        <p14:creationId xmlns:p14="http://schemas.microsoft.com/office/powerpoint/2010/main" val="11098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Kid in a Candy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0391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4722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Today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D7274-85FB-4C23-83BB-CC5972B26A48}"/>
              </a:ext>
            </a:extLst>
          </p:cNvPr>
          <p:cNvSpPr/>
          <p:nvPr/>
        </p:nvSpPr>
        <p:spPr>
          <a:xfrm>
            <a:off x="1371600" y="1981200"/>
            <a:ext cx="8587099" cy="36009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6000" b="1" dirty="0">
                <a:solidFill>
                  <a:srgbClr val="6CCCE6"/>
                </a:solidFill>
                <a:latin typeface="+mj-lt"/>
              </a:rPr>
              <a:t>Data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Numbers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Strings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Booleans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Lists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Dictionaries</a:t>
            </a:r>
          </a:p>
          <a:p>
            <a:br>
              <a:rPr lang="en-US" sz="6000" dirty="0">
                <a:latin typeface="+mj-lt"/>
              </a:rPr>
            </a:br>
            <a:r>
              <a:rPr lang="en-US" sz="6000" b="1" dirty="0">
                <a:solidFill>
                  <a:srgbClr val="6CCCE6"/>
                </a:solidFill>
                <a:latin typeface="+mj-lt"/>
              </a:rPr>
              <a:t>Logic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>
                <a:latin typeface="+mj-lt"/>
              </a:rPr>
              <a:t>Operators</a:t>
            </a:r>
            <a:endParaRPr lang="en-US" strike="sngStrike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/>
              <a:t>Conditionals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trike="sngStrike" dirty="0"/>
              <a:t>Loops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060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534400" cy="572464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By the end of class, you will be able to: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simple and complex conditionals to create branching paths for programs to execute.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Build a command line application using conditionals and user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to iterate through lists and dictionaries to perform basic operations on collections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function to loop through a list with defined ranges.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dirty="0"/>
              <a:t> function to loop through a list with a built-in counter.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/>
              <a:t> methods with loops to convert data from dictionaries into lists.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 loops to iterate through lists and dictionaries to perform basic operations on collections of data.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467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Self-Check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F36F-DD5B-405B-9C4A-F6D0EB81F589}"/>
              </a:ext>
            </a:extLst>
          </p:cNvPr>
          <p:cNvSpPr txBox="1"/>
          <p:nvPr/>
        </p:nvSpPr>
        <p:spPr>
          <a:xfrm>
            <a:off x="152400" y="990600"/>
            <a:ext cx="3928654" cy="4893647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Stick around for </a:t>
            </a:r>
            <a:r>
              <a:rPr lang="en-US" sz="2600" i="1" dirty="0"/>
              <a:t>office hours </a:t>
            </a:r>
            <a:r>
              <a:rPr lang="en-US" sz="2600" dirty="0"/>
              <a:t>(or come early to the next class) if you have any questions or concerns!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We’re here to </a:t>
            </a:r>
            <a:r>
              <a:rPr lang="en-US" sz="2600" u="sng" dirty="0"/>
              <a:t>enable you</a:t>
            </a:r>
            <a:r>
              <a:rPr lang="en-US" sz="2600" dirty="0"/>
              <a:t> to learn this stuff.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Remember: </a:t>
            </a:r>
            <a:br>
              <a:rPr lang="en-US" sz="2600" dirty="0"/>
            </a:br>
            <a:r>
              <a:rPr lang="en-US" sz="2600" dirty="0"/>
              <a:t>Sometimes learning can feel a lot like frustration!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B3469CC2-6666-4B9F-9C6E-4392DEB1F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5" y="9906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Doling Out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42809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8610600" cy="704060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15882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CC50-161F-4D78-B876-186263A05822}"/>
              </a:ext>
            </a:extLst>
          </p:cNvPr>
          <p:cNvSpPr txBox="1"/>
          <p:nvPr/>
        </p:nvSpPr>
        <p:spPr>
          <a:xfrm>
            <a:off x="457200" y="838200"/>
            <a:ext cx="8382000" cy="3046988"/>
          </a:xfrm>
          <a:prstGeom prst="rect">
            <a:avLst/>
          </a:prstGeom>
          <a:noFill/>
          <a:ln w="6350" cmpd="sng">
            <a:noFill/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Conditionals are used </a:t>
            </a:r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everywhere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in code. They are used to only run certain code if some condition is met.</a:t>
            </a:r>
          </a:p>
          <a:p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B0051-478E-41E4-B64C-EBED01F6E89C}"/>
              </a:ext>
            </a:extLst>
          </p:cNvPr>
          <p:cNvSpPr/>
          <p:nvPr/>
        </p:nvSpPr>
        <p:spPr>
          <a:xfrm>
            <a:off x="1542519" y="3969825"/>
            <a:ext cx="1147406" cy="9075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38F818-82BC-4A54-A526-ECE5360FAAD8}"/>
              </a:ext>
            </a:extLst>
          </p:cNvPr>
          <p:cNvSpPr txBox="1"/>
          <p:nvPr/>
        </p:nvSpPr>
        <p:spPr>
          <a:xfrm>
            <a:off x="1875210" y="4095918"/>
            <a:ext cx="52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6F291-AD41-4048-807B-A74AADA8157D}"/>
              </a:ext>
            </a:extLst>
          </p:cNvPr>
          <p:cNvSpPr/>
          <p:nvPr/>
        </p:nvSpPr>
        <p:spPr>
          <a:xfrm>
            <a:off x="2758079" y="3960085"/>
            <a:ext cx="2241604" cy="91728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16A5-C7C5-4FE4-A8BE-10B5DFEC2421}"/>
              </a:ext>
            </a:extLst>
          </p:cNvPr>
          <p:cNvSpPr/>
          <p:nvPr/>
        </p:nvSpPr>
        <p:spPr>
          <a:xfrm>
            <a:off x="2758079" y="4935475"/>
            <a:ext cx="5776321" cy="85572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8FE83741-3389-4128-84FD-0037E206CA16}"/>
              </a:ext>
            </a:extLst>
          </p:cNvPr>
          <p:cNvSpPr txBox="1"/>
          <p:nvPr/>
        </p:nvSpPr>
        <p:spPr>
          <a:xfrm>
            <a:off x="2984216" y="4064249"/>
            <a:ext cx="201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(x == 1):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56A43D0F-A298-463C-9D0A-378AC976940B}"/>
              </a:ext>
            </a:extLst>
          </p:cNvPr>
          <p:cNvSpPr txBox="1"/>
          <p:nvPr/>
        </p:nvSpPr>
        <p:spPr>
          <a:xfrm>
            <a:off x="1611508" y="3438050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5D9ECB9E-CEDA-44AB-BE1B-5FD6726AF900}"/>
              </a:ext>
            </a:extLst>
          </p:cNvPr>
          <p:cNvSpPr txBox="1"/>
          <p:nvPr/>
        </p:nvSpPr>
        <p:spPr>
          <a:xfrm>
            <a:off x="3134423" y="3305529"/>
            <a:ext cx="141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 to be tested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ECBEA61E-F214-4832-9E75-8BE168ACFC44}"/>
              </a:ext>
            </a:extLst>
          </p:cNvPr>
          <p:cNvSpPr txBox="1"/>
          <p:nvPr/>
        </p:nvSpPr>
        <p:spPr>
          <a:xfrm>
            <a:off x="2631398" y="5119338"/>
            <a:ext cx="605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# code to run if condition is 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DB96B-242B-45F0-89F4-25628557230D}"/>
              </a:ext>
            </a:extLst>
          </p:cNvPr>
          <p:cNvCxnSpPr>
            <a:cxnSpLocks/>
            <a:stCxn id="26" idx="1"/>
            <a:endCxn id="11" idx="3"/>
          </p:cNvCxnSpPr>
          <p:nvPr/>
        </p:nvCxnSpPr>
        <p:spPr>
          <a:xfrm flipH="1">
            <a:off x="4999683" y="3887633"/>
            <a:ext cx="705074" cy="4997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177529-7CAA-4AE7-924A-3F8A652ED02A}"/>
              </a:ext>
            </a:extLst>
          </p:cNvPr>
          <p:cNvSpPr txBox="1"/>
          <p:nvPr/>
        </p:nvSpPr>
        <p:spPr>
          <a:xfrm>
            <a:off x="5704757" y="3287468"/>
            <a:ext cx="325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parenthesis and colons are just syntax to let Python know you’re building a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32919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27791</TotalTime>
  <Words>2882</Words>
  <Application>Microsoft Macintosh PowerPoint</Application>
  <PresentationFormat>On-screen Show (4:3)</PresentationFormat>
  <Paragraphs>559</Paragraphs>
  <Slides>66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Wingdings</vt:lpstr>
      <vt:lpstr>Trilogy_Class_Template</vt:lpstr>
      <vt:lpstr>Picking Up The Python Pace</vt:lpstr>
      <vt:lpstr>Today’s Summary</vt:lpstr>
      <vt:lpstr>Today (Spoilers)</vt:lpstr>
      <vt:lpstr>Today’s Goals</vt:lpstr>
      <vt:lpstr>Warm-up </vt:lpstr>
      <vt:lpstr>PowerPoint Presentation</vt:lpstr>
      <vt:lpstr>Doling Out Data Types</vt:lpstr>
      <vt:lpstr>Conditionals</vt:lpstr>
      <vt:lpstr>Conditionals</vt:lpstr>
      <vt:lpstr>Conditionals</vt:lpstr>
      <vt:lpstr>Conditionals</vt:lpstr>
      <vt:lpstr>Conditionals</vt:lpstr>
      <vt:lpstr>Conditionals</vt:lpstr>
      <vt:lpstr>PowerPoint Presentation</vt:lpstr>
      <vt:lpstr>Password Check</vt:lpstr>
      <vt:lpstr>Complex Conditionals</vt:lpstr>
      <vt:lpstr>PowerPoint Presentation</vt:lpstr>
      <vt:lpstr>Bad Bartending</vt:lpstr>
      <vt:lpstr>Loops</vt:lpstr>
      <vt:lpstr>Back to The Zoo Pen</vt:lpstr>
      <vt:lpstr>Back to The Zoo Pen (Logging)</vt:lpstr>
      <vt:lpstr>99 Loop Problem</vt:lpstr>
      <vt:lpstr>99 Loop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and Enumerate</vt:lpstr>
      <vt:lpstr>PowerPoint Presentation</vt:lpstr>
      <vt:lpstr>Vulnerable List</vt:lpstr>
      <vt:lpstr>Break! (15 minutes)</vt:lpstr>
      <vt:lpstr>Nested for Loops</vt:lpstr>
      <vt:lpstr>PowerPoint Presentation</vt:lpstr>
      <vt:lpstr>Programmer Loop</vt:lpstr>
      <vt:lpstr>While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Number Chain</vt:lpstr>
      <vt:lpstr>PowerPoint Presentation</vt:lpstr>
      <vt:lpstr>Kid in a Candy Store</vt:lpstr>
      <vt:lpstr>Today </vt:lpstr>
      <vt:lpstr>Today’s Goals</vt:lpstr>
      <vt:lpstr>Self-Check Up?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Glenna Mowry</cp:lastModifiedBy>
  <cp:revision>2129</cp:revision>
  <cp:lastPrinted>2016-01-30T16:23:56Z</cp:lastPrinted>
  <dcterms:created xsi:type="dcterms:W3CDTF">2015-01-20T17:19:00Z</dcterms:created>
  <dcterms:modified xsi:type="dcterms:W3CDTF">2019-01-31T21:28:35Z</dcterms:modified>
</cp:coreProperties>
</file>