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handoutMasterIdLst>
    <p:handoutMasterId r:id="rId23"/>
  </p:handoutMasterIdLst>
  <p:sldIdLst>
    <p:sldId id="507" r:id="rId2"/>
    <p:sldId id="595" r:id="rId3"/>
    <p:sldId id="735" r:id="rId4"/>
    <p:sldId id="725" r:id="rId5"/>
    <p:sldId id="674" r:id="rId6"/>
    <p:sldId id="738" r:id="rId7"/>
    <p:sldId id="737" r:id="rId8"/>
    <p:sldId id="844" r:id="rId9"/>
    <p:sldId id="726" r:id="rId10"/>
    <p:sldId id="728" r:id="rId11"/>
    <p:sldId id="846" r:id="rId12"/>
    <p:sldId id="729" r:id="rId13"/>
    <p:sldId id="730" r:id="rId14"/>
    <p:sldId id="666" r:id="rId15"/>
    <p:sldId id="847" r:id="rId16"/>
    <p:sldId id="731" r:id="rId17"/>
    <p:sldId id="732" r:id="rId18"/>
    <p:sldId id="733" r:id="rId19"/>
    <p:sldId id="734" r:id="rId20"/>
    <p:sldId id="736"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9" clrIdx="0">
    <p:extLst>
      <p:ext uri="{19B8F6BF-5375-455C-9EA6-DF929625EA0E}">
        <p15:presenceInfo xmlns:p15="http://schemas.microsoft.com/office/powerpoint/2012/main" userId="Microsoft Office User" providerId="None"/>
      </p:ext>
    </p:extLst>
  </p:cmAuthor>
  <p:cmAuthor id="2" name="Ann John" initials="AJ" lastIdx="3" clrIdx="1">
    <p:extLst>
      <p:ext uri="{19B8F6BF-5375-455C-9EA6-DF929625EA0E}">
        <p15:presenceInfo xmlns:p15="http://schemas.microsoft.com/office/powerpoint/2012/main" userId="7df219c60c1946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CCE6"/>
    <a:srgbClr val="FFCC00"/>
    <a:srgbClr val="FFF2CC"/>
    <a:srgbClr val="1E4B87"/>
    <a:srgbClr val="C0504D"/>
    <a:srgbClr val="FF8200"/>
    <a:srgbClr val="BF5700"/>
    <a:srgbClr val="1D1A36"/>
    <a:srgbClr val="262626"/>
    <a:srgbClr val="1B3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85" autoAdjust="0"/>
    <p:restoredTop sz="88343" autoAdjust="0"/>
  </p:normalViewPr>
  <p:slideViewPr>
    <p:cSldViewPr>
      <p:cViewPr varScale="1">
        <p:scale>
          <a:sx n="109" d="100"/>
          <a:sy n="109" d="100"/>
        </p:scale>
        <p:origin x="1904" y="176"/>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79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1/31/19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1/31/19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1790470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1338452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3301006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406224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1049223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056085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631319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goals; address any questions. </a:t>
            </a:r>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3116025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663212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1493527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also hear about modules from time to time. If functions are a block of code, modules are groups of functions.</a:t>
            </a:r>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3850494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variables only live within the function they belong to. </a:t>
            </a:r>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976616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140787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487220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4269323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5559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Rectangle 9"/>
          <p:cNvSpPr/>
          <p:nvPr userDrawn="1"/>
        </p:nvSpPr>
        <p:spPr>
          <a:xfrm>
            <a:off x="0" y="-1029"/>
            <a:ext cx="9144000" cy="6859029"/>
          </a:xfrm>
          <a:prstGeom prst="rect">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0" y="-1029"/>
            <a:ext cx="9144000" cy="6481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8" name="TextBox 17"/>
          <p:cNvSpPr txBox="1"/>
          <p:nvPr userDrawn="1"/>
        </p:nvSpPr>
        <p:spPr>
          <a:xfrm>
            <a:off x="5715000" y="6561585"/>
            <a:ext cx="3320143"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9" name="Title 15"/>
          <p:cNvSpPr>
            <a:spLocks noGrp="1"/>
          </p:cNvSpPr>
          <p:nvPr>
            <p:ph type="title" hasCustomPrompt="1"/>
          </p:nvPr>
        </p:nvSpPr>
        <p:spPr>
          <a:xfrm>
            <a:off x="396991" y="2930293"/>
            <a:ext cx="8229600" cy="710167"/>
          </a:xfrm>
        </p:spPr>
        <p:txBody>
          <a:bodyPr>
            <a:normAutofit/>
          </a:bodyPr>
          <a:lstStyle>
            <a:lvl1pPr algn="l">
              <a:defRPr sz="4100" b="1" i="0" baseline="0">
                <a:solidFill>
                  <a:schemeClr val="tx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886200" y="3900425"/>
            <a:ext cx="474039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&lt;Month Day, Year&gt;</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u="none">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&lt;Unit #.#&gt;</a:t>
            </a:r>
          </a:p>
        </p:txBody>
      </p:sp>
      <p:sp>
        <p:nvSpPr>
          <p:cNvPr id="14" name="Text Placeholder 19"/>
          <p:cNvSpPr>
            <a:spLocks noGrp="1"/>
          </p:cNvSpPr>
          <p:nvPr>
            <p:ph type="body" sz="quarter" idx="12" hasCustomPrompt="1"/>
          </p:nvPr>
        </p:nvSpPr>
        <p:spPr>
          <a:xfrm>
            <a:off x="396990" y="3900425"/>
            <a:ext cx="3489210" cy="381000"/>
          </a:xfrm>
        </p:spPr>
        <p:txBody>
          <a:bodyPr>
            <a:noAutofit/>
          </a:bodyPr>
          <a:lstStyle>
            <a:lvl1pPr marL="0" indent="0">
              <a:buNone/>
              <a:defRPr sz="2000" b="1" baseline="0">
                <a:solidFill>
                  <a:schemeClr val="tx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&lt;Course Name&gt; | </a:t>
            </a:r>
          </a:p>
        </p:txBody>
      </p:sp>
      <p:sp>
        <p:nvSpPr>
          <p:cNvPr id="11" name="Flowchart: Process 10">
            <a:extLst>
              <a:ext uri="{FF2B5EF4-FFF2-40B4-BE49-F238E27FC236}">
                <a16:creationId xmlns:a16="http://schemas.microsoft.com/office/drawing/2014/main" id="{93396FEB-9CEF-4D28-A9B3-312C2ED4BD7F}"/>
              </a:ext>
            </a:extLst>
          </p:cNvPr>
          <p:cNvSpPr/>
          <p:nvPr userDrawn="1"/>
        </p:nvSpPr>
        <p:spPr>
          <a:xfrm>
            <a:off x="426891" y="3747583"/>
            <a:ext cx="8199699" cy="45719"/>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54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_Divi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2" name="Rectangle 21"/>
          <p:cNvSpPr/>
          <p:nvPr userDrawn="1"/>
        </p:nvSpPr>
        <p:spPr>
          <a:xfrm>
            <a:off x="0" y="0"/>
            <a:ext cx="9144000" cy="6858000"/>
          </a:xfrm>
          <a:prstGeom prst="rect">
            <a:avLst/>
          </a:prstGeom>
          <a:solidFill>
            <a:srgbClr val="6CCCE6"/>
          </a:solidFill>
          <a:ln>
            <a:solidFill>
              <a:srgbClr val="6CCC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2895600"/>
            <a:ext cx="9144000" cy="956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457200" y="3029740"/>
            <a:ext cx="6381750" cy="704060"/>
          </a:xfrm>
          <a:ln w="50800">
            <a:solidFill>
              <a:schemeClr val="bg1"/>
            </a:solidFill>
          </a:ln>
        </p:spPr>
        <p:txBody>
          <a:bodyPr>
            <a:normAutofit/>
          </a:bodyPr>
          <a:lstStyle>
            <a:lvl1pPr algn="l">
              <a:defRPr sz="4100" b="1" i="1">
                <a:solidFill>
                  <a:schemeClr val="tx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227106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d_Content">
    <p:spTree>
      <p:nvGrpSpPr>
        <p:cNvPr id="1" name=""/>
        <p:cNvGrpSpPr/>
        <p:nvPr/>
      </p:nvGrpSpPr>
      <p:grpSpPr>
        <a:xfrm>
          <a:off x="0" y="0"/>
          <a:ext cx="0" cy="0"/>
          <a:chOff x="0" y="0"/>
          <a:chExt cx="0" cy="0"/>
        </a:xfrm>
      </p:grpSpPr>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0725072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_Slide">
    <p:spTree>
      <p:nvGrpSpPr>
        <p:cNvPr id="1" name=""/>
        <p:cNvGrpSpPr/>
        <p:nvPr/>
      </p:nvGrpSpPr>
      <p:grpSpPr>
        <a:xfrm>
          <a:off x="0" y="0"/>
          <a:ext cx="0" cy="0"/>
          <a:chOff x="0" y="0"/>
          <a:chExt cx="0" cy="0"/>
        </a:xfrm>
      </p:grpSpPr>
      <p:sp>
        <p:nvSpPr>
          <p:cNvPr id="10" name="Flowchart: Process 9"/>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Flowchart: Process 10"/>
          <p:cNvSpPr/>
          <p:nvPr userDrawn="1"/>
        </p:nvSpPr>
        <p:spPr>
          <a:xfrm>
            <a:off x="0" y="664522"/>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4" name="TextBox 13"/>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
        <p:nvSpPr>
          <p:cNvPr id="15" name="Rectangle 14">
            <a:extLst>
              <a:ext uri="{FF2B5EF4-FFF2-40B4-BE49-F238E27FC236}">
                <a16:creationId xmlns:a16="http://schemas.microsoft.com/office/drawing/2014/main" id="{38E29F11-3EF6-4BD6-A94A-20D1ACD3B67C}"/>
              </a:ext>
            </a:extLst>
          </p:cNvPr>
          <p:cNvSpPr/>
          <p:nvPr userDrawn="1"/>
        </p:nvSpPr>
        <p:spPr>
          <a:xfrm>
            <a:off x="0" y="815595"/>
            <a:ext cx="9144000" cy="5434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305CA7C-2FAF-4CE6-AFC0-A31F8C7818AB}"/>
              </a:ext>
            </a:extLst>
          </p:cNvPr>
          <p:cNvSpPr txBox="1"/>
          <p:nvPr userDrawn="1"/>
        </p:nvSpPr>
        <p:spPr>
          <a:xfrm>
            <a:off x="234470" y="76918"/>
            <a:ext cx="2492254" cy="461665"/>
          </a:xfrm>
          <a:prstGeom prst="rect">
            <a:avLst/>
          </a:prstGeom>
          <a:noFill/>
        </p:spPr>
        <p:txBody>
          <a:bodyPr wrap="square" rtlCol="0" anchor="ctr">
            <a:spAutoFit/>
          </a:bodyPr>
          <a:lstStyle/>
          <a:p>
            <a:r>
              <a:rPr lang="en-US" sz="2400" b="1" dirty="0">
                <a:latin typeface="Arial" panose="020B0604020202020204" pitchFamily="34" charset="0"/>
                <a:ea typeface="Roboto" pitchFamily="2" charset="0"/>
                <a:cs typeface="Arial" panose="020B0604020202020204" pitchFamily="34" charset="0"/>
              </a:rPr>
              <a:t>&gt; YOUR TURN!</a:t>
            </a:r>
          </a:p>
        </p:txBody>
      </p:sp>
      <p:sp>
        <p:nvSpPr>
          <p:cNvPr id="20" name="Content Placeholder 19">
            <a:extLst>
              <a:ext uri="{FF2B5EF4-FFF2-40B4-BE49-F238E27FC236}">
                <a16:creationId xmlns:a16="http://schemas.microsoft.com/office/drawing/2014/main" id="{27393885-A58D-4211-B384-4700AB3E171E}"/>
              </a:ext>
            </a:extLst>
          </p:cNvPr>
          <p:cNvSpPr>
            <a:spLocks noGrp="1"/>
          </p:cNvSpPr>
          <p:nvPr>
            <p:ph sz="quarter" idx="10"/>
          </p:nvPr>
        </p:nvSpPr>
        <p:spPr>
          <a:xfrm>
            <a:off x="304800" y="1203325"/>
            <a:ext cx="8616470" cy="4968875"/>
          </a:xfrm>
        </p:spPr>
        <p:txBody>
          <a:bodyPr>
            <a:normAutofit/>
          </a:bodyPr>
          <a:lstStyle>
            <a:lvl1pPr>
              <a:defRPr sz="1800"/>
            </a:lvl1pPr>
            <a:lvl2pPr>
              <a:defRPr sz="18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21">
            <a:extLst>
              <a:ext uri="{FF2B5EF4-FFF2-40B4-BE49-F238E27FC236}">
                <a16:creationId xmlns:a16="http://schemas.microsoft.com/office/drawing/2014/main" id="{1D769976-5F8C-41B1-956B-236F14B0A50D}"/>
              </a:ext>
            </a:extLst>
          </p:cNvPr>
          <p:cNvSpPr>
            <a:spLocks noGrp="1"/>
          </p:cNvSpPr>
          <p:nvPr>
            <p:ph type="body" sz="quarter" idx="11" hasCustomPrompt="1"/>
          </p:nvPr>
        </p:nvSpPr>
        <p:spPr>
          <a:xfrm>
            <a:off x="4114800" y="80936"/>
            <a:ext cx="4829329" cy="411480"/>
          </a:xfrm>
        </p:spPr>
        <p:txBody>
          <a:bodyPr anchor="b">
            <a:noAutofit/>
          </a:bodyPr>
          <a:lstStyle>
            <a:lvl1pPr marL="0" indent="0" algn="r">
              <a:buNone/>
              <a:defRPr sz="1800" b="1"/>
            </a:lvl1pPr>
            <a:lvl2pPr>
              <a:defRPr sz="1800"/>
            </a:lvl2pPr>
            <a:lvl3pPr>
              <a:defRPr sz="1800"/>
            </a:lvl3pPr>
            <a:lvl4pPr>
              <a:defRPr sz="1800"/>
            </a:lvl4pPr>
            <a:lvl5pPr>
              <a:defRPr sz="1800"/>
            </a:lvl5pPr>
          </a:lstStyle>
          <a:p>
            <a:pPr lvl="0"/>
            <a:r>
              <a:rPr lang="en-US" dirty="0"/>
              <a:t>Activity: &lt;Activity Name (Time)&gt;</a:t>
            </a:r>
          </a:p>
        </p:txBody>
      </p:sp>
    </p:spTree>
    <p:extLst>
      <p:ext uri="{BB962C8B-B14F-4D97-AF65-F5344CB8AC3E}">
        <p14:creationId xmlns:p14="http://schemas.microsoft.com/office/powerpoint/2010/main" val="314136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ntitled_Content">
    <p:spTree>
      <p:nvGrpSpPr>
        <p:cNvPr id="1" name=""/>
        <p:cNvGrpSpPr/>
        <p:nvPr/>
      </p:nvGrpSpPr>
      <p:grpSpPr>
        <a:xfrm>
          <a:off x="0" y="0"/>
          <a:ext cx="0" cy="0"/>
          <a:chOff x="0" y="0"/>
          <a:chExt cx="0" cy="0"/>
        </a:xfrm>
      </p:grpSpPr>
      <p:sp>
        <p:nvSpPr>
          <p:cNvPr id="8" name="Flowchart: Process 7"/>
          <p:cNvSpPr/>
          <p:nvPr userDrawn="1"/>
        </p:nvSpPr>
        <p:spPr>
          <a:xfrm>
            <a:off x="-11741" y="6373368"/>
            <a:ext cx="9155741" cy="27432"/>
          </a:xfrm>
          <a:prstGeom prst="flowChartProcess">
            <a:avLst/>
          </a:prstGeom>
          <a:solidFill>
            <a:srgbClr val="6CCC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Arial" panose="020B0604020202020204" pitchFamily="34" charset="0"/>
              <a:cs typeface="Arial" panose="020B0604020202020204" pitchFamily="34" charset="0"/>
            </a:endParaRPr>
          </a:p>
        </p:txBody>
      </p:sp>
      <p:sp>
        <p:nvSpPr>
          <p:cNvPr id="11" name="TextBox 10"/>
          <p:cNvSpPr txBox="1"/>
          <p:nvPr userDrawn="1"/>
        </p:nvSpPr>
        <p:spPr>
          <a:xfrm>
            <a:off x="152400" y="6524441"/>
            <a:ext cx="2895600" cy="215444"/>
          </a:xfrm>
          <a:prstGeom prst="rect">
            <a:avLst/>
          </a:prstGeom>
          <a:noFill/>
        </p:spPr>
        <p:txBody>
          <a:bodyPr wrap="square"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 Trilogy Education Services - All Rights Reserved</a:t>
            </a:r>
          </a:p>
        </p:txBody>
      </p:sp>
    </p:spTree>
    <p:extLst>
      <p:ext uri="{BB962C8B-B14F-4D97-AF65-F5344CB8AC3E}">
        <p14:creationId xmlns:p14="http://schemas.microsoft.com/office/powerpoint/2010/main" val="1822499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DC34C-3F82-4032-8D9C-649B74272AD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E81F019-2B53-4156-B3DD-ED4A5470919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D79EF8-5759-46AD-AA7E-42CC9C55719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E7989-4D39-40AC-9649-C7454B533E02}" type="datetimeFigureOut">
              <a:rPr lang="en-US" smtClean="0"/>
              <a:t>1/31/19</a:t>
            </a:fld>
            <a:endParaRPr lang="en-US" dirty="0"/>
          </a:p>
        </p:txBody>
      </p:sp>
      <p:sp>
        <p:nvSpPr>
          <p:cNvPr id="5" name="Footer Placeholder 4">
            <a:extLst>
              <a:ext uri="{FF2B5EF4-FFF2-40B4-BE49-F238E27FC236}">
                <a16:creationId xmlns:a16="http://schemas.microsoft.com/office/drawing/2014/main" id="{1BBD5F78-3307-456C-83A9-7A482DCE82F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162FD9-8882-41F2-BE2B-BB7DC893579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D124C-08FF-473B-8712-3145E0514AE7}" type="slidenum">
              <a:rPr lang="en-US" smtClean="0"/>
              <a:t>‹#›</a:t>
            </a:fld>
            <a:endParaRPr lang="en-US"/>
          </a:p>
        </p:txBody>
      </p:sp>
    </p:spTree>
    <p:extLst>
      <p:ext uri="{BB962C8B-B14F-4D97-AF65-F5344CB8AC3E}">
        <p14:creationId xmlns:p14="http://schemas.microsoft.com/office/powerpoint/2010/main" val="405211780"/>
      </p:ext>
    </p:extLst>
  </p:cSld>
  <p:clrMap bg1="lt1" tx1="dk1" bg2="lt2" tx2="dk2" accent1="accent1" accent2="accent2" accent3="accent3" accent4="accent4" accent5="accent5" accent6="accent6" hlink="hlink" folHlink="folHlink"/>
  <p:sldLayoutIdLst>
    <p:sldLayoutId id="2147483676" r:id="rId1"/>
    <p:sldLayoutId id="2147483673" r:id="rId2"/>
    <p:sldLayoutId id="2147483674" r:id="rId3"/>
    <p:sldLayoutId id="2147483678" r:id="rId4"/>
    <p:sldLayoutId id="214748367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7E97-6230-4C2E-9A23-88CDE4329D27}"/>
              </a:ext>
            </a:extLst>
          </p:cNvPr>
          <p:cNvSpPr>
            <a:spLocks noGrp="1"/>
          </p:cNvSpPr>
          <p:nvPr>
            <p:ph type="title"/>
          </p:nvPr>
        </p:nvSpPr>
        <p:spPr/>
        <p:txBody>
          <a:bodyPr/>
          <a:lstStyle/>
          <a:p>
            <a:r>
              <a:rPr lang="en-US" i="1" dirty="0"/>
              <a:t>Python and Functions</a:t>
            </a:r>
          </a:p>
        </p:txBody>
      </p:sp>
      <p:sp>
        <p:nvSpPr>
          <p:cNvPr id="3" name="Text Placeholder 2">
            <a:extLst>
              <a:ext uri="{FF2B5EF4-FFF2-40B4-BE49-F238E27FC236}">
                <a16:creationId xmlns:a16="http://schemas.microsoft.com/office/drawing/2014/main" id="{BC07DD6D-0218-4DE2-9FA0-E647B5D2C7E6}"/>
              </a:ext>
            </a:extLst>
          </p:cNvPr>
          <p:cNvSpPr>
            <a:spLocks noGrp="1"/>
          </p:cNvSpPr>
          <p:nvPr>
            <p:ph type="body" sz="quarter" idx="11"/>
          </p:nvPr>
        </p:nvSpPr>
        <p:spPr/>
        <p:txBody>
          <a:bodyPr/>
          <a:lstStyle/>
          <a:p>
            <a:endParaRPr lang="en-US" dirty="0"/>
          </a:p>
        </p:txBody>
      </p:sp>
      <p:sp>
        <p:nvSpPr>
          <p:cNvPr id="4" name="Text Placeholder 3">
            <a:extLst>
              <a:ext uri="{FF2B5EF4-FFF2-40B4-BE49-F238E27FC236}">
                <a16:creationId xmlns:a16="http://schemas.microsoft.com/office/drawing/2014/main" id="{67B2D4FF-E92B-4EA5-A99A-0A6EAF0ECC7A}"/>
              </a:ext>
            </a:extLst>
          </p:cNvPr>
          <p:cNvSpPr>
            <a:spLocks noGrp="1"/>
          </p:cNvSpPr>
          <p:nvPr>
            <p:ph type="body" sz="quarter" idx="10"/>
          </p:nvPr>
        </p:nvSpPr>
        <p:spPr/>
        <p:txBody>
          <a:bodyPr/>
          <a:lstStyle/>
          <a:p>
            <a:r>
              <a:rPr lang="en-US" dirty="0"/>
              <a:t>Unit 3.3</a:t>
            </a:r>
          </a:p>
        </p:txBody>
      </p:sp>
      <p:sp>
        <p:nvSpPr>
          <p:cNvPr id="5" name="Text Placeholder 4">
            <a:extLst>
              <a:ext uri="{FF2B5EF4-FFF2-40B4-BE49-F238E27FC236}">
                <a16:creationId xmlns:a16="http://schemas.microsoft.com/office/drawing/2014/main" id="{2F2D316E-DB04-45A0-A337-71F21B1B256F}"/>
              </a:ext>
            </a:extLst>
          </p:cNvPr>
          <p:cNvSpPr>
            <a:spLocks noGrp="1"/>
          </p:cNvSpPr>
          <p:nvPr>
            <p:ph type="body" sz="quarter" idx="12"/>
          </p:nvPr>
        </p:nvSpPr>
        <p:spPr/>
        <p:txBody>
          <a:bodyPr/>
          <a:lstStyle/>
          <a:p>
            <a:r>
              <a:rPr lang="en-US" dirty="0"/>
              <a:t>Cybersecurity Boot Camp |</a:t>
            </a:r>
          </a:p>
        </p:txBody>
      </p:sp>
    </p:spTree>
    <p:extLst>
      <p:ext uri="{BB962C8B-B14F-4D97-AF65-F5344CB8AC3E}">
        <p14:creationId xmlns:p14="http://schemas.microsoft.com/office/powerpoint/2010/main" val="1185686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My Very First Function</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37155533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Functions - Parameters</a:t>
            </a:r>
          </a:p>
        </p:txBody>
      </p:sp>
      <p:sp>
        <p:nvSpPr>
          <p:cNvPr id="4" name="Rectangle 3">
            <a:extLst>
              <a:ext uri="{FF2B5EF4-FFF2-40B4-BE49-F238E27FC236}">
                <a16:creationId xmlns:a16="http://schemas.microsoft.com/office/drawing/2014/main" id="{8DFFF219-92AC-453D-BAA2-2B1E4FE469F3}"/>
              </a:ext>
            </a:extLst>
          </p:cNvPr>
          <p:cNvSpPr/>
          <p:nvPr/>
        </p:nvSpPr>
        <p:spPr>
          <a:xfrm>
            <a:off x="457200" y="1447800"/>
            <a:ext cx="8382000" cy="4401205"/>
          </a:xfrm>
          <a:prstGeom prst="rect">
            <a:avLst/>
          </a:prstGeom>
        </p:spPr>
        <p:txBody>
          <a:bodyPr wrap="square">
            <a:spAutoFit/>
          </a:bodyPr>
          <a:lstStyle/>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Defining a function and giving it the parameter of "name"</a:t>
            </a:r>
          </a:p>
          <a:p>
            <a:r>
              <a:rPr lang="en-US" sz="1400" dirty="0">
                <a:latin typeface="Consolas" panose="020B0609020204030204" pitchFamily="49" charset="0"/>
                <a:cs typeface="Consolas" panose="020B0609020204030204" pitchFamily="49" charset="0"/>
              </a:rPr>
              <a:t># "name" is a temporary variable that only exists within the scope of this function</a:t>
            </a:r>
          </a:p>
          <a:p>
            <a:r>
              <a:rPr lang="en-US" sz="1400" dirty="0">
                <a:latin typeface="Consolas" panose="020B0609020204030204" pitchFamily="49" charset="0"/>
                <a:cs typeface="Consolas" panose="020B0609020204030204" pitchFamily="49" charset="0"/>
              </a:rPr>
              <a:t>def </a:t>
            </a:r>
            <a:r>
              <a:rPr lang="en-US" sz="1400" dirty="0" err="1">
                <a:latin typeface="Consolas" panose="020B0609020204030204" pitchFamily="49" charset="0"/>
                <a:cs typeface="Consolas" panose="020B0609020204030204" pitchFamily="49" charset="0"/>
              </a:rPr>
              <a:t>printName</a:t>
            </a:r>
            <a:r>
              <a:rPr lang="en-US" sz="1400" dirty="0">
                <a:latin typeface="Consolas" panose="020B0609020204030204" pitchFamily="49" charset="0"/>
                <a:cs typeface="Consolas" panose="020B0609020204030204" pitchFamily="49" charset="0"/>
              </a:rPr>
              <a:t>(name):</a:t>
            </a:r>
          </a:p>
          <a:p>
            <a:r>
              <a:rPr lang="en-US" sz="1400" dirty="0">
                <a:latin typeface="Consolas" panose="020B0609020204030204" pitchFamily="49" charset="0"/>
                <a:cs typeface="Consolas" panose="020B0609020204030204" pitchFamily="49" charset="0"/>
              </a:rPr>
              <a:t>  print("Oh! Hello " + name)</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Now any string value can be passed into the function within the parentheses</a:t>
            </a:r>
          </a:p>
          <a:p>
            <a:r>
              <a:rPr lang="en-US" sz="1400" dirty="0" err="1">
                <a:latin typeface="Consolas" panose="020B0609020204030204" pitchFamily="49" charset="0"/>
                <a:cs typeface="Consolas" panose="020B0609020204030204" pitchFamily="49" charset="0"/>
              </a:rPr>
              <a:t>printName</a:t>
            </a:r>
            <a:r>
              <a:rPr lang="en-US" sz="1400" dirty="0">
                <a:latin typeface="Consolas" panose="020B0609020204030204" pitchFamily="49" charset="0"/>
                <a:cs typeface="Consolas" panose="020B0609020204030204" pitchFamily="49" charset="0"/>
              </a:rPr>
              <a:t>("Mark")</a:t>
            </a:r>
          </a:p>
          <a:p>
            <a:r>
              <a:rPr lang="en-US" sz="1400" dirty="0" err="1">
                <a:latin typeface="Consolas" panose="020B0609020204030204" pitchFamily="49" charset="0"/>
                <a:cs typeface="Consolas" panose="020B0609020204030204" pitchFamily="49" charset="0"/>
              </a:rPr>
              <a:t>printName</a:t>
            </a:r>
            <a:r>
              <a:rPr lang="en-US" sz="1400" dirty="0">
                <a:latin typeface="Consolas" panose="020B0609020204030204" pitchFamily="49" charset="0"/>
                <a:cs typeface="Consolas" panose="020B0609020204030204" pitchFamily="49" charset="0"/>
              </a:rPr>
              <a:t>("Rose")</a:t>
            </a:r>
          </a:p>
          <a:p>
            <a:r>
              <a:rPr lang="en-US" sz="1400" dirty="0" err="1">
                <a:latin typeface="Consolas" panose="020B0609020204030204" pitchFamily="49" charset="0"/>
                <a:cs typeface="Consolas" panose="020B0609020204030204" pitchFamily="49" charset="0"/>
              </a:rPr>
              <a:t>printName</a:t>
            </a:r>
            <a:r>
              <a:rPr lang="en-US" sz="1400" dirty="0">
                <a:latin typeface="Consolas" panose="020B0609020204030204" pitchFamily="49" charset="0"/>
                <a:cs typeface="Consolas" panose="020B0609020204030204" pitchFamily="49" charset="0"/>
              </a:rPr>
              <a:t>("Denny")</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Functions can be given multiple parameters</a:t>
            </a:r>
          </a:p>
          <a:p>
            <a:r>
              <a:rPr lang="en-US" sz="1400" dirty="0">
                <a:latin typeface="Consolas" panose="020B0609020204030204" pitchFamily="49" charset="0"/>
                <a:cs typeface="Consolas" panose="020B0609020204030204" pitchFamily="49" charset="0"/>
              </a:rPr>
              <a:t># Parameters can also be provided with default values</a:t>
            </a:r>
          </a:p>
          <a:p>
            <a:r>
              <a:rPr lang="en-US" sz="1400" dirty="0">
                <a:latin typeface="Consolas" panose="020B0609020204030204" pitchFamily="49" charset="0"/>
                <a:cs typeface="Consolas" panose="020B0609020204030204" pitchFamily="49" charset="0"/>
              </a:rPr>
              <a:t>def </a:t>
            </a:r>
            <a:r>
              <a:rPr lang="en-US" sz="1400" dirty="0" err="1">
                <a:latin typeface="Consolas" panose="020B0609020204030204" pitchFamily="49" charset="0"/>
                <a:cs typeface="Consolas" panose="020B0609020204030204" pitchFamily="49" charset="0"/>
              </a:rPr>
              <a:t>recordScore</a:t>
            </a:r>
            <a:r>
              <a:rPr lang="en-US" sz="1400" dirty="0">
                <a:latin typeface="Consolas" panose="020B0609020204030204" pitchFamily="49" charset="0"/>
                <a:cs typeface="Consolas" panose="020B0609020204030204" pitchFamily="49" charset="0"/>
              </a:rPr>
              <a:t>(name, score=0):</a:t>
            </a:r>
          </a:p>
          <a:p>
            <a:r>
              <a:rPr lang="en-US" sz="1400" dirty="0">
                <a:latin typeface="Consolas" panose="020B0609020204030204" pitchFamily="49" charset="0"/>
                <a:cs typeface="Consolas" panose="020B0609020204030204" pitchFamily="49" charset="0"/>
              </a:rPr>
              <a:t>  # The score that is printed out will default to 0 if none is provided</a:t>
            </a:r>
          </a:p>
          <a:p>
            <a:r>
              <a:rPr lang="en-US" sz="1400" dirty="0">
                <a:latin typeface="Consolas" panose="020B0609020204030204" pitchFamily="49" charset="0"/>
                <a:cs typeface="Consolas" panose="020B0609020204030204" pitchFamily="49" charset="0"/>
              </a:rPr>
              <a:t>  print(name + "'s score is " + str(score))</a:t>
            </a:r>
          </a:p>
          <a:p>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recordScore</a:t>
            </a:r>
            <a:r>
              <a:rPr lang="en-US" sz="1400" dirty="0">
                <a:latin typeface="Consolas" panose="020B0609020204030204" pitchFamily="49" charset="0"/>
                <a:cs typeface="Consolas" panose="020B0609020204030204" pitchFamily="49" charset="0"/>
              </a:rPr>
              <a:t>("Jacob")</a:t>
            </a:r>
          </a:p>
          <a:p>
            <a:r>
              <a:rPr lang="en-US" sz="1400" dirty="0" err="1">
                <a:latin typeface="Consolas" panose="020B0609020204030204" pitchFamily="49" charset="0"/>
                <a:cs typeface="Consolas" panose="020B0609020204030204" pitchFamily="49" charset="0"/>
              </a:rPr>
              <a:t>recordScore</a:t>
            </a:r>
            <a:r>
              <a:rPr lang="en-US" sz="1400" dirty="0">
                <a:latin typeface="Consolas" panose="020B0609020204030204" pitchFamily="49" charset="0"/>
                <a:cs typeface="Consolas" panose="020B0609020204030204" pitchFamily="49" charset="0"/>
              </a:rPr>
              <a:t>("Ahmed", 20)</a:t>
            </a:r>
          </a:p>
          <a:p>
            <a:r>
              <a:rPr lang="en-US" sz="1400" dirty="0" err="1">
                <a:latin typeface="Consolas" panose="020B0609020204030204" pitchFamily="49" charset="0"/>
                <a:cs typeface="Consolas" panose="020B0609020204030204" pitchFamily="49" charset="0"/>
              </a:rPr>
              <a:t>recordScore</a:t>
            </a:r>
            <a:r>
              <a:rPr lang="en-US" sz="1400" dirty="0">
                <a:latin typeface="Consolas" panose="020B0609020204030204" pitchFamily="49" charset="0"/>
                <a:cs typeface="Consolas" panose="020B0609020204030204" pitchFamily="49" charset="0"/>
              </a:rPr>
              <a:t>("Steven", 15)</a:t>
            </a:r>
          </a:p>
        </p:txBody>
      </p:sp>
      <p:sp>
        <p:nvSpPr>
          <p:cNvPr id="5" name="Rectangle 4">
            <a:extLst>
              <a:ext uri="{FF2B5EF4-FFF2-40B4-BE49-F238E27FC236}">
                <a16:creationId xmlns:a16="http://schemas.microsoft.com/office/drawing/2014/main" id="{51B8BA42-5E9B-46E5-B665-B0BFE00B72D9}"/>
              </a:ext>
            </a:extLst>
          </p:cNvPr>
          <p:cNvSpPr/>
          <p:nvPr/>
        </p:nvSpPr>
        <p:spPr>
          <a:xfrm>
            <a:off x="533400" y="838200"/>
            <a:ext cx="8077200" cy="369332"/>
          </a:xfrm>
          <a:prstGeom prst="rect">
            <a:avLst/>
          </a:prstGeom>
        </p:spPr>
        <p:txBody>
          <a:bodyPr wrap="square">
            <a:spAutoFit/>
          </a:bodyPr>
          <a:lstStyle/>
          <a:p>
            <a:pPr marL="285750" indent="-285750">
              <a:buFont typeface="Arial" panose="020B0604020202020204" pitchFamily="34" charset="0"/>
              <a:buChar char="•"/>
            </a:pPr>
            <a:r>
              <a:rPr lang="en-US" dirty="0"/>
              <a:t>Functions can be defined with parameters that take arguments/values</a:t>
            </a:r>
          </a:p>
        </p:txBody>
      </p:sp>
    </p:spTree>
    <p:extLst>
      <p:ext uri="{BB962C8B-B14F-4D97-AF65-F5344CB8AC3E}">
        <p14:creationId xmlns:p14="http://schemas.microsoft.com/office/powerpoint/2010/main" val="3344974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200400" y="80936"/>
            <a:ext cx="5743729" cy="411480"/>
          </a:xfrm>
        </p:spPr>
        <p:txBody>
          <a:bodyPr/>
          <a:lstStyle/>
          <a:p>
            <a:r>
              <a:rPr lang="en-US" dirty="0"/>
              <a:t>Activity: Calculator (20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28599" y="838200"/>
            <a:ext cx="8715530" cy="5410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1900" dirty="0"/>
              <a:t>In this activity, you will be be making a command-line calculator application. The application will ask the user what kind of arithmetic operation they would like to perform. </a:t>
            </a:r>
          </a:p>
          <a:p>
            <a:pPr marL="0" indent="0">
              <a:lnSpc>
                <a:spcPct val="110000"/>
              </a:lnSpc>
              <a:buNone/>
            </a:pPr>
            <a:r>
              <a:rPr lang="en-US" sz="1900" b="1" dirty="0"/>
              <a:t>Follow these steps:</a:t>
            </a:r>
          </a:p>
          <a:p>
            <a:r>
              <a:rPr lang="en-US" sz="1900" dirty="0"/>
              <a:t>In this activity you are creating a command-line calculator application. When completed, the app should perform the following:</a:t>
            </a:r>
          </a:p>
          <a:p>
            <a:pPr lvl="1"/>
            <a:r>
              <a:rPr lang="en-US" sz="1900" dirty="0"/>
              <a:t>Ask the user what kind of arithmetic operation they would like to use.</a:t>
            </a:r>
          </a:p>
          <a:p>
            <a:pPr lvl="1"/>
            <a:r>
              <a:rPr lang="en-US" sz="1900" dirty="0"/>
              <a:t>Add two integers together if the user selects addition.</a:t>
            </a:r>
          </a:p>
          <a:p>
            <a:pPr lvl="1"/>
            <a:r>
              <a:rPr lang="en-US" sz="1900" dirty="0"/>
              <a:t>Subtract two integers from one another if the user selects subtraction.</a:t>
            </a:r>
          </a:p>
          <a:p>
            <a:pPr lvl="1"/>
            <a:r>
              <a:rPr lang="en-US" sz="1900" dirty="0"/>
              <a:t>Multiply two integers together if the user selects multiplication.</a:t>
            </a:r>
          </a:p>
          <a:p>
            <a:pPr lvl="1"/>
            <a:r>
              <a:rPr lang="en-US" sz="1900" dirty="0"/>
              <a:t>Divide two integers by one another if the user select division.</a:t>
            </a:r>
          </a:p>
          <a:p>
            <a:r>
              <a:rPr lang="en-US" sz="1900" dirty="0"/>
              <a:t>Each of the arithmetic operations should be contained within functions that take in two integers as parameters.</a:t>
            </a:r>
          </a:p>
          <a:p>
            <a:r>
              <a:rPr lang="en-US" sz="1900" b="1" dirty="0"/>
              <a:t>Hint:</a:t>
            </a:r>
            <a:r>
              <a:rPr lang="en-US" sz="1900" dirty="0"/>
              <a:t> The file we provided to you guides you through the code you will use to create your calculator. We also added some of the code for you to get you started.</a:t>
            </a:r>
          </a:p>
        </p:txBody>
      </p:sp>
    </p:spTree>
    <p:extLst>
      <p:ext uri="{BB962C8B-B14F-4D97-AF65-F5344CB8AC3E}">
        <p14:creationId xmlns:p14="http://schemas.microsoft.com/office/powerpoint/2010/main" val="5635066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Functional Calculator</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2743838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BREAK</a:t>
            </a:r>
          </a:p>
        </p:txBody>
      </p:sp>
    </p:spTree>
    <p:extLst>
      <p:ext uri="{BB962C8B-B14F-4D97-AF65-F5344CB8AC3E}">
        <p14:creationId xmlns:p14="http://schemas.microsoft.com/office/powerpoint/2010/main" val="7606683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Functions – Return Values</a:t>
            </a:r>
          </a:p>
        </p:txBody>
      </p:sp>
      <p:sp>
        <p:nvSpPr>
          <p:cNvPr id="4" name="Rectangle 3">
            <a:extLst>
              <a:ext uri="{FF2B5EF4-FFF2-40B4-BE49-F238E27FC236}">
                <a16:creationId xmlns:a16="http://schemas.microsoft.com/office/drawing/2014/main" id="{8DFFF219-92AC-453D-BAA2-2B1E4FE469F3}"/>
              </a:ext>
            </a:extLst>
          </p:cNvPr>
          <p:cNvSpPr/>
          <p:nvPr/>
        </p:nvSpPr>
        <p:spPr>
          <a:xfrm>
            <a:off x="457200" y="2286000"/>
            <a:ext cx="8382000" cy="3108543"/>
          </a:xfrm>
          <a:prstGeom prst="rect">
            <a:avLst/>
          </a:prstGeom>
        </p:spPr>
        <p:txBody>
          <a:bodyPr wrap="square">
            <a:spAutoFit/>
          </a:bodyPr>
          <a:lstStyle/>
          <a:p>
            <a:r>
              <a:rPr lang="en-US" sz="1400" dirty="0">
                <a:latin typeface="Consolas" panose="020B0609020204030204" pitchFamily="49" charset="0"/>
                <a:cs typeface="Consolas" panose="020B0609020204030204" pitchFamily="49" charset="0"/>
              </a:rPr>
              <a:t># use the 'return' keyword in a function</a:t>
            </a:r>
          </a:p>
          <a:p>
            <a:r>
              <a:rPr lang="en-US" sz="1400" dirty="0">
                <a:latin typeface="Consolas" panose="020B0609020204030204" pitchFamily="49" charset="0"/>
                <a:cs typeface="Consolas" panose="020B0609020204030204" pitchFamily="49" charset="0"/>
              </a:rPr>
              <a:t># To return a value instead of printing it on screen</a:t>
            </a:r>
          </a:p>
          <a:p>
            <a:r>
              <a:rPr lang="en-US" sz="1400" dirty="0">
                <a:latin typeface="Consolas" panose="020B0609020204030204" pitchFamily="49" charset="0"/>
                <a:cs typeface="Consolas" panose="020B0609020204030204" pitchFamily="49" charset="0"/>
              </a:rPr>
              <a:t>def sum(a, b):</a:t>
            </a:r>
          </a:p>
          <a:p>
            <a:r>
              <a:rPr lang="en-US" sz="1400" dirty="0">
                <a:latin typeface="Consolas" panose="020B0609020204030204" pitchFamily="49" charset="0"/>
                <a:cs typeface="Consolas" panose="020B0609020204030204" pitchFamily="49" charset="0"/>
              </a:rPr>
              <a:t>    return a + b</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assign the function call to a variable to use the value later</a:t>
            </a:r>
          </a:p>
          <a:p>
            <a:r>
              <a:rPr lang="en-US" sz="1400" dirty="0">
                <a:latin typeface="Consolas" panose="020B0609020204030204" pitchFamily="49" charset="0"/>
                <a:cs typeface="Consolas" panose="020B0609020204030204" pitchFamily="49" charset="0"/>
              </a:rPr>
              <a:t>result = sum(2, 3)</a:t>
            </a:r>
          </a:p>
          <a:p>
            <a:r>
              <a:rPr lang="en-US" sz="1400" dirty="0">
                <a:latin typeface="Consolas" panose="020B0609020204030204" pitchFamily="49" charset="0"/>
                <a:cs typeface="Consolas" panose="020B0609020204030204" pitchFamily="49" charset="0"/>
              </a:rPr>
              <a:t>print("The first sum is " + str(result))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result2 = sum(4, 6)</a:t>
            </a:r>
          </a:p>
          <a:p>
            <a:r>
              <a:rPr lang="en-US" sz="1400" dirty="0">
                <a:latin typeface="Consolas" panose="020B0609020204030204" pitchFamily="49" charset="0"/>
                <a:cs typeface="Consolas" panose="020B0609020204030204" pitchFamily="49" charset="0"/>
              </a:rPr>
              <a:t>print("The second sum is " + str(result2))</a:t>
            </a:r>
          </a:p>
          <a:p>
            <a:endParaRPr lang="en-US" sz="1400" dirty="0">
              <a:latin typeface="Consolas" panose="020B0609020204030204" pitchFamily="49" charset="0"/>
              <a:cs typeface="Consolas" panose="020B0609020204030204" pitchFamily="49" charset="0"/>
            </a:endParaRPr>
          </a:p>
          <a:p>
            <a:r>
              <a:rPr lang="en-US" sz="1400" dirty="0" err="1">
                <a:latin typeface="Consolas" panose="020B0609020204030204" pitchFamily="49" charset="0"/>
                <a:cs typeface="Consolas" panose="020B0609020204030204" pitchFamily="49" charset="0"/>
              </a:rPr>
              <a:t>sumOfSums</a:t>
            </a:r>
            <a:r>
              <a:rPr lang="en-US" sz="1400" dirty="0">
                <a:latin typeface="Consolas" panose="020B0609020204030204" pitchFamily="49" charset="0"/>
                <a:cs typeface="Consolas" panose="020B0609020204030204" pitchFamily="49" charset="0"/>
              </a:rPr>
              <a:t> = sum(result, result2)</a:t>
            </a:r>
          </a:p>
          <a:p>
            <a:r>
              <a:rPr lang="en-US" sz="1400" dirty="0">
                <a:latin typeface="Consolas" panose="020B0609020204030204" pitchFamily="49" charset="0"/>
                <a:cs typeface="Consolas" panose="020B0609020204030204" pitchFamily="49" charset="0"/>
              </a:rPr>
              <a:t>print("The sum of sums is " + str(</a:t>
            </a:r>
            <a:r>
              <a:rPr lang="en-US" sz="1400" dirty="0" err="1">
                <a:latin typeface="Consolas" panose="020B0609020204030204" pitchFamily="49" charset="0"/>
                <a:cs typeface="Consolas" panose="020B0609020204030204" pitchFamily="49" charset="0"/>
              </a:rPr>
              <a:t>sumOfSums</a:t>
            </a:r>
            <a:r>
              <a:rPr lang="en-US" sz="1400" dirty="0">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id="{62A05E06-957F-4333-BEE3-A12D88EB7CA6}"/>
              </a:ext>
            </a:extLst>
          </p:cNvPr>
          <p:cNvSpPr/>
          <p:nvPr/>
        </p:nvSpPr>
        <p:spPr>
          <a:xfrm>
            <a:off x="533400" y="838200"/>
            <a:ext cx="8077200" cy="369332"/>
          </a:xfrm>
          <a:prstGeom prst="rect">
            <a:avLst/>
          </a:prstGeom>
        </p:spPr>
        <p:txBody>
          <a:bodyPr wrap="square">
            <a:spAutoFit/>
          </a:bodyPr>
          <a:lstStyle/>
          <a:p>
            <a:pPr marL="285750" indent="-285750">
              <a:buFont typeface="Arial" panose="020B0604020202020204" pitchFamily="34" charset="0"/>
              <a:buChar char="•"/>
            </a:pPr>
            <a:r>
              <a:rPr lang="en-US" dirty="0"/>
              <a:t>Functions may also return values using “return” statement</a:t>
            </a:r>
          </a:p>
        </p:txBody>
      </p:sp>
    </p:spTree>
    <p:extLst>
      <p:ext uri="{BB962C8B-B14F-4D97-AF65-F5344CB8AC3E}">
        <p14:creationId xmlns:p14="http://schemas.microsoft.com/office/powerpoint/2010/main" val="3249637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200400" y="80936"/>
            <a:ext cx="5743729" cy="411480"/>
          </a:xfrm>
        </p:spPr>
        <p:txBody>
          <a:bodyPr/>
          <a:lstStyle/>
          <a:p>
            <a:r>
              <a:rPr lang="en-US" dirty="0"/>
              <a:t>Activity: Validate Password (15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152400" y="723900"/>
            <a:ext cx="8777365" cy="5600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dirty="0"/>
              <a:t>In this activity, you will create an application that checks whether or not a password entered by the user is of valid length or not. Use the script file provided. We've added a lot of the code for you to get started.</a:t>
            </a:r>
          </a:p>
          <a:p>
            <a:pPr marL="0" indent="0">
              <a:lnSpc>
                <a:spcPct val="110000"/>
              </a:lnSpc>
              <a:buNone/>
            </a:pPr>
            <a:r>
              <a:rPr lang="en-US" b="1" dirty="0"/>
              <a:t>Follow these steps:</a:t>
            </a:r>
          </a:p>
          <a:p>
            <a:r>
              <a:rPr lang="en-US" dirty="0"/>
              <a:t>Define a function called </a:t>
            </a:r>
            <a:r>
              <a:rPr lang="en-US" dirty="0" err="1">
                <a:latin typeface="Courier New" panose="02070309020205020404" pitchFamily="49" charset="0"/>
                <a:cs typeface="Courier New" panose="02070309020205020404" pitchFamily="49" charset="0"/>
              </a:rPr>
              <a:t>validate_password</a:t>
            </a:r>
            <a:r>
              <a:rPr lang="en-US" dirty="0"/>
              <a:t> which accepts a </a:t>
            </a:r>
            <a:r>
              <a:rPr lang="en-US" dirty="0">
                <a:latin typeface="Courier New" panose="02070309020205020404" pitchFamily="49" charset="0"/>
                <a:cs typeface="Courier New" panose="02070309020205020404" pitchFamily="49" charset="0"/>
              </a:rPr>
              <a:t>password</a:t>
            </a:r>
            <a:r>
              <a:rPr lang="en-US" dirty="0"/>
              <a:t> parameter that will be a string.</a:t>
            </a:r>
          </a:p>
          <a:p>
            <a:r>
              <a:rPr lang="en-US" dirty="0"/>
              <a:t>Inside the function, check if the password is longer than six characters long. Return </a:t>
            </a:r>
            <a:r>
              <a:rPr lang="en-US" dirty="0">
                <a:latin typeface="Courier New" panose="02070309020205020404" pitchFamily="49" charset="0"/>
                <a:cs typeface="Courier New" panose="02070309020205020404" pitchFamily="49" charset="0"/>
              </a:rPr>
              <a:t>True</a:t>
            </a:r>
            <a:r>
              <a:rPr lang="en-US" dirty="0"/>
              <a:t> if it is and return </a:t>
            </a:r>
            <a:r>
              <a:rPr lang="en-US" dirty="0">
                <a:latin typeface="Courier New" panose="02070309020205020404" pitchFamily="49" charset="0"/>
                <a:cs typeface="Courier New" panose="02070309020205020404" pitchFamily="49" charset="0"/>
              </a:rPr>
              <a:t>False</a:t>
            </a:r>
            <a:r>
              <a:rPr lang="en-US" dirty="0"/>
              <a:t> if it is not.</a:t>
            </a:r>
          </a:p>
          <a:p>
            <a:r>
              <a:rPr lang="en-US" dirty="0"/>
              <a:t>Prompt the user to enter a password and then send this password into the </a:t>
            </a:r>
            <a:r>
              <a:rPr lang="en-US" dirty="0" err="1">
                <a:latin typeface="Courier New" panose="02070309020205020404" pitchFamily="49" charset="0"/>
                <a:cs typeface="Courier New" panose="02070309020205020404" pitchFamily="49" charset="0"/>
              </a:rPr>
              <a:t>validate_password</a:t>
            </a:r>
            <a:r>
              <a:rPr lang="en-US" dirty="0"/>
              <a:t> function. Save the result of the function to a variable called </a:t>
            </a:r>
            <a:r>
              <a:rPr lang="en-US" dirty="0">
                <a:latin typeface="Courier New" panose="02070309020205020404" pitchFamily="49" charset="0"/>
                <a:cs typeface="Courier New" panose="02070309020205020404" pitchFamily="49" charset="0"/>
              </a:rPr>
              <a:t>result</a:t>
            </a:r>
            <a:r>
              <a:rPr lang="en-US" dirty="0"/>
              <a:t>.</a:t>
            </a:r>
          </a:p>
          <a:p>
            <a:r>
              <a:rPr lang="en-US" dirty="0"/>
              <a:t>Print out the value of </a:t>
            </a:r>
            <a:r>
              <a:rPr lang="en-US" dirty="0">
                <a:latin typeface="Courier New" panose="02070309020205020404" pitchFamily="49" charset="0"/>
                <a:cs typeface="Courier New" panose="02070309020205020404" pitchFamily="49" charset="0"/>
              </a:rPr>
              <a:t>result</a:t>
            </a:r>
            <a:r>
              <a:rPr lang="en-US" dirty="0"/>
              <a:t> to the terminal.</a:t>
            </a:r>
          </a:p>
          <a:p>
            <a:pPr marL="0" indent="0">
              <a:buNone/>
            </a:pPr>
            <a:r>
              <a:rPr lang="en-US" b="1" dirty="0"/>
              <a:t>Hints:</a:t>
            </a:r>
            <a:endParaRPr lang="en-US" dirty="0"/>
          </a:p>
          <a:p>
            <a:r>
              <a:rPr lang="en-US" dirty="0"/>
              <a:t>Strings can be looped through just like lists can except, in this case, the application is looping through each character in the string instead.</a:t>
            </a:r>
          </a:p>
          <a:p>
            <a:r>
              <a:rPr lang="en-US" dirty="0"/>
              <a:t>Since strings can be looped through like lists, the length of a string can also be collected using the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a:t> function.</a:t>
            </a:r>
          </a:p>
          <a:p>
            <a:pPr marL="0" indent="0">
              <a:lnSpc>
                <a:spcPct val="110000"/>
              </a:lnSpc>
              <a:buNone/>
            </a:pPr>
            <a:endParaRPr lang="en-US" dirty="0"/>
          </a:p>
        </p:txBody>
      </p:sp>
    </p:spTree>
    <p:extLst>
      <p:ext uri="{BB962C8B-B14F-4D97-AF65-F5344CB8AC3E}">
        <p14:creationId xmlns:p14="http://schemas.microsoft.com/office/powerpoint/2010/main" val="147715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Validate Password</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6147484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200400" y="80936"/>
            <a:ext cx="5743729" cy="411480"/>
          </a:xfrm>
        </p:spPr>
        <p:txBody>
          <a:bodyPr/>
          <a:lstStyle/>
          <a:p>
            <a:r>
              <a:rPr lang="en-US" dirty="0"/>
              <a:t>Activity: User Creation (30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28599" y="762000"/>
            <a:ext cx="8715530" cy="5638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1600" dirty="0"/>
              <a:t>In this activity, you will build off the Validate Password activity and will create a command-line application which allows users to create usernames, passwords, and email addresses for a fake account.</a:t>
            </a:r>
            <a:br>
              <a:rPr lang="en-US" sz="1600" dirty="0"/>
            </a:br>
            <a:br>
              <a:rPr lang="en-US" sz="1600" dirty="0"/>
            </a:br>
            <a:r>
              <a:rPr lang="en-US" sz="1600" b="1" dirty="0"/>
              <a:t>Follow these steps:</a:t>
            </a:r>
            <a:endParaRPr lang="en-US" sz="1600" dirty="0"/>
          </a:p>
          <a:p>
            <a:r>
              <a:rPr lang="en-US" sz="1600" dirty="0"/>
              <a:t>Building on the code written for your </a:t>
            </a:r>
            <a:r>
              <a:rPr lang="en-US" sz="1600" dirty="0" err="1">
                <a:latin typeface="Courier New" panose="02070309020205020404" pitchFamily="49" charset="0"/>
                <a:cs typeface="Courier New" panose="02070309020205020404" pitchFamily="49" charset="0"/>
              </a:rPr>
              <a:t>validate_password</a:t>
            </a:r>
            <a:r>
              <a:rPr lang="en-US" sz="1600" dirty="0">
                <a:latin typeface="Courier New" panose="02070309020205020404" pitchFamily="49" charset="0"/>
                <a:cs typeface="Courier New" panose="02070309020205020404" pitchFamily="49" charset="0"/>
              </a:rPr>
              <a:t> </a:t>
            </a:r>
            <a:r>
              <a:rPr lang="en-US" sz="1600" dirty="0"/>
              <a:t>function, create an application that allows a user to enter and create an account. Users will only be able to create accounts if their password meets the password length. The application should also print out the account information to the terminal. </a:t>
            </a:r>
          </a:p>
          <a:p>
            <a:r>
              <a:rPr lang="en-US" sz="1600" dirty="0"/>
              <a:t>Your application should have the following features.</a:t>
            </a:r>
          </a:p>
          <a:p>
            <a:pPr lvl="1"/>
            <a:r>
              <a:rPr lang="en-US" sz="1600" dirty="0"/>
              <a:t>A function called </a:t>
            </a:r>
            <a:r>
              <a:rPr lang="en-US" sz="1600" dirty="0" err="1">
                <a:latin typeface="Courier New" panose="02070309020205020404" pitchFamily="49" charset="0"/>
                <a:cs typeface="Courier New" panose="02070309020205020404" pitchFamily="49" charset="0"/>
              </a:rPr>
              <a:t>collect_user_information</a:t>
            </a:r>
            <a:r>
              <a:rPr lang="en-US" sz="1600" dirty="0">
                <a:latin typeface="Courier New" panose="02070309020205020404" pitchFamily="49" charset="0"/>
                <a:cs typeface="Courier New" panose="02070309020205020404" pitchFamily="49" charset="0"/>
              </a:rPr>
              <a:t> </a:t>
            </a:r>
            <a:r>
              <a:rPr lang="en-US" sz="1600" dirty="0"/>
              <a:t>that will prompt the user for their username, password, and email address. It should return this information in a list that contains those three values.</a:t>
            </a:r>
          </a:p>
          <a:p>
            <a:pPr lvl="1"/>
            <a:r>
              <a:rPr lang="en-US" sz="1600" dirty="0"/>
              <a:t>The above returned list should be passed into a function called </a:t>
            </a:r>
            <a:r>
              <a:rPr lang="en-US" sz="1600" dirty="0" err="1">
                <a:latin typeface="Courier New" panose="02070309020205020404" pitchFamily="49" charset="0"/>
                <a:cs typeface="Courier New" panose="02070309020205020404" pitchFamily="49" charset="0"/>
              </a:rPr>
              <a:t>create_user</a:t>
            </a:r>
            <a:r>
              <a:rPr lang="en-US" sz="1600" dirty="0">
                <a:latin typeface="Courier New" panose="02070309020205020404" pitchFamily="49" charset="0"/>
                <a:cs typeface="Courier New" panose="02070309020205020404" pitchFamily="49" charset="0"/>
              </a:rPr>
              <a:t> </a:t>
            </a:r>
            <a:r>
              <a:rPr lang="en-US" sz="1600" dirty="0"/>
              <a:t>and that checks if the password entered is valid.</a:t>
            </a:r>
          </a:p>
          <a:p>
            <a:pPr lvl="1"/>
            <a:r>
              <a:rPr lang="en-US" sz="1600" dirty="0"/>
              <a:t>If the password is valid, it will create a new dictionary for the user with their information. The dictionary should have keys for username, password, email with the associated values that the user entered. It should then print a message to the screen with this information.</a:t>
            </a:r>
          </a:p>
          <a:p>
            <a:pPr lvl="1"/>
            <a:r>
              <a:rPr lang="en-US" sz="1600" dirty="0"/>
              <a:t>If the password is not valid, it will print a message to the screen letting the user know that their password isn’t valid.</a:t>
            </a:r>
          </a:p>
        </p:txBody>
      </p:sp>
    </p:spTree>
    <p:extLst>
      <p:ext uri="{BB962C8B-B14F-4D97-AF65-F5344CB8AC3E}">
        <p14:creationId xmlns:p14="http://schemas.microsoft.com/office/powerpoint/2010/main" val="345610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User Creation </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2564370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3970318"/>
          </a:xfrm>
          <a:prstGeom prst="rect">
            <a:avLst/>
          </a:prstGeom>
          <a:noFill/>
          <a:ln w="6350">
            <a:solidFill>
              <a:schemeClr val="tx1"/>
            </a:solidFill>
            <a:prstDash val="dash"/>
          </a:ln>
        </p:spPr>
        <p:txBody>
          <a:bodyPr wrap="square" rtlCol="0">
            <a:spAutoFit/>
          </a:bodyPr>
          <a:lstStyle/>
          <a:p>
            <a:r>
              <a:rPr lang="en-US" sz="2100" b="1" dirty="0"/>
              <a:t>By the end of class, you will be able to:</a:t>
            </a:r>
            <a:endParaRPr lang="en-US" sz="2100" dirty="0"/>
          </a:p>
          <a:p>
            <a:pPr marL="457200" indent="-457200">
              <a:buFont typeface="Wingdings" panose="05000000000000000000" pitchFamily="2" charset="2"/>
              <a:buChar char="q"/>
            </a:pPr>
            <a:endParaRPr lang="en-US" sz="2100" dirty="0"/>
          </a:p>
          <a:p>
            <a:pPr marL="171450" indent="-171450">
              <a:buFont typeface="Wingdings" pitchFamily="2" charset="2"/>
              <a:buChar char="q"/>
            </a:pPr>
            <a:r>
              <a:rPr lang="en-US" sz="2100" dirty="0"/>
              <a:t>   Define and call functions.</a:t>
            </a:r>
            <a:br>
              <a:rPr lang="en-US" sz="2100" dirty="0"/>
            </a:br>
            <a:endParaRPr lang="en-US" sz="2100" dirty="0"/>
          </a:p>
          <a:p>
            <a:pPr marL="171450" indent="-171450">
              <a:buFont typeface="Wingdings" pitchFamily="2" charset="2"/>
              <a:buChar char="q"/>
            </a:pPr>
            <a:r>
              <a:rPr lang="en-US" sz="2100" dirty="0"/>
              <a:t>   Create functions to print data from a dictionary.</a:t>
            </a:r>
            <a:br>
              <a:rPr lang="en-US" sz="2100" dirty="0"/>
            </a:br>
            <a:endParaRPr lang="en-US" sz="2100" dirty="0"/>
          </a:p>
          <a:p>
            <a:pPr marL="171450" indent="-171450">
              <a:buFont typeface="Wingdings" pitchFamily="2" charset="2"/>
              <a:buChar char="q"/>
            </a:pPr>
            <a:r>
              <a:rPr lang="en-US" sz="2100" dirty="0"/>
              <a:t>   Create functions with arguments to make them more modular.</a:t>
            </a:r>
            <a:br>
              <a:rPr lang="en-US" sz="2100" dirty="0"/>
            </a:br>
            <a:endParaRPr lang="en-US" sz="2100" dirty="0"/>
          </a:p>
          <a:p>
            <a:pPr marL="171450" indent="-171450">
              <a:buFont typeface="Wingdings" pitchFamily="2" charset="2"/>
              <a:buChar char="q"/>
            </a:pPr>
            <a:r>
              <a:rPr lang="en-US" sz="2100" dirty="0"/>
              <a:t>   Create functions with return values.</a:t>
            </a:r>
            <a:br>
              <a:rPr lang="en-US" sz="2100" dirty="0"/>
            </a:br>
            <a:endParaRPr lang="en-US" sz="2100" dirty="0"/>
          </a:p>
          <a:p>
            <a:pPr marL="171450" indent="-171450">
              <a:buFont typeface="Wingdings" pitchFamily="2" charset="2"/>
              <a:buChar char="q"/>
            </a:pPr>
            <a:r>
              <a:rPr lang="en-US" sz="2100" dirty="0"/>
              <a:t>   Build command-line applications that both return and print out values to the user.</a:t>
            </a:r>
          </a:p>
        </p:txBody>
      </p:sp>
      <p:sp>
        <p:nvSpPr>
          <p:cNvPr id="9" name="TextBox 8">
            <a:extLst>
              <a:ext uri="{FF2B5EF4-FFF2-40B4-BE49-F238E27FC236}">
                <a16:creationId xmlns:a16="http://schemas.microsoft.com/office/drawing/2014/main" id="{4949D34C-0106-4AE9-938F-BAB636CAF385}"/>
              </a:ext>
            </a:extLst>
          </p:cNvPr>
          <p:cNvSpPr txBox="1"/>
          <p:nvPr/>
        </p:nvSpPr>
        <p:spPr>
          <a:xfrm>
            <a:off x="5416582" y="5562600"/>
            <a:ext cx="3575018" cy="584775"/>
          </a:xfrm>
          <a:prstGeom prst="rect">
            <a:avLst/>
          </a:prstGeom>
          <a:noFill/>
          <a:ln w="19050">
            <a:solidFill>
              <a:schemeClr val="tx1"/>
            </a:solidFill>
          </a:ln>
        </p:spPr>
        <p:txBody>
          <a:bodyPr wrap="none" rtlCol="0">
            <a:spAutoFit/>
          </a:bodyPr>
          <a:lstStyle/>
          <a:p>
            <a:r>
              <a:rPr lang="en-US" sz="3200" b="1" dirty="0"/>
              <a:t>$ python learn.py</a:t>
            </a:r>
          </a:p>
        </p:txBody>
      </p:sp>
    </p:spTree>
    <p:extLst>
      <p:ext uri="{BB962C8B-B14F-4D97-AF65-F5344CB8AC3E}">
        <p14:creationId xmlns:p14="http://schemas.microsoft.com/office/powerpoint/2010/main" val="2581581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p:txBody>
          <a:bodyPr/>
          <a:lstStyle/>
          <a:p>
            <a:r>
              <a:rPr lang="en-US" dirty="0"/>
              <a:t>Today’s Goals</a:t>
            </a:r>
          </a:p>
        </p:txBody>
      </p:sp>
      <p:sp>
        <p:nvSpPr>
          <p:cNvPr id="6" name="TextBox 5">
            <a:extLst>
              <a:ext uri="{FF2B5EF4-FFF2-40B4-BE49-F238E27FC236}">
                <a16:creationId xmlns:a16="http://schemas.microsoft.com/office/drawing/2014/main" id="{4295E16A-DA1E-4A90-ABAE-920CC38E11FC}"/>
              </a:ext>
            </a:extLst>
          </p:cNvPr>
          <p:cNvSpPr txBox="1"/>
          <p:nvPr/>
        </p:nvSpPr>
        <p:spPr>
          <a:xfrm>
            <a:off x="457200" y="838200"/>
            <a:ext cx="8534400" cy="3970318"/>
          </a:xfrm>
          <a:prstGeom prst="rect">
            <a:avLst/>
          </a:prstGeom>
          <a:noFill/>
          <a:ln w="6350">
            <a:solidFill>
              <a:schemeClr val="tx1"/>
            </a:solidFill>
            <a:prstDash val="dash"/>
          </a:ln>
        </p:spPr>
        <p:txBody>
          <a:bodyPr wrap="square" rtlCol="0">
            <a:spAutoFit/>
          </a:bodyPr>
          <a:lstStyle/>
          <a:p>
            <a:r>
              <a:rPr lang="en-US" sz="2100" b="1" dirty="0"/>
              <a:t>By the end of class, you will be able to:</a:t>
            </a:r>
            <a:endParaRPr lang="en-US" sz="2100" dirty="0"/>
          </a:p>
          <a:p>
            <a:pPr marL="457200" indent="-457200">
              <a:buFont typeface="Wingdings" panose="05000000000000000000" pitchFamily="2" charset="2"/>
              <a:buChar char="q"/>
            </a:pPr>
            <a:endParaRPr lang="en-US" sz="2100" dirty="0"/>
          </a:p>
          <a:p>
            <a:pPr marL="342900" indent="-342900">
              <a:buFont typeface="Wingdings" pitchFamily="2" charset="2"/>
              <a:buChar char="ü"/>
            </a:pPr>
            <a:r>
              <a:rPr lang="en-US" sz="2100" dirty="0"/>
              <a:t>   Define and call functions.</a:t>
            </a:r>
            <a:br>
              <a:rPr lang="en-US" sz="2100" dirty="0"/>
            </a:br>
            <a:endParaRPr lang="en-US" sz="2100" dirty="0"/>
          </a:p>
          <a:p>
            <a:pPr marL="342900" indent="-342900">
              <a:buFont typeface="Wingdings" pitchFamily="2" charset="2"/>
              <a:buChar char="ü"/>
            </a:pPr>
            <a:r>
              <a:rPr lang="en-US" sz="2100" dirty="0"/>
              <a:t>   Create functions to print data from a dictionary.</a:t>
            </a:r>
            <a:br>
              <a:rPr lang="en-US" sz="2100" dirty="0"/>
            </a:br>
            <a:endParaRPr lang="en-US" sz="2100" dirty="0"/>
          </a:p>
          <a:p>
            <a:pPr marL="342900" indent="-342900">
              <a:buFont typeface="Wingdings" pitchFamily="2" charset="2"/>
              <a:buChar char="ü"/>
            </a:pPr>
            <a:r>
              <a:rPr lang="en-US" sz="2100" dirty="0"/>
              <a:t>   Create functions with arguments to make them more modular.</a:t>
            </a:r>
            <a:br>
              <a:rPr lang="en-US" sz="2100" dirty="0"/>
            </a:br>
            <a:endParaRPr lang="en-US" sz="2100" dirty="0"/>
          </a:p>
          <a:p>
            <a:pPr marL="342900" indent="-342900">
              <a:buFont typeface="Wingdings" pitchFamily="2" charset="2"/>
              <a:buChar char="ü"/>
            </a:pPr>
            <a:r>
              <a:rPr lang="en-US" sz="2100" dirty="0"/>
              <a:t>   Create functions with return values.</a:t>
            </a:r>
            <a:br>
              <a:rPr lang="en-US" sz="2100" dirty="0"/>
            </a:br>
            <a:endParaRPr lang="en-US" sz="2100" dirty="0"/>
          </a:p>
          <a:p>
            <a:pPr marL="342900" indent="-342900">
              <a:buFont typeface="Wingdings" pitchFamily="2" charset="2"/>
              <a:buChar char="ü"/>
            </a:pPr>
            <a:r>
              <a:rPr lang="en-US" sz="2100" dirty="0"/>
              <a:t>   Build command-line applications that both return and print out values to the user.</a:t>
            </a:r>
          </a:p>
        </p:txBody>
      </p:sp>
      <p:sp>
        <p:nvSpPr>
          <p:cNvPr id="9" name="TextBox 8">
            <a:extLst>
              <a:ext uri="{FF2B5EF4-FFF2-40B4-BE49-F238E27FC236}">
                <a16:creationId xmlns:a16="http://schemas.microsoft.com/office/drawing/2014/main" id="{4949D34C-0106-4AE9-938F-BAB636CAF385}"/>
              </a:ext>
            </a:extLst>
          </p:cNvPr>
          <p:cNvSpPr txBox="1"/>
          <p:nvPr/>
        </p:nvSpPr>
        <p:spPr>
          <a:xfrm>
            <a:off x="5416582" y="5562600"/>
            <a:ext cx="3575018" cy="584775"/>
          </a:xfrm>
          <a:prstGeom prst="rect">
            <a:avLst/>
          </a:prstGeom>
          <a:noFill/>
          <a:ln w="19050">
            <a:solidFill>
              <a:schemeClr val="tx1"/>
            </a:solidFill>
          </a:ln>
        </p:spPr>
        <p:txBody>
          <a:bodyPr wrap="none" rtlCol="0">
            <a:spAutoFit/>
          </a:bodyPr>
          <a:lstStyle/>
          <a:p>
            <a:r>
              <a:rPr lang="en-US" sz="3200" b="1" dirty="0"/>
              <a:t>$ python learn.py</a:t>
            </a:r>
          </a:p>
        </p:txBody>
      </p:sp>
    </p:spTree>
    <p:extLst>
      <p:ext uri="{BB962C8B-B14F-4D97-AF65-F5344CB8AC3E}">
        <p14:creationId xmlns:p14="http://schemas.microsoft.com/office/powerpoint/2010/main" val="465197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7E97-6230-4C2E-9A23-88CDE4329D27}"/>
              </a:ext>
            </a:extLst>
          </p:cNvPr>
          <p:cNvSpPr>
            <a:spLocks noGrp="1"/>
          </p:cNvSpPr>
          <p:nvPr>
            <p:ph type="title"/>
          </p:nvPr>
        </p:nvSpPr>
        <p:spPr/>
        <p:txBody>
          <a:bodyPr/>
          <a:lstStyle/>
          <a:p>
            <a:r>
              <a:rPr lang="en-US" i="1" dirty="0"/>
              <a:t>Python and Functions</a:t>
            </a:r>
          </a:p>
        </p:txBody>
      </p:sp>
      <p:sp>
        <p:nvSpPr>
          <p:cNvPr id="3" name="Text Placeholder 2">
            <a:extLst>
              <a:ext uri="{FF2B5EF4-FFF2-40B4-BE49-F238E27FC236}">
                <a16:creationId xmlns:a16="http://schemas.microsoft.com/office/drawing/2014/main" id="{BC07DD6D-0218-4DE2-9FA0-E647B5D2C7E6}"/>
              </a:ext>
            </a:extLst>
          </p:cNvPr>
          <p:cNvSpPr>
            <a:spLocks noGrp="1"/>
          </p:cNvSpPr>
          <p:nvPr>
            <p:ph type="body" sz="quarter" idx="11"/>
          </p:nvPr>
        </p:nvSpPr>
        <p:spPr/>
        <p:txBody>
          <a:bodyPr/>
          <a:lstStyle/>
          <a:p>
            <a:endParaRPr lang="en-US" dirty="0"/>
          </a:p>
        </p:txBody>
      </p:sp>
      <p:sp>
        <p:nvSpPr>
          <p:cNvPr id="4" name="Text Placeholder 3">
            <a:extLst>
              <a:ext uri="{FF2B5EF4-FFF2-40B4-BE49-F238E27FC236}">
                <a16:creationId xmlns:a16="http://schemas.microsoft.com/office/drawing/2014/main" id="{67B2D4FF-E92B-4EA5-A99A-0A6EAF0ECC7A}"/>
              </a:ext>
            </a:extLst>
          </p:cNvPr>
          <p:cNvSpPr>
            <a:spLocks noGrp="1"/>
          </p:cNvSpPr>
          <p:nvPr>
            <p:ph type="body" sz="quarter" idx="10"/>
          </p:nvPr>
        </p:nvSpPr>
        <p:spPr/>
        <p:txBody>
          <a:bodyPr/>
          <a:lstStyle/>
          <a:p>
            <a:r>
              <a:rPr lang="en-US" dirty="0"/>
              <a:t>Unit 3.3</a:t>
            </a:r>
          </a:p>
        </p:txBody>
      </p:sp>
      <p:sp>
        <p:nvSpPr>
          <p:cNvPr id="5" name="Text Placeholder 4">
            <a:extLst>
              <a:ext uri="{FF2B5EF4-FFF2-40B4-BE49-F238E27FC236}">
                <a16:creationId xmlns:a16="http://schemas.microsoft.com/office/drawing/2014/main" id="{2F2D316E-DB04-45A0-A337-71F21B1B256F}"/>
              </a:ext>
            </a:extLst>
          </p:cNvPr>
          <p:cNvSpPr>
            <a:spLocks noGrp="1"/>
          </p:cNvSpPr>
          <p:nvPr>
            <p:ph type="body" sz="quarter" idx="12"/>
          </p:nvPr>
        </p:nvSpPr>
        <p:spPr/>
        <p:txBody>
          <a:bodyPr/>
          <a:lstStyle/>
          <a:p>
            <a:r>
              <a:rPr lang="en-US" dirty="0"/>
              <a:t>Cybersecurity Boot Camp |</a:t>
            </a:r>
          </a:p>
        </p:txBody>
      </p:sp>
    </p:spTree>
    <p:extLst>
      <p:ext uri="{BB962C8B-B14F-4D97-AF65-F5344CB8AC3E}">
        <p14:creationId xmlns:p14="http://schemas.microsoft.com/office/powerpoint/2010/main" val="3571879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200400" y="80936"/>
            <a:ext cx="5743729" cy="411480"/>
          </a:xfrm>
        </p:spPr>
        <p:txBody>
          <a:bodyPr/>
          <a:lstStyle/>
          <a:p>
            <a:r>
              <a:rPr lang="en-US" dirty="0"/>
              <a:t>Warm-Up Activity: Inventory Collector (15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28599" y="838200"/>
            <a:ext cx="8715529"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dirty="0"/>
              <a:t>In this activity, you’ll create an application that allows its users to create and fill in a store's inventory before printing out the inventory to the terminal.</a:t>
            </a:r>
          </a:p>
          <a:p>
            <a:pPr marL="0" indent="0">
              <a:buNone/>
            </a:pPr>
            <a:r>
              <a:rPr lang="en-US" sz="1700" b="1" dirty="0"/>
              <a:t>Follow these steps:</a:t>
            </a:r>
          </a:p>
          <a:p>
            <a:r>
              <a:rPr lang="en-US" sz="1700" dirty="0"/>
              <a:t>Using the file we sent you, create an empty dictionary and call it </a:t>
            </a:r>
            <a:r>
              <a:rPr lang="en-US" sz="1700" dirty="0">
                <a:latin typeface="Courier New" panose="02070309020205020404" pitchFamily="49" charset="0"/>
                <a:cs typeface="Courier New" panose="02070309020205020404" pitchFamily="49" charset="0"/>
              </a:rPr>
              <a:t>inventory</a:t>
            </a:r>
            <a:r>
              <a:rPr lang="en-US" sz="1700" dirty="0"/>
              <a:t>.</a:t>
            </a:r>
          </a:p>
          <a:p>
            <a:r>
              <a:rPr lang="en-US" sz="1700" dirty="0"/>
              <a:t>Ask the user how many items they have in their inventory and store it in a variable called </a:t>
            </a:r>
            <a:r>
              <a:rPr lang="en-US" sz="1700" dirty="0" err="1">
                <a:latin typeface="Courier New" panose="02070309020205020404" pitchFamily="49" charset="0"/>
                <a:cs typeface="Courier New" panose="02070309020205020404" pitchFamily="49" charset="0"/>
              </a:rPr>
              <a:t>item_count</a:t>
            </a:r>
            <a:r>
              <a:rPr lang="en-US" sz="1700" dirty="0"/>
              <a:t>.</a:t>
            </a:r>
          </a:p>
          <a:p>
            <a:r>
              <a:rPr lang="en-US" sz="1700" dirty="0"/>
              <a:t>You will need to create a </a:t>
            </a:r>
            <a:r>
              <a:rPr lang="en-US" sz="1700" dirty="0">
                <a:latin typeface="Courier New" panose="02070309020205020404" pitchFamily="49" charset="0"/>
                <a:cs typeface="Courier New" panose="02070309020205020404" pitchFamily="49" charset="0"/>
              </a:rPr>
              <a:t>for</a:t>
            </a:r>
            <a:r>
              <a:rPr lang="en-US" sz="1700" dirty="0"/>
              <a:t> loop and use </a:t>
            </a:r>
            <a:r>
              <a:rPr lang="en-US" sz="1700" dirty="0">
                <a:latin typeface="Courier New" panose="02070309020205020404" pitchFamily="49" charset="0"/>
                <a:cs typeface="Courier New" panose="02070309020205020404" pitchFamily="49" charset="0"/>
              </a:rPr>
              <a:t>range</a:t>
            </a:r>
            <a:r>
              <a:rPr lang="en-US" sz="1700" dirty="0"/>
              <a:t> to loop over the item count.</a:t>
            </a:r>
          </a:p>
          <a:p>
            <a:pPr lvl="1"/>
            <a:r>
              <a:rPr lang="en-US" sz="1700" dirty="0"/>
              <a:t>For each item, ask the user what the item is and what the price is.</a:t>
            </a:r>
          </a:p>
          <a:p>
            <a:pPr lvl="1"/>
            <a:r>
              <a:rPr lang="en-US" sz="1700" dirty="0"/>
              <a:t>Store the item name as a variable called </a:t>
            </a:r>
            <a:r>
              <a:rPr lang="en-US" sz="1700" dirty="0" err="1">
                <a:latin typeface="Courier New" panose="02070309020205020404" pitchFamily="49" charset="0"/>
                <a:cs typeface="Courier New" panose="02070309020205020404" pitchFamily="49" charset="0"/>
              </a:rPr>
              <a:t>item_name</a:t>
            </a:r>
            <a:r>
              <a:rPr lang="en-US" sz="1700" dirty="0"/>
              <a:t> and store the item price in a variable called </a:t>
            </a:r>
            <a:r>
              <a:rPr lang="en-US" sz="1700" dirty="0" err="1">
                <a:latin typeface="Courier New" panose="02070309020205020404" pitchFamily="49" charset="0"/>
                <a:cs typeface="Courier New" panose="02070309020205020404" pitchFamily="49" charset="0"/>
              </a:rPr>
              <a:t>item_price</a:t>
            </a:r>
            <a:r>
              <a:rPr lang="en-US" sz="1700" dirty="0"/>
              <a:t>. </a:t>
            </a:r>
            <a:r>
              <a:rPr lang="en-US" sz="1700" b="1" dirty="0"/>
              <a:t>Note:</a:t>
            </a:r>
            <a:r>
              <a:rPr lang="en-US" sz="1700" dirty="0"/>
              <a:t> Item prices need to be entered in as integers and not strings.</a:t>
            </a:r>
          </a:p>
          <a:p>
            <a:pPr lvl="1"/>
            <a:r>
              <a:rPr lang="en-US" sz="1700" dirty="0"/>
              <a:t>Create a dictionary that has for its key/value pairs, the item name and the item price.</a:t>
            </a:r>
          </a:p>
          <a:p>
            <a:r>
              <a:rPr lang="en-US" sz="1700" dirty="0"/>
              <a:t>Print the key/value pairs to the console. For each item that is less than five dollars, also indicate that the item is on sale.</a:t>
            </a:r>
          </a:p>
          <a:p>
            <a:pPr lvl="1"/>
            <a:r>
              <a:rPr lang="en-US" sz="1700" dirty="0"/>
              <a:t>You will need to loop through all the items in the dictionary and print their keys/values to the console.</a:t>
            </a:r>
          </a:p>
          <a:p>
            <a:pPr lvl="1"/>
            <a:r>
              <a:rPr lang="en-US" sz="1700" dirty="0"/>
              <a:t>Inside of this loop, you will also need to create a conditional that checks the price.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endParaRPr lang="en-US" dirty="0"/>
          </a:p>
        </p:txBody>
      </p:sp>
    </p:spTree>
    <p:extLst>
      <p:ext uri="{BB962C8B-B14F-4D97-AF65-F5344CB8AC3E}">
        <p14:creationId xmlns:p14="http://schemas.microsoft.com/office/powerpoint/2010/main" val="132470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Inventory Collector</a:t>
            </a:r>
          </a:p>
        </p:txBody>
      </p:sp>
      <p:sp>
        <p:nvSpPr>
          <p:cNvPr id="3" name="TextBox 2">
            <a:extLst>
              <a:ext uri="{FF2B5EF4-FFF2-40B4-BE49-F238E27FC236}">
                <a16:creationId xmlns:a16="http://schemas.microsoft.com/office/drawing/2014/main" id="{5CCD0CD7-F454-43B6-A623-7B93B7847CAE}"/>
              </a:ext>
            </a:extLst>
          </p:cNvPr>
          <p:cNvSpPr txBox="1"/>
          <p:nvPr/>
        </p:nvSpPr>
        <p:spPr>
          <a:xfrm>
            <a:off x="266700" y="2890391"/>
            <a:ext cx="8610600" cy="1077218"/>
          </a:xfrm>
          <a:prstGeom prst="rect">
            <a:avLst/>
          </a:prstGeom>
          <a:noFill/>
          <a:ln w="19050">
            <a:solidFill>
              <a:srgbClr val="FF0000"/>
            </a:solidFill>
          </a:ln>
        </p:spPr>
        <p:txBody>
          <a:bodyPr wrap="square" rtlCol="0">
            <a:spAutoFit/>
          </a:bodyPr>
          <a:lstStyle/>
          <a:p>
            <a:pPr algn="ctr"/>
            <a:r>
              <a:rPr lang="en-US" sz="6400" b="1" dirty="0">
                <a:solidFill>
                  <a:srgbClr val="FF0000"/>
                </a:solidFill>
              </a:rPr>
              <a:t>Instructor Review</a:t>
            </a:r>
          </a:p>
        </p:txBody>
      </p:sp>
    </p:spTree>
    <p:extLst>
      <p:ext uri="{BB962C8B-B14F-4D97-AF65-F5344CB8AC3E}">
        <p14:creationId xmlns:p14="http://schemas.microsoft.com/office/powerpoint/2010/main" val="578476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C68B-22FE-4817-BEE3-75D9BF9E052B}"/>
              </a:ext>
            </a:extLst>
          </p:cNvPr>
          <p:cNvSpPr>
            <a:spLocks noGrp="1"/>
          </p:cNvSpPr>
          <p:nvPr>
            <p:ph type="title"/>
          </p:nvPr>
        </p:nvSpPr>
        <p:spPr>
          <a:xfrm>
            <a:off x="457200" y="3029740"/>
            <a:ext cx="8610600" cy="704060"/>
          </a:xfrm>
        </p:spPr>
        <p:txBody>
          <a:bodyPr>
            <a:normAutofit/>
          </a:bodyPr>
          <a:lstStyle/>
          <a:p>
            <a:r>
              <a:rPr lang="en-US" dirty="0"/>
              <a:t>Functions</a:t>
            </a:r>
          </a:p>
        </p:txBody>
      </p:sp>
    </p:spTree>
    <p:extLst>
      <p:ext uri="{BB962C8B-B14F-4D97-AF65-F5344CB8AC3E}">
        <p14:creationId xmlns:p14="http://schemas.microsoft.com/office/powerpoint/2010/main" val="3062116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Functions</a:t>
            </a:r>
          </a:p>
        </p:txBody>
      </p:sp>
      <p:sp>
        <p:nvSpPr>
          <p:cNvPr id="4" name="Rectangle 3">
            <a:extLst>
              <a:ext uri="{FF2B5EF4-FFF2-40B4-BE49-F238E27FC236}">
                <a16:creationId xmlns:a16="http://schemas.microsoft.com/office/drawing/2014/main" id="{8DFFF219-92AC-453D-BAA2-2B1E4FE469F3}"/>
              </a:ext>
            </a:extLst>
          </p:cNvPr>
          <p:cNvSpPr/>
          <p:nvPr/>
        </p:nvSpPr>
        <p:spPr>
          <a:xfrm>
            <a:off x="597877" y="3124200"/>
            <a:ext cx="8382000" cy="2554545"/>
          </a:xfrm>
          <a:prstGeom prst="rect">
            <a:avLst/>
          </a:prstGeom>
        </p:spPr>
        <p:txBody>
          <a:bodyPr wrap="square">
            <a:spAutoFit/>
          </a:bodyPr>
          <a:lstStyle/>
          <a:p>
            <a:r>
              <a:rPr lang="en-US" sz="1600" dirty="0">
                <a:latin typeface="Consolas" panose="020B0609020204030204" pitchFamily="49" charset="0"/>
                <a:cs typeface="Consolas" panose="020B0609020204030204" pitchFamily="49" charset="0"/>
              </a:rPr>
              <a:t># Creating a new user-defined function called </a:t>
            </a:r>
            <a:r>
              <a:rPr lang="en-US" sz="1600" dirty="0" err="1">
                <a:latin typeface="Consolas" panose="020B0609020204030204" pitchFamily="49" charset="0"/>
                <a:cs typeface="Consolas" panose="020B0609020204030204" pitchFamily="49" charset="0"/>
              </a:rPr>
              <a:t>printHello</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def </a:t>
            </a:r>
            <a:r>
              <a:rPr lang="en-US" sz="1600" dirty="0" err="1">
                <a:latin typeface="Consolas" panose="020B0609020204030204" pitchFamily="49" charset="0"/>
                <a:cs typeface="Consolas" panose="020B0609020204030204" pitchFamily="49" charset="0"/>
              </a:rPr>
              <a:t>printHello</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 This indented code will be run any time </a:t>
            </a:r>
            <a:r>
              <a:rPr lang="en-US" sz="1600" dirty="0" err="1">
                <a:latin typeface="Consolas" panose="020B0609020204030204" pitchFamily="49" charset="0"/>
                <a:cs typeface="Consolas" panose="020B0609020204030204" pitchFamily="49" charset="0"/>
              </a:rPr>
              <a:t>printHello</a:t>
            </a:r>
            <a:r>
              <a:rPr lang="en-US" sz="1600" dirty="0">
                <a:latin typeface="Consolas" panose="020B0609020204030204" pitchFamily="49" charset="0"/>
                <a:cs typeface="Consolas" panose="020B0609020204030204" pitchFamily="49" charset="0"/>
              </a:rPr>
              <a:t>() is called later in the application</a:t>
            </a:r>
          </a:p>
          <a:p>
            <a:r>
              <a:rPr lang="en-US" sz="1600" dirty="0">
                <a:latin typeface="Consolas" panose="020B0609020204030204" pitchFamily="49" charset="0"/>
                <a:cs typeface="Consolas" panose="020B0609020204030204" pitchFamily="49" charset="0"/>
              </a:rPr>
              <a:t>	print("Hello User!")</a:t>
            </a:r>
          </a:p>
          <a:p>
            <a:r>
              <a:rPr lang="en-US" sz="1600" dirty="0">
                <a:latin typeface="Consolas" panose="020B0609020204030204" pitchFamily="49" charset="0"/>
                <a:cs typeface="Consolas" panose="020B0609020204030204" pitchFamily="49" charset="0"/>
              </a:rPr>
              <a:t>	print("You have just defined and called your first function!")</a:t>
            </a:r>
          </a:p>
          <a:p>
            <a:r>
              <a:rPr lang="en-US" sz="1600" dirty="0">
                <a:latin typeface="Consolas" panose="020B0609020204030204" pitchFamily="49" charset="0"/>
                <a:cs typeface="Consolas" panose="020B0609020204030204" pitchFamily="49" charset="0"/>
              </a:rPr>
              <a:t>	print("Great job!")</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 function must be executed in order for the code it contains to be run</a:t>
            </a:r>
          </a:p>
          <a:p>
            <a:r>
              <a:rPr lang="en-US" sz="1600" dirty="0" err="1">
                <a:latin typeface="Consolas" panose="020B0609020204030204" pitchFamily="49" charset="0"/>
                <a:cs typeface="Consolas" panose="020B0609020204030204" pitchFamily="49" charset="0"/>
              </a:rPr>
              <a:t>printHello</a:t>
            </a:r>
            <a:r>
              <a:rPr lang="en-US" sz="1600" dirty="0">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id="{26EBB58C-8276-4B06-B9C6-31470DC82E14}"/>
              </a:ext>
            </a:extLst>
          </p:cNvPr>
          <p:cNvSpPr/>
          <p:nvPr/>
        </p:nvSpPr>
        <p:spPr>
          <a:xfrm>
            <a:off x="533400" y="838200"/>
            <a:ext cx="8077200" cy="1938992"/>
          </a:xfrm>
          <a:prstGeom prst="rect">
            <a:avLst/>
          </a:prstGeom>
        </p:spPr>
        <p:txBody>
          <a:bodyPr wrap="square">
            <a:spAutoFit/>
          </a:bodyPr>
          <a:lstStyle/>
          <a:p>
            <a:pPr marL="285750" indent="-285750">
              <a:buFont typeface="Arial" panose="020B0604020202020204" pitchFamily="34" charset="0"/>
              <a:buChar char="•"/>
            </a:pPr>
            <a:r>
              <a:rPr lang="en-US" sz="2000" dirty="0"/>
              <a:t>One of the primary tenets of coding is to create easy-to-understand code that: avoids repetition.</a:t>
            </a:r>
          </a:p>
          <a:p>
            <a:pPr marL="285750" indent="-285750">
              <a:buFont typeface="Arial" panose="020B0604020202020204" pitchFamily="34" charset="0"/>
              <a:buChar char="•"/>
            </a:pPr>
            <a:r>
              <a:rPr lang="en-US" sz="2000" dirty="0"/>
              <a:t>A function is a block of organized, reusable code that can be used to perform a single action multiple times.</a:t>
            </a:r>
          </a:p>
          <a:p>
            <a:pPr marL="285750" indent="-285750">
              <a:buFont typeface="Arial" panose="020B0604020202020204" pitchFamily="34" charset="0"/>
              <a:buChar char="•"/>
            </a:pPr>
            <a:r>
              <a:rPr lang="en-US" sz="2000" dirty="0"/>
              <a:t>print(), input(), and range() are “built-in” functions we’re already used to.</a:t>
            </a:r>
          </a:p>
        </p:txBody>
      </p:sp>
    </p:spTree>
    <p:extLst>
      <p:ext uri="{BB962C8B-B14F-4D97-AF65-F5344CB8AC3E}">
        <p14:creationId xmlns:p14="http://schemas.microsoft.com/office/powerpoint/2010/main" val="23536066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68E6-0C4A-470B-BF09-21250781A71A}"/>
              </a:ext>
            </a:extLst>
          </p:cNvPr>
          <p:cNvSpPr>
            <a:spLocks noGrp="1"/>
          </p:cNvSpPr>
          <p:nvPr>
            <p:ph type="title"/>
          </p:nvPr>
        </p:nvSpPr>
        <p:spPr>
          <a:xfrm>
            <a:off x="304800" y="0"/>
            <a:ext cx="8686800" cy="653854"/>
          </a:xfrm>
        </p:spPr>
        <p:txBody>
          <a:bodyPr>
            <a:normAutofit/>
          </a:bodyPr>
          <a:lstStyle/>
          <a:p>
            <a:r>
              <a:rPr lang="en-US" dirty="0"/>
              <a:t>Functions - Variable Scope</a:t>
            </a:r>
          </a:p>
        </p:txBody>
      </p:sp>
      <p:sp>
        <p:nvSpPr>
          <p:cNvPr id="4" name="Rectangle 3">
            <a:extLst>
              <a:ext uri="{FF2B5EF4-FFF2-40B4-BE49-F238E27FC236}">
                <a16:creationId xmlns:a16="http://schemas.microsoft.com/office/drawing/2014/main" id="{8DFFF219-92AC-453D-BAA2-2B1E4FE469F3}"/>
              </a:ext>
            </a:extLst>
          </p:cNvPr>
          <p:cNvSpPr/>
          <p:nvPr/>
        </p:nvSpPr>
        <p:spPr>
          <a:xfrm>
            <a:off x="521677" y="1761530"/>
            <a:ext cx="8382000" cy="4832092"/>
          </a:xfrm>
          <a:prstGeom prst="rect">
            <a:avLst/>
          </a:prstGeom>
        </p:spPr>
        <p:txBody>
          <a:bodyPr wrap="square">
            <a:spAutoFit/>
          </a:bodyPr>
          <a:lstStyle/>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This variable is defined at the top level of the application</a:t>
            </a:r>
          </a:p>
          <a:p>
            <a:r>
              <a:rPr lang="en-US" sz="1100" dirty="0">
                <a:latin typeface="Consolas" panose="020B0609020204030204" pitchFamily="49" charset="0"/>
                <a:cs typeface="Consolas" panose="020B0609020204030204" pitchFamily="49" charset="0"/>
              </a:rPr>
              <a:t># This means that its scope is "global" and it can be referenced anywhere</a:t>
            </a:r>
          </a:p>
          <a:p>
            <a:r>
              <a:rPr lang="en-US" sz="1100" dirty="0" err="1">
                <a:latin typeface="Consolas" panose="020B0609020204030204" pitchFamily="49" charset="0"/>
                <a:cs typeface="Consolas" panose="020B0609020204030204" pitchFamily="49" charset="0"/>
              </a:rPr>
              <a:t>global_variable</a:t>
            </a:r>
            <a:r>
              <a:rPr lang="en-US" sz="1100" dirty="0">
                <a:latin typeface="Consolas" panose="020B0609020204030204" pitchFamily="49" charset="0"/>
                <a:cs typeface="Consolas" panose="020B0609020204030204" pitchFamily="49" charset="0"/>
              </a:rPr>
              <a:t> = "I CAN GO ANYWHERE!"</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Creating a function</a:t>
            </a:r>
          </a:p>
          <a:p>
            <a:r>
              <a:rPr lang="en-US" sz="1100" dirty="0">
                <a:latin typeface="Consolas" panose="020B0609020204030204" pitchFamily="49" charset="0"/>
                <a:cs typeface="Consolas" panose="020B0609020204030204" pitchFamily="49" charset="0"/>
              </a:rPr>
              <a:t>def </a:t>
            </a:r>
            <a:r>
              <a:rPr lang="en-US" sz="1100" dirty="0" err="1">
                <a:latin typeface="Consolas" panose="020B0609020204030204" pitchFamily="49" charset="0"/>
                <a:cs typeface="Consolas" panose="020B0609020204030204" pitchFamily="49" charset="0"/>
              </a:rPr>
              <a:t>printPhrases</a:t>
            </a:r>
            <a:r>
              <a:rPr lang="en-US" sz="1100" dirty="0">
                <a:latin typeface="Consolas" panose="020B0609020204030204" pitchFamily="49" charset="0"/>
                <a:cs typeface="Consolas" panose="020B0609020204030204" pitchFamily="49" charset="0"/>
              </a:rPr>
              <a:t>():</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 This variable is defined within a function</a:t>
            </a:r>
          </a:p>
          <a:p>
            <a:r>
              <a:rPr lang="en-US" sz="1100" dirty="0">
                <a:latin typeface="Consolas" panose="020B0609020204030204" pitchFamily="49" charset="0"/>
                <a:cs typeface="Consolas" panose="020B0609020204030204" pitchFamily="49" charset="0"/>
              </a:rPr>
              <a:t>  # This means that it can only be referenced within this function</a:t>
            </a:r>
          </a:p>
          <a:p>
            <a:r>
              <a:rPr lang="en-US" sz="1100" dirty="0">
                <a:latin typeface="Consolas" panose="020B0609020204030204" pitchFamily="49" charset="0"/>
                <a:cs typeface="Consolas" panose="020B0609020204030204" pitchFamily="49" charset="0"/>
              </a:rPr>
              <a:t>  </a:t>
            </a:r>
            <a:r>
              <a:rPr lang="en-US" sz="1100" dirty="0" err="1">
                <a:latin typeface="Consolas" panose="020B0609020204030204" pitchFamily="49" charset="0"/>
                <a:cs typeface="Consolas" panose="020B0609020204030204" pitchFamily="49" charset="0"/>
              </a:rPr>
              <a:t>local_variable</a:t>
            </a:r>
            <a:r>
              <a:rPr lang="en-US" sz="1100" dirty="0">
                <a:latin typeface="Consolas" panose="020B0609020204030204" pitchFamily="49" charset="0"/>
                <a:cs typeface="Consolas" panose="020B0609020204030204" pitchFamily="49" charset="0"/>
              </a:rPr>
              <a:t> = "I ONLY EXIST IN THIS FUNCTION"</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 Printing out the two phrases to the console</a:t>
            </a:r>
          </a:p>
          <a:p>
            <a:r>
              <a:rPr lang="en-US" sz="1100" dirty="0">
                <a:latin typeface="Consolas" panose="020B0609020204030204" pitchFamily="49" charset="0"/>
                <a:cs typeface="Consolas" panose="020B0609020204030204" pitchFamily="49" charset="0"/>
              </a:rPr>
              <a:t>  print(</a:t>
            </a:r>
            <a:r>
              <a:rPr lang="en-US" sz="1100" dirty="0" err="1">
                <a:latin typeface="Consolas" panose="020B0609020204030204" pitchFamily="49" charset="0"/>
                <a:cs typeface="Consolas" panose="020B0609020204030204" pitchFamily="49" charset="0"/>
              </a:rPr>
              <a:t>global_variable</a:t>
            </a:r>
            <a:r>
              <a:rPr lang="en-US" sz="1100" dirty="0">
                <a:latin typeface="Consolas" panose="020B0609020204030204" pitchFamily="49" charset="0"/>
                <a:cs typeface="Consolas" panose="020B0609020204030204" pitchFamily="49" charset="0"/>
              </a:rPr>
              <a:t>)</a:t>
            </a:r>
          </a:p>
          <a:p>
            <a:r>
              <a:rPr lang="en-US" sz="1100" dirty="0">
                <a:latin typeface="Consolas" panose="020B0609020204030204" pitchFamily="49" charset="0"/>
                <a:cs typeface="Consolas" panose="020B0609020204030204" pitchFamily="49" charset="0"/>
              </a:rPr>
              <a:t>  print(</a:t>
            </a:r>
            <a:r>
              <a:rPr lang="en-US" sz="1100" dirty="0" err="1">
                <a:latin typeface="Consolas" panose="020B0609020204030204" pitchFamily="49" charset="0"/>
                <a:cs typeface="Consolas" panose="020B0609020204030204" pitchFamily="49" charset="0"/>
              </a:rPr>
              <a:t>local_variable</a:t>
            </a:r>
            <a:r>
              <a:rPr lang="en-US" sz="1100" dirty="0">
                <a:latin typeface="Consolas" panose="020B0609020204030204" pitchFamily="49" charset="0"/>
                <a:cs typeface="Consolas" panose="020B0609020204030204" pitchFamily="49" charset="0"/>
              </a:rPr>
              <a:t>)</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Calling the function so as to run the code it contains</a:t>
            </a:r>
          </a:p>
          <a:p>
            <a:r>
              <a:rPr lang="en-US" sz="1100" dirty="0" err="1">
                <a:latin typeface="Consolas" panose="020B0609020204030204" pitchFamily="49" charset="0"/>
                <a:cs typeface="Consolas" panose="020B0609020204030204" pitchFamily="49" charset="0"/>
              </a:rPr>
              <a:t>printPhrases</a:t>
            </a:r>
            <a:r>
              <a:rPr lang="en-US" sz="1100" dirty="0">
                <a:latin typeface="Consolas" panose="020B0609020204030204" pitchFamily="49" charset="0"/>
                <a:cs typeface="Consolas" panose="020B0609020204030204" pitchFamily="49" charset="0"/>
              </a:rPr>
              <a:t>()</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print("----------")</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Printing `</a:t>
            </a:r>
            <a:r>
              <a:rPr lang="en-US" sz="1100" dirty="0" err="1">
                <a:latin typeface="Consolas" panose="020B0609020204030204" pitchFamily="49" charset="0"/>
                <a:cs typeface="Consolas" panose="020B0609020204030204" pitchFamily="49" charset="0"/>
              </a:rPr>
              <a:t>global_variable</a:t>
            </a:r>
            <a:r>
              <a:rPr lang="en-US" sz="1100" dirty="0">
                <a:latin typeface="Consolas" panose="020B0609020204030204" pitchFamily="49" charset="0"/>
                <a:cs typeface="Consolas" panose="020B0609020204030204" pitchFamily="49" charset="0"/>
              </a:rPr>
              <a:t>` still works since it exists across the entire application</a:t>
            </a:r>
          </a:p>
          <a:p>
            <a:r>
              <a:rPr lang="en-US" sz="1100" dirty="0">
                <a:latin typeface="Consolas" panose="020B0609020204030204" pitchFamily="49" charset="0"/>
                <a:cs typeface="Consolas" panose="020B0609020204030204" pitchFamily="49" charset="0"/>
              </a:rPr>
              <a:t>print(</a:t>
            </a:r>
            <a:r>
              <a:rPr lang="en-US" sz="1100" dirty="0" err="1">
                <a:latin typeface="Consolas" panose="020B0609020204030204" pitchFamily="49" charset="0"/>
                <a:cs typeface="Consolas" panose="020B0609020204030204" pitchFamily="49" charset="0"/>
              </a:rPr>
              <a:t>global_variable</a:t>
            </a:r>
            <a:r>
              <a:rPr lang="en-US" sz="1100" dirty="0">
                <a:latin typeface="Consolas" panose="020B0609020204030204" pitchFamily="49" charset="0"/>
                <a:cs typeface="Consolas" panose="020B0609020204030204" pitchFamily="49" charset="0"/>
              </a:rPr>
              <a:t>)</a:t>
            </a:r>
          </a:p>
          <a:p>
            <a:endParaRPr lang="en-US" sz="1100" dirty="0">
              <a:latin typeface="Consolas" panose="020B0609020204030204" pitchFamily="49" charset="0"/>
              <a:cs typeface="Consolas" panose="020B0609020204030204" pitchFamily="49" charset="0"/>
            </a:endParaRPr>
          </a:p>
          <a:p>
            <a:r>
              <a:rPr lang="en-US" sz="1100" dirty="0">
                <a:latin typeface="Consolas" panose="020B0609020204030204" pitchFamily="49" charset="0"/>
                <a:cs typeface="Consolas" panose="020B0609020204030204" pitchFamily="49" charset="0"/>
              </a:rPr>
              <a:t># Trying to print `</a:t>
            </a:r>
            <a:r>
              <a:rPr lang="en-US" sz="1100" dirty="0" err="1">
                <a:latin typeface="Consolas" panose="020B0609020204030204" pitchFamily="49" charset="0"/>
                <a:cs typeface="Consolas" panose="020B0609020204030204" pitchFamily="49" charset="0"/>
              </a:rPr>
              <a:t>local_variable</a:t>
            </a:r>
            <a:r>
              <a:rPr lang="en-US" sz="1100" dirty="0">
                <a:latin typeface="Consolas" panose="020B0609020204030204" pitchFamily="49" charset="0"/>
                <a:cs typeface="Consolas" panose="020B0609020204030204" pitchFamily="49" charset="0"/>
              </a:rPr>
              <a:t>` outside of the function returns an error</a:t>
            </a:r>
          </a:p>
          <a:p>
            <a:r>
              <a:rPr lang="en-US" sz="1100" dirty="0">
                <a:latin typeface="Consolas" panose="020B0609020204030204" pitchFamily="49" charset="0"/>
                <a:cs typeface="Consolas" panose="020B0609020204030204" pitchFamily="49" charset="0"/>
              </a:rPr>
              <a:t>print(</a:t>
            </a:r>
            <a:r>
              <a:rPr lang="en-US" sz="1100" dirty="0" err="1">
                <a:latin typeface="Consolas" panose="020B0609020204030204" pitchFamily="49" charset="0"/>
                <a:cs typeface="Consolas" panose="020B0609020204030204" pitchFamily="49" charset="0"/>
              </a:rPr>
              <a:t>local_variable</a:t>
            </a:r>
            <a:r>
              <a:rPr lang="en-US" sz="1100" dirty="0">
                <a:latin typeface="Consolas" panose="020B0609020204030204" pitchFamily="49" charset="0"/>
                <a:cs typeface="Consolas" panose="020B0609020204030204" pitchFamily="49" charset="0"/>
              </a:rPr>
              <a:t>)</a:t>
            </a:r>
          </a:p>
          <a:p>
            <a:endParaRPr lang="en-US" sz="1100" dirty="0"/>
          </a:p>
          <a:p>
            <a:endParaRPr lang="en-US" sz="1100" dirty="0"/>
          </a:p>
        </p:txBody>
      </p:sp>
      <p:sp>
        <p:nvSpPr>
          <p:cNvPr id="6" name="Rectangle 5">
            <a:extLst>
              <a:ext uri="{FF2B5EF4-FFF2-40B4-BE49-F238E27FC236}">
                <a16:creationId xmlns:a16="http://schemas.microsoft.com/office/drawing/2014/main" id="{2133A6BB-7BF5-4DE1-ACB6-870A4EBCC319}"/>
              </a:ext>
            </a:extLst>
          </p:cNvPr>
          <p:cNvSpPr/>
          <p:nvPr/>
        </p:nvSpPr>
        <p:spPr>
          <a:xfrm>
            <a:off x="533400" y="838200"/>
            <a:ext cx="8077200" cy="923330"/>
          </a:xfrm>
          <a:prstGeom prst="rect">
            <a:avLst/>
          </a:prstGeom>
        </p:spPr>
        <p:txBody>
          <a:bodyPr wrap="square">
            <a:spAutoFit/>
          </a:bodyPr>
          <a:lstStyle/>
          <a:p>
            <a:pPr marL="285750" indent="-285750">
              <a:buFont typeface="Arial" panose="020B0604020202020204" pitchFamily="34" charset="0"/>
              <a:buChar char="•"/>
            </a:pPr>
            <a:r>
              <a:rPr lang="en-US" dirty="0"/>
              <a:t>Variables defined within a function are “local” to that function</a:t>
            </a:r>
          </a:p>
          <a:p>
            <a:pPr marL="742950" lvl="1" indent="-285750">
              <a:buFont typeface="Arial" panose="020B0604020202020204" pitchFamily="34" charset="0"/>
              <a:buChar char="•"/>
            </a:pPr>
            <a:r>
              <a:rPr lang="en-US" dirty="0"/>
              <a:t>These cannot be referenced outside the function</a:t>
            </a:r>
          </a:p>
          <a:p>
            <a:pPr marL="285750" indent="-285750">
              <a:buFont typeface="Arial" panose="020B0604020202020204" pitchFamily="34" charset="0"/>
              <a:buChar char="•"/>
            </a:pPr>
            <a:r>
              <a:rPr lang="en-US" dirty="0"/>
              <a:t>Variables defined outside the function are “global”</a:t>
            </a:r>
          </a:p>
        </p:txBody>
      </p:sp>
    </p:spTree>
    <p:extLst>
      <p:ext uri="{BB962C8B-B14F-4D97-AF65-F5344CB8AC3E}">
        <p14:creationId xmlns:p14="http://schemas.microsoft.com/office/powerpoint/2010/main" val="2567929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AF4DD7-857E-4FF3-92D4-D826E16ABCF3}"/>
              </a:ext>
            </a:extLst>
          </p:cNvPr>
          <p:cNvSpPr>
            <a:spLocks noGrp="1"/>
          </p:cNvSpPr>
          <p:nvPr>
            <p:ph type="body" sz="quarter" idx="11"/>
          </p:nvPr>
        </p:nvSpPr>
        <p:spPr>
          <a:xfrm>
            <a:off x="3200400" y="80936"/>
            <a:ext cx="5743729" cy="411480"/>
          </a:xfrm>
        </p:spPr>
        <p:txBody>
          <a:bodyPr/>
          <a:lstStyle/>
          <a:p>
            <a:r>
              <a:rPr lang="en-US" dirty="0"/>
              <a:t>Activity: My Very First Function (15 min)</a:t>
            </a:r>
          </a:p>
        </p:txBody>
      </p:sp>
      <p:sp>
        <p:nvSpPr>
          <p:cNvPr id="6" name="Content Placeholder 1">
            <a:extLst>
              <a:ext uri="{FF2B5EF4-FFF2-40B4-BE49-F238E27FC236}">
                <a16:creationId xmlns:a16="http://schemas.microsoft.com/office/drawing/2014/main" id="{BFE765AC-4BB9-4A42-9E9B-88110DC492D5}"/>
              </a:ext>
            </a:extLst>
          </p:cNvPr>
          <p:cNvSpPr txBox="1">
            <a:spLocks/>
          </p:cNvSpPr>
          <p:nvPr/>
        </p:nvSpPr>
        <p:spPr>
          <a:xfrm>
            <a:off x="214235" y="723900"/>
            <a:ext cx="8715530" cy="5410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2000" dirty="0"/>
              <a:t>In this activity, you have been given given a dictionary and asked to create three functions to print valuable information to the terminal.</a:t>
            </a:r>
          </a:p>
          <a:p>
            <a:pPr marL="0" indent="0">
              <a:lnSpc>
                <a:spcPct val="110000"/>
              </a:lnSpc>
              <a:buNone/>
            </a:pPr>
            <a:r>
              <a:rPr lang="en-US" sz="2000" b="1" dirty="0"/>
              <a:t>Follow these steps:</a:t>
            </a:r>
          </a:p>
          <a:p>
            <a:r>
              <a:rPr lang="en-US" sz="2000" dirty="0"/>
              <a:t>Using the provided dictionary of names and social security numbers (SSNs), complete the following tasks:</a:t>
            </a:r>
          </a:p>
          <a:p>
            <a:pPr lvl="1"/>
            <a:r>
              <a:rPr lang="en-US" sz="2000" dirty="0"/>
              <a:t>Create a function that will loop through all of the keys in the dictionary and print them out one at a time.</a:t>
            </a:r>
          </a:p>
          <a:p>
            <a:pPr lvl="1"/>
            <a:r>
              <a:rPr lang="en-US" sz="2000" dirty="0"/>
              <a:t>Create a function that will loop through all of the values in the dictionary and print them out one at a time.</a:t>
            </a:r>
          </a:p>
          <a:p>
            <a:pPr lvl="1"/>
            <a:r>
              <a:rPr lang="en-US" sz="2000" dirty="0"/>
              <a:t>Create a function that will loop through all of the keys AND values in the dictionary and print them out one at a time.</a:t>
            </a:r>
          </a:p>
          <a:p>
            <a:r>
              <a:rPr lang="en-US" sz="2000" b="1" dirty="0"/>
              <a:t>Hints:</a:t>
            </a:r>
            <a:endParaRPr lang="en-US" sz="2000" dirty="0"/>
          </a:p>
          <a:p>
            <a:pPr lvl="1"/>
            <a:r>
              <a:rPr lang="en-US" sz="2000" dirty="0"/>
              <a:t>You will need to use loops within your functions.</a:t>
            </a:r>
          </a:p>
          <a:p>
            <a:pPr lvl="1"/>
            <a:r>
              <a:rPr lang="en-US" sz="2000" dirty="0"/>
              <a:t>The file we provided to you guides you step by step through the code you will have to create. We have also added some of the code for you to get you started.</a:t>
            </a:r>
          </a:p>
          <a:p>
            <a:pPr lvl="1"/>
            <a:r>
              <a:rPr lang="en-US" sz="2000" dirty="0"/>
              <a:t>Remember that you will need to call your functions to execute them.</a:t>
            </a:r>
          </a:p>
          <a:p>
            <a:pPr marL="457200" lvl="1" indent="0">
              <a:buNone/>
            </a:pPr>
            <a:endParaRPr lang="en-US" dirty="0"/>
          </a:p>
        </p:txBody>
      </p:sp>
    </p:spTree>
    <p:extLst>
      <p:ext uri="{BB962C8B-B14F-4D97-AF65-F5344CB8AC3E}">
        <p14:creationId xmlns:p14="http://schemas.microsoft.com/office/powerpoint/2010/main" val="30812376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Trilogy_Class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37873</TotalTime>
  <Words>1546</Words>
  <Application>Microsoft Macintosh PowerPoint</Application>
  <PresentationFormat>On-screen Show (4:3)</PresentationFormat>
  <Paragraphs>189</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Consolas</vt:lpstr>
      <vt:lpstr>Courier New</vt:lpstr>
      <vt:lpstr>Wingdings</vt:lpstr>
      <vt:lpstr>Trilogy_Class_Template</vt:lpstr>
      <vt:lpstr>Python and Functions</vt:lpstr>
      <vt:lpstr>Today’s Goals</vt:lpstr>
      <vt:lpstr>Python and Functions</vt:lpstr>
      <vt:lpstr>PowerPoint Presentation</vt:lpstr>
      <vt:lpstr>Inventory Collector</vt:lpstr>
      <vt:lpstr>Functions</vt:lpstr>
      <vt:lpstr>Functions</vt:lpstr>
      <vt:lpstr>Functions - Variable Scope</vt:lpstr>
      <vt:lpstr>PowerPoint Presentation</vt:lpstr>
      <vt:lpstr>My Very First Function</vt:lpstr>
      <vt:lpstr>Functions - Parameters</vt:lpstr>
      <vt:lpstr>PowerPoint Presentation</vt:lpstr>
      <vt:lpstr>Functional Calculator</vt:lpstr>
      <vt:lpstr>BREAK</vt:lpstr>
      <vt:lpstr>Functions – Return Values</vt:lpstr>
      <vt:lpstr>PowerPoint Presentation</vt:lpstr>
      <vt:lpstr>Validate Password</vt:lpstr>
      <vt:lpstr>PowerPoint Presentation</vt:lpstr>
      <vt:lpstr>User Creation </vt:lpstr>
      <vt:lpstr>Today’s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Trilogy_Slide_Template</dc:title>
  <dc:subject>Cybersecurity</dc:subject>
  <dc:creator>tteltrab</dc:creator>
  <cp:keywords>LP Slideshow</cp:keywords>
  <cp:lastModifiedBy>Glenna Mowry</cp:lastModifiedBy>
  <cp:revision>2080</cp:revision>
  <cp:lastPrinted>2016-01-30T16:23:56Z</cp:lastPrinted>
  <dcterms:created xsi:type="dcterms:W3CDTF">2015-01-20T17:19:00Z</dcterms:created>
  <dcterms:modified xsi:type="dcterms:W3CDTF">2019-01-31T21:33:29Z</dcterms:modified>
</cp:coreProperties>
</file>