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handoutMasterIdLst>
    <p:handoutMasterId r:id="rId27"/>
  </p:handoutMasterIdLst>
  <p:sldIdLst>
    <p:sldId id="507" r:id="rId2"/>
    <p:sldId id="595" r:id="rId3"/>
    <p:sldId id="745" r:id="rId4"/>
    <p:sldId id="740" r:id="rId5"/>
    <p:sldId id="725" r:id="rId6"/>
    <p:sldId id="674" r:id="rId7"/>
    <p:sldId id="735" r:id="rId8"/>
    <p:sldId id="741" r:id="rId9"/>
    <p:sldId id="726" r:id="rId10"/>
    <p:sldId id="728" r:id="rId11"/>
    <p:sldId id="736" r:id="rId12"/>
    <p:sldId id="742" r:id="rId13"/>
    <p:sldId id="729" r:id="rId14"/>
    <p:sldId id="730" r:id="rId15"/>
    <p:sldId id="737" r:id="rId16"/>
    <p:sldId id="666" r:id="rId17"/>
    <p:sldId id="744" r:id="rId18"/>
    <p:sldId id="731" r:id="rId19"/>
    <p:sldId id="732" r:id="rId20"/>
    <p:sldId id="743" r:id="rId21"/>
    <p:sldId id="738" r:id="rId22"/>
    <p:sldId id="733" r:id="rId23"/>
    <p:sldId id="734" r:id="rId24"/>
    <p:sldId id="739"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9" clrIdx="0">
    <p:extLst>
      <p:ext uri="{19B8F6BF-5375-455C-9EA6-DF929625EA0E}">
        <p15:presenceInfo xmlns:p15="http://schemas.microsoft.com/office/powerpoint/2012/main" userId="Microsoft Office User" providerId="None"/>
      </p:ext>
    </p:extLst>
  </p:cmAuthor>
  <p:cmAuthor id="2" name="Ann John" initials="AJ" lastIdx="3" clrIdx="1">
    <p:extLst>
      <p:ext uri="{19B8F6BF-5375-455C-9EA6-DF929625EA0E}">
        <p15:presenceInfo xmlns:p15="http://schemas.microsoft.com/office/powerpoint/2012/main" userId="7df219c60c1946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CCE6"/>
    <a:srgbClr val="FFCC00"/>
    <a:srgbClr val="FFF2CC"/>
    <a:srgbClr val="1E4B87"/>
    <a:srgbClr val="C0504D"/>
    <a:srgbClr val="FF8200"/>
    <a:srgbClr val="BF5700"/>
    <a:srgbClr val="1D1A36"/>
    <a:srgbClr val="262626"/>
    <a:srgbClr val="1B3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85" autoAdjust="0"/>
    <p:restoredTop sz="88343" autoAdjust="0"/>
  </p:normalViewPr>
  <p:slideViewPr>
    <p:cSldViewPr>
      <p:cViewPr varScale="1">
        <p:scale>
          <a:sx n="77" d="100"/>
          <a:sy n="77" d="100"/>
        </p:scale>
        <p:origin x="1968" y="62"/>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79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3/26/2019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3/26/2019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1790470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3089787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‘csv’ module on Thursday to make this CSV reading process easier.</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951584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3455599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338452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3096262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2731227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140622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049223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589221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208994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892268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4056085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631319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181227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introduced .read() method here. If function is a block of code, methods are blocks of functions.</a:t>
            </a:r>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272741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663212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49352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1702672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19746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140787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48722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Rectangle 9"/>
          <p:cNvSpPr/>
          <p:nvPr userDrawn="1"/>
        </p:nvSpPr>
        <p:spPr>
          <a:xfrm>
            <a:off x="0" y="-1029"/>
            <a:ext cx="9144000" cy="6859029"/>
          </a:xfrm>
          <a:prstGeom prst="rect">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0" y="-1029"/>
            <a:ext cx="9144000" cy="6481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8" name="TextBox 17"/>
          <p:cNvSpPr txBox="1"/>
          <p:nvPr userDrawn="1"/>
        </p:nvSpPr>
        <p:spPr>
          <a:xfrm>
            <a:off x="5715000" y="6561585"/>
            <a:ext cx="3320143"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9" name="Title 15"/>
          <p:cNvSpPr>
            <a:spLocks noGrp="1"/>
          </p:cNvSpPr>
          <p:nvPr>
            <p:ph type="title" hasCustomPrompt="1"/>
          </p:nvPr>
        </p:nvSpPr>
        <p:spPr>
          <a:xfrm>
            <a:off x="396991" y="2930293"/>
            <a:ext cx="8229600" cy="710167"/>
          </a:xfrm>
        </p:spPr>
        <p:txBody>
          <a:bodyPr>
            <a:normAutofit/>
          </a:bodyPr>
          <a:lstStyle>
            <a:lvl1pPr algn="l">
              <a:defRPr sz="4100" b="1" i="0" baseline="0">
                <a:solidFill>
                  <a:schemeClr val="tx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886200" y="3900425"/>
            <a:ext cx="474039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&lt;Month Day, Year&gt;</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u="none">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&lt;Unit #.#&gt;</a:t>
            </a:r>
          </a:p>
        </p:txBody>
      </p:sp>
      <p:sp>
        <p:nvSpPr>
          <p:cNvPr id="14" name="Text Placeholder 19"/>
          <p:cNvSpPr>
            <a:spLocks noGrp="1"/>
          </p:cNvSpPr>
          <p:nvPr>
            <p:ph type="body" sz="quarter" idx="12" hasCustomPrompt="1"/>
          </p:nvPr>
        </p:nvSpPr>
        <p:spPr>
          <a:xfrm>
            <a:off x="396990" y="3900425"/>
            <a:ext cx="348921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&lt;Course Name&gt; | </a:t>
            </a:r>
          </a:p>
        </p:txBody>
      </p:sp>
      <p:sp>
        <p:nvSpPr>
          <p:cNvPr id="11" name="Flowchart: Process 10">
            <a:extLst>
              <a:ext uri="{FF2B5EF4-FFF2-40B4-BE49-F238E27FC236}">
                <a16:creationId xmlns:a16="http://schemas.microsoft.com/office/drawing/2014/main" id="{93396FEB-9CEF-4D28-A9B3-312C2ED4BD7F}"/>
              </a:ext>
            </a:extLst>
          </p:cNvPr>
          <p:cNvSpPr/>
          <p:nvPr userDrawn="1"/>
        </p:nvSpPr>
        <p:spPr>
          <a:xfrm>
            <a:off x="426891" y="3747583"/>
            <a:ext cx="8199699" cy="45719"/>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54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_Divi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2" name="Rectangle 21"/>
          <p:cNvSpPr/>
          <p:nvPr userDrawn="1"/>
        </p:nvSpPr>
        <p:spPr>
          <a:xfrm>
            <a:off x="0" y="0"/>
            <a:ext cx="9144000" cy="6858000"/>
          </a:xfrm>
          <a:prstGeom prst="rect">
            <a:avLst/>
          </a:prstGeom>
          <a:solidFill>
            <a:srgbClr val="6CCCE6"/>
          </a:solidFill>
          <a:ln>
            <a:solidFill>
              <a:srgbClr val="6CCC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2895600"/>
            <a:ext cx="9144000" cy="956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457200" y="3029740"/>
            <a:ext cx="6381750" cy="704060"/>
          </a:xfrm>
          <a:ln w="50800">
            <a:solidFill>
              <a:schemeClr val="bg1"/>
            </a:solidFill>
          </a:ln>
        </p:spPr>
        <p:txBody>
          <a:bodyPr>
            <a:normAutofit/>
          </a:bodyPr>
          <a:lstStyle>
            <a:lvl1pPr algn="l">
              <a:defRPr sz="4100" b="1" i="1">
                <a:solidFill>
                  <a:schemeClr val="tx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227106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d_Content">
    <p:spTree>
      <p:nvGrpSpPr>
        <p:cNvPr id="1" name=""/>
        <p:cNvGrpSpPr/>
        <p:nvPr/>
      </p:nvGrpSpPr>
      <p:grpSpPr>
        <a:xfrm>
          <a:off x="0" y="0"/>
          <a:ext cx="0" cy="0"/>
          <a:chOff x="0" y="0"/>
          <a:chExt cx="0" cy="0"/>
        </a:xfrm>
      </p:grpSpPr>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072507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_Slide">
    <p:spTree>
      <p:nvGrpSpPr>
        <p:cNvPr id="1" name=""/>
        <p:cNvGrpSpPr/>
        <p:nvPr/>
      </p:nvGrpSpPr>
      <p:grpSpPr>
        <a:xfrm>
          <a:off x="0" y="0"/>
          <a:ext cx="0" cy="0"/>
          <a:chOff x="0" y="0"/>
          <a:chExt cx="0" cy="0"/>
        </a:xfrm>
      </p:grpSpPr>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5" name="Rectangle 14">
            <a:extLst>
              <a:ext uri="{FF2B5EF4-FFF2-40B4-BE49-F238E27FC236}">
                <a16:creationId xmlns:a16="http://schemas.microsoft.com/office/drawing/2014/main" id="{38E29F11-3EF6-4BD6-A94A-20D1ACD3B67C}"/>
              </a:ext>
            </a:extLst>
          </p:cNvPr>
          <p:cNvSpPr/>
          <p:nvPr userDrawn="1"/>
        </p:nvSpPr>
        <p:spPr>
          <a:xfrm>
            <a:off x="0" y="815595"/>
            <a:ext cx="9144000" cy="543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305CA7C-2FAF-4CE6-AFC0-A31F8C7818AB}"/>
              </a:ext>
            </a:extLst>
          </p:cNvPr>
          <p:cNvSpPr txBox="1"/>
          <p:nvPr userDrawn="1"/>
        </p:nvSpPr>
        <p:spPr>
          <a:xfrm>
            <a:off x="234470" y="76918"/>
            <a:ext cx="2492254" cy="461665"/>
          </a:xfrm>
          <a:prstGeom prst="rect">
            <a:avLst/>
          </a:prstGeom>
          <a:noFill/>
        </p:spPr>
        <p:txBody>
          <a:bodyPr wrap="square" rtlCol="0" anchor="ctr">
            <a:spAutoFit/>
          </a:bodyPr>
          <a:lstStyle/>
          <a:p>
            <a:r>
              <a:rPr lang="en-US" sz="2400" b="1" dirty="0">
                <a:latin typeface="Arial" panose="020B0604020202020204" pitchFamily="34" charset="0"/>
                <a:ea typeface="Roboto" pitchFamily="2" charset="0"/>
                <a:cs typeface="Arial" panose="020B0604020202020204" pitchFamily="34" charset="0"/>
              </a:rPr>
              <a:t>&gt; YOUR TURN!</a:t>
            </a:r>
          </a:p>
        </p:txBody>
      </p:sp>
      <p:sp>
        <p:nvSpPr>
          <p:cNvPr id="20" name="Content Placeholder 19">
            <a:extLst>
              <a:ext uri="{FF2B5EF4-FFF2-40B4-BE49-F238E27FC236}">
                <a16:creationId xmlns:a16="http://schemas.microsoft.com/office/drawing/2014/main" id="{27393885-A58D-4211-B384-4700AB3E171E}"/>
              </a:ext>
            </a:extLst>
          </p:cNvPr>
          <p:cNvSpPr>
            <a:spLocks noGrp="1"/>
          </p:cNvSpPr>
          <p:nvPr>
            <p:ph sz="quarter" idx="10"/>
          </p:nvPr>
        </p:nvSpPr>
        <p:spPr>
          <a:xfrm>
            <a:off x="304800" y="1203325"/>
            <a:ext cx="8616470" cy="4968875"/>
          </a:xfrm>
        </p:spPr>
        <p:txBody>
          <a:bodyPr>
            <a:normAutofit/>
          </a:bodyPr>
          <a:lstStyle>
            <a:lvl1pPr>
              <a:defRPr sz="1800"/>
            </a:lvl1pPr>
            <a:lvl2pPr>
              <a:defRPr sz="18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1">
            <a:extLst>
              <a:ext uri="{FF2B5EF4-FFF2-40B4-BE49-F238E27FC236}">
                <a16:creationId xmlns:a16="http://schemas.microsoft.com/office/drawing/2014/main" id="{1D769976-5F8C-41B1-956B-236F14B0A50D}"/>
              </a:ext>
            </a:extLst>
          </p:cNvPr>
          <p:cNvSpPr>
            <a:spLocks noGrp="1"/>
          </p:cNvSpPr>
          <p:nvPr>
            <p:ph type="body" sz="quarter" idx="11" hasCustomPrompt="1"/>
          </p:nvPr>
        </p:nvSpPr>
        <p:spPr>
          <a:xfrm>
            <a:off x="4114800" y="80936"/>
            <a:ext cx="4829329" cy="411480"/>
          </a:xfrm>
        </p:spPr>
        <p:txBody>
          <a:bodyPr anchor="b">
            <a:noAutofit/>
          </a:bodyPr>
          <a:lstStyle>
            <a:lvl1pPr marL="0" indent="0" algn="r">
              <a:buNone/>
              <a:defRPr sz="1800" b="1"/>
            </a:lvl1pPr>
            <a:lvl2pPr>
              <a:defRPr sz="1800"/>
            </a:lvl2pPr>
            <a:lvl3pPr>
              <a:defRPr sz="1800"/>
            </a:lvl3pPr>
            <a:lvl4pPr>
              <a:defRPr sz="1800"/>
            </a:lvl4pPr>
            <a:lvl5pPr>
              <a:defRPr sz="1800"/>
            </a:lvl5pPr>
          </a:lstStyle>
          <a:p>
            <a:pPr lvl="0"/>
            <a:r>
              <a:rPr lang="en-US" dirty="0"/>
              <a:t>Activity: &lt;Activity Name (Time)&gt;</a:t>
            </a:r>
          </a:p>
        </p:txBody>
      </p:sp>
    </p:spTree>
    <p:extLst>
      <p:ext uri="{BB962C8B-B14F-4D97-AF65-F5344CB8AC3E}">
        <p14:creationId xmlns:p14="http://schemas.microsoft.com/office/powerpoint/2010/main" val="314136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titled_Content">
    <p:spTree>
      <p:nvGrpSpPr>
        <p:cNvPr id="1" name=""/>
        <p:cNvGrpSpPr/>
        <p:nvPr/>
      </p:nvGrpSpPr>
      <p:grpSpPr>
        <a:xfrm>
          <a:off x="0" y="0"/>
          <a:ext cx="0" cy="0"/>
          <a:chOff x="0" y="0"/>
          <a:chExt cx="0" cy="0"/>
        </a:xfrm>
      </p:grpSpPr>
      <p:sp>
        <p:nvSpPr>
          <p:cNvPr id="8" name="Flowchart: Process 7"/>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TextBox 10"/>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822499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DC34C-3F82-4032-8D9C-649B74272AD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E81F019-2B53-4156-B3DD-ED4A5470919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D79EF8-5759-46AD-AA7E-42CC9C55719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E7989-4D39-40AC-9649-C7454B533E02}" type="datetimeFigureOut">
              <a:rPr lang="en-US" smtClean="0"/>
              <a:t>3/26/2019</a:t>
            </a:fld>
            <a:endParaRPr lang="en-US" dirty="0"/>
          </a:p>
        </p:txBody>
      </p:sp>
      <p:sp>
        <p:nvSpPr>
          <p:cNvPr id="5" name="Footer Placeholder 4">
            <a:extLst>
              <a:ext uri="{FF2B5EF4-FFF2-40B4-BE49-F238E27FC236}">
                <a16:creationId xmlns:a16="http://schemas.microsoft.com/office/drawing/2014/main" id="{1BBD5F78-3307-456C-83A9-7A482DCE82F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62FD9-8882-41F2-BE2B-BB7DC893579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D124C-08FF-473B-8712-3145E0514AE7}" type="slidenum">
              <a:rPr lang="en-US" smtClean="0"/>
              <a:t>‹#›</a:t>
            </a:fld>
            <a:endParaRPr lang="en-US"/>
          </a:p>
        </p:txBody>
      </p:sp>
    </p:spTree>
    <p:extLst>
      <p:ext uri="{BB962C8B-B14F-4D97-AF65-F5344CB8AC3E}">
        <p14:creationId xmlns:p14="http://schemas.microsoft.com/office/powerpoint/2010/main" val="405211780"/>
      </p:ext>
    </p:extLst>
  </p:cSld>
  <p:clrMap bg1="lt1" tx1="dk1" bg2="lt2" tx2="dk2" accent1="accent1" accent2="accent2" accent3="accent3" accent4="accent4" accent5="accent5" accent6="accent6" hlink="hlink" folHlink="folHlink"/>
  <p:sldLayoutIdLst>
    <p:sldLayoutId id="2147483676" r:id="rId1"/>
    <p:sldLayoutId id="2147483673" r:id="rId2"/>
    <p:sldLayoutId id="2147483674" r:id="rId3"/>
    <p:sldLayoutId id="2147483678" r:id="rId4"/>
    <p:sldLayoutId id="214748367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7E97-6230-4C2E-9A23-88CDE4329D27}"/>
              </a:ext>
            </a:extLst>
          </p:cNvPr>
          <p:cNvSpPr>
            <a:spLocks noGrp="1"/>
          </p:cNvSpPr>
          <p:nvPr>
            <p:ph type="title"/>
          </p:nvPr>
        </p:nvSpPr>
        <p:spPr/>
        <p:txBody>
          <a:bodyPr/>
          <a:lstStyle/>
          <a:p>
            <a:r>
              <a:rPr lang="en-US" i="1" dirty="0"/>
              <a:t>Reading and Writing to Files</a:t>
            </a:r>
          </a:p>
        </p:txBody>
      </p:sp>
      <p:sp>
        <p:nvSpPr>
          <p:cNvPr id="3" name="Text Placeholder 2">
            <a:extLst>
              <a:ext uri="{FF2B5EF4-FFF2-40B4-BE49-F238E27FC236}">
                <a16:creationId xmlns:a16="http://schemas.microsoft.com/office/drawing/2014/main" id="{BC07DD6D-0218-4DE2-9FA0-E647B5D2C7E6}"/>
              </a:ext>
            </a:extLst>
          </p:cNvPr>
          <p:cNvSpPr>
            <a:spLocks noGrp="1"/>
          </p:cNvSpPr>
          <p:nvPr>
            <p:ph type="body" sz="quarter" idx="11"/>
          </p:nvPr>
        </p:nvSpPr>
        <p:spPr/>
        <p:txBody>
          <a:bodyPr/>
          <a:lstStyle/>
          <a:p>
            <a:r>
              <a:rPr lang="en-US" dirty="0"/>
              <a:t>26 March 2019</a:t>
            </a:r>
          </a:p>
        </p:txBody>
      </p:sp>
      <p:sp>
        <p:nvSpPr>
          <p:cNvPr id="4" name="Text Placeholder 3">
            <a:extLst>
              <a:ext uri="{FF2B5EF4-FFF2-40B4-BE49-F238E27FC236}">
                <a16:creationId xmlns:a16="http://schemas.microsoft.com/office/drawing/2014/main" id="{67B2D4FF-E92B-4EA5-A99A-0A6EAF0ECC7A}"/>
              </a:ext>
            </a:extLst>
          </p:cNvPr>
          <p:cNvSpPr>
            <a:spLocks noGrp="1"/>
          </p:cNvSpPr>
          <p:nvPr>
            <p:ph type="body" sz="quarter" idx="10"/>
          </p:nvPr>
        </p:nvSpPr>
        <p:spPr/>
        <p:txBody>
          <a:bodyPr/>
          <a:lstStyle/>
          <a:p>
            <a:r>
              <a:rPr lang="en-US" dirty="0"/>
              <a:t>Unit 4.1</a:t>
            </a:r>
          </a:p>
        </p:txBody>
      </p:sp>
      <p:sp>
        <p:nvSpPr>
          <p:cNvPr id="5" name="Text Placeholder 4">
            <a:extLst>
              <a:ext uri="{FF2B5EF4-FFF2-40B4-BE49-F238E27FC236}">
                <a16:creationId xmlns:a16="http://schemas.microsoft.com/office/drawing/2014/main" id="{2F2D316E-DB04-45A0-A337-71F21B1B256F}"/>
              </a:ext>
            </a:extLst>
          </p:cNvPr>
          <p:cNvSpPr>
            <a:spLocks noGrp="1"/>
          </p:cNvSpPr>
          <p:nvPr>
            <p:ph type="body" sz="quarter" idx="12"/>
          </p:nvPr>
        </p:nvSpPr>
        <p:spPr/>
        <p:txBody>
          <a:bodyPr/>
          <a:lstStyle/>
          <a:p>
            <a:r>
              <a:rPr lang="en-US" dirty="0"/>
              <a:t>Cybersecurity Boot Camp |</a:t>
            </a:r>
          </a:p>
        </p:txBody>
      </p:sp>
    </p:spTree>
    <p:extLst>
      <p:ext uri="{BB962C8B-B14F-4D97-AF65-F5344CB8AC3E}">
        <p14:creationId xmlns:p14="http://schemas.microsoft.com/office/powerpoint/2010/main" val="1185686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Activity Word Search</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37155533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5262979"/>
          </a:xfrm>
          <a:prstGeom prst="rect">
            <a:avLst/>
          </a:prstGeom>
          <a:noFill/>
          <a:ln w="6350">
            <a:solidFill>
              <a:schemeClr val="tx1"/>
            </a:solidFill>
            <a:prstDash val="dash"/>
          </a:ln>
        </p:spPr>
        <p:txBody>
          <a:bodyPr wrap="square" rtlCol="0">
            <a:spAutoFit/>
          </a:bodyPr>
          <a:lstStyle/>
          <a:p>
            <a:r>
              <a:rPr lang="en-US" sz="2100" b="1" dirty="0"/>
              <a:t>By the end of class, you will be able to:</a:t>
            </a:r>
            <a:endParaRPr lang="en-US" sz="2100" dirty="0"/>
          </a:p>
          <a:p>
            <a:pPr marL="457200" indent="-457200">
              <a:buFont typeface="Wingdings" panose="05000000000000000000" pitchFamily="2" charset="2"/>
              <a:buChar char="q"/>
            </a:pPr>
            <a:endParaRPr lang="en-US" sz="2100" dirty="0"/>
          </a:p>
          <a:p>
            <a:pPr marL="342900" indent="-342900">
              <a:buFont typeface="Wingdings" pitchFamily="2" charset="2"/>
              <a:buChar char="ü"/>
            </a:pPr>
            <a:r>
              <a:rPr lang="en-US" sz="2100" dirty="0"/>
              <a:t> Open and read text files using `open()` and `</a:t>
            </a:r>
            <a:r>
              <a:rPr lang="en-US" sz="2100" dirty="0" err="1"/>
              <a:t>file.read</a:t>
            </a:r>
            <a:r>
              <a:rPr lang="en-US" sz="2100" dirty="0"/>
              <a:t>()` method. </a:t>
            </a:r>
          </a:p>
          <a:p>
            <a:pPr marL="171450" indent="-171450">
              <a:buFont typeface="Wingdings" pitchFamily="2" charset="2"/>
              <a:buChar char="q"/>
            </a:pPr>
            <a:endParaRPr lang="en-US" sz="2100" dirty="0"/>
          </a:p>
          <a:p>
            <a:pPr marL="342900" indent="-342900">
              <a:buFont typeface="Wingdings" pitchFamily="2" charset="2"/>
              <a:buChar char="ü"/>
            </a:pPr>
            <a:r>
              <a:rPr lang="en-US" sz="2100" dirty="0"/>
              <a:t> Use the `</a:t>
            </a:r>
            <a:r>
              <a:rPr lang="en-US" sz="2100" dirty="0" err="1"/>
              <a:t>string.split</a:t>
            </a:r>
            <a:r>
              <a:rPr lang="en-US" sz="2100" dirty="0"/>
              <a:t>()` function to break a string into smaller strings</a:t>
            </a:r>
            <a:br>
              <a:rPr lang="en-US" sz="2100" dirty="0"/>
            </a:br>
            <a:endParaRPr lang="en-US" sz="2100" dirty="0"/>
          </a:p>
          <a:p>
            <a:pPr marL="342900" indent="-342900">
              <a:buFont typeface="Wingdings" pitchFamily="2" charset="2"/>
              <a:buChar char="ü"/>
            </a:pPr>
            <a:r>
              <a:rPr lang="en-US" sz="2100" dirty="0"/>
              <a:t> Use `</a:t>
            </a:r>
            <a:r>
              <a:rPr lang="en-US" sz="2100" dirty="0" err="1"/>
              <a:t>string.find</a:t>
            </a:r>
            <a:r>
              <a:rPr lang="en-US" sz="2100" dirty="0"/>
              <a:t>()` function to search for specific text</a:t>
            </a:r>
          </a:p>
          <a:p>
            <a:pPr marL="171450" indent="-171450">
              <a:buFont typeface="Wingdings" pitchFamily="2" charset="2"/>
              <a:buChar char="q"/>
            </a:pPr>
            <a:endParaRPr lang="en-US" sz="2100" dirty="0"/>
          </a:p>
          <a:p>
            <a:pPr marL="342900" indent="-342900">
              <a:buFont typeface="Wingdings" pitchFamily="2" charset="2"/>
              <a:buChar char="ü"/>
            </a:pPr>
            <a:r>
              <a:rPr lang="en-US" sz="2100" dirty="0"/>
              <a:t> Create a command line application that searches for words within a text file</a:t>
            </a:r>
          </a:p>
          <a:p>
            <a:pPr marL="171450" indent="-171450">
              <a:buFont typeface="Wingdings" pitchFamily="2" charset="2"/>
              <a:buChar char="q"/>
            </a:pPr>
            <a:endParaRPr lang="en-US" sz="2100" dirty="0"/>
          </a:p>
          <a:p>
            <a:pPr marL="171450" indent="-171450">
              <a:buFont typeface="Wingdings" pitchFamily="2" charset="2"/>
              <a:buChar char="q"/>
            </a:pPr>
            <a:r>
              <a:rPr lang="en-US" sz="2100" dirty="0"/>
              <a:t> Read and search through CSV files for specific information</a:t>
            </a:r>
          </a:p>
          <a:p>
            <a:pPr marL="171450" indent="-171450">
              <a:buFont typeface="Wingdings" pitchFamily="2" charset="2"/>
              <a:buChar char="q"/>
            </a:pPr>
            <a:endParaRPr lang="en-US" sz="2100" dirty="0"/>
          </a:p>
          <a:p>
            <a:pPr marL="171450" indent="-171450">
              <a:buFont typeface="Wingdings" pitchFamily="2" charset="2"/>
              <a:buChar char="q"/>
            </a:pPr>
            <a:r>
              <a:rPr lang="en-US" sz="2100" dirty="0"/>
              <a:t> Write text to external files</a:t>
            </a:r>
          </a:p>
          <a:p>
            <a:pPr marL="171450" indent="-171450">
              <a:buFont typeface="Wingdings" pitchFamily="2" charset="2"/>
              <a:buChar char="q"/>
            </a:pPr>
            <a:endParaRPr lang="en-US" sz="2100" dirty="0"/>
          </a:p>
          <a:p>
            <a:pPr marL="171450" indent="-171450">
              <a:buFont typeface="Wingdings" pitchFamily="2" charset="2"/>
              <a:buChar char="q"/>
            </a:pPr>
            <a:r>
              <a:rPr lang="en-US" sz="2100" dirty="0"/>
              <a:t> Append text to external files without overwriting existing text</a:t>
            </a:r>
          </a:p>
        </p:txBody>
      </p:sp>
    </p:spTree>
    <p:extLst>
      <p:ext uri="{BB962C8B-B14F-4D97-AF65-F5344CB8AC3E}">
        <p14:creationId xmlns:p14="http://schemas.microsoft.com/office/powerpoint/2010/main" val="3429793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Reading CSV Files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2677656"/>
          </a:xfrm>
          <a:prstGeom prst="rect">
            <a:avLst/>
          </a:prstGeom>
          <a:noFill/>
          <a:ln w="6350">
            <a:solidFill>
              <a:schemeClr val="tx1"/>
            </a:solidFill>
            <a:prstDash val="dash"/>
          </a:ln>
        </p:spPr>
        <p:txBody>
          <a:bodyPr wrap="square" rtlCol="0">
            <a:spAutoFit/>
          </a:bodyPr>
          <a:lstStyle/>
          <a:p>
            <a:pPr marL="342900" indent="-342900">
              <a:buFont typeface="Arial" panose="020B0604020202020204" pitchFamily="34" charset="0"/>
              <a:buChar char="•"/>
            </a:pPr>
            <a:r>
              <a:rPr lang="en-US" sz="2100" dirty="0"/>
              <a:t>CSV files contain “Comma Separated Values”</a:t>
            </a:r>
          </a:p>
          <a:p>
            <a:pPr marL="342900" indent="-342900">
              <a:buFont typeface="Arial" panose="020B0604020202020204" pitchFamily="34" charset="0"/>
              <a:buChar char="•"/>
            </a:pPr>
            <a:r>
              <a:rPr lang="en-US" sz="2100" dirty="0"/>
              <a:t>CSV files can be opened with .open()</a:t>
            </a:r>
          </a:p>
          <a:p>
            <a:pPr marL="800100" lvl="1" indent="-342900">
              <a:buFont typeface="Arial" panose="020B0604020202020204" pitchFamily="34" charset="0"/>
              <a:buChar char="•"/>
            </a:pPr>
            <a:r>
              <a:rPr lang="en-US" sz="2100" dirty="0" err="1"/>
              <a:t>wrestling_csv</a:t>
            </a:r>
            <a:r>
              <a:rPr lang="en-US" sz="2100" dirty="0"/>
              <a:t> = open("WWE-Data-2016.csv", "r")</a:t>
            </a:r>
          </a:p>
          <a:p>
            <a:pPr marL="800100" lvl="1" indent="-342900">
              <a:buFont typeface="Arial" panose="020B0604020202020204" pitchFamily="34" charset="0"/>
              <a:buChar char="•"/>
            </a:pPr>
            <a:r>
              <a:rPr lang="en-US" sz="2100" dirty="0" err="1"/>
              <a:t>wrestling_text</a:t>
            </a:r>
            <a:r>
              <a:rPr lang="en-US" sz="2100" dirty="0"/>
              <a:t> = </a:t>
            </a:r>
            <a:r>
              <a:rPr lang="en-US" sz="2100" dirty="0" err="1"/>
              <a:t>wrestling_csv.read</a:t>
            </a:r>
            <a:r>
              <a:rPr lang="en-US" sz="2100" dirty="0"/>
              <a:t>()</a:t>
            </a:r>
          </a:p>
          <a:p>
            <a:pPr marL="342900" indent="-342900">
              <a:buFont typeface="Arial" panose="020B0604020202020204" pitchFamily="34" charset="0"/>
              <a:buChar char="•"/>
            </a:pPr>
            <a:r>
              <a:rPr lang="en-US" sz="2100" dirty="0"/>
              <a:t>Use .split() to break the data (rows and columns) down to management chunks</a:t>
            </a:r>
          </a:p>
          <a:p>
            <a:pPr marL="800100" lvl="1" indent="-342900">
              <a:buFont typeface="Arial" panose="020B0604020202020204" pitchFamily="34" charset="0"/>
              <a:buChar char="•"/>
            </a:pPr>
            <a:r>
              <a:rPr lang="en-US" sz="2100" dirty="0"/>
              <a:t>Split on “comma”</a:t>
            </a:r>
          </a:p>
          <a:p>
            <a:pPr marL="342900"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3757874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200400" y="80936"/>
            <a:ext cx="5743729" cy="411480"/>
          </a:xfrm>
        </p:spPr>
        <p:txBody>
          <a:bodyPr/>
          <a:lstStyle/>
          <a:p>
            <a:r>
              <a:rPr lang="en-US" dirty="0"/>
              <a:t>Activity: The User List (20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28599" y="685800"/>
            <a:ext cx="8715530" cy="6019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1900" dirty="0"/>
              <a:t>In this activity, you have been given a CSV file with usernames, passwords, and a list of IP addresses that these users are regularly connecting to. Your job is to identify the users who are connecting to your company's private server and print out their information to the terminal. </a:t>
            </a:r>
          </a:p>
          <a:p>
            <a:pPr marL="0" indent="0">
              <a:lnSpc>
                <a:spcPct val="110000"/>
              </a:lnSpc>
              <a:buNone/>
            </a:pPr>
            <a:r>
              <a:rPr lang="en-US" sz="1900" b="1" dirty="0"/>
              <a:t>Instructions:</a:t>
            </a:r>
          </a:p>
          <a:p>
            <a:r>
              <a:rPr lang="en-US" sz="1900" dirty="0"/>
              <a:t>Code your solution in the </a:t>
            </a:r>
            <a:r>
              <a:rPr lang="en-US" sz="1900" dirty="0" err="1"/>
              <a:t>ReadUserList.py</a:t>
            </a:r>
            <a:r>
              <a:rPr lang="en-US" sz="1900" dirty="0"/>
              <a:t> file. </a:t>
            </a:r>
          </a:p>
          <a:p>
            <a:r>
              <a:rPr lang="en-US" sz="1900" dirty="0"/>
              <a:t>The company's private server is `229.62.232.190`</a:t>
            </a:r>
          </a:p>
          <a:p>
            <a:r>
              <a:rPr lang="en-US" sz="1900" dirty="0"/>
              <a:t>The user's information should be printed out in format sent to you in Slack</a:t>
            </a:r>
            <a:br>
              <a:rPr lang="en-US" sz="1900" dirty="0"/>
            </a:br>
            <a:endParaRPr lang="en-US" sz="1900" dirty="0"/>
          </a:p>
          <a:p>
            <a:pPr marL="0" indent="0">
              <a:buNone/>
            </a:pPr>
            <a:r>
              <a:rPr lang="en-US" sz="1900" b="1" dirty="0"/>
              <a:t>Hints:</a:t>
            </a:r>
            <a:endParaRPr lang="en-US" sz="1900" dirty="0"/>
          </a:p>
          <a:p>
            <a:r>
              <a:rPr lang="en-US" sz="1900" dirty="0"/>
              <a:t>You will only need to split up the data once in order to uncover when a user has connected to the company's server but will have to perform two more splits when printing out the offending user's information to the screen.</a:t>
            </a:r>
          </a:p>
          <a:p>
            <a:r>
              <a:rPr lang="en-US" sz="1900" dirty="0"/>
              <a:t>Pay close attention to how each row and column is being kept separate within the original CSV file. This will give you a great idea on how you might go about splitting up the data using Python.</a:t>
            </a:r>
          </a:p>
        </p:txBody>
      </p:sp>
    </p:spTree>
    <p:extLst>
      <p:ext uri="{BB962C8B-B14F-4D97-AF65-F5344CB8AC3E}">
        <p14:creationId xmlns:p14="http://schemas.microsoft.com/office/powerpoint/2010/main" val="5635066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The User List</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2743838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5262979"/>
          </a:xfrm>
          <a:prstGeom prst="rect">
            <a:avLst/>
          </a:prstGeom>
          <a:noFill/>
          <a:ln w="6350">
            <a:solidFill>
              <a:schemeClr val="tx1"/>
            </a:solidFill>
            <a:prstDash val="dash"/>
          </a:ln>
        </p:spPr>
        <p:txBody>
          <a:bodyPr wrap="square" rtlCol="0">
            <a:spAutoFit/>
          </a:bodyPr>
          <a:lstStyle/>
          <a:p>
            <a:r>
              <a:rPr lang="en-US" sz="2100" b="1" dirty="0"/>
              <a:t>By the end of class, you will be able to:</a:t>
            </a:r>
            <a:endParaRPr lang="en-US" sz="2100" dirty="0"/>
          </a:p>
          <a:p>
            <a:pPr marL="457200" indent="-457200">
              <a:buFont typeface="Wingdings" panose="05000000000000000000" pitchFamily="2" charset="2"/>
              <a:buChar char="q"/>
            </a:pPr>
            <a:endParaRPr lang="en-US" sz="2100" dirty="0"/>
          </a:p>
          <a:p>
            <a:pPr marL="342900" indent="-342900">
              <a:buFont typeface="Wingdings" pitchFamily="2" charset="2"/>
              <a:buChar char="ü"/>
            </a:pPr>
            <a:r>
              <a:rPr lang="en-US" sz="2100" dirty="0"/>
              <a:t> Open and read text files using `open()` and `</a:t>
            </a:r>
            <a:r>
              <a:rPr lang="en-US" sz="2100" dirty="0" err="1"/>
              <a:t>file.read</a:t>
            </a:r>
            <a:r>
              <a:rPr lang="en-US" sz="2100" dirty="0"/>
              <a:t>()` method. </a:t>
            </a:r>
          </a:p>
          <a:p>
            <a:pPr marL="171450" indent="-171450">
              <a:buFont typeface="Wingdings" pitchFamily="2" charset="2"/>
              <a:buChar char="q"/>
            </a:pPr>
            <a:endParaRPr lang="en-US" sz="2100" dirty="0"/>
          </a:p>
          <a:p>
            <a:pPr marL="342900" indent="-342900">
              <a:buFont typeface="Wingdings" pitchFamily="2" charset="2"/>
              <a:buChar char="ü"/>
            </a:pPr>
            <a:r>
              <a:rPr lang="en-US" sz="2100" dirty="0"/>
              <a:t> Use the `</a:t>
            </a:r>
            <a:r>
              <a:rPr lang="en-US" sz="2100" dirty="0" err="1"/>
              <a:t>string.split</a:t>
            </a:r>
            <a:r>
              <a:rPr lang="en-US" sz="2100" dirty="0"/>
              <a:t>()` function to break a string into smaller strings</a:t>
            </a:r>
            <a:br>
              <a:rPr lang="en-US" sz="2100" dirty="0"/>
            </a:br>
            <a:endParaRPr lang="en-US" sz="2100" dirty="0"/>
          </a:p>
          <a:p>
            <a:pPr marL="342900" indent="-342900">
              <a:buFont typeface="Wingdings" pitchFamily="2" charset="2"/>
              <a:buChar char="ü"/>
            </a:pPr>
            <a:r>
              <a:rPr lang="en-US" sz="2100" dirty="0"/>
              <a:t> Use `</a:t>
            </a:r>
            <a:r>
              <a:rPr lang="en-US" sz="2100" dirty="0" err="1"/>
              <a:t>string.find</a:t>
            </a:r>
            <a:r>
              <a:rPr lang="en-US" sz="2100" dirty="0"/>
              <a:t>()` function to search for specific text</a:t>
            </a:r>
          </a:p>
          <a:p>
            <a:pPr marL="171450" indent="-171450">
              <a:buFont typeface="Wingdings" pitchFamily="2" charset="2"/>
              <a:buChar char="q"/>
            </a:pPr>
            <a:endParaRPr lang="en-US" sz="2100" dirty="0"/>
          </a:p>
          <a:p>
            <a:pPr marL="342900" indent="-342900">
              <a:buFont typeface="Wingdings" pitchFamily="2" charset="2"/>
              <a:buChar char="ü"/>
            </a:pPr>
            <a:r>
              <a:rPr lang="en-US" sz="2100" dirty="0"/>
              <a:t> Create a command line application that searches for words within a text file</a:t>
            </a:r>
          </a:p>
          <a:p>
            <a:pPr marL="171450" indent="-171450">
              <a:buFont typeface="Wingdings" pitchFamily="2" charset="2"/>
              <a:buChar char="q"/>
            </a:pPr>
            <a:endParaRPr lang="en-US" sz="2100" dirty="0"/>
          </a:p>
          <a:p>
            <a:pPr marL="342900" indent="-342900">
              <a:buFont typeface="Wingdings" pitchFamily="2" charset="2"/>
              <a:buChar char="ü"/>
            </a:pPr>
            <a:r>
              <a:rPr lang="en-US" sz="2100" dirty="0"/>
              <a:t> Read and search through CSV files for specific information</a:t>
            </a:r>
          </a:p>
          <a:p>
            <a:pPr marL="171450" indent="-171450">
              <a:buFont typeface="Wingdings" pitchFamily="2" charset="2"/>
              <a:buChar char="q"/>
            </a:pPr>
            <a:endParaRPr lang="en-US" sz="2100" dirty="0"/>
          </a:p>
          <a:p>
            <a:pPr marL="171450" indent="-171450">
              <a:buFont typeface="Wingdings" pitchFamily="2" charset="2"/>
              <a:buChar char="q"/>
            </a:pPr>
            <a:r>
              <a:rPr lang="en-US" sz="2100" dirty="0"/>
              <a:t> Write text to external files</a:t>
            </a:r>
          </a:p>
          <a:p>
            <a:pPr marL="171450" indent="-171450">
              <a:buFont typeface="Wingdings" pitchFamily="2" charset="2"/>
              <a:buChar char="q"/>
            </a:pPr>
            <a:endParaRPr lang="en-US" sz="2100" dirty="0"/>
          </a:p>
          <a:p>
            <a:pPr marL="171450" indent="-171450">
              <a:buFont typeface="Wingdings" pitchFamily="2" charset="2"/>
              <a:buChar char="q"/>
            </a:pPr>
            <a:r>
              <a:rPr lang="en-US" sz="2100" dirty="0"/>
              <a:t> Append text to external files without overwriting existing text</a:t>
            </a:r>
          </a:p>
        </p:txBody>
      </p:sp>
    </p:spTree>
    <p:extLst>
      <p:ext uri="{BB962C8B-B14F-4D97-AF65-F5344CB8AC3E}">
        <p14:creationId xmlns:p14="http://schemas.microsoft.com/office/powerpoint/2010/main" val="24281408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BREAK</a:t>
            </a:r>
          </a:p>
        </p:txBody>
      </p:sp>
    </p:spTree>
    <p:extLst>
      <p:ext uri="{BB962C8B-B14F-4D97-AF65-F5344CB8AC3E}">
        <p14:creationId xmlns:p14="http://schemas.microsoft.com/office/powerpoint/2010/main" val="7606683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Writing Files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3970318"/>
          </a:xfrm>
          <a:prstGeom prst="rect">
            <a:avLst/>
          </a:prstGeom>
          <a:noFill/>
          <a:ln w="6350">
            <a:solidFill>
              <a:schemeClr val="tx1"/>
            </a:solidFill>
            <a:prstDash val="dash"/>
          </a:ln>
        </p:spPr>
        <p:txBody>
          <a:bodyPr wrap="square" rtlCol="0">
            <a:spAutoFit/>
          </a:bodyPr>
          <a:lstStyle/>
          <a:p>
            <a:pPr marL="342900" indent="-342900">
              <a:buFont typeface="Arial" panose="020B0604020202020204" pitchFamily="34" charset="0"/>
              <a:buChar char="•"/>
            </a:pPr>
            <a:r>
              <a:rPr lang="en-US" sz="2100" dirty="0"/>
              <a:t>.open() function can be used to read and write files</a:t>
            </a:r>
          </a:p>
          <a:p>
            <a:pPr marL="342900" indent="-342900">
              <a:buFont typeface="Arial" panose="020B0604020202020204" pitchFamily="34" charset="0"/>
              <a:buChar char="•"/>
            </a:pPr>
            <a:r>
              <a:rPr lang="en-US" sz="2100" dirty="0"/>
              <a:t>“w” is write-only mode – it can’t read files</a:t>
            </a:r>
          </a:p>
          <a:p>
            <a:pPr marL="342900" indent="-342900">
              <a:buFont typeface="Arial" panose="020B0604020202020204" pitchFamily="34" charset="0"/>
              <a:buChar char="•"/>
            </a:pPr>
            <a:r>
              <a:rPr lang="en-US" sz="2100" dirty="0"/>
              <a:t>“w” does not append to a file – it overwrites to it</a:t>
            </a:r>
          </a:p>
          <a:p>
            <a:pPr marL="914400" lvl="1" indent="-457200">
              <a:buFont typeface="+mj-lt"/>
              <a:buAutoNum type="arabicPeriod"/>
            </a:pPr>
            <a:r>
              <a:rPr lang="en-US" sz="2100" dirty="0" err="1"/>
              <a:t>diary_file</a:t>
            </a:r>
            <a:r>
              <a:rPr lang="en-US" sz="2100" dirty="0"/>
              <a:t> = open("MyPersonalDiary.txt", "w")</a:t>
            </a:r>
          </a:p>
          <a:p>
            <a:pPr marL="914400" lvl="1" indent="-457200">
              <a:buFont typeface="+mj-lt"/>
              <a:buAutoNum type="arabicPeriod"/>
            </a:pPr>
            <a:r>
              <a:rPr lang="en-US" sz="2100" dirty="0" err="1"/>
              <a:t>diary_file.write</a:t>
            </a:r>
            <a:r>
              <a:rPr lang="en-US" sz="2100" dirty="0"/>
              <a:t>("I don't write in diaries.")</a:t>
            </a:r>
          </a:p>
          <a:p>
            <a:pPr marL="914400" lvl="1" indent="-457200">
              <a:buFont typeface="+mj-lt"/>
              <a:buAutoNum type="arabicPeriod"/>
            </a:pPr>
            <a:r>
              <a:rPr lang="en-US" sz="2100" dirty="0" err="1"/>
              <a:t>diary_file.write</a:t>
            </a:r>
            <a:r>
              <a:rPr lang="en-US" sz="2100" dirty="0"/>
              <a:t>("\</a:t>
            </a:r>
            <a:r>
              <a:rPr lang="en-US" sz="2100" dirty="0" err="1"/>
              <a:t>nPeriod</a:t>
            </a:r>
            <a:r>
              <a:rPr lang="en-US" sz="2100" dirty="0"/>
              <a:t>.")</a:t>
            </a:r>
          </a:p>
          <a:p>
            <a:pPr marL="914400" lvl="1" indent="-457200">
              <a:buFont typeface="+mj-lt"/>
              <a:buAutoNum type="arabicPeriod"/>
            </a:pPr>
            <a:r>
              <a:rPr lang="en-US" sz="2100" dirty="0" err="1"/>
              <a:t>diary_file.close</a:t>
            </a:r>
            <a:r>
              <a:rPr lang="en-US" sz="2100" dirty="0"/>
              <a:t>()</a:t>
            </a:r>
          </a:p>
          <a:p>
            <a:pPr marL="914400" lvl="1" indent="-457200">
              <a:buFont typeface="+mj-lt"/>
              <a:buAutoNum type="arabicPeriod"/>
            </a:pPr>
            <a:endParaRPr lang="en-US" sz="2100" dirty="0"/>
          </a:p>
          <a:p>
            <a:pPr marL="457200" indent="-457200">
              <a:buFont typeface="Arial" panose="020B0604020202020204" pitchFamily="34" charset="0"/>
              <a:buChar char="•"/>
            </a:pPr>
            <a:r>
              <a:rPr lang="en-US" sz="2100" dirty="0"/>
              <a:t>In above example, if MyPersonalDiary.txt already existed, it would have been wiped clean before writing new lines to it.</a:t>
            </a:r>
          </a:p>
          <a:p>
            <a:pPr marL="914400" lvl="1" indent="-457200">
              <a:buFont typeface="Arial" panose="020B0604020202020204" pitchFamily="34" charset="0"/>
              <a:buChar char="•"/>
            </a:pPr>
            <a:endParaRPr lang="en-US" sz="2100" dirty="0"/>
          </a:p>
          <a:p>
            <a:pPr marL="914400" lvl="1" indent="-457200">
              <a:buFont typeface="Arial" panose="020B0604020202020204" pitchFamily="34" charset="0"/>
              <a:buChar char="•"/>
            </a:pPr>
            <a:endParaRPr lang="en-US" sz="2100" dirty="0"/>
          </a:p>
        </p:txBody>
      </p:sp>
    </p:spTree>
    <p:extLst>
      <p:ext uri="{BB962C8B-B14F-4D97-AF65-F5344CB8AC3E}">
        <p14:creationId xmlns:p14="http://schemas.microsoft.com/office/powerpoint/2010/main" val="3157482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200400" y="80936"/>
            <a:ext cx="5743729" cy="411480"/>
          </a:xfrm>
        </p:spPr>
        <p:txBody>
          <a:bodyPr/>
          <a:lstStyle/>
          <a:p>
            <a:r>
              <a:rPr lang="en-US" dirty="0"/>
              <a:t>Activity: Terrible Word Application (15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28599" y="838200"/>
            <a:ext cx="8715530" cy="5410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dirty="0"/>
              <a:t>In this activity, you will create a command line application that allows you to write lines of text into an external file. </a:t>
            </a:r>
            <a:br>
              <a:rPr lang="en-US" dirty="0"/>
            </a:br>
            <a:br>
              <a:rPr lang="en-US" dirty="0"/>
            </a:br>
            <a:r>
              <a:rPr lang="en-US" b="1" dirty="0"/>
              <a:t>Instructions:</a:t>
            </a:r>
          </a:p>
          <a:p>
            <a:pPr>
              <a:lnSpc>
                <a:spcPct val="110000"/>
              </a:lnSpc>
            </a:pPr>
            <a:r>
              <a:rPr lang="en-US" dirty="0"/>
              <a:t>You will need to create a text file called "</a:t>
            </a:r>
            <a:r>
              <a:rPr lang="en-US" dirty="0" err="1"/>
              <a:t>Notes.txt</a:t>
            </a:r>
            <a:r>
              <a:rPr lang="en-US" dirty="0"/>
              <a:t>." Then use the .</a:t>
            </a:r>
            <a:r>
              <a:rPr lang="en-US" dirty="0" err="1"/>
              <a:t>py</a:t>
            </a:r>
            <a:r>
              <a:rPr lang="en-US" dirty="0"/>
              <a:t> file provided to code your solution. </a:t>
            </a:r>
          </a:p>
          <a:p>
            <a:pPr>
              <a:lnSpc>
                <a:spcPct val="110000"/>
              </a:lnSpc>
            </a:pPr>
            <a:r>
              <a:rPr lang="en-US" dirty="0"/>
              <a:t>Establish a connection to the external text file called "</a:t>
            </a:r>
            <a:r>
              <a:rPr lang="en-US" dirty="0" err="1"/>
              <a:t>Notes.txt</a:t>
            </a:r>
            <a:r>
              <a:rPr lang="en-US" dirty="0"/>
              <a:t>" and ensure that the mode of the connection is set to write.</a:t>
            </a:r>
          </a:p>
          <a:p>
            <a:pPr>
              <a:lnSpc>
                <a:spcPct val="110000"/>
              </a:lnSpc>
            </a:pPr>
            <a:r>
              <a:rPr lang="en-US" dirty="0"/>
              <a:t>Check if the user would like to add a new line of text into the external file that they connected to. You will need to use a `while` loop to accomplish this. </a:t>
            </a:r>
          </a:p>
          <a:p>
            <a:pPr>
              <a:lnSpc>
                <a:spcPct val="110000"/>
              </a:lnSpc>
            </a:pPr>
            <a:r>
              <a:rPr lang="en-US" dirty="0"/>
              <a:t>Allow the user to write some text to the terminal using the `input()` function before writing this text into the external file the application is connected to. </a:t>
            </a:r>
          </a:p>
          <a:p>
            <a:pPr marL="0" indent="0">
              <a:lnSpc>
                <a:spcPct val="110000"/>
              </a:lnSpc>
              <a:buNone/>
            </a:pPr>
            <a:r>
              <a:rPr lang="en-US" b="1" dirty="0"/>
              <a:t>Hint</a:t>
            </a:r>
          </a:p>
          <a:p>
            <a:pPr>
              <a:lnSpc>
                <a:spcPct val="110000"/>
              </a:lnSpc>
            </a:pPr>
            <a:r>
              <a:rPr lang="en-US" dirty="0"/>
              <a:t>Use the script file comments to guide you through the code you will need to write. </a:t>
            </a:r>
          </a:p>
          <a:p>
            <a:pPr marL="0" indent="0">
              <a:lnSpc>
                <a:spcPct val="110000"/>
              </a:lnSpc>
              <a:buNone/>
            </a:pPr>
            <a:r>
              <a:rPr lang="en-US" dirty="0"/>
              <a:t>  </a:t>
            </a:r>
          </a:p>
          <a:p>
            <a:pPr marL="0" indent="0">
              <a:lnSpc>
                <a:spcPct val="110000"/>
              </a:lnSpc>
              <a:buNone/>
            </a:pPr>
            <a:endParaRPr lang="en-US" dirty="0"/>
          </a:p>
          <a:p>
            <a:pPr marL="0" indent="0">
              <a:lnSpc>
                <a:spcPct val="110000"/>
              </a:lnSpc>
              <a:buNone/>
            </a:pPr>
            <a:endParaRPr lang="en-US" dirty="0"/>
          </a:p>
        </p:txBody>
      </p:sp>
    </p:spTree>
    <p:extLst>
      <p:ext uri="{BB962C8B-B14F-4D97-AF65-F5344CB8AC3E}">
        <p14:creationId xmlns:p14="http://schemas.microsoft.com/office/powerpoint/2010/main" val="147715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Terrible Word Application</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6147484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5262979"/>
          </a:xfrm>
          <a:prstGeom prst="rect">
            <a:avLst/>
          </a:prstGeom>
          <a:noFill/>
          <a:ln w="6350">
            <a:solidFill>
              <a:schemeClr val="tx1"/>
            </a:solidFill>
            <a:prstDash val="dash"/>
          </a:ln>
        </p:spPr>
        <p:txBody>
          <a:bodyPr wrap="square" rtlCol="0">
            <a:spAutoFit/>
          </a:bodyPr>
          <a:lstStyle/>
          <a:p>
            <a:r>
              <a:rPr lang="en-US" sz="2100" b="1" dirty="0"/>
              <a:t>By the end of class, you will be able to:</a:t>
            </a:r>
            <a:endParaRPr lang="en-US" sz="2100" dirty="0"/>
          </a:p>
          <a:p>
            <a:pPr marL="457200" indent="-457200">
              <a:buFont typeface="Wingdings" panose="05000000000000000000" pitchFamily="2" charset="2"/>
              <a:buChar char="q"/>
            </a:pPr>
            <a:endParaRPr lang="en-US" sz="2100" dirty="0"/>
          </a:p>
          <a:p>
            <a:pPr marL="171450" indent="-171450">
              <a:buFont typeface="Wingdings" pitchFamily="2" charset="2"/>
              <a:buChar char="q"/>
            </a:pPr>
            <a:r>
              <a:rPr lang="en-US" sz="2100" dirty="0"/>
              <a:t> Open and read text files using `open()` and `</a:t>
            </a:r>
            <a:r>
              <a:rPr lang="en-US" sz="2100" dirty="0" err="1"/>
              <a:t>file.read</a:t>
            </a:r>
            <a:r>
              <a:rPr lang="en-US" sz="2100" dirty="0"/>
              <a:t>()` method. </a:t>
            </a:r>
          </a:p>
          <a:p>
            <a:pPr marL="171450" indent="-171450">
              <a:buFont typeface="Wingdings" pitchFamily="2" charset="2"/>
              <a:buChar char="q"/>
            </a:pPr>
            <a:endParaRPr lang="en-US" sz="2100" dirty="0"/>
          </a:p>
          <a:p>
            <a:pPr marL="171450" indent="-171450">
              <a:buFont typeface="Wingdings" pitchFamily="2" charset="2"/>
              <a:buChar char="q"/>
            </a:pPr>
            <a:r>
              <a:rPr lang="en-US" sz="2100" dirty="0"/>
              <a:t> Use the `</a:t>
            </a:r>
            <a:r>
              <a:rPr lang="en-US" sz="2100" dirty="0" err="1"/>
              <a:t>string.split</a:t>
            </a:r>
            <a:r>
              <a:rPr lang="en-US" sz="2100" dirty="0"/>
              <a:t>()` function to break a string into smaller strings</a:t>
            </a:r>
            <a:br>
              <a:rPr lang="en-US" sz="2100" dirty="0"/>
            </a:br>
            <a:endParaRPr lang="en-US" sz="2100" dirty="0"/>
          </a:p>
          <a:p>
            <a:pPr marL="171450" indent="-171450">
              <a:buFont typeface="Wingdings" pitchFamily="2" charset="2"/>
              <a:buChar char="q"/>
            </a:pPr>
            <a:r>
              <a:rPr lang="en-US" sz="2100" dirty="0"/>
              <a:t> Use `</a:t>
            </a:r>
            <a:r>
              <a:rPr lang="en-US" sz="2100" dirty="0" err="1"/>
              <a:t>string.find</a:t>
            </a:r>
            <a:r>
              <a:rPr lang="en-US" sz="2100" dirty="0"/>
              <a:t>()` function to search for specific text</a:t>
            </a:r>
          </a:p>
          <a:p>
            <a:pPr marL="171450" indent="-171450">
              <a:buFont typeface="Wingdings" pitchFamily="2" charset="2"/>
              <a:buChar char="q"/>
            </a:pPr>
            <a:endParaRPr lang="en-US" sz="2100" dirty="0"/>
          </a:p>
          <a:p>
            <a:pPr marL="171450" indent="-171450">
              <a:buFont typeface="Wingdings" pitchFamily="2" charset="2"/>
              <a:buChar char="q"/>
            </a:pPr>
            <a:r>
              <a:rPr lang="en-US" sz="2100" dirty="0"/>
              <a:t> Create a command line application that searches for words within a text file</a:t>
            </a:r>
          </a:p>
          <a:p>
            <a:pPr marL="171450" indent="-171450">
              <a:buFont typeface="Wingdings" pitchFamily="2" charset="2"/>
              <a:buChar char="q"/>
            </a:pPr>
            <a:endParaRPr lang="en-US" sz="2100" dirty="0"/>
          </a:p>
          <a:p>
            <a:pPr marL="171450" indent="-171450">
              <a:buFont typeface="Wingdings" pitchFamily="2" charset="2"/>
              <a:buChar char="q"/>
            </a:pPr>
            <a:r>
              <a:rPr lang="en-US" sz="2100" dirty="0"/>
              <a:t> Read and search through CSV files for specific information</a:t>
            </a:r>
          </a:p>
          <a:p>
            <a:pPr marL="171450" indent="-171450">
              <a:buFont typeface="Wingdings" pitchFamily="2" charset="2"/>
              <a:buChar char="q"/>
            </a:pPr>
            <a:endParaRPr lang="en-US" sz="2100" dirty="0"/>
          </a:p>
          <a:p>
            <a:pPr marL="171450" indent="-171450">
              <a:buFont typeface="Wingdings" pitchFamily="2" charset="2"/>
              <a:buChar char="q"/>
            </a:pPr>
            <a:r>
              <a:rPr lang="en-US" sz="2100" dirty="0"/>
              <a:t> Write text to external files</a:t>
            </a:r>
          </a:p>
          <a:p>
            <a:pPr marL="171450" indent="-171450">
              <a:buFont typeface="Wingdings" pitchFamily="2" charset="2"/>
              <a:buChar char="q"/>
            </a:pPr>
            <a:endParaRPr lang="en-US" sz="2100" dirty="0"/>
          </a:p>
          <a:p>
            <a:pPr marL="171450" indent="-171450">
              <a:buFont typeface="Wingdings" pitchFamily="2" charset="2"/>
              <a:buChar char="q"/>
            </a:pPr>
            <a:r>
              <a:rPr lang="en-US" sz="2100" dirty="0"/>
              <a:t> Append text to external files without overwriting existing text</a:t>
            </a:r>
          </a:p>
        </p:txBody>
      </p:sp>
    </p:spTree>
    <p:extLst>
      <p:ext uri="{BB962C8B-B14F-4D97-AF65-F5344CB8AC3E}">
        <p14:creationId xmlns:p14="http://schemas.microsoft.com/office/powerpoint/2010/main" val="2581581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File Open Modes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5262979"/>
          </a:xfrm>
          <a:prstGeom prst="rect">
            <a:avLst/>
          </a:prstGeom>
          <a:noFill/>
          <a:ln w="6350">
            <a:solidFill>
              <a:schemeClr val="tx1"/>
            </a:solidFill>
            <a:prstDash val="dash"/>
          </a:ln>
        </p:spPr>
        <p:txBody>
          <a:bodyPr wrap="square" rtlCol="0">
            <a:spAutoFit/>
          </a:bodyPr>
          <a:lstStyle/>
          <a:p>
            <a:pPr marL="457200" indent="-457200">
              <a:buFont typeface="Arial" panose="020B0604020202020204" pitchFamily="34" charset="0"/>
              <a:buChar char="•"/>
            </a:pPr>
            <a:r>
              <a:rPr lang="en-US" sz="2100" dirty="0"/>
              <a:t>File open modes:</a:t>
            </a:r>
          </a:p>
          <a:p>
            <a:pPr marL="914400" lvl="1" indent="-457200">
              <a:buFont typeface="Arial" panose="020B0604020202020204" pitchFamily="34" charset="0"/>
              <a:buChar char="•"/>
            </a:pPr>
            <a:r>
              <a:rPr lang="en-US" sz="2100" b="1" dirty="0"/>
              <a:t>r</a:t>
            </a:r>
            <a:r>
              <a:rPr lang="en-US" sz="2100" dirty="0"/>
              <a:t> is read-only – can’t write to a file</a:t>
            </a:r>
          </a:p>
          <a:p>
            <a:pPr marL="1371600" lvl="2" indent="-457200">
              <a:buFont typeface="Arial" panose="020B0604020202020204" pitchFamily="34" charset="0"/>
              <a:buChar char="•"/>
            </a:pPr>
            <a:r>
              <a:rPr lang="en-US" sz="2100" dirty="0"/>
              <a:t>This is default mode if you don’t provide a mode e.g. </a:t>
            </a:r>
            <a:r>
              <a:rPr lang="en-US" sz="2100"/>
              <a:t>f = open(“filename”)</a:t>
            </a:r>
            <a:endParaRPr lang="en-US" sz="2100" dirty="0"/>
          </a:p>
          <a:p>
            <a:pPr marL="914400" lvl="1" indent="-457200">
              <a:buFont typeface="Arial" panose="020B0604020202020204" pitchFamily="34" charset="0"/>
              <a:buChar char="•"/>
            </a:pPr>
            <a:r>
              <a:rPr lang="en-US" sz="2100" b="1" dirty="0"/>
              <a:t>w</a:t>
            </a:r>
            <a:r>
              <a:rPr lang="en-US" sz="2100" dirty="0"/>
              <a:t> truncates the file, overwriting whatever was already there</a:t>
            </a:r>
          </a:p>
          <a:p>
            <a:pPr marL="1371600" lvl="2" indent="-457200">
              <a:buFont typeface="Arial" panose="020B0604020202020204" pitchFamily="34" charset="0"/>
              <a:buChar char="•"/>
            </a:pPr>
            <a:r>
              <a:rPr lang="en-US" sz="2100" dirty="0"/>
              <a:t>Can’t read a file</a:t>
            </a:r>
          </a:p>
          <a:p>
            <a:pPr marL="914400" lvl="1" indent="-457200">
              <a:buFont typeface="Arial" panose="020B0604020202020204" pitchFamily="34" charset="0"/>
              <a:buChar char="•"/>
            </a:pPr>
            <a:r>
              <a:rPr lang="en-US" sz="2100" b="1" dirty="0"/>
              <a:t>a</a:t>
            </a:r>
            <a:r>
              <a:rPr lang="en-US" sz="2100" dirty="0"/>
              <a:t> appends to the file, adding onto whatever was already there</a:t>
            </a:r>
          </a:p>
          <a:p>
            <a:pPr marL="1371600" lvl="2" indent="-457200">
              <a:buFont typeface="Arial" panose="020B0604020202020204" pitchFamily="34" charset="0"/>
              <a:buChar char="•"/>
            </a:pPr>
            <a:r>
              <a:rPr lang="en-US" sz="2100" dirty="0"/>
              <a:t>Can’t read a file</a:t>
            </a:r>
          </a:p>
          <a:p>
            <a:pPr marL="914400" lvl="1" indent="-457200">
              <a:buFont typeface="Arial" panose="020B0604020202020204" pitchFamily="34" charset="0"/>
              <a:buChar char="•"/>
            </a:pPr>
            <a:r>
              <a:rPr lang="en-US" sz="2100" b="1" dirty="0"/>
              <a:t>w+</a:t>
            </a:r>
            <a:r>
              <a:rPr lang="en-US" sz="2100" dirty="0"/>
              <a:t> opens for reading and writing, truncating the file but also allowing you to read back what's been written to the file</a:t>
            </a:r>
          </a:p>
          <a:p>
            <a:pPr marL="914400" lvl="1" indent="-457200">
              <a:buFont typeface="Arial" panose="020B0604020202020204" pitchFamily="34" charset="0"/>
              <a:buChar char="•"/>
            </a:pPr>
            <a:r>
              <a:rPr lang="en-US" sz="2100" b="1" dirty="0"/>
              <a:t>a+</a:t>
            </a:r>
            <a:r>
              <a:rPr lang="en-US" sz="2100" dirty="0"/>
              <a:t> opens for appending and reading, allowing you both to append to the file and read its contents</a:t>
            </a:r>
          </a:p>
          <a:p>
            <a:pPr marL="457200" indent="-457200">
              <a:buFont typeface="Arial" panose="020B0604020202020204" pitchFamily="34" charset="0"/>
              <a:buChar char="•"/>
            </a:pPr>
            <a:r>
              <a:rPr lang="en-US" sz="2100" dirty="0"/>
              <a:t>In above example, if MyPersonalDiary.txt already existed, it would have been wiped clean before writing new lines to it.</a:t>
            </a:r>
          </a:p>
          <a:p>
            <a:pPr marL="914400" lvl="1" indent="-457200">
              <a:buFont typeface="Arial" panose="020B0604020202020204" pitchFamily="34" charset="0"/>
              <a:buChar char="•"/>
            </a:pPr>
            <a:endParaRPr lang="en-US" sz="2100" dirty="0"/>
          </a:p>
          <a:p>
            <a:pPr marL="914400" lvl="1" indent="-457200">
              <a:buFont typeface="Arial" panose="020B0604020202020204" pitchFamily="34" charset="0"/>
              <a:buChar char="•"/>
            </a:pPr>
            <a:endParaRPr lang="en-US" sz="2100" dirty="0"/>
          </a:p>
        </p:txBody>
      </p:sp>
    </p:spTree>
    <p:extLst>
      <p:ext uri="{BB962C8B-B14F-4D97-AF65-F5344CB8AC3E}">
        <p14:creationId xmlns:p14="http://schemas.microsoft.com/office/powerpoint/2010/main" val="628086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5262979"/>
          </a:xfrm>
          <a:prstGeom prst="rect">
            <a:avLst/>
          </a:prstGeom>
          <a:noFill/>
          <a:ln w="6350">
            <a:solidFill>
              <a:schemeClr val="tx1"/>
            </a:solidFill>
            <a:prstDash val="dash"/>
          </a:ln>
        </p:spPr>
        <p:txBody>
          <a:bodyPr wrap="square" rtlCol="0">
            <a:spAutoFit/>
          </a:bodyPr>
          <a:lstStyle/>
          <a:p>
            <a:r>
              <a:rPr lang="en-US" sz="2100" b="1" dirty="0"/>
              <a:t>By the end of class, you will be able to:</a:t>
            </a:r>
            <a:endParaRPr lang="en-US" sz="2100" dirty="0"/>
          </a:p>
          <a:p>
            <a:pPr marL="457200" indent="-457200">
              <a:buFont typeface="Wingdings" panose="05000000000000000000" pitchFamily="2" charset="2"/>
              <a:buChar char="q"/>
            </a:pPr>
            <a:endParaRPr lang="en-US" sz="2100" dirty="0"/>
          </a:p>
          <a:p>
            <a:pPr marL="342900" indent="-342900">
              <a:buFont typeface="Wingdings" pitchFamily="2" charset="2"/>
              <a:buChar char="ü"/>
            </a:pPr>
            <a:r>
              <a:rPr lang="en-US" sz="2100" dirty="0"/>
              <a:t> Open and read text files using `open()` and `</a:t>
            </a:r>
            <a:r>
              <a:rPr lang="en-US" sz="2100" dirty="0" err="1"/>
              <a:t>file.read</a:t>
            </a:r>
            <a:r>
              <a:rPr lang="en-US" sz="2100" dirty="0"/>
              <a:t>()` method. </a:t>
            </a:r>
          </a:p>
          <a:p>
            <a:pPr marL="171450" indent="-171450">
              <a:buFont typeface="Wingdings" pitchFamily="2" charset="2"/>
              <a:buChar char="q"/>
            </a:pPr>
            <a:endParaRPr lang="en-US" sz="2100" dirty="0"/>
          </a:p>
          <a:p>
            <a:pPr marL="342900" indent="-342900">
              <a:buFont typeface="Wingdings" pitchFamily="2" charset="2"/>
              <a:buChar char="ü"/>
            </a:pPr>
            <a:r>
              <a:rPr lang="en-US" sz="2100" dirty="0"/>
              <a:t> Use the `</a:t>
            </a:r>
            <a:r>
              <a:rPr lang="en-US" sz="2100" dirty="0" err="1"/>
              <a:t>string.split</a:t>
            </a:r>
            <a:r>
              <a:rPr lang="en-US" sz="2100" dirty="0"/>
              <a:t>()` function to break a string into smaller strings</a:t>
            </a:r>
            <a:br>
              <a:rPr lang="en-US" sz="2100" dirty="0"/>
            </a:br>
            <a:endParaRPr lang="en-US" sz="2100" dirty="0"/>
          </a:p>
          <a:p>
            <a:pPr marL="342900" indent="-342900">
              <a:buFont typeface="Wingdings" pitchFamily="2" charset="2"/>
              <a:buChar char="ü"/>
            </a:pPr>
            <a:r>
              <a:rPr lang="en-US" sz="2100" dirty="0"/>
              <a:t> Use `</a:t>
            </a:r>
            <a:r>
              <a:rPr lang="en-US" sz="2100" dirty="0" err="1"/>
              <a:t>string.find</a:t>
            </a:r>
            <a:r>
              <a:rPr lang="en-US" sz="2100" dirty="0"/>
              <a:t>()` function to search for specific text</a:t>
            </a:r>
          </a:p>
          <a:p>
            <a:pPr marL="171450" indent="-171450">
              <a:buFont typeface="Wingdings" pitchFamily="2" charset="2"/>
              <a:buChar char="q"/>
            </a:pPr>
            <a:endParaRPr lang="en-US" sz="2100" dirty="0"/>
          </a:p>
          <a:p>
            <a:pPr marL="342900" indent="-342900">
              <a:buFont typeface="Wingdings" pitchFamily="2" charset="2"/>
              <a:buChar char="ü"/>
            </a:pPr>
            <a:r>
              <a:rPr lang="en-US" sz="2100" dirty="0"/>
              <a:t> Create a command line application that searches for words within a text file</a:t>
            </a:r>
          </a:p>
          <a:p>
            <a:pPr marL="171450" indent="-171450">
              <a:buFont typeface="Wingdings" pitchFamily="2" charset="2"/>
              <a:buChar char="q"/>
            </a:pPr>
            <a:endParaRPr lang="en-US" sz="2100" dirty="0"/>
          </a:p>
          <a:p>
            <a:pPr marL="342900" indent="-342900">
              <a:buFont typeface="Wingdings" pitchFamily="2" charset="2"/>
              <a:buChar char="ü"/>
            </a:pPr>
            <a:r>
              <a:rPr lang="en-US" sz="2100" dirty="0"/>
              <a:t> Read and search through CSV files for specific information</a:t>
            </a:r>
          </a:p>
          <a:p>
            <a:pPr marL="171450" indent="-171450">
              <a:buFont typeface="Wingdings" pitchFamily="2" charset="2"/>
              <a:buChar char="q"/>
            </a:pPr>
            <a:endParaRPr lang="en-US" sz="2100" dirty="0"/>
          </a:p>
          <a:p>
            <a:pPr marL="342900" indent="-342900">
              <a:buFont typeface="Wingdings" pitchFamily="2" charset="2"/>
              <a:buChar char="ü"/>
            </a:pPr>
            <a:r>
              <a:rPr lang="en-US" sz="2100" dirty="0"/>
              <a:t> Write text to external files</a:t>
            </a:r>
          </a:p>
          <a:p>
            <a:pPr marL="171450" indent="-171450">
              <a:buFont typeface="Wingdings" pitchFamily="2" charset="2"/>
              <a:buChar char="q"/>
            </a:pPr>
            <a:endParaRPr lang="en-US" sz="2100" dirty="0"/>
          </a:p>
          <a:p>
            <a:pPr marL="171450" indent="-171450">
              <a:buFont typeface="Wingdings" pitchFamily="2" charset="2"/>
              <a:buChar char="q"/>
            </a:pPr>
            <a:r>
              <a:rPr lang="en-US" sz="2100" dirty="0"/>
              <a:t> Append text to external files without overwriting existing text</a:t>
            </a:r>
          </a:p>
        </p:txBody>
      </p:sp>
    </p:spTree>
    <p:extLst>
      <p:ext uri="{BB962C8B-B14F-4D97-AF65-F5344CB8AC3E}">
        <p14:creationId xmlns:p14="http://schemas.microsoft.com/office/powerpoint/2010/main" val="2153355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200400" y="80936"/>
            <a:ext cx="5743729" cy="411480"/>
          </a:xfrm>
        </p:spPr>
        <p:txBody>
          <a:bodyPr/>
          <a:lstStyle/>
          <a:p>
            <a:r>
              <a:rPr lang="en-US" dirty="0"/>
              <a:t>Activity: The Watchlist (20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28599" y="609600"/>
            <a:ext cx="8715530" cy="5791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1600" dirty="0"/>
              <a:t>You will create a command line application that allows its users to read through and add to a private company's watchlist of "dangerous" individuals.</a:t>
            </a:r>
          </a:p>
          <a:p>
            <a:pPr marL="0" indent="0">
              <a:lnSpc>
                <a:spcPct val="110000"/>
              </a:lnSpc>
              <a:buNone/>
            </a:pPr>
            <a:r>
              <a:rPr lang="en-US" sz="1600" b="1" dirty="0"/>
              <a:t>Instructions:</a:t>
            </a:r>
          </a:p>
          <a:p>
            <a:pPr>
              <a:lnSpc>
                <a:spcPct val="110000"/>
              </a:lnSpc>
            </a:pPr>
            <a:r>
              <a:rPr lang="en-US" sz="1600" dirty="0"/>
              <a:t>The CSV file you have been given has four column categories: Name, Birth Year, Reason to Watch, Threat Level. You can see that there are two entries in there so far. </a:t>
            </a:r>
          </a:p>
          <a:p>
            <a:pPr>
              <a:lnSpc>
                <a:spcPct val="110000"/>
              </a:lnSpc>
            </a:pPr>
            <a:r>
              <a:rPr lang="en-US" sz="1600" dirty="0"/>
              <a:t>Your application should accomplish all of the following.</a:t>
            </a:r>
          </a:p>
          <a:p>
            <a:pPr lvl="1">
              <a:lnSpc>
                <a:spcPct val="110000"/>
              </a:lnSpc>
            </a:pPr>
            <a:r>
              <a:rPr lang="en-US" sz="1600" dirty="0"/>
              <a:t>Have a function that asks the user whether they would like to read the watchlist, write to the watchlist, or quit out of the application altogether.</a:t>
            </a:r>
          </a:p>
          <a:p>
            <a:pPr lvl="1">
              <a:lnSpc>
                <a:spcPct val="110000"/>
              </a:lnSpc>
            </a:pPr>
            <a:r>
              <a:rPr lang="en-US" sz="1600" dirty="0"/>
              <a:t>Have another function that allows users to write new individuals into the watchlist. Each entry should have a name, a birth year, a reason for being on the list, and a threat level.</a:t>
            </a:r>
          </a:p>
          <a:p>
            <a:pPr lvl="1">
              <a:lnSpc>
                <a:spcPct val="110000"/>
              </a:lnSpc>
            </a:pPr>
            <a:r>
              <a:rPr lang="en-US" sz="1600" dirty="0"/>
              <a:t>Have a third function that reads in each row from the watchlist and prints the data out one at a time to the terminal.</a:t>
            </a:r>
          </a:p>
          <a:p>
            <a:pPr lvl="1">
              <a:lnSpc>
                <a:spcPct val="110000"/>
              </a:lnSpc>
            </a:pPr>
            <a:r>
              <a:rPr lang="en-US" sz="1600" dirty="0"/>
              <a:t>Loops until the user decides to quit out of the application.</a:t>
            </a:r>
          </a:p>
          <a:p>
            <a:pPr marL="0" indent="0">
              <a:lnSpc>
                <a:spcPct val="110000"/>
              </a:lnSpc>
              <a:buNone/>
            </a:pPr>
            <a:r>
              <a:rPr lang="en-US" sz="1600" b="1" dirty="0"/>
              <a:t>Hints:</a:t>
            </a:r>
          </a:p>
          <a:p>
            <a:pPr lvl="1">
              <a:lnSpc>
                <a:spcPct val="110000"/>
              </a:lnSpc>
            </a:pPr>
            <a:r>
              <a:rPr lang="en-US" sz="1600" dirty="0"/>
              <a:t>The script file comments provides the high level outline of how you should write your code solution.</a:t>
            </a:r>
          </a:p>
          <a:p>
            <a:pPr lvl="1">
              <a:lnSpc>
                <a:spcPct val="110000"/>
              </a:lnSpc>
            </a:pPr>
            <a:r>
              <a:rPr lang="en-US" dirty="0"/>
              <a:t>Make use of the .pop() function to remove empty lines when reading files</a:t>
            </a:r>
          </a:p>
          <a:p>
            <a:pPr lvl="1">
              <a:lnSpc>
                <a:spcPct val="110000"/>
              </a:lnSpc>
            </a:pPr>
            <a:endParaRPr lang="en-US" sz="1600" dirty="0"/>
          </a:p>
        </p:txBody>
      </p:sp>
    </p:spTree>
    <p:extLst>
      <p:ext uri="{BB962C8B-B14F-4D97-AF65-F5344CB8AC3E}">
        <p14:creationId xmlns:p14="http://schemas.microsoft.com/office/powerpoint/2010/main" val="345610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The Watchlist</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2564370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5262979"/>
          </a:xfrm>
          <a:prstGeom prst="rect">
            <a:avLst/>
          </a:prstGeom>
          <a:noFill/>
          <a:ln w="6350">
            <a:solidFill>
              <a:schemeClr val="tx1"/>
            </a:solidFill>
            <a:prstDash val="dash"/>
          </a:ln>
        </p:spPr>
        <p:txBody>
          <a:bodyPr wrap="square" rtlCol="0">
            <a:spAutoFit/>
          </a:bodyPr>
          <a:lstStyle/>
          <a:p>
            <a:r>
              <a:rPr lang="en-US" sz="2100" b="1" dirty="0"/>
              <a:t>By the end of class, you will be able to:</a:t>
            </a:r>
            <a:endParaRPr lang="en-US" sz="2100" dirty="0"/>
          </a:p>
          <a:p>
            <a:pPr marL="457200" indent="-457200">
              <a:buFont typeface="Wingdings" panose="05000000000000000000" pitchFamily="2" charset="2"/>
              <a:buChar char="q"/>
            </a:pPr>
            <a:endParaRPr lang="en-US" sz="2100" dirty="0"/>
          </a:p>
          <a:p>
            <a:pPr marL="342900" indent="-342900">
              <a:buFont typeface="Wingdings" pitchFamily="2" charset="2"/>
              <a:buChar char="ü"/>
            </a:pPr>
            <a:r>
              <a:rPr lang="en-US" sz="2100" dirty="0"/>
              <a:t> Open and read text files using `open()` and `</a:t>
            </a:r>
            <a:r>
              <a:rPr lang="en-US" sz="2100" dirty="0" err="1"/>
              <a:t>file.read</a:t>
            </a:r>
            <a:r>
              <a:rPr lang="en-US" sz="2100" dirty="0"/>
              <a:t>()` method. </a:t>
            </a:r>
          </a:p>
          <a:p>
            <a:pPr marL="171450" indent="-171450">
              <a:buFont typeface="Wingdings" pitchFamily="2" charset="2"/>
              <a:buChar char="q"/>
            </a:pPr>
            <a:endParaRPr lang="en-US" sz="2100" dirty="0"/>
          </a:p>
          <a:p>
            <a:pPr marL="342900" indent="-342900">
              <a:buFont typeface="Wingdings" pitchFamily="2" charset="2"/>
              <a:buChar char="ü"/>
            </a:pPr>
            <a:r>
              <a:rPr lang="en-US" sz="2100" dirty="0"/>
              <a:t> Use the `</a:t>
            </a:r>
            <a:r>
              <a:rPr lang="en-US" sz="2100" dirty="0" err="1"/>
              <a:t>string.split</a:t>
            </a:r>
            <a:r>
              <a:rPr lang="en-US" sz="2100" dirty="0"/>
              <a:t>()` function to break a string into smaller strings</a:t>
            </a:r>
            <a:br>
              <a:rPr lang="en-US" sz="2100" dirty="0"/>
            </a:br>
            <a:endParaRPr lang="en-US" sz="2100" dirty="0"/>
          </a:p>
          <a:p>
            <a:pPr marL="342900" indent="-342900">
              <a:buFont typeface="Wingdings" pitchFamily="2" charset="2"/>
              <a:buChar char="ü"/>
            </a:pPr>
            <a:r>
              <a:rPr lang="en-US" sz="2100" dirty="0"/>
              <a:t> Use `</a:t>
            </a:r>
            <a:r>
              <a:rPr lang="en-US" sz="2100" dirty="0" err="1"/>
              <a:t>string.find</a:t>
            </a:r>
            <a:r>
              <a:rPr lang="en-US" sz="2100" dirty="0"/>
              <a:t>()` function to search for specific text</a:t>
            </a:r>
          </a:p>
          <a:p>
            <a:pPr marL="171450" indent="-171450">
              <a:buFont typeface="Wingdings" pitchFamily="2" charset="2"/>
              <a:buChar char="q"/>
            </a:pPr>
            <a:endParaRPr lang="en-US" sz="2100" dirty="0"/>
          </a:p>
          <a:p>
            <a:pPr marL="342900" indent="-342900">
              <a:buFont typeface="Wingdings" pitchFamily="2" charset="2"/>
              <a:buChar char="ü"/>
            </a:pPr>
            <a:r>
              <a:rPr lang="en-US" sz="2100" dirty="0"/>
              <a:t> Create a command line application that searches for words within a text file</a:t>
            </a:r>
          </a:p>
          <a:p>
            <a:pPr marL="171450" indent="-171450">
              <a:buFont typeface="Wingdings" pitchFamily="2" charset="2"/>
              <a:buChar char="q"/>
            </a:pPr>
            <a:endParaRPr lang="en-US" sz="2100" dirty="0"/>
          </a:p>
          <a:p>
            <a:pPr marL="342900" indent="-342900">
              <a:buFont typeface="Wingdings" pitchFamily="2" charset="2"/>
              <a:buChar char="ü"/>
            </a:pPr>
            <a:r>
              <a:rPr lang="en-US" sz="2100" dirty="0"/>
              <a:t> Read and search through CSV files for specific information</a:t>
            </a:r>
          </a:p>
          <a:p>
            <a:pPr marL="171450" indent="-171450">
              <a:buFont typeface="Wingdings" pitchFamily="2" charset="2"/>
              <a:buChar char="q"/>
            </a:pPr>
            <a:endParaRPr lang="en-US" sz="2100" dirty="0"/>
          </a:p>
          <a:p>
            <a:pPr marL="342900" indent="-342900">
              <a:buFont typeface="Wingdings" pitchFamily="2" charset="2"/>
              <a:buChar char="ü"/>
            </a:pPr>
            <a:r>
              <a:rPr lang="en-US" sz="2100" dirty="0"/>
              <a:t> Write text to external files</a:t>
            </a:r>
          </a:p>
          <a:p>
            <a:pPr marL="171450" indent="-171450">
              <a:buFont typeface="Wingdings" pitchFamily="2" charset="2"/>
              <a:buChar char="q"/>
            </a:pPr>
            <a:endParaRPr lang="en-US" sz="2100" dirty="0"/>
          </a:p>
          <a:p>
            <a:pPr marL="342900" indent="-342900">
              <a:buFont typeface="Wingdings" pitchFamily="2" charset="2"/>
              <a:buChar char="ü"/>
            </a:pPr>
            <a:r>
              <a:rPr lang="en-US" sz="2100" dirty="0"/>
              <a:t> Append text to external files without overwriting existing text</a:t>
            </a:r>
          </a:p>
        </p:txBody>
      </p:sp>
    </p:spTree>
    <p:extLst>
      <p:ext uri="{BB962C8B-B14F-4D97-AF65-F5344CB8AC3E}">
        <p14:creationId xmlns:p14="http://schemas.microsoft.com/office/powerpoint/2010/main" val="2890939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File Open Modes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5262979"/>
          </a:xfrm>
          <a:prstGeom prst="rect">
            <a:avLst/>
          </a:prstGeom>
          <a:noFill/>
          <a:ln w="6350">
            <a:solidFill>
              <a:schemeClr val="tx1"/>
            </a:solidFill>
            <a:prstDash val="dash"/>
          </a:ln>
        </p:spPr>
        <p:txBody>
          <a:bodyPr wrap="square" rtlCol="0">
            <a:spAutoFit/>
          </a:bodyPr>
          <a:lstStyle/>
          <a:p>
            <a:pPr marL="457200" indent="-457200">
              <a:buFont typeface="Arial" panose="020B0604020202020204" pitchFamily="34" charset="0"/>
              <a:buChar char="•"/>
            </a:pPr>
            <a:r>
              <a:rPr lang="en-US" sz="2100" dirty="0"/>
              <a:t>File open modes:</a:t>
            </a:r>
          </a:p>
          <a:p>
            <a:pPr marL="914400" lvl="1" indent="-457200">
              <a:buFont typeface="Arial" panose="020B0604020202020204" pitchFamily="34" charset="0"/>
              <a:buChar char="•"/>
            </a:pPr>
            <a:r>
              <a:rPr lang="en-US" sz="2100" b="1" dirty="0"/>
              <a:t>r</a:t>
            </a:r>
            <a:r>
              <a:rPr lang="en-US" sz="2100" dirty="0"/>
              <a:t> is read-only – can’t write to a file</a:t>
            </a:r>
          </a:p>
          <a:p>
            <a:pPr marL="1371600" lvl="2" indent="-457200">
              <a:buFont typeface="Arial" panose="020B0604020202020204" pitchFamily="34" charset="0"/>
              <a:buChar char="•"/>
            </a:pPr>
            <a:r>
              <a:rPr lang="en-US" sz="2100" dirty="0"/>
              <a:t>This is default mode if you don’t provide a mode e.g. </a:t>
            </a:r>
            <a:r>
              <a:rPr lang="en-US" sz="2100"/>
              <a:t>f = open(“filename”)</a:t>
            </a:r>
            <a:endParaRPr lang="en-US" sz="2100" dirty="0"/>
          </a:p>
          <a:p>
            <a:pPr marL="914400" lvl="1" indent="-457200">
              <a:buFont typeface="Arial" panose="020B0604020202020204" pitchFamily="34" charset="0"/>
              <a:buChar char="•"/>
            </a:pPr>
            <a:r>
              <a:rPr lang="en-US" sz="2100" b="1" dirty="0"/>
              <a:t>w</a:t>
            </a:r>
            <a:r>
              <a:rPr lang="en-US" sz="2100" dirty="0"/>
              <a:t> truncates the file, overwriting whatever was already there</a:t>
            </a:r>
          </a:p>
          <a:p>
            <a:pPr marL="1371600" lvl="2" indent="-457200">
              <a:buFont typeface="Arial" panose="020B0604020202020204" pitchFamily="34" charset="0"/>
              <a:buChar char="•"/>
            </a:pPr>
            <a:r>
              <a:rPr lang="en-US" sz="2100" dirty="0"/>
              <a:t>Can’t read a file</a:t>
            </a:r>
          </a:p>
          <a:p>
            <a:pPr marL="914400" lvl="1" indent="-457200">
              <a:buFont typeface="Arial" panose="020B0604020202020204" pitchFamily="34" charset="0"/>
              <a:buChar char="•"/>
            </a:pPr>
            <a:r>
              <a:rPr lang="en-US" sz="2100" b="1" dirty="0"/>
              <a:t>a</a:t>
            </a:r>
            <a:r>
              <a:rPr lang="en-US" sz="2100" dirty="0"/>
              <a:t> appends to the file, adding onto whatever was already there</a:t>
            </a:r>
          </a:p>
          <a:p>
            <a:pPr marL="1371600" lvl="2" indent="-457200">
              <a:buFont typeface="Arial" panose="020B0604020202020204" pitchFamily="34" charset="0"/>
              <a:buChar char="•"/>
            </a:pPr>
            <a:r>
              <a:rPr lang="en-US" sz="2100" dirty="0"/>
              <a:t>Can’t read a file</a:t>
            </a:r>
          </a:p>
          <a:p>
            <a:pPr marL="914400" lvl="1" indent="-457200">
              <a:buFont typeface="Arial" panose="020B0604020202020204" pitchFamily="34" charset="0"/>
              <a:buChar char="•"/>
            </a:pPr>
            <a:r>
              <a:rPr lang="en-US" sz="2100" b="1" dirty="0"/>
              <a:t>w+</a:t>
            </a:r>
            <a:r>
              <a:rPr lang="en-US" sz="2100" dirty="0"/>
              <a:t> opens for reading and writing, truncating the file but also allowing you to read back what's been written to the file</a:t>
            </a:r>
          </a:p>
          <a:p>
            <a:pPr marL="914400" lvl="1" indent="-457200">
              <a:buFont typeface="Arial" panose="020B0604020202020204" pitchFamily="34" charset="0"/>
              <a:buChar char="•"/>
            </a:pPr>
            <a:r>
              <a:rPr lang="en-US" sz="2100" b="1" dirty="0"/>
              <a:t>a+</a:t>
            </a:r>
            <a:r>
              <a:rPr lang="en-US" sz="2100" dirty="0"/>
              <a:t> opens for appending and reading, allowing you both to append to the file and read its contents</a:t>
            </a:r>
          </a:p>
          <a:p>
            <a:pPr marL="457200" indent="-457200">
              <a:buFont typeface="Arial" panose="020B0604020202020204" pitchFamily="34" charset="0"/>
              <a:buChar char="•"/>
            </a:pPr>
            <a:r>
              <a:rPr lang="en-US" sz="2100" dirty="0"/>
              <a:t>In above example, if MyPersonalDiary.txt already existed, it would have been wiped clean before writing new lines to it.</a:t>
            </a:r>
          </a:p>
          <a:p>
            <a:pPr marL="914400" lvl="1" indent="-457200">
              <a:buFont typeface="Arial" panose="020B0604020202020204" pitchFamily="34" charset="0"/>
              <a:buChar char="•"/>
            </a:pPr>
            <a:endParaRPr lang="en-US" sz="2100" dirty="0"/>
          </a:p>
          <a:p>
            <a:pPr marL="914400" lvl="1" indent="-457200">
              <a:buFont typeface="Arial" panose="020B0604020202020204" pitchFamily="34" charset="0"/>
              <a:buChar char="•"/>
            </a:pPr>
            <a:endParaRPr lang="en-US" sz="2100" dirty="0"/>
          </a:p>
        </p:txBody>
      </p:sp>
    </p:spTree>
    <p:extLst>
      <p:ext uri="{BB962C8B-B14F-4D97-AF65-F5344CB8AC3E}">
        <p14:creationId xmlns:p14="http://schemas.microsoft.com/office/powerpoint/2010/main" val="14825590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open() Function</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5262979"/>
          </a:xfrm>
          <a:prstGeom prst="rect">
            <a:avLst/>
          </a:prstGeom>
          <a:noFill/>
          <a:ln w="6350">
            <a:solidFill>
              <a:schemeClr val="tx1"/>
            </a:solidFill>
            <a:prstDash val="dash"/>
          </a:ln>
        </p:spPr>
        <p:txBody>
          <a:bodyPr wrap="square" rtlCol="0">
            <a:spAutoFit/>
          </a:bodyPr>
          <a:lstStyle/>
          <a:p>
            <a:pPr marL="342900" indent="-342900">
              <a:buFont typeface="Arial" panose="020B0604020202020204" pitchFamily="34" charset="0"/>
              <a:buChar char="•"/>
            </a:pPr>
            <a:r>
              <a:rPr lang="en-US" sz="2100" dirty="0"/>
              <a:t>The open() function creates a connection to a file</a:t>
            </a:r>
          </a:p>
          <a:p>
            <a:pPr marL="800100" lvl="1" indent="-342900">
              <a:buFont typeface="Arial" panose="020B0604020202020204" pitchFamily="34" charset="0"/>
              <a:buChar char="•"/>
            </a:pPr>
            <a:r>
              <a:rPr lang="en-US" sz="2100" dirty="0"/>
              <a:t>open() returns the file to Python as an “object” that we can interact with</a:t>
            </a:r>
          </a:p>
          <a:p>
            <a:pPr marL="342900" indent="-342900">
              <a:buFont typeface="Arial" panose="020B0604020202020204" pitchFamily="34" charset="0"/>
              <a:buChar char="•"/>
            </a:pPr>
            <a:r>
              <a:rPr lang="en-US" sz="2100" dirty="0"/>
              <a:t>The path argument passed into the function is the relative or absolute path to file to open</a:t>
            </a:r>
          </a:p>
          <a:p>
            <a:pPr marL="342900" indent="-342900">
              <a:buFont typeface="Arial" panose="020B0604020202020204" pitchFamily="34" charset="0"/>
              <a:buChar char="•"/>
            </a:pPr>
            <a:endParaRPr lang="en-US" sz="2100" dirty="0"/>
          </a:p>
          <a:p>
            <a:r>
              <a:rPr lang="en-US" sz="2100" dirty="0" err="1"/>
              <a:t>diary_txt_file</a:t>
            </a:r>
            <a:r>
              <a:rPr lang="en-US" sz="2100" dirty="0"/>
              <a:t> = open("</a:t>
            </a:r>
            <a:r>
              <a:rPr lang="en-US" sz="2100" dirty="0" err="1"/>
              <a:t>Diary.txt","r</a:t>
            </a:r>
            <a:r>
              <a:rPr lang="en-US" sz="2100" dirty="0"/>
              <a:t>")</a:t>
            </a:r>
          </a:p>
          <a:p>
            <a:endParaRPr lang="en-US" sz="2100" dirty="0"/>
          </a:p>
          <a:p>
            <a:pPr marL="342900" indent="-342900">
              <a:buFont typeface="Arial" panose="020B0604020202020204" pitchFamily="34" charset="0"/>
              <a:buChar char="•"/>
            </a:pPr>
            <a:r>
              <a:rPr lang="en-US" sz="2100" dirty="0"/>
              <a:t>Using the .read() method then converts file contents to strings</a:t>
            </a:r>
          </a:p>
          <a:p>
            <a:pPr marL="342900" indent="-342900">
              <a:buFont typeface="Arial" panose="020B0604020202020204" pitchFamily="34" charset="0"/>
              <a:buChar char="•"/>
            </a:pPr>
            <a:endParaRPr lang="en-US" sz="2100" dirty="0"/>
          </a:p>
          <a:p>
            <a:r>
              <a:rPr lang="en-US" sz="2100" dirty="0" err="1"/>
              <a:t>diaryText</a:t>
            </a:r>
            <a:r>
              <a:rPr lang="en-US" sz="2100" dirty="0"/>
              <a:t> = </a:t>
            </a:r>
            <a:r>
              <a:rPr lang="en-US" sz="2100" dirty="0" err="1"/>
              <a:t>diary_txt_file.read</a:t>
            </a:r>
            <a:r>
              <a:rPr lang="en-US" sz="2100" dirty="0"/>
              <a:t>()</a:t>
            </a:r>
          </a:p>
          <a:p>
            <a:r>
              <a:rPr lang="en-US" sz="2100" dirty="0"/>
              <a:t>print(</a:t>
            </a:r>
            <a:r>
              <a:rPr lang="en-US" sz="2100" dirty="0" err="1"/>
              <a:t>diaryText</a:t>
            </a:r>
            <a:r>
              <a:rPr lang="en-US" sz="2100" dirty="0"/>
              <a:t>)</a:t>
            </a:r>
          </a:p>
          <a:p>
            <a:endParaRPr lang="en-US" sz="2100" dirty="0"/>
          </a:p>
          <a:p>
            <a:pPr marL="342900" indent="-342900">
              <a:buFont typeface="Arial" panose="020B0604020202020204" pitchFamily="34" charset="0"/>
              <a:buChar char="•"/>
            </a:pPr>
            <a:r>
              <a:rPr lang="en-US" sz="2100" dirty="0"/>
              <a:t>Clean up after yourselves </a:t>
            </a:r>
            <a:r>
              <a:rPr lang="en-US" sz="2100" dirty="0">
                <a:sym typeface="Wingdings" panose="05000000000000000000" pitchFamily="2" charset="2"/>
              </a:rPr>
              <a:t></a:t>
            </a:r>
            <a:endParaRPr lang="en-US" sz="2100" dirty="0"/>
          </a:p>
          <a:p>
            <a:r>
              <a:rPr lang="en-US" sz="2100" dirty="0" err="1"/>
              <a:t>diary_txt_file.close</a:t>
            </a:r>
            <a:r>
              <a:rPr lang="en-US" sz="2100" dirty="0"/>
              <a:t>()</a:t>
            </a:r>
          </a:p>
          <a:p>
            <a:endParaRPr lang="en-US" sz="2100" dirty="0"/>
          </a:p>
        </p:txBody>
      </p:sp>
    </p:spTree>
    <p:extLst>
      <p:ext uri="{BB962C8B-B14F-4D97-AF65-F5344CB8AC3E}">
        <p14:creationId xmlns:p14="http://schemas.microsoft.com/office/powerpoint/2010/main" val="2322385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200400" y="80936"/>
            <a:ext cx="5743729" cy="411480"/>
          </a:xfrm>
        </p:spPr>
        <p:txBody>
          <a:bodyPr/>
          <a:lstStyle/>
          <a:p>
            <a:r>
              <a:rPr lang="en-US" dirty="0"/>
              <a:t>Activity: Reading Rainbow (10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28599" y="838200"/>
            <a:ext cx="8715529"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dirty="0"/>
              <a:t>In this activity, will create a command line application that asks the user for a color. If this color has an associated file then the script will open up the file and print out all that it contains to the terminal. </a:t>
            </a:r>
          </a:p>
          <a:p>
            <a:pPr marL="0" indent="0">
              <a:buNone/>
            </a:pPr>
            <a:r>
              <a:rPr lang="en-US" sz="1700" b="1" dirty="0"/>
              <a:t>Instructions:</a:t>
            </a:r>
          </a:p>
          <a:p>
            <a:r>
              <a:rPr lang="en-US" sz="1700" dirty="0"/>
              <a:t>Extract the contents of `</a:t>
            </a:r>
            <a:r>
              <a:rPr lang="en-US" sz="1700" dirty="0" err="1"/>
              <a:t>Starter.zip</a:t>
            </a:r>
            <a:r>
              <a:rPr lang="en-US" sz="1700" dirty="0"/>
              <a:t>` to some location on your computer and do your work within the `</a:t>
            </a:r>
            <a:r>
              <a:rPr lang="en-US" sz="1700" dirty="0" err="1"/>
              <a:t>ReadingRainbow.py</a:t>
            </a:r>
            <a:r>
              <a:rPr lang="en-US" sz="1700" dirty="0"/>
              <a:t>` file that was included.</a:t>
            </a:r>
          </a:p>
          <a:p>
            <a:r>
              <a:rPr lang="en-US" sz="1700" dirty="0"/>
              <a:t>Ask the user for a color and save their response to a variable.</a:t>
            </a:r>
          </a:p>
          <a:p>
            <a:r>
              <a:rPr lang="en-US" sz="1700" dirty="0"/>
              <a:t>Check to make sure that the color the user has entered has an associated file.</a:t>
            </a:r>
          </a:p>
          <a:p>
            <a:r>
              <a:rPr lang="en-US" sz="1700" dirty="0"/>
              <a:t>If there is a matching file, then create a connection to this file, read through its contents, and print them out to the terminal before closing the connection.</a:t>
            </a:r>
          </a:p>
          <a:p>
            <a:r>
              <a:rPr lang="en-US" sz="1700" dirty="0"/>
              <a:t>If there is no matching file, then simply print "No file associated with that color"</a:t>
            </a:r>
          </a:p>
          <a:p>
            <a:pPr marL="0" indent="0">
              <a:buNone/>
            </a:pPr>
            <a:endParaRPr lang="en-US" sz="1700" b="1" dirty="0"/>
          </a:p>
          <a:p>
            <a:pPr marL="0" indent="0">
              <a:buNone/>
            </a:pPr>
            <a:r>
              <a:rPr lang="en-US" sz="1700" b="1" dirty="0"/>
              <a:t>Hints:</a:t>
            </a:r>
          </a:p>
          <a:p>
            <a:r>
              <a:rPr lang="en-US" sz="1700" dirty="0"/>
              <a:t>Look through the Colors subfolder before creating your conditional so as to figure out what values you should be checking for.</a:t>
            </a:r>
          </a:p>
          <a:p>
            <a:r>
              <a:rPr lang="en-US" sz="1700" dirty="0"/>
              <a:t>Create one connection to the "Colors" subfolder and not multiple connections to the individual files.</a:t>
            </a:r>
            <a:endParaRPr lang="en-US" dirty="0"/>
          </a:p>
        </p:txBody>
      </p:sp>
    </p:spTree>
    <p:extLst>
      <p:ext uri="{BB962C8B-B14F-4D97-AF65-F5344CB8AC3E}">
        <p14:creationId xmlns:p14="http://schemas.microsoft.com/office/powerpoint/2010/main" val="132470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Reading Rainbow</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578476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5262979"/>
          </a:xfrm>
          <a:prstGeom prst="rect">
            <a:avLst/>
          </a:prstGeom>
          <a:noFill/>
          <a:ln w="6350">
            <a:solidFill>
              <a:schemeClr val="tx1"/>
            </a:solidFill>
            <a:prstDash val="dash"/>
          </a:ln>
        </p:spPr>
        <p:txBody>
          <a:bodyPr wrap="square" rtlCol="0">
            <a:spAutoFit/>
          </a:bodyPr>
          <a:lstStyle/>
          <a:p>
            <a:r>
              <a:rPr lang="en-US" sz="2100" b="1" dirty="0"/>
              <a:t>By the end of class, you will be able to:</a:t>
            </a:r>
            <a:endParaRPr lang="en-US" sz="2100" dirty="0"/>
          </a:p>
          <a:p>
            <a:pPr marL="457200" indent="-457200">
              <a:buFont typeface="Wingdings" panose="05000000000000000000" pitchFamily="2" charset="2"/>
              <a:buChar char="q"/>
            </a:pPr>
            <a:endParaRPr lang="en-US" sz="2100" dirty="0"/>
          </a:p>
          <a:p>
            <a:pPr marL="342900" indent="-342900">
              <a:buFont typeface="Wingdings" pitchFamily="2" charset="2"/>
              <a:buChar char="ü"/>
            </a:pPr>
            <a:r>
              <a:rPr lang="en-US" sz="2100" dirty="0"/>
              <a:t> Open and read text files using `open()` and `</a:t>
            </a:r>
            <a:r>
              <a:rPr lang="en-US" sz="2100" dirty="0" err="1"/>
              <a:t>file.read</a:t>
            </a:r>
            <a:r>
              <a:rPr lang="en-US" sz="2100" dirty="0"/>
              <a:t>()` method. </a:t>
            </a:r>
          </a:p>
          <a:p>
            <a:pPr marL="171450" indent="-171450">
              <a:buFont typeface="Wingdings" pitchFamily="2" charset="2"/>
              <a:buChar char="q"/>
            </a:pPr>
            <a:endParaRPr lang="en-US" sz="2100" dirty="0"/>
          </a:p>
          <a:p>
            <a:pPr marL="171450" indent="-171450">
              <a:buFont typeface="Wingdings" pitchFamily="2" charset="2"/>
              <a:buChar char="q"/>
            </a:pPr>
            <a:r>
              <a:rPr lang="en-US" sz="2100" dirty="0"/>
              <a:t> Use the `</a:t>
            </a:r>
            <a:r>
              <a:rPr lang="en-US" sz="2100" dirty="0" err="1"/>
              <a:t>string.split</a:t>
            </a:r>
            <a:r>
              <a:rPr lang="en-US" sz="2100" dirty="0"/>
              <a:t>()` function to break a string into smaller strings</a:t>
            </a:r>
            <a:br>
              <a:rPr lang="en-US" sz="2100" dirty="0"/>
            </a:br>
            <a:endParaRPr lang="en-US" sz="2100" dirty="0"/>
          </a:p>
          <a:p>
            <a:pPr marL="171450" indent="-171450">
              <a:buFont typeface="Wingdings" pitchFamily="2" charset="2"/>
              <a:buChar char="q"/>
            </a:pPr>
            <a:r>
              <a:rPr lang="en-US" sz="2100" dirty="0"/>
              <a:t> Use `</a:t>
            </a:r>
            <a:r>
              <a:rPr lang="en-US" sz="2100" dirty="0" err="1"/>
              <a:t>string.find</a:t>
            </a:r>
            <a:r>
              <a:rPr lang="en-US" sz="2100" dirty="0"/>
              <a:t>()` function to search for specific text</a:t>
            </a:r>
          </a:p>
          <a:p>
            <a:pPr marL="171450" indent="-171450">
              <a:buFont typeface="Wingdings" pitchFamily="2" charset="2"/>
              <a:buChar char="q"/>
            </a:pPr>
            <a:endParaRPr lang="en-US" sz="2100" dirty="0"/>
          </a:p>
          <a:p>
            <a:pPr marL="171450" indent="-171450">
              <a:buFont typeface="Wingdings" pitchFamily="2" charset="2"/>
              <a:buChar char="q"/>
            </a:pPr>
            <a:r>
              <a:rPr lang="en-US" sz="2100" dirty="0"/>
              <a:t> Create a command line application that searches for words within a text file</a:t>
            </a:r>
          </a:p>
          <a:p>
            <a:pPr marL="171450" indent="-171450">
              <a:buFont typeface="Wingdings" pitchFamily="2" charset="2"/>
              <a:buChar char="q"/>
            </a:pPr>
            <a:endParaRPr lang="en-US" sz="2100" dirty="0"/>
          </a:p>
          <a:p>
            <a:pPr marL="171450" indent="-171450">
              <a:buFont typeface="Wingdings" pitchFamily="2" charset="2"/>
              <a:buChar char="q"/>
            </a:pPr>
            <a:r>
              <a:rPr lang="en-US" sz="2100" dirty="0"/>
              <a:t> Read and search through CSV files for specific information</a:t>
            </a:r>
          </a:p>
          <a:p>
            <a:pPr marL="171450" indent="-171450">
              <a:buFont typeface="Wingdings" pitchFamily="2" charset="2"/>
              <a:buChar char="q"/>
            </a:pPr>
            <a:endParaRPr lang="en-US" sz="2100" dirty="0"/>
          </a:p>
          <a:p>
            <a:pPr marL="171450" indent="-171450">
              <a:buFont typeface="Wingdings" pitchFamily="2" charset="2"/>
              <a:buChar char="q"/>
            </a:pPr>
            <a:r>
              <a:rPr lang="en-US" sz="2100" dirty="0"/>
              <a:t> Write text to external files</a:t>
            </a:r>
          </a:p>
          <a:p>
            <a:pPr marL="171450" indent="-171450">
              <a:buFont typeface="Wingdings" pitchFamily="2" charset="2"/>
              <a:buChar char="q"/>
            </a:pPr>
            <a:endParaRPr lang="en-US" sz="2100" dirty="0"/>
          </a:p>
          <a:p>
            <a:pPr marL="171450" indent="-171450">
              <a:buFont typeface="Wingdings" pitchFamily="2" charset="2"/>
              <a:buChar char="q"/>
            </a:pPr>
            <a:r>
              <a:rPr lang="en-US" sz="2100" dirty="0"/>
              <a:t> Append text to external files without overwriting existing text</a:t>
            </a:r>
          </a:p>
        </p:txBody>
      </p:sp>
    </p:spTree>
    <p:extLst>
      <p:ext uri="{BB962C8B-B14F-4D97-AF65-F5344CB8AC3E}">
        <p14:creationId xmlns:p14="http://schemas.microsoft.com/office/powerpoint/2010/main" val="20564439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Built-in Strings Methods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3000821"/>
          </a:xfrm>
          <a:prstGeom prst="rect">
            <a:avLst/>
          </a:prstGeom>
          <a:noFill/>
          <a:ln w="6350">
            <a:solidFill>
              <a:schemeClr val="tx1"/>
            </a:solidFill>
            <a:prstDash val="dash"/>
          </a:ln>
        </p:spPr>
        <p:txBody>
          <a:bodyPr wrap="square" rtlCol="0">
            <a:spAutoFit/>
          </a:bodyPr>
          <a:lstStyle/>
          <a:p>
            <a:pPr marL="342900" indent="-342900">
              <a:buFont typeface="Arial" panose="020B0604020202020204" pitchFamily="34" charset="0"/>
              <a:buChar char="•"/>
            </a:pPr>
            <a:r>
              <a:rPr lang="en-US" sz="2100" b="1" dirty="0" err="1"/>
              <a:t>Somestring.split</a:t>
            </a:r>
            <a:r>
              <a:rPr lang="en-US" sz="2100" b="1" dirty="0"/>
              <a:t>()</a:t>
            </a:r>
          </a:p>
          <a:p>
            <a:pPr marL="800100" lvl="1" indent="-342900">
              <a:buFont typeface="Arial" panose="020B0604020202020204" pitchFamily="34" charset="0"/>
              <a:buChar char="•"/>
            </a:pPr>
            <a:r>
              <a:rPr lang="en-US" sz="2100" dirty="0"/>
              <a:t>Takes the original string provided and breaks it down into smaller chunks </a:t>
            </a:r>
          </a:p>
          <a:p>
            <a:pPr marL="800100" lvl="1" indent="-342900">
              <a:buFont typeface="Arial" panose="020B0604020202020204" pitchFamily="34" charset="0"/>
              <a:buChar char="•"/>
            </a:pPr>
            <a:r>
              <a:rPr lang="en-US" sz="2100" dirty="0" err="1"/>
              <a:t>Somestring.split</a:t>
            </a:r>
            <a:r>
              <a:rPr lang="en-US" sz="2100" dirty="0"/>
              <a:t>(“:”)</a:t>
            </a:r>
          </a:p>
          <a:p>
            <a:pPr marL="342900" indent="-342900">
              <a:buFont typeface="Arial" panose="020B0604020202020204" pitchFamily="34" charset="0"/>
              <a:buChar char="•"/>
            </a:pPr>
            <a:r>
              <a:rPr lang="en-US" sz="2100" b="1" dirty="0" err="1"/>
              <a:t>Somestring.find</a:t>
            </a:r>
            <a:r>
              <a:rPr lang="en-US" sz="2100" b="1" dirty="0"/>
              <a:t>()</a:t>
            </a:r>
          </a:p>
          <a:p>
            <a:pPr marL="800100" lvl="1" indent="-342900">
              <a:buFont typeface="Arial" panose="020B0604020202020204" pitchFamily="34" charset="0"/>
              <a:buChar char="•"/>
            </a:pPr>
            <a:r>
              <a:rPr lang="en-US" sz="2100" dirty="0"/>
              <a:t>Determine if a string keyword/parameter can be found within a text</a:t>
            </a:r>
          </a:p>
          <a:p>
            <a:pPr marL="800100" lvl="1" indent="-342900">
              <a:buFont typeface="Arial" panose="020B0604020202020204" pitchFamily="34" charset="0"/>
              <a:buChar char="•"/>
            </a:pPr>
            <a:r>
              <a:rPr lang="en-US" sz="2100" dirty="0"/>
              <a:t>If found, Python prints the index of first character in the keyword</a:t>
            </a:r>
          </a:p>
          <a:p>
            <a:pPr marL="800100" lvl="1" indent="-342900">
              <a:buFont typeface="Arial" panose="020B0604020202020204" pitchFamily="34" charset="0"/>
              <a:buChar char="•"/>
            </a:pPr>
            <a:r>
              <a:rPr lang="en-US" sz="2100" dirty="0"/>
              <a:t>If not found, you get -1 as a result</a:t>
            </a:r>
          </a:p>
        </p:txBody>
      </p:sp>
      <p:sp>
        <p:nvSpPr>
          <p:cNvPr id="3" name="Rectangle 2">
            <a:extLst>
              <a:ext uri="{FF2B5EF4-FFF2-40B4-BE49-F238E27FC236}">
                <a16:creationId xmlns:a16="http://schemas.microsoft.com/office/drawing/2014/main" id="{08852602-8289-4832-8859-30D7B33A3297}"/>
              </a:ext>
            </a:extLst>
          </p:cNvPr>
          <p:cNvSpPr/>
          <p:nvPr/>
        </p:nvSpPr>
        <p:spPr>
          <a:xfrm>
            <a:off x="762000" y="4114800"/>
            <a:ext cx="3175934" cy="369332"/>
          </a:xfrm>
          <a:prstGeom prst="rect">
            <a:avLst/>
          </a:prstGeom>
        </p:spPr>
        <p:txBody>
          <a:bodyPr wrap="none">
            <a:spAutoFit/>
          </a:bodyPr>
          <a:lstStyle/>
          <a:p>
            <a:r>
              <a:rPr lang="en-US" dirty="0" err="1"/>
              <a:t>diarySplit</a:t>
            </a:r>
            <a:r>
              <a:rPr lang="en-US" dirty="0"/>
              <a:t> = </a:t>
            </a:r>
            <a:r>
              <a:rPr lang="en-US" dirty="0" err="1"/>
              <a:t>diaryText.split</a:t>
            </a:r>
            <a:r>
              <a:rPr lang="en-US" dirty="0"/>
              <a:t>(" ")</a:t>
            </a:r>
          </a:p>
        </p:txBody>
      </p:sp>
      <p:sp>
        <p:nvSpPr>
          <p:cNvPr id="5" name="Rectangle 4">
            <a:extLst>
              <a:ext uri="{FF2B5EF4-FFF2-40B4-BE49-F238E27FC236}">
                <a16:creationId xmlns:a16="http://schemas.microsoft.com/office/drawing/2014/main" id="{9D835B9B-2161-4157-B25D-F8CDFEDA8A62}"/>
              </a:ext>
            </a:extLst>
          </p:cNvPr>
          <p:cNvSpPr/>
          <p:nvPr/>
        </p:nvSpPr>
        <p:spPr>
          <a:xfrm>
            <a:off x="649790" y="4953000"/>
            <a:ext cx="3400354" cy="369332"/>
          </a:xfrm>
          <a:prstGeom prst="rect">
            <a:avLst/>
          </a:prstGeom>
        </p:spPr>
        <p:txBody>
          <a:bodyPr wrap="none">
            <a:spAutoFit/>
          </a:bodyPr>
          <a:lstStyle/>
          <a:p>
            <a:r>
              <a:rPr lang="en-US" dirty="0"/>
              <a:t>print(</a:t>
            </a:r>
            <a:r>
              <a:rPr lang="en-US" dirty="0" err="1"/>
              <a:t>diaryText.find</a:t>
            </a:r>
            <a:r>
              <a:rPr lang="en-US" dirty="0"/>
              <a:t>("malarkey"))</a:t>
            </a:r>
          </a:p>
        </p:txBody>
      </p:sp>
      <p:sp>
        <p:nvSpPr>
          <p:cNvPr id="7" name="Rectangle 6">
            <a:extLst>
              <a:ext uri="{FF2B5EF4-FFF2-40B4-BE49-F238E27FC236}">
                <a16:creationId xmlns:a16="http://schemas.microsoft.com/office/drawing/2014/main" id="{500B1FBB-2752-447F-9ACD-FBBF9ADDD147}"/>
              </a:ext>
            </a:extLst>
          </p:cNvPr>
          <p:cNvSpPr/>
          <p:nvPr/>
        </p:nvSpPr>
        <p:spPr>
          <a:xfrm>
            <a:off x="4495800" y="4572000"/>
            <a:ext cx="4572000" cy="646331"/>
          </a:xfrm>
          <a:prstGeom prst="rect">
            <a:avLst/>
          </a:prstGeom>
        </p:spPr>
        <p:txBody>
          <a:bodyPr>
            <a:spAutoFit/>
          </a:bodyPr>
          <a:lstStyle/>
          <a:p>
            <a:r>
              <a:rPr lang="en-US" dirty="0"/>
              <a:t>if </a:t>
            </a:r>
            <a:r>
              <a:rPr lang="en-US" dirty="0" err="1"/>
              <a:t>diaryText.find</a:t>
            </a:r>
            <a:r>
              <a:rPr lang="en-US" dirty="0"/>
              <a:t>("malarkey") &gt; -1:</a:t>
            </a:r>
          </a:p>
          <a:p>
            <a:r>
              <a:rPr lang="en-US" dirty="0"/>
              <a:t>    print("Malarkey found!")</a:t>
            </a:r>
          </a:p>
        </p:txBody>
      </p:sp>
    </p:spTree>
    <p:extLst>
      <p:ext uri="{BB962C8B-B14F-4D97-AF65-F5344CB8AC3E}">
        <p14:creationId xmlns:p14="http://schemas.microsoft.com/office/powerpoint/2010/main" val="12893262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200400" y="80936"/>
            <a:ext cx="5743729" cy="411480"/>
          </a:xfrm>
        </p:spPr>
        <p:txBody>
          <a:bodyPr/>
          <a:lstStyle/>
          <a:p>
            <a:r>
              <a:rPr lang="en-US" dirty="0"/>
              <a:t>Activity: Word Search (15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28599" y="838200"/>
            <a:ext cx="8715530" cy="5410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2000" dirty="0"/>
              <a:t>In this activity, you will create a command line application that looks into a specific file and then asks the user to enter a word. The application will then search through the file, find any instances of the word, and then print out how many times the word was found.</a:t>
            </a:r>
            <a:br>
              <a:rPr lang="en-US" sz="2000" dirty="0"/>
            </a:br>
            <a:br>
              <a:rPr lang="en-US" sz="2000" dirty="0"/>
            </a:br>
            <a:r>
              <a:rPr lang="en-US" sz="2000" b="1" dirty="0"/>
              <a:t>Instructions:</a:t>
            </a:r>
          </a:p>
          <a:p>
            <a:r>
              <a:rPr lang="en-US" sz="2000" dirty="0"/>
              <a:t>You have been given a text file, and in your </a:t>
            </a:r>
            <a:r>
              <a:rPr lang="en-US" sz="2000" dirty="0" err="1"/>
              <a:t>WordSearch.py</a:t>
            </a:r>
            <a:r>
              <a:rPr lang="en-US" sz="2000" dirty="0"/>
              <a:t> file, create a function called `</a:t>
            </a:r>
            <a:r>
              <a:rPr lang="en-US" sz="2000" dirty="0" err="1"/>
              <a:t>wordSearch</a:t>
            </a:r>
            <a:r>
              <a:rPr lang="en-US" sz="2000" dirty="0"/>
              <a:t>()` which will take in a string as a parameter and will be capable of carrying out the following tasks.</a:t>
            </a:r>
          </a:p>
          <a:p>
            <a:pPr lvl="1"/>
            <a:r>
              <a:rPr lang="en-US" sz="2000" dirty="0"/>
              <a:t>Opens up and reads the text contained within "</a:t>
            </a:r>
            <a:r>
              <a:rPr lang="en-US" sz="2000" dirty="0" err="1"/>
              <a:t>Monologue.txt</a:t>
            </a:r>
            <a:r>
              <a:rPr lang="en-US" sz="2000" dirty="0"/>
              <a:t>"</a:t>
            </a:r>
          </a:p>
          <a:p>
            <a:pPr lvl="1"/>
            <a:r>
              <a:rPr lang="en-US" sz="2000" dirty="0"/>
              <a:t>Searches through the text in order to uncover whether the string passed into `</a:t>
            </a:r>
            <a:r>
              <a:rPr lang="en-US" sz="2000" dirty="0" err="1"/>
              <a:t>wordSearch</a:t>
            </a:r>
            <a:r>
              <a:rPr lang="en-US" sz="2000" dirty="0"/>
              <a:t>()` can be found.</a:t>
            </a:r>
          </a:p>
          <a:p>
            <a:pPr lvl="1"/>
            <a:r>
              <a:rPr lang="en-US" sz="2000" dirty="0"/>
              <a:t>Prints out how many times the string passed can be found within the original text.</a:t>
            </a:r>
          </a:p>
          <a:p>
            <a:endParaRPr lang="en-US" sz="2000" b="1" dirty="0"/>
          </a:p>
          <a:p>
            <a:r>
              <a:rPr lang="en-US" sz="2000" b="1" dirty="0"/>
              <a:t>Hints: </a:t>
            </a:r>
            <a:r>
              <a:rPr lang="en-US" sz="2000" i="1" dirty="0"/>
              <a:t>Refer to the hints provided to you over Slack</a:t>
            </a:r>
            <a:endParaRPr lang="en-US" sz="2000" dirty="0"/>
          </a:p>
          <a:p>
            <a:pPr marL="0" indent="0">
              <a:buNone/>
            </a:pPr>
            <a:r>
              <a:rPr lang="en-US" sz="2000" dirty="0"/>
              <a:t>  </a:t>
            </a:r>
          </a:p>
          <a:p>
            <a:endParaRPr lang="en-US" dirty="0"/>
          </a:p>
        </p:txBody>
      </p:sp>
    </p:spTree>
    <p:extLst>
      <p:ext uri="{BB962C8B-B14F-4D97-AF65-F5344CB8AC3E}">
        <p14:creationId xmlns:p14="http://schemas.microsoft.com/office/powerpoint/2010/main" val="30812376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Trilogy_Class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38120</TotalTime>
  <Words>1681</Words>
  <Application>Microsoft Office PowerPoint</Application>
  <PresentationFormat>On-screen Show (4:3)</PresentationFormat>
  <Paragraphs>251</Paragraphs>
  <Slides>24</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 New</vt:lpstr>
      <vt:lpstr>Wingdings</vt:lpstr>
      <vt:lpstr>Trilogy_Class_Template</vt:lpstr>
      <vt:lpstr>Reading and Writing to Files</vt:lpstr>
      <vt:lpstr>Today’s Goals</vt:lpstr>
      <vt:lpstr>File Open Modes</vt:lpstr>
      <vt:lpstr>open() Function</vt:lpstr>
      <vt:lpstr>PowerPoint Presentation</vt:lpstr>
      <vt:lpstr>Reading Rainbow</vt:lpstr>
      <vt:lpstr>Today’s Goals</vt:lpstr>
      <vt:lpstr>Built-in Strings Methods</vt:lpstr>
      <vt:lpstr>PowerPoint Presentation</vt:lpstr>
      <vt:lpstr>Activity Word Search</vt:lpstr>
      <vt:lpstr>Today’s Goals</vt:lpstr>
      <vt:lpstr>Reading CSV Files</vt:lpstr>
      <vt:lpstr>PowerPoint Presentation</vt:lpstr>
      <vt:lpstr>The User List</vt:lpstr>
      <vt:lpstr>Today’s Goals</vt:lpstr>
      <vt:lpstr>BREAK</vt:lpstr>
      <vt:lpstr>Writing Files</vt:lpstr>
      <vt:lpstr>PowerPoint Presentation</vt:lpstr>
      <vt:lpstr>Terrible Word Application</vt:lpstr>
      <vt:lpstr>File Open Modes</vt:lpstr>
      <vt:lpstr>Today’s Goals</vt:lpstr>
      <vt:lpstr>PowerPoint Presentation</vt:lpstr>
      <vt:lpstr>The Watchlist</vt:lpstr>
      <vt:lpstr>Today’s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Trilogy_Slide_Template</dc:title>
  <dc:subject>Cybersecurity</dc:subject>
  <dc:creator>tteltrab</dc:creator>
  <cp:keywords>LP Slideshow</cp:keywords>
  <cp:lastModifiedBy>marco rodriguez</cp:lastModifiedBy>
  <cp:revision>2084</cp:revision>
  <cp:lastPrinted>2016-01-30T16:23:56Z</cp:lastPrinted>
  <dcterms:created xsi:type="dcterms:W3CDTF">2015-01-20T17:19:00Z</dcterms:created>
  <dcterms:modified xsi:type="dcterms:W3CDTF">2019-03-27T00:40:03Z</dcterms:modified>
</cp:coreProperties>
</file>