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handoutMasterIdLst>
    <p:handoutMasterId r:id="rId47"/>
  </p:handoutMasterIdLst>
  <p:sldIdLst>
    <p:sldId id="507" r:id="rId2"/>
    <p:sldId id="595" r:id="rId3"/>
    <p:sldId id="725" r:id="rId4"/>
    <p:sldId id="674" r:id="rId5"/>
    <p:sldId id="750" r:id="rId6"/>
    <p:sldId id="751" r:id="rId7"/>
    <p:sldId id="752" r:id="rId8"/>
    <p:sldId id="757" r:id="rId9"/>
    <p:sldId id="766" r:id="rId10"/>
    <p:sldId id="758" r:id="rId11"/>
    <p:sldId id="765" r:id="rId12"/>
    <p:sldId id="760" r:id="rId13"/>
    <p:sldId id="764" r:id="rId14"/>
    <p:sldId id="761" r:id="rId15"/>
    <p:sldId id="763" r:id="rId16"/>
    <p:sldId id="762" r:id="rId17"/>
    <p:sldId id="753" r:id="rId18"/>
    <p:sldId id="754" r:id="rId19"/>
    <p:sldId id="726" r:id="rId20"/>
    <p:sldId id="728" r:id="rId21"/>
    <p:sldId id="744" r:id="rId22"/>
    <p:sldId id="729" r:id="rId23"/>
    <p:sldId id="730" r:id="rId24"/>
    <p:sldId id="767" r:id="rId25"/>
    <p:sldId id="768" r:id="rId26"/>
    <p:sldId id="769" r:id="rId27"/>
    <p:sldId id="770" r:id="rId28"/>
    <p:sldId id="771" r:id="rId29"/>
    <p:sldId id="772" r:id="rId30"/>
    <p:sldId id="773" r:id="rId31"/>
    <p:sldId id="774" r:id="rId32"/>
    <p:sldId id="775" r:id="rId33"/>
    <p:sldId id="776" r:id="rId34"/>
    <p:sldId id="777" r:id="rId35"/>
    <p:sldId id="666" r:id="rId36"/>
    <p:sldId id="755" r:id="rId37"/>
    <p:sldId id="731" r:id="rId38"/>
    <p:sldId id="732" r:id="rId39"/>
    <p:sldId id="756" r:id="rId40"/>
    <p:sldId id="745" r:id="rId41"/>
    <p:sldId id="733" r:id="rId42"/>
    <p:sldId id="734" r:id="rId43"/>
    <p:sldId id="746" r:id="rId44"/>
    <p:sldId id="749" r:id="rId4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9" clrIdx="0">
    <p:extLst>
      <p:ext uri="{19B8F6BF-5375-455C-9EA6-DF929625EA0E}">
        <p15:presenceInfo xmlns:p15="http://schemas.microsoft.com/office/powerpoint/2012/main" userId="Microsoft Office User" providerId="None"/>
      </p:ext>
    </p:extLst>
  </p:cmAuthor>
  <p:cmAuthor id="2" name="Ann John" initials="AJ" lastIdx="3" clrIdx="1">
    <p:extLst>
      <p:ext uri="{19B8F6BF-5375-455C-9EA6-DF929625EA0E}">
        <p15:presenceInfo xmlns:p15="http://schemas.microsoft.com/office/powerpoint/2012/main" userId="7df219c60c1946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CCE6"/>
    <a:srgbClr val="FFCC00"/>
    <a:srgbClr val="FFF2CC"/>
    <a:srgbClr val="1E4B87"/>
    <a:srgbClr val="C0504D"/>
    <a:srgbClr val="FF8200"/>
    <a:srgbClr val="BF5700"/>
    <a:srgbClr val="1D1A36"/>
    <a:srgbClr val="262626"/>
    <a:srgbClr val="1B30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36" autoAdjust="0"/>
    <p:restoredTop sz="88624" autoAdjust="0"/>
  </p:normalViewPr>
  <p:slideViewPr>
    <p:cSldViewPr>
      <p:cViewPr varScale="1">
        <p:scale>
          <a:sx n="109" d="100"/>
          <a:sy n="109" d="100"/>
        </p:scale>
        <p:origin x="1728" y="184"/>
      </p:cViewPr>
      <p:guideLst>
        <p:guide orient="horz" pos="2160"/>
        <p:guide pos="2880"/>
      </p:guideLst>
    </p:cSldViewPr>
  </p:slideViewPr>
  <p:outlineViewPr>
    <p:cViewPr>
      <p:scale>
        <a:sx n="33" d="100"/>
        <a:sy n="33" d="100"/>
      </p:scale>
      <p:origin x="0" y="-565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4" d="100"/>
          <a:sy n="84" d="100"/>
        </p:scale>
        <p:origin x="379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2/15/19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2/15/19</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1790470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dirty="0"/>
          </a:p>
        </p:txBody>
      </p:sp>
    </p:spTree>
    <p:extLst>
      <p:ext uri="{BB962C8B-B14F-4D97-AF65-F5344CB8AC3E}">
        <p14:creationId xmlns:p14="http://schemas.microsoft.com/office/powerpoint/2010/main" val="356499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dirty="0"/>
          </a:p>
        </p:txBody>
      </p:sp>
    </p:spTree>
    <p:extLst>
      <p:ext uri="{BB962C8B-B14F-4D97-AF65-F5344CB8AC3E}">
        <p14:creationId xmlns:p14="http://schemas.microsoft.com/office/powerpoint/2010/main" val="2326152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dirty="0"/>
          </a:p>
        </p:txBody>
      </p:sp>
    </p:spTree>
    <p:extLst>
      <p:ext uri="{BB962C8B-B14F-4D97-AF65-F5344CB8AC3E}">
        <p14:creationId xmlns:p14="http://schemas.microsoft.com/office/powerpoint/2010/main" val="1019732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dirty="0"/>
          </a:p>
        </p:txBody>
      </p:sp>
    </p:spTree>
    <p:extLst>
      <p:ext uri="{BB962C8B-B14F-4D97-AF65-F5344CB8AC3E}">
        <p14:creationId xmlns:p14="http://schemas.microsoft.com/office/powerpoint/2010/main" val="99838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dirty="0"/>
          </a:p>
        </p:txBody>
      </p:sp>
    </p:spTree>
    <p:extLst>
      <p:ext uri="{BB962C8B-B14F-4D97-AF65-F5344CB8AC3E}">
        <p14:creationId xmlns:p14="http://schemas.microsoft.com/office/powerpoint/2010/main" val="192846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dirty="0"/>
          </a:p>
        </p:txBody>
      </p:sp>
    </p:spTree>
    <p:extLst>
      <p:ext uri="{BB962C8B-B14F-4D97-AF65-F5344CB8AC3E}">
        <p14:creationId xmlns:p14="http://schemas.microsoft.com/office/powerpoint/2010/main" val="3574595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dirty="0"/>
          </a:p>
        </p:txBody>
      </p:sp>
    </p:spTree>
    <p:extLst>
      <p:ext uri="{BB962C8B-B14F-4D97-AF65-F5344CB8AC3E}">
        <p14:creationId xmlns:p14="http://schemas.microsoft.com/office/powerpoint/2010/main" val="3700171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dirty="0"/>
          </a:p>
        </p:txBody>
      </p:sp>
    </p:spTree>
    <p:extLst>
      <p:ext uri="{BB962C8B-B14F-4D97-AF65-F5344CB8AC3E}">
        <p14:creationId xmlns:p14="http://schemas.microsoft.com/office/powerpoint/2010/main" val="930087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140787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487220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6632125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637132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3455599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1338452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dirty="0"/>
          </a:p>
        </p:txBody>
      </p:sp>
    </p:spTree>
    <p:extLst>
      <p:ext uri="{BB962C8B-B14F-4D97-AF65-F5344CB8AC3E}">
        <p14:creationId xmlns:p14="http://schemas.microsoft.com/office/powerpoint/2010/main" val="10501875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14062248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10492236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https://xkcd.com/936/</a:t>
            </a:r>
          </a:p>
        </p:txBody>
      </p:sp>
      <p:sp>
        <p:nvSpPr>
          <p:cNvPr id="4" name="Slide Number Placeholder 3"/>
          <p:cNvSpPr>
            <a:spLocks noGrp="1"/>
          </p:cNvSpPr>
          <p:nvPr>
            <p:ph type="sldNum" sz="quarter" idx="10"/>
          </p:nvPr>
        </p:nvSpPr>
        <p:spPr/>
        <p:txBody>
          <a:bodyPr/>
          <a:lstStyle/>
          <a:p>
            <a:fld id="{F4EE911A-504C-45E1-9DD1-A7318D673F80}" type="slidenum">
              <a:rPr lang="en-US" smtClean="0"/>
              <a:t>39</a:t>
            </a:fld>
            <a:endParaRPr lang="en-US" dirty="0"/>
          </a:p>
        </p:txBody>
      </p:sp>
    </p:spTree>
    <p:extLst>
      <p:ext uri="{BB962C8B-B14F-4D97-AF65-F5344CB8AC3E}">
        <p14:creationId xmlns:p14="http://schemas.microsoft.com/office/powerpoint/2010/main" val="39331846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40</a:t>
            </a:fld>
            <a:endParaRPr lang="en-US"/>
          </a:p>
        </p:txBody>
      </p:sp>
    </p:spTree>
    <p:extLst>
      <p:ext uri="{BB962C8B-B14F-4D97-AF65-F5344CB8AC3E}">
        <p14:creationId xmlns:p14="http://schemas.microsoft.com/office/powerpoint/2010/main" val="3251478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41</a:t>
            </a:fld>
            <a:endParaRPr lang="en-US"/>
          </a:p>
        </p:txBody>
      </p:sp>
    </p:spTree>
    <p:extLst>
      <p:ext uri="{BB962C8B-B14F-4D97-AF65-F5344CB8AC3E}">
        <p14:creationId xmlns:p14="http://schemas.microsoft.com/office/powerpoint/2010/main" val="40560852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42</a:t>
            </a:fld>
            <a:endParaRPr lang="en-US"/>
          </a:p>
        </p:txBody>
      </p:sp>
    </p:spTree>
    <p:extLst>
      <p:ext uri="{BB962C8B-B14F-4D97-AF65-F5344CB8AC3E}">
        <p14:creationId xmlns:p14="http://schemas.microsoft.com/office/powerpoint/2010/main" val="63131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1493527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43</a:t>
            </a:fld>
            <a:endParaRPr lang="en-US"/>
          </a:p>
        </p:txBody>
      </p:sp>
    </p:spTree>
    <p:extLst>
      <p:ext uri="{BB962C8B-B14F-4D97-AF65-F5344CB8AC3E}">
        <p14:creationId xmlns:p14="http://schemas.microsoft.com/office/powerpoint/2010/main" val="1087859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44</a:t>
            </a:fld>
            <a:endParaRPr lang="en-US" dirty="0"/>
          </a:p>
        </p:txBody>
      </p:sp>
    </p:spTree>
    <p:extLst>
      <p:ext uri="{BB962C8B-B14F-4D97-AF65-F5344CB8AC3E}">
        <p14:creationId xmlns:p14="http://schemas.microsoft.com/office/powerpoint/2010/main" val="4011663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dirty="0"/>
          </a:p>
        </p:txBody>
      </p:sp>
    </p:spTree>
    <p:extLst>
      <p:ext uri="{BB962C8B-B14F-4D97-AF65-F5344CB8AC3E}">
        <p14:creationId xmlns:p14="http://schemas.microsoft.com/office/powerpoint/2010/main" val="4071970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dirty="0"/>
          </a:p>
        </p:txBody>
      </p:sp>
    </p:spTree>
    <p:extLst>
      <p:ext uri="{BB962C8B-B14F-4D97-AF65-F5344CB8AC3E}">
        <p14:creationId xmlns:p14="http://schemas.microsoft.com/office/powerpoint/2010/main" val="3384358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dirty="0"/>
          </a:p>
        </p:txBody>
      </p:sp>
    </p:spTree>
    <p:extLst>
      <p:ext uri="{BB962C8B-B14F-4D97-AF65-F5344CB8AC3E}">
        <p14:creationId xmlns:p14="http://schemas.microsoft.com/office/powerpoint/2010/main" val="2908435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dirty="0"/>
          </a:p>
        </p:txBody>
      </p:sp>
    </p:spTree>
    <p:extLst>
      <p:ext uri="{BB962C8B-B14F-4D97-AF65-F5344CB8AC3E}">
        <p14:creationId xmlns:p14="http://schemas.microsoft.com/office/powerpoint/2010/main" val="2999205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dirty="0"/>
          </a:p>
        </p:txBody>
      </p:sp>
    </p:spTree>
    <p:extLst>
      <p:ext uri="{BB962C8B-B14F-4D97-AF65-F5344CB8AC3E}">
        <p14:creationId xmlns:p14="http://schemas.microsoft.com/office/powerpoint/2010/main" val="161142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dirty="0"/>
          </a:p>
        </p:txBody>
      </p:sp>
    </p:spTree>
    <p:extLst>
      <p:ext uri="{BB962C8B-B14F-4D97-AF65-F5344CB8AC3E}">
        <p14:creationId xmlns:p14="http://schemas.microsoft.com/office/powerpoint/2010/main" val="3304047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Rectangle 9"/>
          <p:cNvSpPr/>
          <p:nvPr userDrawn="1"/>
        </p:nvSpPr>
        <p:spPr>
          <a:xfrm>
            <a:off x="0" y="-1029"/>
            <a:ext cx="9144000" cy="6859029"/>
          </a:xfrm>
          <a:prstGeom prst="rect">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0" y="295386"/>
            <a:ext cx="9144000" cy="6481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8" name="TextBox 17"/>
          <p:cNvSpPr txBox="1"/>
          <p:nvPr userDrawn="1"/>
        </p:nvSpPr>
        <p:spPr>
          <a:xfrm>
            <a:off x="5715000" y="6561585"/>
            <a:ext cx="3320143"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2019 | Trilogy Education Services - All Rights Reserved</a:t>
            </a:r>
          </a:p>
        </p:txBody>
      </p:sp>
      <p:sp>
        <p:nvSpPr>
          <p:cNvPr id="19" name="Title 15"/>
          <p:cNvSpPr>
            <a:spLocks noGrp="1"/>
          </p:cNvSpPr>
          <p:nvPr>
            <p:ph type="title" hasCustomPrompt="1"/>
          </p:nvPr>
        </p:nvSpPr>
        <p:spPr>
          <a:xfrm>
            <a:off x="396991" y="2930293"/>
            <a:ext cx="8229600" cy="710167"/>
          </a:xfrm>
        </p:spPr>
        <p:txBody>
          <a:bodyPr>
            <a:normAutofit/>
          </a:bodyPr>
          <a:lstStyle>
            <a:lvl1pPr algn="l">
              <a:defRPr sz="4100" b="1" i="0" baseline="0">
                <a:solidFill>
                  <a:schemeClr val="tx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886200" y="3900425"/>
            <a:ext cx="4740390" cy="381000"/>
          </a:xfrm>
        </p:spPr>
        <p:txBody>
          <a:bodyPr>
            <a:noAutofit/>
          </a:bodyPr>
          <a:lstStyle>
            <a:lvl1pPr marL="0" indent="0">
              <a:buNone/>
              <a:defRPr sz="2000" b="1" baseline="0">
                <a:solidFill>
                  <a:schemeClr val="tx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&lt;Month Day, Year&gt;</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u="none">
                <a:solidFill>
                  <a:schemeClr val="tx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&lt;Unit #.#&gt;</a:t>
            </a:r>
          </a:p>
        </p:txBody>
      </p:sp>
      <p:sp>
        <p:nvSpPr>
          <p:cNvPr id="14" name="Text Placeholder 19"/>
          <p:cNvSpPr>
            <a:spLocks noGrp="1"/>
          </p:cNvSpPr>
          <p:nvPr>
            <p:ph type="body" sz="quarter" idx="12" hasCustomPrompt="1"/>
          </p:nvPr>
        </p:nvSpPr>
        <p:spPr>
          <a:xfrm>
            <a:off x="396990" y="3900425"/>
            <a:ext cx="3489210" cy="381000"/>
          </a:xfrm>
        </p:spPr>
        <p:txBody>
          <a:bodyPr>
            <a:noAutofit/>
          </a:bodyPr>
          <a:lstStyle>
            <a:lvl1pPr marL="0" indent="0">
              <a:buNone/>
              <a:defRPr sz="2000" b="1" baseline="0">
                <a:solidFill>
                  <a:schemeClr val="tx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&lt;Course Name&gt; | </a:t>
            </a:r>
          </a:p>
        </p:txBody>
      </p:sp>
      <p:sp>
        <p:nvSpPr>
          <p:cNvPr id="11" name="Flowchart: Process 10">
            <a:extLst>
              <a:ext uri="{FF2B5EF4-FFF2-40B4-BE49-F238E27FC236}">
                <a16:creationId xmlns:a16="http://schemas.microsoft.com/office/drawing/2014/main" id="{93396FEB-9CEF-4D28-A9B3-312C2ED4BD7F}"/>
              </a:ext>
            </a:extLst>
          </p:cNvPr>
          <p:cNvSpPr/>
          <p:nvPr userDrawn="1"/>
        </p:nvSpPr>
        <p:spPr>
          <a:xfrm>
            <a:off x="426891" y="3747583"/>
            <a:ext cx="8199699" cy="45719"/>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542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_Divi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2" name="Rectangle 21"/>
          <p:cNvSpPr/>
          <p:nvPr userDrawn="1"/>
        </p:nvSpPr>
        <p:spPr>
          <a:xfrm>
            <a:off x="0" y="0"/>
            <a:ext cx="9144000" cy="6858000"/>
          </a:xfrm>
          <a:prstGeom prst="rect">
            <a:avLst/>
          </a:prstGeom>
          <a:solidFill>
            <a:srgbClr val="6CCCE6"/>
          </a:solidFill>
          <a:ln>
            <a:solidFill>
              <a:srgbClr val="6CCC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2895600"/>
            <a:ext cx="9144000" cy="956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457200" y="3029740"/>
            <a:ext cx="6381750" cy="704060"/>
          </a:xfrm>
          <a:ln w="50800">
            <a:solidFill>
              <a:schemeClr val="bg1"/>
            </a:solidFill>
          </a:ln>
        </p:spPr>
        <p:txBody>
          <a:bodyPr>
            <a:normAutofit/>
          </a:bodyPr>
          <a:lstStyle>
            <a:lvl1pPr algn="l">
              <a:defRPr sz="4100" b="1" i="1">
                <a:solidFill>
                  <a:schemeClr val="tx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2271068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d_Content">
    <p:spTree>
      <p:nvGrpSpPr>
        <p:cNvPr id="1" name=""/>
        <p:cNvGrpSpPr/>
        <p:nvPr/>
      </p:nvGrpSpPr>
      <p:grpSpPr>
        <a:xfrm>
          <a:off x="0" y="0"/>
          <a:ext cx="0" cy="0"/>
          <a:chOff x="0" y="0"/>
          <a:chExt cx="0" cy="0"/>
        </a:xfrm>
      </p:grpSpPr>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0" name="Flowchart: Process 9"/>
          <p:cNvSpPr/>
          <p:nvPr userDrawn="1"/>
        </p:nvSpPr>
        <p:spPr>
          <a:xfrm>
            <a:off x="-11741" y="6373368"/>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1" name="Flowchart: Process 10"/>
          <p:cNvSpPr/>
          <p:nvPr userDrawn="1"/>
        </p:nvSpPr>
        <p:spPr>
          <a:xfrm>
            <a:off x="0" y="664522"/>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4" name="TextBox 13"/>
          <p:cNvSpPr txBox="1"/>
          <p:nvPr userDrawn="1"/>
        </p:nvSpPr>
        <p:spPr>
          <a:xfrm>
            <a:off x="152400" y="6524441"/>
            <a:ext cx="2895600"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2019 | Trilogy Education Services - All Rights Reserved</a:t>
            </a:r>
          </a:p>
        </p:txBody>
      </p:sp>
    </p:spTree>
    <p:extLst>
      <p:ext uri="{BB962C8B-B14F-4D97-AF65-F5344CB8AC3E}">
        <p14:creationId xmlns:p14="http://schemas.microsoft.com/office/powerpoint/2010/main" val="10725072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tivity_Slide">
    <p:spTree>
      <p:nvGrpSpPr>
        <p:cNvPr id="1" name=""/>
        <p:cNvGrpSpPr/>
        <p:nvPr/>
      </p:nvGrpSpPr>
      <p:grpSpPr>
        <a:xfrm>
          <a:off x="0" y="0"/>
          <a:ext cx="0" cy="0"/>
          <a:chOff x="0" y="0"/>
          <a:chExt cx="0" cy="0"/>
        </a:xfrm>
      </p:grpSpPr>
      <p:sp>
        <p:nvSpPr>
          <p:cNvPr id="10" name="Flowchart: Process 9"/>
          <p:cNvSpPr/>
          <p:nvPr userDrawn="1"/>
        </p:nvSpPr>
        <p:spPr>
          <a:xfrm>
            <a:off x="-11741" y="6373368"/>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1" name="Flowchart: Process 10"/>
          <p:cNvSpPr/>
          <p:nvPr userDrawn="1"/>
        </p:nvSpPr>
        <p:spPr>
          <a:xfrm>
            <a:off x="0" y="664522"/>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4" name="TextBox 13"/>
          <p:cNvSpPr txBox="1"/>
          <p:nvPr userDrawn="1"/>
        </p:nvSpPr>
        <p:spPr>
          <a:xfrm>
            <a:off x="152400" y="6524441"/>
            <a:ext cx="2895600"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2019 | Trilogy Education Services - All Rights Reserved</a:t>
            </a:r>
          </a:p>
        </p:txBody>
      </p:sp>
      <p:sp>
        <p:nvSpPr>
          <p:cNvPr id="15" name="Rectangle 14">
            <a:extLst>
              <a:ext uri="{FF2B5EF4-FFF2-40B4-BE49-F238E27FC236}">
                <a16:creationId xmlns:a16="http://schemas.microsoft.com/office/drawing/2014/main" id="{38E29F11-3EF6-4BD6-A94A-20D1ACD3B67C}"/>
              </a:ext>
            </a:extLst>
          </p:cNvPr>
          <p:cNvSpPr/>
          <p:nvPr userDrawn="1"/>
        </p:nvSpPr>
        <p:spPr>
          <a:xfrm>
            <a:off x="0" y="815595"/>
            <a:ext cx="9144000" cy="5434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E305CA7C-2FAF-4CE6-AFC0-A31F8C7818AB}"/>
              </a:ext>
            </a:extLst>
          </p:cNvPr>
          <p:cNvSpPr txBox="1"/>
          <p:nvPr userDrawn="1"/>
        </p:nvSpPr>
        <p:spPr>
          <a:xfrm>
            <a:off x="234470" y="76918"/>
            <a:ext cx="2492254" cy="461665"/>
          </a:xfrm>
          <a:prstGeom prst="rect">
            <a:avLst/>
          </a:prstGeom>
          <a:noFill/>
        </p:spPr>
        <p:txBody>
          <a:bodyPr wrap="square" rtlCol="0" anchor="ctr">
            <a:spAutoFit/>
          </a:bodyPr>
          <a:lstStyle/>
          <a:p>
            <a:r>
              <a:rPr lang="en-US" sz="2400" b="1" dirty="0">
                <a:latin typeface="Arial" panose="020B0604020202020204" pitchFamily="34" charset="0"/>
                <a:ea typeface="Roboto" pitchFamily="2" charset="0"/>
                <a:cs typeface="Arial" panose="020B0604020202020204" pitchFamily="34" charset="0"/>
              </a:rPr>
              <a:t>&gt; YOUR TURN!</a:t>
            </a:r>
          </a:p>
        </p:txBody>
      </p:sp>
      <p:sp>
        <p:nvSpPr>
          <p:cNvPr id="20" name="Content Placeholder 19">
            <a:extLst>
              <a:ext uri="{FF2B5EF4-FFF2-40B4-BE49-F238E27FC236}">
                <a16:creationId xmlns:a16="http://schemas.microsoft.com/office/drawing/2014/main" id="{27393885-A58D-4211-B384-4700AB3E171E}"/>
              </a:ext>
            </a:extLst>
          </p:cNvPr>
          <p:cNvSpPr>
            <a:spLocks noGrp="1"/>
          </p:cNvSpPr>
          <p:nvPr>
            <p:ph sz="quarter" idx="10"/>
          </p:nvPr>
        </p:nvSpPr>
        <p:spPr>
          <a:xfrm>
            <a:off x="304800" y="1203325"/>
            <a:ext cx="8616470" cy="4968875"/>
          </a:xfrm>
        </p:spPr>
        <p:txBody>
          <a:bodyPr>
            <a:normAutofit/>
          </a:bodyPr>
          <a:lstStyle>
            <a:lvl1pPr>
              <a:defRPr sz="1800"/>
            </a:lvl1pPr>
            <a:lvl2pPr>
              <a:defRPr sz="1800"/>
            </a:lvl2pPr>
            <a:lvl3pPr>
              <a:defRPr sz="1800"/>
            </a:lvl3pPr>
            <a:lvl4pPr>
              <a:defRPr sz="1800"/>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1">
            <a:extLst>
              <a:ext uri="{FF2B5EF4-FFF2-40B4-BE49-F238E27FC236}">
                <a16:creationId xmlns:a16="http://schemas.microsoft.com/office/drawing/2014/main" id="{1D769976-5F8C-41B1-956B-236F14B0A50D}"/>
              </a:ext>
            </a:extLst>
          </p:cNvPr>
          <p:cNvSpPr>
            <a:spLocks noGrp="1"/>
          </p:cNvSpPr>
          <p:nvPr>
            <p:ph type="body" sz="quarter" idx="11" hasCustomPrompt="1"/>
          </p:nvPr>
        </p:nvSpPr>
        <p:spPr>
          <a:xfrm>
            <a:off x="4114800" y="80936"/>
            <a:ext cx="4829329" cy="411480"/>
          </a:xfrm>
        </p:spPr>
        <p:txBody>
          <a:bodyPr anchor="b">
            <a:noAutofit/>
          </a:bodyPr>
          <a:lstStyle>
            <a:lvl1pPr marL="0" indent="0" algn="r">
              <a:buNone/>
              <a:defRPr sz="1800" b="1"/>
            </a:lvl1pPr>
            <a:lvl2pPr>
              <a:defRPr sz="1800"/>
            </a:lvl2pPr>
            <a:lvl3pPr>
              <a:defRPr sz="1800"/>
            </a:lvl3pPr>
            <a:lvl4pPr>
              <a:defRPr sz="1800"/>
            </a:lvl4pPr>
            <a:lvl5pPr>
              <a:defRPr sz="1800"/>
            </a:lvl5pPr>
          </a:lstStyle>
          <a:p>
            <a:pPr lvl="0"/>
            <a:r>
              <a:rPr lang="en-US" dirty="0"/>
              <a:t>Activity: &lt;Activity Name (Time)&gt;</a:t>
            </a:r>
          </a:p>
        </p:txBody>
      </p:sp>
    </p:spTree>
    <p:extLst>
      <p:ext uri="{BB962C8B-B14F-4D97-AF65-F5344CB8AC3E}">
        <p14:creationId xmlns:p14="http://schemas.microsoft.com/office/powerpoint/2010/main" val="3141369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ntitled_Content">
    <p:spTree>
      <p:nvGrpSpPr>
        <p:cNvPr id="1" name=""/>
        <p:cNvGrpSpPr/>
        <p:nvPr/>
      </p:nvGrpSpPr>
      <p:grpSpPr>
        <a:xfrm>
          <a:off x="0" y="0"/>
          <a:ext cx="0" cy="0"/>
          <a:chOff x="0" y="0"/>
          <a:chExt cx="0" cy="0"/>
        </a:xfrm>
      </p:grpSpPr>
      <p:sp>
        <p:nvSpPr>
          <p:cNvPr id="8" name="Flowchart: Process 7"/>
          <p:cNvSpPr/>
          <p:nvPr userDrawn="1"/>
        </p:nvSpPr>
        <p:spPr>
          <a:xfrm>
            <a:off x="-11741" y="6373368"/>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1" name="TextBox 10"/>
          <p:cNvSpPr txBox="1"/>
          <p:nvPr userDrawn="1"/>
        </p:nvSpPr>
        <p:spPr>
          <a:xfrm>
            <a:off x="152400" y="6524441"/>
            <a:ext cx="2895600"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2019 | Trilogy Education Services - All Rights Reserved</a:t>
            </a:r>
          </a:p>
        </p:txBody>
      </p:sp>
    </p:spTree>
    <p:extLst>
      <p:ext uri="{BB962C8B-B14F-4D97-AF65-F5344CB8AC3E}">
        <p14:creationId xmlns:p14="http://schemas.microsoft.com/office/powerpoint/2010/main" val="18224998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CDC34C-3F82-4032-8D9C-649B74272AD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E81F019-2B53-4156-B3DD-ED4A5470919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D79EF8-5759-46AD-AA7E-42CC9C55719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3E7989-4D39-40AC-9649-C7454B533E02}" type="datetimeFigureOut">
              <a:rPr lang="en-US" smtClean="0"/>
              <a:t>2/15/19</a:t>
            </a:fld>
            <a:endParaRPr lang="en-US" dirty="0"/>
          </a:p>
        </p:txBody>
      </p:sp>
      <p:sp>
        <p:nvSpPr>
          <p:cNvPr id="5" name="Footer Placeholder 4">
            <a:extLst>
              <a:ext uri="{FF2B5EF4-FFF2-40B4-BE49-F238E27FC236}">
                <a16:creationId xmlns:a16="http://schemas.microsoft.com/office/drawing/2014/main" id="{1BBD5F78-3307-456C-83A9-7A482DCE82F6}"/>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162FD9-8882-41F2-BE2B-BB7DC8935793}"/>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6D124C-08FF-473B-8712-3145E0514AE7}" type="slidenum">
              <a:rPr lang="en-US" smtClean="0"/>
              <a:t>‹#›</a:t>
            </a:fld>
            <a:endParaRPr lang="en-US"/>
          </a:p>
        </p:txBody>
      </p:sp>
    </p:spTree>
    <p:extLst>
      <p:ext uri="{BB962C8B-B14F-4D97-AF65-F5344CB8AC3E}">
        <p14:creationId xmlns:p14="http://schemas.microsoft.com/office/powerpoint/2010/main" val="405211780"/>
      </p:ext>
    </p:extLst>
  </p:cSld>
  <p:clrMap bg1="lt1" tx1="dk1" bg2="lt2" tx2="dk2" accent1="accent1" accent2="accent2" accent3="accent3" accent4="accent4" accent5="accent5" accent6="accent6" hlink="hlink" folHlink="folHlink"/>
  <p:sldLayoutIdLst>
    <p:sldLayoutId id="2147483676" r:id="rId1"/>
    <p:sldLayoutId id="2147483673" r:id="rId2"/>
    <p:sldLayoutId id="2147483674" r:id="rId3"/>
    <p:sldLayoutId id="2147483678" r:id="rId4"/>
    <p:sldLayoutId id="214748367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docs.python.org/3/library/os.html#os.access"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www.virtualbox.org/wiki/Downloads"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hyperlink" Target="https://linuxconfig.org/how-to-install-kali-linux-on-virtualbox" TargetMode="External"/><Relationship Id="rId5" Type="http://schemas.openxmlformats.org/officeDocument/2006/relationships/hyperlink" Target="https://www.offensive-security.com/kali-linux-vm-vmware-virtualbox-image-download/" TargetMode="External"/><Relationship Id="rId4" Type="http://schemas.openxmlformats.org/officeDocument/2006/relationships/hyperlink" Target="https://download.virtualbox.org/virtualbox/5.2.22/Oracle_VM_VirtualBox_Extension_Pack-5.2.22.vbox-extpack"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docs.python.org/3/library/os.html#os.stat"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docs.python.org/3/library/datetime.htm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27E97-6230-4C2E-9A23-88CDE4329D27}"/>
              </a:ext>
            </a:extLst>
          </p:cNvPr>
          <p:cNvSpPr>
            <a:spLocks noGrp="1"/>
          </p:cNvSpPr>
          <p:nvPr>
            <p:ph type="title"/>
          </p:nvPr>
        </p:nvSpPr>
        <p:spPr/>
        <p:txBody>
          <a:bodyPr/>
          <a:lstStyle/>
          <a:p>
            <a:r>
              <a:rPr lang="en-US" i="1" dirty="0"/>
              <a:t>More with Modules</a:t>
            </a:r>
          </a:p>
        </p:txBody>
      </p:sp>
      <p:sp>
        <p:nvSpPr>
          <p:cNvPr id="3" name="Text Placeholder 2">
            <a:extLst>
              <a:ext uri="{FF2B5EF4-FFF2-40B4-BE49-F238E27FC236}">
                <a16:creationId xmlns:a16="http://schemas.microsoft.com/office/drawing/2014/main" id="{BC07DD6D-0218-4DE2-9FA0-E647B5D2C7E6}"/>
              </a:ext>
            </a:extLst>
          </p:cNvPr>
          <p:cNvSpPr>
            <a:spLocks noGrp="1"/>
          </p:cNvSpPr>
          <p:nvPr>
            <p:ph type="body" sz="quarter" idx="11"/>
          </p:nvPr>
        </p:nvSpPr>
        <p:spPr/>
        <p:txBody>
          <a:bodyPr/>
          <a:lstStyle/>
          <a:p>
            <a:endParaRPr lang="en-US" dirty="0"/>
          </a:p>
        </p:txBody>
      </p:sp>
      <p:sp>
        <p:nvSpPr>
          <p:cNvPr id="4" name="Text Placeholder 3">
            <a:extLst>
              <a:ext uri="{FF2B5EF4-FFF2-40B4-BE49-F238E27FC236}">
                <a16:creationId xmlns:a16="http://schemas.microsoft.com/office/drawing/2014/main" id="{67B2D4FF-E92B-4EA5-A99A-0A6EAF0ECC7A}"/>
              </a:ext>
            </a:extLst>
          </p:cNvPr>
          <p:cNvSpPr>
            <a:spLocks noGrp="1"/>
          </p:cNvSpPr>
          <p:nvPr>
            <p:ph type="body" sz="quarter" idx="10"/>
          </p:nvPr>
        </p:nvSpPr>
        <p:spPr/>
        <p:txBody>
          <a:bodyPr/>
          <a:lstStyle/>
          <a:p>
            <a:r>
              <a:rPr lang="en-US" dirty="0"/>
              <a:t>Unit 4.3</a:t>
            </a:r>
          </a:p>
        </p:txBody>
      </p:sp>
      <p:sp>
        <p:nvSpPr>
          <p:cNvPr id="5" name="Text Placeholder 4">
            <a:extLst>
              <a:ext uri="{FF2B5EF4-FFF2-40B4-BE49-F238E27FC236}">
                <a16:creationId xmlns:a16="http://schemas.microsoft.com/office/drawing/2014/main" id="{2F2D316E-DB04-45A0-A337-71F21B1B256F}"/>
              </a:ext>
            </a:extLst>
          </p:cNvPr>
          <p:cNvSpPr>
            <a:spLocks noGrp="1"/>
          </p:cNvSpPr>
          <p:nvPr>
            <p:ph type="body" sz="quarter" idx="12"/>
          </p:nvPr>
        </p:nvSpPr>
        <p:spPr/>
        <p:txBody>
          <a:bodyPr/>
          <a:lstStyle/>
          <a:p>
            <a:r>
              <a:rPr lang="en-US" dirty="0"/>
              <a:t>Cybersecurity Boot Camp |</a:t>
            </a:r>
          </a:p>
        </p:txBody>
      </p:sp>
    </p:spTree>
    <p:extLst>
      <p:ext uri="{BB962C8B-B14F-4D97-AF65-F5344CB8AC3E}">
        <p14:creationId xmlns:p14="http://schemas.microsoft.com/office/powerpoint/2010/main" val="1185686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Metadata</a:t>
            </a:r>
          </a:p>
        </p:txBody>
      </p:sp>
      <p:sp>
        <p:nvSpPr>
          <p:cNvPr id="8" name="Rectangle 7">
            <a:extLst>
              <a:ext uri="{FF2B5EF4-FFF2-40B4-BE49-F238E27FC236}">
                <a16:creationId xmlns:a16="http://schemas.microsoft.com/office/drawing/2014/main" id="{7F6BE12F-E137-4340-93CD-036E137217A6}"/>
              </a:ext>
            </a:extLst>
          </p:cNvPr>
          <p:cNvSpPr/>
          <p:nvPr/>
        </p:nvSpPr>
        <p:spPr>
          <a:xfrm>
            <a:off x="6523892" y="1524000"/>
            <a:ext cx="2590800" cy="923330"/>
          </a:xfrm>
          <a:prstGeom prst="rect">
            <a:avLst/>
          </a:prstGeom>
        </p:spPr>
        <p:txBody>
          <a:bodyPr wrap="square">
            <a:spAutoFit/>
          </a:bodyPr>
          <a:lstStyle/>
          <a:p>
            <a:r>
              <a:rPr lang="en-US" dirty="0">
                <a:solidFill>
                  <a:srgbClr val="FF0000"/>
                </a:solidFill>
                <a:latin typeface="Menlo" panose="020B0609030804020204" pitchFamily="49" charset="0"/>
              </a:rPr>
              <a:t>Collect the stats and save it to a variable</a:t>
            </a:r>
          </a:p>
        </p:txBody>
      </p:sp>
      <p:sp>
        <p:nvSpPr>
          <p:cNvPr id="11" name="Rectangle 10">
            <a:extLst>
              <a:ext uri="{FF2B5EF4-FFF2-40B4-BE49-F238E27FC236}">
                <a16:creationId xmlns:a16="http://schemas.microsoft.com/office/drawing/2014/main" id="{9D2C0D6F-05B4-FF49-B2B9-DFA251F2F3AD}"/>
              </a:ext>
            </a:extLst>
          </p:cNvPr>
          <p:cNvSpPr/>
          <p:nvPr/>
        </p:nvSpPr>
        <p:spPr>
          <a:xfrm>
            <a:off x="304800" y="724092"/>
            <a:ext cx="5867400" cy="5600508"/>
          </a:xfrm>
          <a:prstGeom prst="rect">
            <a:avLst/>
          </a:prstGeom>
        </p:spPr>
        <p:txBody>
          <a:bodyPr wrap="square" anchor="ctr">
            <a:spAutoFit/>
          </a:bodyPr>
          <a:lstStyle/>
          <a:p>
            <a:pPr>
              <a:lnSpc>
                <a:spcPct val="150000"/>
              </a:lnSpc>
            </a:pPr>
            <a:r>
              <a:rPr lang="en-US" sz="1200" dirty="0">
                <a:latin typeface="Menlo" panose="020B0609030804020204" pitchFamily="49" charset="0"/>
              </a:rPr>
              <a:t>import </a:t>
            </a:r>
            <a:r>
              <a:rPr lang="en-US" sz="1200" dirty="0" err="1">
                <a:latin typeface="Menlo" panose="020B0609030804020204" pitchFamily="49" charset="0"/>
              </a:rPr>
              <a:t>os</a:t>
            </a:r>
            <a:endParaRPr lang="en-US" sz="1200" dirty="0">
              <a:latin typeface="Menlo" panose="020B0609030804020204" pitchFamily="49" charset="0"/>
            </a:endParaRP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file_path</a:t>
            </a:r>
            <a:r>
              <a:rPr lang="en-US" sz="1200" dirty="0">
                <a:latin typeface="Menlo" panose="020B0609030804020204" pitchFamily="49" charset="0"/>
              </a:rPr>
              <a:t> = </a:t>
            </a:r>
            <a:r>
              <a:rPr lang="en-US" sz="1200" dirty="0" err="1">
                <a:latin typeface="Menlo" panose="020B0609030804020204" pitchFamily="49" charset="0"/>
              </a:rPr>
              <a:t>os.path.join</a:t>
            </a:r>
            <a:r>
              <a:rPr lang="en-US" sz="1200" dirty="0">
                <a:latin typeface="Menlo" panose="020B0609030804020204" pitchFamily="49" charset="0"/>
              </a:rPr>
              <a:t>("Resources", "</a:t>
            </a:r>
            <a:r>
              <a:rPr lang="en-US" sz="1200" dirty="0" err="1">
                <a:latin typeface="Menlo" panose="020B0609030804020204" pitchFamily="49" charset="0"/>
              </a:rPr>
              <a:t>SomeCoolStuff.txt</a:t>
            </a:r>
            <a:r>
              <a:rPr lang="en-US" sz="1200" dirty="0">
                <a:latin typeface="Menlo" panose="020B0609030804020204" pitchFamily="49" charset="0"/>
              </a:rPr>
              <a:t>")</a:t>
            </a:r>
          </a:p>
          <a:p>
            <a:pPr>
              <a:lnSpc>
                <a:spcPct val="150000"/>
              </a:lnSpc>
            </a:pPr>
            <a:r>
              <a:rPr lang="en-US" sz="1200" dirty="0" err="1">
                <a:latin typeface="Menlo" panose="020B0609030804020204" pitchFamily="49" charset="0"/>
              </a:rPr>
              <a:t>statInfo</a:t>
            </a:r>
            <a:r>
              <a:rPr lang="en-US" sz="1200" dirty="0">
                <a:latin typeface="Menlo" panose="020B0609030804020204" pitchFamily="49" charset="0"/>
              </a:rPr>
              <a:t> = </a:t>
            </a:r>
            <a:r>
              <a:rPr lang="en-US" sz="1200" dirty="0" err="1">
                <a:latin typeface="Menlo" panose="020B0609030804020204" pitchFamily="49" charset="0"/>
              </a:rPr>
              <a:t>os.stat</a:t>
            </a:r>
            <a:r>
              <a:rPr lang="en-US" sz="1200" dirty="0">
                <a:latin typeface="Menlo" panose="020B0609030804020204" pitchFamily="49" charset="0"/>
              </a:rPr>
              <a:t>(</a:t>
            </a:r>
            <a:r>
              <a:rPr lang="en-US" sz="1200" dirty="0" err="1">
                <a:latin typeface="Menlo" panose="020B0609030804020204" pitchFamily="49" charset="0"/>
              </a:rPr>
              <a:t>file_path</a:t>
            </a:r>
            <a:r>
              <a:rPr lang="en-US" sz="1200" dirty="0">
                <a:latin typeface="Menlo" panose="020B0609030804020204" pitchFamily="49" charset="0"/>
              </a:rPr>
              <a:t>)</a:t>
            </a:r>
          </a:p>
          <a:p>
            <a:pPr>
              <a:lnSpc>
                <a:spcPct val="150000"/>
              </a:lnSpc>
            </a:pPr>
            <a:br>
              <a:rPr lang="en-US" sz="1200" dirty="0">
                <a:latin typeface="Menlo" panose="020B0609030804020204" pitchFamily="49" charset="0"/>
              </a:rPr>
            </a:br>
            <a:r>
              <a:rPr lang="en-US" sz="1200" dirty="0">
                <a:latin typeface="Menlo" panose="020B0609030804020204" pitchFamily="49" charset="0"/>
              </a:rPr>
              <a:t>print(</a:t>
            </a:r>
            <a:r>
              <a:rPr lang="en-US" sz="1200" dirty="0" err="1">
                <a:latin typeface="Menlo" panose="020B0609030804020204" pitchFamily="49" charset="0"/>
              </a:rPr>
              <a:t>statInfo.st_size</a:t>
            </a:r>
            <a:r>
              <a:rPr lang="en-US" sz="1200" dirty="0">
                <a:latin typeface="Menlo" panose="020B0609030804020204" pitchFamily="49" charset="0"/>
              </a:rPr>
              <a:t>)</a:t>
            </a:r>
          </a:p>
          <a:p>
            <a:pPr>
              <a:lnSpc>
                <a:spcPct val="150000"/>
              </a:lnSpc>
            </a:pPr>
            <a:r>
              <a:rPr lang="en-US" sz="1200" dirty="0" err="1">
                <a:latin typeface="Menlo" panose="020B0609030804020204" pitchFamily="49" charset="0"/>
              </a:rPr>
              <a:t>timeAccessed</a:t>
            </a:r>
            <a:r>
              <a:rPr lang="en-US" sz="1200" dirty="0">
                <a:latin typeface="Menlo" panose="020B0609030804020204" pitchFamily="49" charset="0"/>
              </a:rPr>
              <a:t> = </a:t>
            </a:r>
            <a:r>
              <a:rPr lang="en-US" sz="1200" dirty="0" err="1">
                <a:latin typeface="Menlo" panose="020B0609030804020204" pitchFamily="49" charset="0"/>
              </a:rPr>
              <a:t>statInfo.st_atime</a:t>
            </a:r>
            <a:br>
              <a:rPr lang="en-US" sz="1200" dirty="0">
                <a:latin typeface="Menlo" panose="020B0609030804020204" pitchFamily="49" charset="0"/>
              </a:rPr>
            </a:br>
            <a:br>
              <a:rPr lang="en-US" sz="1200" dirty="0">
                <a:latin typeface="Menlo" panose="020B0609030804020204" pitchFamily="49" charset="0"/>
              </a:rPr>
            </a:br>
            <a:r>
              <a:rPr lang="en-US" sz="1200" dirty="0">
                <a:latin typeface="Menlo" panose="020B0609030804020204" pitchFamily="49" charset="0"/>
              </a:rPr>
              <a:t>import datetime</a:t>
            </a: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timeAccessed</a:t>
            </a:r>
            <a:r>
              <a:rPr lang="en-US" sz="1200" dirty="0">
                <a:latin typeface="Menlo" panose="020B0609030804020204" pitchFamily="49" charset="0"/>
              </a:rPr>
              <a:t> = </a:t>
            </a:r>
            <a:r>
              <a:rPr lang="en-US" sz="1200" dirty="0" err="1">
                <a:latin typeface="Menlo" panose="020B0609030804020204" pitchFamily="49" charset="0"/>
              </a:rPr>
              <a:t>datetime.datetime.fromtimestamp</a:t>
            </a:r>
            <a:r>
              <a:rPr lang="en-US" sz="1200" dirty="0">
                <a:latin typeface="Menlo" panose="020B0609030804020204" pitchFamily="49" charset="0"/>
              </a:rPr>
              <a:t>(</a:t>
            </a:r>
            <a:r>
              <a:rPr lang="en-US" sz="1200" dirty="0" err="1">
                <a:latin typeface="Menlo" panose="020B0609030804020204" pitchFamily="49" charset="0"/>
              </a:rPr>
              <a:t>timeAccessed</a:t>
            </a:r>
            <a:r>
              <a:rPr lang="en-US" sz="1200" dirty="0">
                <a:latin typeface="Menlo" panose="020B0609030804020204" pitchFamily="49" charset="0"/>
              </a:rPr>
              <a:t>).</a:t>
            </a:r>
            <a:r>
              <a:rPr lang="en-US" sz="1200" dirty="0" err="1">
                <a:latin typeface="Menlo" panose="020B0609030804020204" pitchFamily="49" charset="0"/>
              </a:rPr>
              <a:t>strftime</a:t>
            </a:r>
            <a:r>
              <a:rPr lang="en-US" sz="1200" dirty="0">
                <a:latin typeface="Menlo" panose="020B0609030804020204" pitchFamily="49" charset="0"/>
              </a:rPr>
              <a:t>('%c')</a:t>
            </a:r>
          </a:p>
          <a:p>
            <a:pPr>
              <a:lnSpc>
                <a:spcPct val="150000"/>
              </a:lnSpc>
            </a:pPr>
            <a:r>
              <a:rPr lang="en-US" sz="1200" dirty="0">
                <a:latin typeface="Menlo" panose="020B0609030804020204" pitchFamily="49" charset="0"/>
              </a:rPr>
              <a:t>print(</a:t>
            </a:r>
            <a:r>
              <a:rPr lang="en-US" sz="1200" dirty="0" err="1">
                <a:latin typeface="Menlo" panose="020B0609030804020204" pitchFamily="49" charset="0"/>
              </a:rPr>
              <a:t>timeAccessed</a:t>
            </a:r>
            <a:r>
              <a:rPr lang="en-US" sz="1200" dirty="0">
                <a:latin typeface="Menlo" panose="020B0609030804020204" pitchFamily="49" charset="0"/>
              </a:rPr>
              <a:t>)</a:t>
            </a: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timeChanged</a:t>
            </a:r>
            <a:r>
              <a:rPr lang="en-US" sz="1200" dirty="0">
                <a:latin typeface="Menlo" panose="020B0609030804020204" pitchFamily="49" charset="0"/>
              </a:rPr>
              <a:t> = </a:t>
            </a:r>
            <a:r>
              <a:rPr lang="en-US" sz="1200" dirty="0" err="1">
                <a:latin typeface="Menlo" panose="020B0609030804020204" pitchFamily="49" charset="0"/>
              </a:rPr>
              <a:t>statInfo.st_mtime</a:t>
            </a: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timeChanged</a:t>
            </a:r>
            <a:r>
              <a:rPr lang="en-US" sz="1200" dirty="0">
                <a:latin typeface="Menlo" panose="020B0609030804020204" pitchFamily="49" charset="0"/>
              </a:rPr>
              <a:t> = </a:t>
            </a:r>
            <a:r>
              <a:rPr lang="en-US" sz="1200" dirty="0" err="1">
                <a:latin typeface="Menlo" panose="020B0609030804020204" pitchFamily="49" charset="0"/>
              </a:rPr>
              <a:t>datetime.datetime.fromtimestamp</a:t>
            </a:r>
            <a:r>
              <a:rPr lang="en-US" sz="1200" dirty="0">
                <a:latin typeface="Menlo" panose="020B0609030804020204" pitchFamily="49" charset="0"/>
              </a:rPr>
              <a:t>(</a:t>
            </a:r>
            <a:r>
              <a:rPr lang="en-US" sz="1200" dirty="0" err="1">
                <a:latin typeface="Menlo" panose="020B0609030804020204" pitchFamily="49" charset="0"/>
              </a:rPr>
              <a:t>timeChanged</a:t>
            </a:r>
            <a:r>
              <a:rPr lang="en-US" sz="1200" dirty="0">
                <a:latin typeface="Menlo" panose="020B0609030804020204" pitchFamily="49" charset="0"/>
              </a:rPr>
              <a:t>).</a:t>
            </a:r>
            <a:r>
              <a:rPr lang="en-US" sz="1200" dirty="0" err="1">
                <a:latin typeface="Menlo" panose="020B0609030804020204" pitchFamily="49" charset="0"/>
              </a:rPr>
              <a:t>strftime</a:t>
            </a:r>
            <a:r>
              <a:rPr lang="en-US" sz="1200" dirty="0">
                <a:latin typeface="Menlo" panose="020B0609030804020204" pitchFamily="49" charset="0"/>
              </a:rPr>
              <a:t>('%c')</a:t>
            </a:r>
          </a:p>
          <a:p>
            <a:pPr>
              <a:lnSpc>
                <a:spcPct val="150000"/>
              </a:lnSpc>
            </a:pPr>
            <a:r>
              <a:rPr lang="en-US" sz="1200" dirty="0">
                <a:latin typeface="Menlo" panose="020B0609030804020204" pitchFamily="49" charset="0"/>
              </a:rPr>
              <a:t>print(</a:t>
            </a:r>
            <a:r>
              <a:rPr lang="en-US" sz="1200" dirty="0" err="1">
                <a:latin typeface="Menlo" panose="020B0609030804020204" pitchFamily="49" charset="0"/>
              </a:rPr>
              <a:t>timeChanged</a:t>
            </a:r>
            <a:r>
              <a:rPr lang="en-US" sz="1200" dirty="0">
                <a:latin typeface="Menlo" panose="020B0609030804020204" pitchFamily="49" charset="0"/>
              </a:rPr>
              <a:t>)</a:t>
            </a: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os.remove</a:t>
            </a:r>
            <a:r>
              <a:rPr lang="en-US" sz="1200" dirty="0">
                <a:latin typeface="Menlo" panose="020B0609030804020204" pitchFamily="49" charset="0"/>
              </a:rPr>
              <a:t>("Resources/</a:t>
            </a:r>
            <a:r>
              <a:rPr lang="en-US" sz="1200" dirty="0" err="1">
                <a:latin typeface="Menlo" panose="020B0609030804020204" pitchFamily="49" charset="0"/>
              </a:rPr>
              <a:t>BigOlWallpaper.jpg</a:t>
            </a:r>
            <a:r>
              <a:rPr lang="en-US" sz="1200" dirty="0">
                <a:latin typeface="Menlo" panose="020B0609030804020204" pitchFamily="49" charset="0"/>
              </a:rPr>
              <a:t>")</a:t>
            </a:r>
            <a:endParaRPr lang="en-US" sz="1200" b="0" dirty="0">
              <a:effectLst/>
              <a:latin typeface="Menlo" panose="020B0609030804020204" pitchFamily="49" charset="0"/>
            </a:endParaRPr>
          </a:p>
        </p:txBody>
      </p:sp>
      <p:sp>
        <p:nvSpPr>
          <p:cNvPr id="13" name="Rectangle 12">
            <a:extLst>
              <a:ext uri="{FF2B5EF4-FFF2-40B4-BE49-F238E27FC236}">
                <a16:creationId xmlns:a16="http://schemas.microsoft.com/office/drawing/2014/main" id="{9AFF5EF7-024A-A74A-A9FF-41E8B95E09D0}"/>
              </a:ext>
            </a:extLst>
          </p:cNvPr>
          <p:cNvSpPr/>
          <p:nvPr/>
        </p:nvSpPr>
        <p:spPr>
          <a:xfrm>
            <a:off x="304800" y="1622892"/>
            <a:ext cx="2819400" cy="36277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13193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Metadata</a:t>
            </a:r>
          </a:p>
        </p:txBody>
      </p:sp>
      <p:sp>
        <p:nvSpPr>
          <p:cNvPr id="9" name="Rectangle 8">
            <a:extLst>
              <a:ext uri="{FF2B5EF4-FFF2-40B4-BE49-F238E27FC236}">
                <a16:creationId xmlns:a16="http://schemas.microsoft.com/office/drawing/2014/main" id="{6F56F0C1-9D31-434A-B758-D7108026E68F}"/>
              </a:ext>
            </a:extLst>
          </p:cNvPr>
          <p:cNvSpPr/>
          <p:nvPr/>
        </p:nvSpPr>
        <p:spPr>
          <a:xfrm>
            <a:off x="6400800" y="2047991"/>
            <a:ext cx="2286000" cy="923330"/>
          </a:xfrm>
          <a:prstGeom prst="rect">
            <a:avLst/>
          </a:prstGeom>
        </p:spPr>
        <p:txBody>
          <a:bodyPr wrap="square">
            <a:spAutoFit/>
          </a:bodyPr>
          <a:lstStyle/>
          <a:p>
            <a:r>
              <a:rPr lang="en-US" dirty="0">
                <a:solidFill>
                  <a:srgbClr val="FF0000"/>
                </a:solidFill>
                <a:latin typeface="Menlo" panose="020B0609030804020204" pitchFamily="49" charset="0"/>
              </a:rPr>
              <a:t>To collect the file size in bytes...</a:t>
            </a:r>
          </a:p>
        </p:txBody>
      </p:sp>
      <p:sp>
        <p:nvSpPr>
          <p:cNvPr id="11" name="Rectangle 10">
            <a:extLst>
              <a:ext uri="{FF2B5EF4-FFF2-40B4-BE49-F238E27FC236}">
                <a16:creationId xmlns:a16="http://schemas.microsoft.com/office/drawing/2014/main" id="{9D2C0D6F-05B4-FF49-B2B9-DFA251F2F3AD}"/>
              </a:ext>
            </a:extLst>
          </p:cNvPr>
          <p:cNvSpPr/>
          <p:nvPr/>
        </p:nvSpPr>
        <p:spPr>
          <a:xfrm>
            <a:off x="304800" y="724092"/>
            <a:ext cx="5867400" cy="5600508"/>
          </a:xfrm>
          <a:prstGeom prst="rect">
            <a:avLst/>
          </a:prstGeom>
        </p:spPr>
        <p:txBody>
          <a:bodyPr wrap="square" anchor="ctr">
            <a:spAutoFit/>
          </a:bodyPr>
          <a:lstStyle/>
          <a:p>
            <a:pPr>
              <a:lnSpc>
                <a:spcPct val="150000"/>
              </a:lnSpc>
            </a:pPr>
            <a:r>
              <a:rPr lang="en-US" sz="1200" dirty="0">
                <a:latin typeface="Menlo" panose="020B0609030804020204" pitchFamily="49" charset="0"/>
              </a:rPr>
              <a:t>import </a:t>
            </a:r>
            <a:r>
              <a:rPr lang="en-US" sz="1200" dirty="0" err="1">
                <a:latin typeface="Menlo" panose="020B0609030804020204" pitchFamily="49" charset="0"/>
              </a:rPr>
              <a:t>os</a:t>
            </a:r>
            <a:endParaRPr lang="en-US" sz="1200" dirty="0">
              <a:latin typeface="Menlo" panose="020B0609030804020204" pitchFamily="49" charset="0"/>
            </a:endParaRP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file_path</a:t>
            </a:r>
            <a:r>
              <a:rPr lang="en-US" sz="1200" dirty="0">
                <a:latin typeface="Menlo" panose="020B0609030804020204" pitchFamily="49" charset="0"/>
              </a:rPr>
              <a:t> = </a:t>
            </a:r>
            <a:r>
              <a:rPr lang="en-US" sz="1200" dirty="0" err="1">
                <a:latin typeface="Menlo" panose="020B0609030804020204" pitchFamily="49" charset="0"/>
              </a:rPr>
              <a:t>os.path.join</a:t>
            </a:r>
            <a:r>
              <a:rPr lang="en-US" sz="1200" dirty="0">
                <a:latin typeface="Menlo" panose="020B0609030804020204" pitchFamily="49" charset="0"/>
              </a:rPr>
              <a:t>("Resources", "</a:t>
            </a:r>
            <a:r>
              <a:rPr lang="en-US" sz="1200" dirty="0" err="1">
                <a:latin typeface="Menlo" panose="020B0609030804020204" pitchFamily="49" charset="0"/>
              </a:rPr>
              <a:t>SomeCoolStuff.txt</a:t>
            </a:r>
            <a:r>
              <a:rPr lang="en-US" sz="1200" dirty="0">
                <a:latin typeface="Menlo" panose="020B0609030804020204" pitchFamily="49" charset="0"/>
              </a:rPr>
              <a:t>")</a:t>
            </a:r>
          </a:p>
          <a:p>
            <a:pPr>
              <a:lnSpc>
                <a:spcPct val="150000"/>
              </a:lnSpc>
            </a:pPr>
            <a:r>
              <a:rPr lang="en-US" sz="1200" dirty="0" err="1">
                <a:latin typeface="Menlo" panose="020B0609030804020204" pitchFamily="49" charset="0"/>
              </a:rPr>
              <a:t>statInfo</a:t>
            </a:r>
            <a:r>
              <a:rPr lang="en-US" sz="1200" dirty="0">
                <a:latin typeface="Menlo" panose="020B0609030804020204" pitchFamily="49" charset="0"/>
              </a:rPr>
              <a:t> = </a:t>
            </a:r>
            <a:r>
              <a:rPr lang="en-US" sz="1200" dirty="0" err="1">
                <a:latin typeface="Menlo" panose="020B0609030804020204" pitchFamily="49" charset="0"/>
              </a:rPr>
              <a:t>os.stat</a:t>
            </a:r>
            <a:r>
              <a:rPr lang="en-US" sz="1200" dirty="0">
                <a:latin typeface="Menlo" panose="020B0609030804020204" pitchFamily="49" charset="0"/>
              </a:rPr>
              <a:t>(</a:t>
            </a:r>
            <a:r>
              <a:rPr lang="en-US" sz="1200" dirty="0" err="1">
                <a:latin typeface="Menlo" panose="020B0609030804020204" pitchFamily="49" charset="0"/>
              </a:rPr>
              <a:t>file_path</a:t>
            </a:r>
            <a:r>
              <a:rPr lang="en-US" sz="1200" dirty="0">
                <a:latin typeface="Menlo" panose="020B0609030804020204" pitchFamily="49" charset="0"/>
              </a:rPr>
              <a:t>)</a:t>
            </a:r>
          </a:p>
          <a:p>
            <a:pPr>
              <a:lnSpc>
                <a:spcPct val="150000"/>
              </a:lnSpc>
            </a:pPr>
            <a:br>
              <a:rPr lang="en-US" sz="1200" dirty="0">
                <a:latin typeface="Menlo" panose="020B0609030804020204" pitchFamily="49" charset="0"/>
              </a:rPr>
            </a:br>
            <a:r>
              <a:rPr lang="en-US" sz="1200" dirty="0">
                <a:latin typeface="Menlo" panose="020B0609030804020204" pitchFamily="49" charset="0"/>
              </a:rPr>
              <a:t>print(</a:t>
            </a:r>
            <a:r>
              <a:rPr lang="en-US" sz="1200" dirty="0" err="1">
                <a:latin typeface="Menlo" panose="020B0609030804020204" pitchFamily="49" charset="0"/>
              </a:rPr>
              <a:t>statInfo.st_size</a:t>
            </a:r>
            <a:r>
              <a:rPr lang="en-US" sz="1200" dirty="0">
                <a:latin typeface="Menlo" panose="020B0609030804020204" pitchFamily="49" charset="0"/>
              </a:rPr>
              <a:t>)</a:t>
            </a:r>
          </a:p>
          <a:p>
            <a:pPr>
              <a:lnSpc>
                <a:spcPct val="150000"/>
              </a:lnSpc>
            </a:pPr>
            <a:r>
              <a:rPr lang="en-US" sz="1200" dirty="0" err="1">
                <a:latin typeface="Menlo" panose="020B0609030804020204" pitchFamily="49" charset="0"/>
              </a:rPr>
              <a:t>timeAccessed</a:t>
            </a:r>
            <a:r>
              <a:rPr lang="en-US" sz="1200" dirty="0">
                <a:latin typeface="Menlo" panose="020B0609030804020204" pitchFamily="49" charset="0"/>
              </a:rPr>
              <a:t> = </a:t>
            </a:r>
            <a:r>
              <a:rPr lang="en-US" sz="1200" dirty="0" err="1">
                <a:latin typeface="Menlo" panose="020B0609030804020204" pitchFamily="49" charset="0"/>
              </a:rPr>
              <a:t>statInfo.st_atime</a:t>
            </a:r>
            <a:br>
              <a:rPr lang="en-US" sz="1200" dirty="0">
                <a:latin typeface="Menlo" panose="020B0609030804020204" pitchFamily="49" charset="0"/>
              </a:rPr>
            </a:br>
            <a:br>
              <a:rPr lang="en-US" sz="1200" dirty="0">
                <a:latin typeface="Menlo" panose="020B0609030804020204" pitchFamily="49" charset="0"/>
              </a:rPr>
            </a:br>
            <a:r>
              <a:rPr lang="en-US" sz="1200" dirty="0">
                <a:latin typeface="Menlo" panose="020B0609030804020204" pitchFamily="49" charset="0"/>
              </a:rPr>
              <a:t>import datetime</a:t>
            </a: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timeAccessed</a:t>
            </a:r>
            <a:r>
              <a:rPr lang="en-US" sz="1200" dirty="0">
                <a:latin typeface="Menlo" panose="020B0609030804020204" pitchFamily="49" charset="0"/>
              </a:rPr>
              <a:t> = </a:t>
            </a:r>
            <a:r>
              <a:rPr lang="en-US" sz="1200" dirty="0" err="1">
                <a:latin typeface="Menlo" panose="020B0609030804020204" pitchFamily="49" charset="0"/>
              </a:rPr>
              <a:t>datetime.datetime.fromtimestamp</a:t>
            </a:r>
            <a:r>
              <a:rPr lang="en-US" sz="1200" dirty="0">
                <a:latin typeface="Menlo" panose="020B0609030804020204" pitchFamily="49" charset="0"/>
              </a:rPr>
              <a:t>(</a:t>
            </a:r>
            <a:r>
              <a:rPr lang="en-US" sz="1200" dirty="0" err="1">
                <a:latin typeface="Menlo" panose="020B0609030804020204" pitchFamily="49" charset="0"/>
              </a:rPr>
              <a:t>timeAccessed</a:t>
            </a:r>
            <a:r>
              <a:rPr lang="en-US" sz="1200" dirty="0">
                <a:latin typeface="Menlo" panose="020B0609030804020204" pitchFamily="49" charset="0"/>
              </a:rPr>
              <a:t>).</a:t>
            </a:r>
            <a:r>
              <a:rPr lang="en-US" sz="1200" dirty="0" err="1">
                <a:latin typeface="Menlo" panose="020B0609030804020204" pitchFamily="49" charset="0"/>
              </a:rPr>
              <a:t>strftime</a:t>
            </a:r>
            <a:r>
              <a:rPr lang="en-US" sz="1200" dirty="0">
                <a:latin typeface="Menlo" panose="020B0609030804020204" pitchFamily="49" charset="0"/>
              </a:rPr>
              <a:t>('%c')</a:t>
            </a:r>
          </a:p>
          <a:p>
            <a:pPr>
              <a:lnSpc>
                <a:spcPct val="150000"/>
              </a:lnSpc>
            </a:pPr>
            <a:r>
              <a:rPr lang="en-US" sz="1200" dirty="0">
                <a:latin typeface="Menlo" panose="020B0609030804020204" pitchFamily="49" charset="0"/>
              </a:rPr>
              <a:t>print(</a:t>
            </a:r>
            <a:r>
              <a:rPr lang="en-US" sz="1200" dirty="0" err="1">
                <a:latin typeface="Menlo" panose="020B0609030804020204" pitchFamily="49" charset="0"/>
              </a:rPr>
              <a:t>timeAccessed</a:t>
            </a:r>
            <a:r>
              <a:rPr lang="en-US" sz="1200" dirty="0">
                <a:latin typeface="Menlo" panose="020B0609030804020204" pitchFamily="49" charset="0"/>
              </a:rPr>
              <a:t>)</a:t>
            </a: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timeChanged</a:t>
            </a:r>
            <a:r>
              <a:rPr lang="en-US" sz="1200" dirty="0">
                <a:latin typeface="Menlo" panose="020B0609030804020204" pitchFamily="49" charset="0"/>
              </a:rPr>
              <a:t> = </a:t>
            </a:r>
            <a:r>
              <a:rPr lang="en-US" sz="1200" dirty="0" err="1">
                <a:latin typeface="Menlo" panose="020B0609030804020204" pitchFamily="49" charset="0"/>
              </a:rPr>
              <a:t>statInfo.st_mtime</a:t>
            </a: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timeChanged</a:t>
            </a:r>
            <a:r>
              <a:rPr lang="en-US" sz="1200" dirty="0">
                <a:latin typeface="Menlo" panose="020B0609030804020204" pitchFamily="49" charset="0"/>
              </a:rPr>
              <a:t> = </a:t>
            </a:r>
            <a:r>
              <a:rPr lang="en-US" sz="1200" dirty="0" err="1">
                <a:latin typeface="Menlo" panose="020B0609030804020204" pitchFamily="49" charset="0"/>
              </a:rPr>
              <a:t>datetime.datetime.fromtimestamp</a:t>
            </a:r>
            <a:r>
              <a:rPr lang="en-US" sz="1200" dirty="0">
                <a:latin typeface="Menlo" panose="020B0609030804020204" pitchFamily="49" charset="0"/>
              </a:rPr>
              <a:t>(</a:t>
            </a:r>
            <a:r>
              <a:rPr lang="en-US" sz="1200" dirty="0" err="1">
                <a:latin typeface="Menlo" panose="020B0609030804020204" pitchFamily="49" charset="0"/>
              </a:rPr>
              <a:t>timeChanged</a:t>
            </a:r>
            <a:r>
              <a:rPr lang="en-US" sz="1200" dirty="0">
                <a:latin typeface="Menlo" panose="020B0609030804020204" pitchFamily="49" charset="0"/>
              </a:rPr>
              <a:t>).</a:t>
            </a:r>
            <a:r>
              <a:rPr lang="en-US" sz="1200" dirty="0" err="1">
                <a:latin typeface="Menlo" panose="020B0609030804020204" pitchFamily="49" charset="0"/>
              </a:rPr>
              <a:t>strftime</a:t>
            </a:r>
            <a:r>
              <a:rPr lang="en-US" sz="1200" dirty="0">
                <a:latin typeface="Menlo" panose="020B0609030804020204" pitchFamily="49" charset="0"/>
              </a:rPr>
              <a:t>('%c')</a:t>
            </a:r>
          </a:p>
          <a:p>
            <a:pPr>
              <a:lnSpc>
                <a:spcPct val="150000"/>
              </a:lnSpc>
            </a:pPr>
            <a:r>
              <a:rPr lang="en-US" sz="1200" dirty="0">
                <a:latin typeface="Menlo" panose="020B0609030804020204" pitchFamily="49" charset="0"/>
              </a:rPr>
              <a:t>print(</a:t>
            </a:r>
            <a:r>
              <a:rPr lang="en-US" sz="1200" dirty="0" err="1">
                <a:latin typeface="Menlo" panose="020B0609030804020204" pitchFamily="49" charset="0"/>
              </a:rPr>
              <a:t>timeChanged</a:t>
            </a:r>
            <a:r>
              <a:rPr lang="en-US" sz="1200" dirty="0">
                <a:latin typeface="Menlo" panose="020B0609030804020204" pitchFamily="49" charset="0"/>
              </a:rPr>
              <a:t>)</a:t>
            </a: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os.remove</a:t>
            </a:r>
            <a:r>
              <a:rPr lang="en-US" sz="1200" dirty="0">
                <a:latin typeface="Menlo" panose="020B0609030804020204" pitchFamily="49" charset="0"/>
              </a:rPr>
              <a:t>("Resources/</a:t>
            </a:r>
            <a:r>
              <a:rPr lang="en-US" sz="1200" dirty="0" err="1">
                <a:latin typeface="Menlo" panose="020B0609030804020204" pitchFamily="49" charset="0"/>
              </a:rPr>
              <a:t>BigOlWallpaper.jpg</a:t>
            </a:r>
            <a:r>
              <a:rPr lang="en-US" sz="1200" dirty="0">
                <a:latin typeface="Menlo" panose="020B0609030804020204" pitchFamily="49" charset="0"/>
              </a:rPr>
              <a:t>")</a:t>
            </a:r>
            <a:endParaRPr lang="en-US" sz="1200" b="0" dirty="0">
              <a:effectLst/>
              <a:latin typeface="Menlo" panose="020B0609030804020204" pitchFamily="49" charset="0"/>
            </a:endParaRPr>
          </a:p>
        </p:txBody>
      </p:sp>
      <p:sp>
        <p:nvSpPr>
          <p:cNvPr id="14" name="Rectangle 13">
            <a:extLst>
              <a:ext uri="{FF2B5EF4-FFF2-40B4-BE49-F238E27FC236}">
                <a16:creationId xmlns:a16="http://schemas.microsoft.com/office/drawing/2014/main" id="{23803B09-E97E-8C4B-ABFF-EBEF052376E2}"/>
              </a:ext>
            </a:extLst>
          </p:cNvPr>
          <p:cNvSpPr/>
          <p:nvPr/>
        </p:nvSpPr>
        <p:spPr>
          <a:xfrm>
            <a:off x="304800" y="2089022"/>
            <a:ext cx="2286000" cy="36277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12386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Metadata</a:t>
            </a:r>
          </a:p>
        </p:txBody>
      </p:sp>
      <p:sp>
        <p:nvSpPr>
          <p:cNvPr id="8" name="Rectangle 7">
            <a:extLst>
              <a:ext uri="{FF2B5EF4-FFF2-40B4-BE49-F238E27FC236}">
                <a16:creationId xmlns:a16="http://schemas.microsoft.com/office/drawing/2014/main" id="{7F6BE12F-E137-4340-93CD-036E137217A6}"/>
              </a:ext>
            </a:extLst>
          </p:cNvPr>
          <p:cNvSpPr/>
          <p:nvPr/>
        </p:nvSpPr>
        <p:spPr>
          <a:xfrm>
            <a:off x="6447692" y="2126496"/>
            <a:ext cx="2590800" cy="1477328"/>
          </a:xfrm>
          <a:prstGeom prst="rect">
            <a:avLst/>
          </a:prstGeom>
        </p:spPr>
        <p:txBody>
          <a:bodyPr wrap="square">
            <a:spAutoFit/>
          </a:bodyPr>
          <a:lstStyle/>
          <a:p>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To collect the last time the file was accessed (opened) in </a:t>
            </a:r>
            <a:r>
              <a:rPr lang="en-US" dirty="0" err="1">
                <a:solidFill>
                  <a:srgbClr val="FF0000"/>
                </a:solidFill>
                <a:latin typeface="Menlo" panose="020B0609030804020204" pitchFamily="49" charset="0"/>
                <a:ea typeface="Menlo" panose="020B0609030804020204" pitchFamily="49" charset="0"/>
                <a:cs typeface="Menlo" panose="020B0609030804020204" pitchFamily="49" charset="0"/>
              </a:rPr>
              <a:t>unix</a:t>
            </a:r>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 epoch time...</a:t>
            </a:r>
          </a:p>
        </p:txBody>
      </p:sp>
      <p:sp>
        <p:nvSpPr>
          <p:cNvPr id="11" name="Rectangle 10">
            <a:extLst>
              <a:ext uri="{FF2B5EF4-FFF2-40B4-BE49-F238E27FC236}">
                <a16:creationId xmlns:a16="http://schemas.microsoft.com/office/drawing/2014/main" id="{9D2C0D6F-05B4-FF49-B2B9-DFA251F2F3AD}"/>
              </a:ext>
            </a:extLst>
          </p:cNvPr>
          <p:cNvSpPr/>
          <p:nvPr/>
        </p:nvSpPr>
        <p:spPr>
          <a:xfrm>
            <a:off x="304800" y="724092"/>
            <a:ext cx="5867400" cy="5600508"/>
          </a:xfrm>
          <a:prstGeom prst="rect">
            <a:avLst/>
          </a:prstGeom>
        </p:spPr>
        <p:txBody>
          <a:bodyPr wrap="square" anchor="ctr">
            <a:spAutoFit/>
          </a:bodyPr>
          <a:lstStyle/>
          <a:p>
            <a:pPr>
              <a:lnSpc>
                <a:spcPct val="150000"/>
              </a:lnSpc>
            </a:pPr>
            <a:r>
              <a:rPr lang="en-US" sz="1200" dirty="0">
                <a:latin typeface="Menlo" panose="020B0609030804020204" pitchFamily="49" charset="0"/>
              </a:rPr>
              <a:t>import </a:t>
            </a:r>
            <a:r>
              <a:rPr lang="en-US" sz="1200" dirty="0" err="1">
                <a:latin typeface="Menlo" panose="020B0609030804020204" pitchFamily="49" charset="0"/>
              </a:rPr>
              <a:t>os</a:t>
            </a:r>
            <a:endParaRPr lang="en-US" sz="1200" dirty="0">
              <a:latin typeface="Menlo" panose="020B0609030804020204" pitchFamily="49" charset="0"/>
            </a:endParaRP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file_path</a:t>
            </a:r>
            <a:r>
              <a:rPr lang="en-US" sz="1200" dirty="0">
                <a:latin typeface="Menlo" panose="020B0609030804020204" pitchFamily="49" charset="0"/>
              </a:rPr>
              <a:t> = </a:t>
            </a:r>
            <a:r>
              <a:rPr lang="en-US" sz="1200" dirty="0" err="1">
                <a:latin typeface="Menlo" panose="020B0609030804020204" pitchFamily="49" charset="0"/>
              </a:rPr>
              <a:t>os.path.join</a:t>
            </a:r>
            <a:r>
              <a:rPr lang="en-US" sz="1200" dirty="0">
                <a:latin typeface="Menlo" panose="020B0609030804020204" pitchFamily="49" charset="0"/>
              </a:rPr>
              <a:t>("Resources", "</a:t>
            </a:r>
            <a:r>
              <a:rPr lang="en-US" sz="1200" dirty="0" err="1">
                <a:latin typeface="Menlo" panose="020B0609030804020204" pitchFamily="49" charset="0"/>
              </a:rPr>
              <a:t>SomeCoolStuff.txt</a:t>
            </a:r>
            <a:r>
              <a:rPr lang="en-US" sz="1200" dirty="0">
                <a:latin typeface="Menlo" panose="020B0609030804020204" pitchFamily="49" charset="0"/>
              </a:rPr>
              <a:t>")</a:t>
            </a:r>
          </a:p>
          <a:p>
            <a:pPr>
              <a:lnSpc>
                <a:spcPct val="150000"/>
              </a:lnSpc>
            </a:pPr>
            <a:r>
              <a:rPr lang="en-US" sz="1200" dirty="0" err="1">
                <a:latin typeface="Menlo" panose="020B0609030804020204" pitchFamily="49" charset="0"/>
              </a:rPr>
              <a:t>statInfo</a:t>
            </a:r>
            <a:r>
              <a:rPr lang="en-US" sz="1200" dirty="0">
                <a:latin typeface="Menlo" panose="020B0609030804020204" pitchFamily="49" charset="0"/>
              </a:rPr>
              <a:t> = </a:t>
            </a:r>
            <a:r>
              <a:rPr lang="en-US" sz="1200" dirty="0" err="1">
                <a:latin typeface="Menlo" panose="020B0609030804020204" pitchFamily="49" charset="0"/>
              </a:rPr>
              <a:t>os.stat</a:t>
            </a:r>
            <a:r>
              <a:rPr lang="en-US" sz="1200" dirty="0">
                <a:latin typeface="Menlo" panose="020B0609030804020204" pitchFamily="49" charset="0"/>
              </a:rPr>
              <a:t>(</a:t>
            </a:r>
            <a:r>
              <a:rPr lang="en-US" sz="1200" dirty="0" err="1">
                <a:latin typeface="Menlo" panose="020B0609030804020204" pitchFamily="49" charset="0"/>
              </a:rPr>
              <a:t>file_path</a:t>
            </a:r>
            <a:r>
              <a:rPr lang="en-US" sz="1200" dirty="0">
                <a:latin typeface="Menlo" panose="020B0609030804020204" pitchFamily="49" charset="0"/>
              </a:rPr>
              <a:t>)</a:t>
            </a:r>
          </a:p>
          <a:p>
            <a:pPr>
              <a:lnSpc>
                <a:spcPct val="150000"/>
              </a:lnSpc>
            </a:pPr>
            <a:br>
              <a:rPr lang="en-US" sz="1200" dirty="0">
                <a:latin typeface="Menlo" panose="020B0609030804020204" pitchFamily="49" charset="0"/>
              </a:rPr>
            </a:br>
            <a:r>
              <a:rPr lang="en-US" sz="1200" dirty="0">
                <a:latin typeface="Menlo" panose="020B0609030804020204" pitchFamily="49" charset="0"/>
              </a:rPr>
              <a:t>print(</a:t>
            </a:r>
            <a:r>
              <a:rPr lang="en-US" sz="1200" dirty="0" err="1">
                <a:latin typeface="Menlo" panose="020B0609030804020204" pitchFamily="49" charset="0"/>
              </a:rPr>
              <a:t>statInfo.st_size</a:t>
            </a:r>
            <a:r>
              <a:rPr lang="en-US" sz="1200" dirty="0">
                <a:latin typeface="Menlo" panose="020B0609030804020204" pitchFamily="49" charset="0"/>
              </a:rPr>
              <a:t>)</a:t>
            </a:r>
          </a:p>
          <a:p>
            <a:pPr>
              <a:lnSpc>
                <a:spcPct val="150000"/>
              </a:lnSpc>
            </a:pPr>
            <a:r>
              <a:rPr lang="en-US" sz="1200" dirty="0" err="1">
                <a:latin typeface="Menlo" panose="020B0609030804020204" pitchFamily="49" charset="0"/>
              </a:rPr>
              <a:t>timeAccessed</a:t>
            </a:r>
            <a:r>
              <a:rPr lang="en-US" sz="1200" dirty="0">
                <a:latin typeface="Menlo" panose="020B0609030804020204" pitchFamily="49" charset="0"/>
              </a:rPr>
              <a:t> = </a:t>
            </a:r>
            <a:r>
              <a:rPr lang="en-US" sz="1200" dirty="0" err="1">
                <a:latin typeface="Menlo" panose="020B0609030804020204" pitchFamily="49" charset="0"/>
              </a:rPr>
              <a:t>statInfo.st_atime</a:t>
            </a:r>
            <a:br>
              <a:rPr lang="en-US" sz="1200" dirty="0">
                <a:latin typeface="Menlo" panose="020B0609030804020204" pitchFamily="49" charset="0"/>
              </a:rPr>
            </a:br>
            <a:br>
              <a:rPr lang="en-US" sz="1200" dirty="0">
                <a:latin typeface="Menlo" panose="020B0609030804020204" pitchFamily="49" charset="0"/>
              </a:rPr>
            </a:br>
            <a:r>
              <a:rPr lang="en-US" sz="1200" dirty="0">
                <a:latin typeface="Menlo" panose="020B0609030804020204" pitchFamily="49" charset="0"/>
              </a:rPr>
              <a:t>import datetime</a:t>
            </a: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timeAccessed</a:t>
            </a:r>
            <a:r>
              <a:rPr lang="en-US" sz="1200" dirty="0">
                <a:latin typeface="Menlo" panose="020B0609030804020204" pitchFamily="49" charset="0"/>
              </a:rPr>
              <a:t> = </a:t>
            </a:r>
            <a:r>
              <a:rPr lang="en-US" sz="1200" dirty="0" err="1">
                <a:latin typeface="Menlo" panose="020B0609030804020204" pitchFamily="49" charset="0"/>
              </a:rPr>
              <a:t>datetime.datetime.fromtimestamp</a:t>
            </a:r>
            <a:r>
              <a:rPr lang="en-US" sz="1200" dirty="0">
                <a:latin typeface="Menlo" panose="020B0609030804020204" pitchFamily="49" charset="0"/>
              </a:rPr>
              <a:t>(</a:t>
            </a:r>
            <a:r>
              <a:rPr lang="en-US" sz="1200" dirty="0" err="1">
                <a:latin typeface="Menlo" panose="020B0609030804020204" pitchFamily="49" charset="0"/>
              </a:rPr>
              <a:t>timeAccessed</a:t>
            </a:r>
            <a:r>
              <a:rPr lang="en-US" sz="1200" dirty="0">
                <a:latin typeface="Menlo" panose="020B0609030804020204" pitchFamily="49" charset="0"/>
              </a:rPr>
              <a:t>).</a:t>
            </a:r>
            <a:r>
              <a:rPr lang="en-US" sz="1200" dirty="0" err="1">
                <a:latin typeface="Menlo" panose="020B0609030804020204" pitchFamily="49" charset="0"/>
              </a:rPr>
              <a:t>strftime</a:t>
            </a:r>
            <a:r>
              <a:rPr lang="en-US" sz="1200" dirty="0">
                <a:latin typeface="Menlo" panose="020B0609030804020204" pitchFamily="49" charset="0"/>
              </a:rPr>
              <a:t>('%c')</a:t>
            </a:r>
          </a:p>
          <a:p>
            <a:pPr>
              <a:lnSpc>
                <a:spcPct val="150000"/>
              </a:lnSpc>
            </a:pPr>
            <a:r>
              <a:rPr lang="en-US" sz="1200" dirty="0">
                <a:latin typeface="Menlo" panose="020B0609030804020204" pitchFamily="49" charset="0"/>
              </a:rPr>
              <a:t>print(</a:t>
            </a:r>
            <a:r>
              <a:rPr lang="en-US" sz="1200" dirty="0" err="1">
                <a:latin typeface="Menlo" panose="020B0609030804020204" pitchFamily="49" charset="0"/>
              </a:rPr>
              <a:t>timeAccessed</a:t>
            </a:r>
            <a:r>
              <a:rPr lang="en-US" sz="1200" dirty="0">
                <a:latin typeface="Menlo" panose="020B0609030804020204" pitchFamily="49" charset="0"/>
              </a:rPr>
              <a:t>)</a:t>
            </a: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timeChanged</a:t>
            </a:r>
            <a:r>
              <a:rPr lang="en-US" sz="1200" dirty="0">
                <a:latin typeface="Menlo" panose="020B0609030804020204" pitchFamily="49" charset="0"/>
              </a:rPr>
              <a:t> = </a:t>
            </a:r>
            <a:r>
              <a:rPr lang="en-US" sz="1200" dirty="0" err="1">
                <a:latin typeface="Menlo" panose="020B0609030804020204" pitchFamily="49" charset="0"/>
              </a:rPr>
              <a:t>statInfo.st_mtime</a:t>
            </a: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timeChanged</a:t>
            </a:r>
            <a:r>
              <a:rPr lang="en-US" sz="1200" dirty="0">
                <a:latin typeface="Menlo" panose="020B0609030804020204" pitchFamily="49" charset="0"/>
              </a:rPr>
              <a:t> = </a:t>
            </a:r>
            <a:r>
              <a:rPr lang="en-US" sz="1200" dirty="0" err="1">
                <a:latin typeface="Menlo" panose="020B0609030804020204" pitchFamily="49" charset="0"/>
              </a:rPr>
              <a:t>datetime.datetime.fromtimestamp</a:t>
            </a:r>
            <a:r>
              <a:rPr lang="en-US" sz="1200" dirty="0">
                <a:latin typeface="Menlo" panose="020B0609030804020204" pitchFamily="49" charset="0"/>
              </a:rPr>
              <a:t>(</a:t>
            </a:r>
            <a:r>
              <a:rPr lang="en-US" sz="1200" dirty="0" err="1">
                <a:latin typeface="Menlo" panose="020B0609030804020204" pitchFamily="49" charset="0"/>
              </a:rPr>
              <a:t>timeChanged</a:t>
            </a:r>
            <a:r>
              <a:rPr lang="en-US" sz="1200" dirty="0">
                <a:latin typeface="Menlo" panose="020B0609030804020204" pitchFamily="49" charset="0"/>
              </a:rPr>
              <a:t>).</a:t>
            </a:r>
            <a:r>
              <a:rPr lang="en-US" sz="1200" dirty="0" err="1">
                <a:latin typeface="Menlo" panose="020B0609030804020204" pitchFamily="49" charset="0"/>
              </a:rPr>
              <a:t>strftime</a:t>
            </a:r>
            <a:r>
              <a:rPr lang="en-US" sz="1200" dirty="0">
                <a:latin typeface="Menlo" panose="020B0609030804020204" pitchFamily="49" charset="0"/>
              </a:rPr>
              <a:t>('%c')</a:t>
            </a:r>
          </a:p>
          <a:p>
            <a:pPr>
              <a:lnSpc>
                <a:spcPct val="150000"/>
              </a:lnSpc>
            </a:pPr>
            <a:r>
              <a:rPr lang="en-US" sz="1200" dirty="0">
                <a:latin typeface="Menlo" panose="020B0609030804020204" pitchFamily="49" charset="0"/>
              </a:rPr>
              <a:t>print(</a:t>
            </a:r>
            <a:r>
              <a:rPr lang="en-US" sz="1200" dirty="0" err="1">
                <a:latin typeface="Menlo" panose="020B0609030804020204" pitchFamily="49" charset="0"/>
              </a:rPr>
              <a:t>timeChanged</a:t>
            </a:r>
            <a:r>
              <a:rPr lang="en-US" sz="1200" dirty="0">
                <a:latin typeface="Menlo" panose="020B0609030804020204" pitchFamily="49" charset="0"/>
              </a:rPr>
              <a:t>)</a:t>
            </a: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os.remove</a:t>
            </a:r>
            <a:r>
              <a:rPr lang="en-US" sz="1200" dirty="0">
                <a:latin typeface="Menlo" panose="020B0609030804020204" pitchFamily="49" charset="0"/>
              </a:rPr>
              <a:t>("Resources/</a:t>
            </a:r>
            <a:r>
              <a:rPr lang="en-US" sz="1200" dirty="0" err="1">
                <a:latin typeface="Menlo" panose="020B0609030804020204" pitchFamily="49" charset="0"/>
              </a:rPr>
              <a:t>BigOlWallpaper.jpg</a:t>
            </a:r>
            <a:r>
              <a:rPr lang="en-US" sz="1200" dirty="0">
                <a:latin typeface="Menlo" panose="020B0609030804020204" pitchFamily="49" charset="0"/>
              </a:rPr>
              <a:t>")</a:t>
            </a:r>
            <a:endParaRPr lang="en-US" sz="1200" b="0" dirty="0">
              <a:effectLst/>
              <a:latin typeface="Menlo" panose="020B0609030804020204" pitchFamily="49" charset="0"/>
            </a:endParaRPr>
          </a:p>
        </p:txBody>
      </p:sp>
      <p:sp>
        <p:nvSpPr>
          <p:cNvPr id="14" name="Rectangle 13">
            <a:extLst>
              <a:ext uri="{FF2B5EF4-FFF2-40B4-BE49-F238E27FC236}">
                <a16:creationId xmlns:a16="http://schemas.microsoft.com/office/drawing/2014/main" id="{23803B09-E97E-8C4B-ABFF-EBEF052376E2}"/>
              </a:ext>
            </a:extLst>
          </p:cNvPr>
          <p:cNvSpPr/>
          <p:nvPr/>
        </p:nvSpPr>
        <p:spPr>
          <a:xfrm>
            <a:off x="304800" y="2431299"/>
            <a:ext cx="3118338" cy="36277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31401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Metadata</a:t>
            </a:r>
          </a:p>
        </p:txBody>
      </p:sp>
      <p:sp>
        <p:nvSpPr>
          <p:cNvPr id="9" name="Rectangle 8">
            <a:extLst>
              <a:ext uri="{FF2B5EF4-FFF2-40B4-BE49-F238E27FC236}">
                <a16:creationId xmlns:a16="http://schemas.microsoft.com/office/drawing/2014/main" id="{6F56F0C1-9D31-434A-B758-D7108026E68F}"/>
              </a:ext>
            </a:extLst>
          </p:cNvPr>
          <p:cNvSpPr/>
          <p:nvPr/>
        </p:nvSpPr>
        <p:spPr>
          <a:xfrm>
            <a:off x="6570785" y="2413337"/>
            <a:ext cx="2286000" cy="2031325"/>
          </a:xfrm>
          <a:prstGeom prst="rect">
            <a:avLst/>
          </a:prstGeom>
        </p:spPr>
        <p:txBody>
          <a:bodyPr wrap="square">
            <a:spAutoFit/>
          </a:bodyPr>
          <a:lstStyle/>
          <a:p>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Epoch time is annoyingly hard to read, so let's convert that into an actual datetime format</a:t>
            </a:r>
          </a:p>
        </p:txBody>
      </p:sp>
      <p:sp>
        <p:nvSpPr>
          <p:cNvPr id="11" name="Rectangle 10">
            <a:extLst>
              <a:ext uri="{FF2B5EF4-FFF2-40B4-BE49-F238E27FC236}">
                <a16:creationId xmlns:a16="http://schemas.microsoft.com/office/drawing/2014/main" id="{9D2C0D6F-05B4-FF49-B2B9-DFA251F2F3AD}"/>
              </a:ext>
            </a:extLst>
          </p:cNvPr>
          <p:cNvSpPr/>
          <p:nvPr/>
        </p:nvSpPr>
        <p:spPr>
          <a:xfrm>
            <a:off x="304800" y="724092"/>
            <a:ext cx="5867400" cy="5600508"/>
          </a:xfrm>
          <a:prstGeom prst="rect">
            <a:avLst/>
          </a:prstGeom>
        </p:spPr>
        <p:txBody>
          <a:bodyPr wrap="square" anchor="ctr">
            <a:spAutoFit/>
          </a:bodyPr>
          <a:lstStyle/>
          <a:p>
            <a:pPr>
              <a:lnSpc>
                <a:spcPct val="150000"/>
              </a:lnSpc>
            </a:pPr>
            <a:r>
              <a:rPr lang="en-US" sz="1200" dirty="0">
                <a:latin typeface="Menlo" panose="020B0609030804020204" pitchFamily="49" charset="0"/>
              </a:rPr>
              <a:t>import </a:t>
            </a:r>
            <a:r>
              <a:rPr lang="en-US" sz="1200" dirty="0" err="1">
                <a:latin typeface="Menlo" panose="020B0609030804020204" pitchFamily="49" charset="0"/>
              </a:rPr>
              <a:t>os</a:t>
            </a:r>
            <a:endParaRPr lang="en-US" sz="1200" dirty="0">
              <a:latin typeface="Menlo" panose="020B0609030804020204" pitchFamily="49" charset="0"/>
            </a:endParaRP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file_path</a:t>
            </a:r>
            <a:r>
              <a:rPr lang="en-US" sz="1200" dirty="0">
                <a:latin typeface="Menlo" panose="020B0609030804020204" pitchFamily="49" charset="0"/>
              </a:rPr>
              <a:t> = </a:t>
            </a:r>
            <a:r>
              <a:rPr lang="en-US" sz="1200" dirty="0" err="1">
                <a:latin typeface="Menlo" panose="020B0609030804020204" pitchFamily="49" charset="0"/>
              </a:rPr>
              <a:t>os.path.join</a:t>
            </a:r>
            <a:r>
              <a:rPr lang="en-US" sz="1200" dirty="0">
                <a:latin typeface="Menlo" panose="020B0609030804020204" pitchFamily="49" charset="0"/>
              </a:rPr>
              <a:t>("Resources", "</a:t>
            </a:r>
            <a:r>
              <a:rPr lang="en-US" sz="1200" dirty="0" err="1">
                <a:latin typeface="Menlo" panose="020B0609030804020204" pitchFamily="49" charset="0"/>
              </a:rPr>
              <a:t>SomeCoolStuff.txt</a:t>
            </a:r>
            <a:r>
              <a:rPr lang="en-US" sz="1200" dirty="0">
                <a:latin typeface="Menlo" panose="020B0609030804020204" pitchFamily="49" charset="0"/>
              </a:rPr>
              <a:t>")</a:t>
            </a:r>
          </a:p>
          <a:p>
            <a:pPr>
              <a:lnSpc>
                <a:spcPct val="150000"/>
              </a:lnSpc>
            </a:pPr>
            <a:r>
              <a:rPr lang="en-US" sz="1200" dirty="0" err="1">
                <a:latin typeface="Menlo" panose="020B0609030804020204" pitchFamily="49" charset="0"/>
              </a:rPr>
              <a:t>statInfo</a:t>
            </a:r>
            <a:r>
              <a:rPr lang="en-US" sz="1200" dirty="0">
                <a:latin typeface="Menlo" panose="020B0609030804020204" pitchFamily="49" charset="0"/>
              </a:rPr>
              <a:t> = </a:t>
            </a:r>
            <a:r>
              <a:rPr lang="en-US" sz="1200" dirty="0" err="1">
                <a:latin typeface="Menlo" panose="020B0609030804020204" pitchFamily="49" charset="0"/>
              </a:rPr>
              <a:t>os.stat</a:t>
            </a:r>
            <a:r>
              <a:rPr lang="en-US" sz="1200" dirty="0">
                <a:latin typeface="Menlo" panose="020B0609030804020204" pitchFamily="49" charset="0"/>
              </a:rPr>
              <a:t>(</a:t>
            </a:r>
            <a:r>
              <a:rPr lang="en-US" sz="1200" dirty="0" err="1">
                <a:latin typeface="Menlo" panose="020B0609030804020204" pitchFamily="49" charset="0"/>
              </a:rPr>
              <a:t>file_path</a:t>
            </a:r>
            <a:r>
              <a:rPr lang="en-US" sz="1200" dirty="0">
                <a:latin typeface="Menlo" panose="020B0609030804020204" pitchFamily="49" charset="0"/>
              </a:rPr>
              <a:t>)</a:t>
            </a:r>
          </a:p>
          <a:p>
            <a:pPr>
              <a:lnSpc>
                <a:spcPct val="150000"/>
              </a:lnSpc>
            </a:pPr>
            <a:br>
              <a:rPr lang="en-US" sz="1200" dirty="0">
                <a:latin typeface="Menlo" panose="020B0609030804020204" pitchFamily="49" charset="0"/>
              </a:rPr>
            </a:br>
            <a:r>
              <a:rPr lang="en-US" sz="1200" dirty="0">
                <a:latin typeface="Menlo" panose="020B0609030804020204" pitchFamily="49" charset="0"/>
              </a:rPr>
              <a:t>print(</a:t>
            </a:r>
            <a:r>
              <a:rPr lang="en-US" sz="1200" dirty="0" err="1">
                <a:latin typeface="Menlo" panose="020B0609030804020204" pitchFamily="49" charset="0"/>
              </a:rPr>
              <a:t>statInfo.st_size</a:t>
            </a:r>
            <a:r>
              <a:rPr lang="en-US" sz="1200" dirty="0">
                <a:latin typeface="Menlo" panose="020B0609030804020204" pitchFamily="49" charset="0"/>
              </a:rPr>
              <a:t>)</a:t>
            </a:r>
          </a:p>
          <a:p>
            <a:pPr>
              <a:lnSpc>
                <a:spcPct val="150000"/>
              </a:lnSpc>
            </a:pPr>
            <a:r>
              <a:rPr lang="en-US" sz="1200" dirty="0" err="1">
                <a:latin typeface="Menlo" panose="020B0609030804020204" pitchFamily="49" charset="0"/>
              </a:rPr>
              <a:t>timeAccessed</a:t>
            </a:r>
            <a:r>
              <a:rPr lang="en-US" sz="1200" dirty="0">
                <a:latin typeface="Menlo" panose="020B0609030804020204" pitchFamily="49" charset="0"/>
              </a:rPr>
              <a:t> = </a:t>
            </a:r>
            <a:r>
              <a:rPr lang="en-US" sz="1200" dirty="0" err="1">
                <a:latin typeface="Menlo" panose="020B0609030804020204" pitchFamily="49" charset="0"/>
              </a:rPr>
              <a:t>statInfo.st_atime</a:t>
            </a:r>
            <a:br>
              <a:rPr lang="en-US" sz="1200" dirty="0">
                <a:latin typeface="Menlo" panose="020B0609030804020204" pitchFamily="49" charset="0"/>
              </a:rPr>
            </a:br>
            <a:br>
              <a:rPr lang="en-US" sz="1200" dirty="0">
                <a:latin typeface="Menlo" panose="020B0609030804020204" pitchFamily="49" charset="0"/>
              </a:rPr>
            </a:br>
            <a:r>
              <a:rPr lang="en-US" sz="1200" dirty="0">
                <a:latin typeface="Menlo" panose="020B0609030804020204" pitchFamily="49" charset="0"/>
              </a:rPr>
              <a:t>import datetime</a:t>
            </a: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timeAccessed</a:t>
            </a:r>
            <a:r>
              <a:rPr lang="en-US" sz="1200" dirty="0">
                <a:latin typeface="Menlo" panose="020B0609030804020204" pitchFamily="49" charset="0"/>
              </a:rPr>
              <a:t> = </a:t>
            </a:r>
            <a:r>
              <a:rPr lang="en-US" sz="1200" dirty="0" err="1">
                <a:latin typeface="Menlo" panose="020B0609030804020204" pitchFamily="49" charset="0"/>
              </a:rPr>
              <a:t>datetime.datetime.fromtimestamp</a:t>
            </a:r>
            <a:r>
              <a:rPr lang="en-US" sz="1200" dirty="0">
                <a:latin typeface="Menlo" panose="020B0609030804020204" pitchFamily="49" charset="0"/>
              </a:rPr>
              <a:t>(</a:t>
            </a:r>
            <a:r>
              <a:rPr lang="en-US" sz="1200" dirty="0" err="1">
                <a:latin typeface="Menlo" panose="020B0609030804020204" pitchFamily="49" charset="0"/>
              </a:rPr>
              <a:t>timeAccessed</a:t>
            </a:r>
            <a:r>
              <a:rPr lang="en-US" sz="1200" dirty="0">
                <a:latin typeface="Menlo" panose="020B0609030804020204" pitchFamily="49" charset="0"/>
              </a:rPr>
              <a:t>).</a:t>
            </a:r>
            <a:r>
              <a:rPr lang="en-US" sz="1200" dirty="0" err="1">
                <a:latin typeface="Menlo" panose="020B0609030804020204" pitchFamily="49" charset="0"/>
              </a:rPr>
              <a:t>strftime</a:t>
            </a:r>
            <a:r>
              <a:rPr lang="en-US" sz="1200" dirty="0">
                <a:latin typeface="Menlo" panose="020B0609030804020204" pitchFamily="49" charset="0"/>
              </a:rPr>
              <a:t>('%c')</a:t>
            </a:r>
          </a:p>
          <a:p>
            <a:pPr>
              <a:lnSpc>
                <a:spcPct val="150000"/>
              </a:lnSpc>
            </a:pPr>
            <a:r>
              <a:rPr lang="en-US" sz="1200" dirty="0">
                <a:latin typeface="Menlo" panose="020B0609030804020204" pitchFamily="49" charset="0"/>
              </a:rPr>
              <a:t>print(</a:t>
            </a:r>
            <a:r>
              <a:rPr lang="en-US" sz="1200" dirty="0" err="1">
                <a:latin typeface="Menlo" panose="020B0609030804020204" pitchFamily="49" charset="0"/>
              </a:rPr>
              <a:t>timeAccessed</a:t>
            </a:r>
            <a:r>
              <a:rPr lang="en-US" sz="1200" dirty="0">
                <a:latin typeface="Menlo" panose="020B0609030804020204" pitchFamily="49" charset="0"/>
              </a:rPr>
              <a:t>)</a:t>
            </a: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timeChanged</a:t>
            </a:r>
            <a:r>
              <a:rPr lang="en-US" sz="1200" dirty="0">
                <a:latin typeface="Menlo" panose="020B0609030804020204" pitchFamily="49" charset="0"/>
              </a:rPr>
              <a:t> = </a:t>
            </a:r>
            <a:r>
              <a:rPr lang="en-US" sz="1200" dirty="0" err="1">
                <a:latin typeface="Menlo" panose="020B0609030804020204" pitchFamily="49" charset="0"/>
              </a:rPr>
              <a:t>statInfo.st_mtime</a:t>
            </a: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timeChanged</a:t>
            </a:r>
            <a:r>
              <a:rPr lang="en-US" sz="1200" dirty="0">
                <a:latin typeface="Menlo" panose="020B0609030804020204" pitchFamily="49" charset="0"/>
              </a:rPr>
              <a:t> = </a:t>
            </a:r>
            <a:r>
              <a:rPr lang="en-US" sz="1200" dirty="0" err="1">
                <a:latin typeface="Menlo" panose="020B0609030804020204" pitchFamily="49" charset="0"/>
              </a:rPr>
              <a:t>datetime.datetime.fromtimestamp</a:t>
            </a:r>
            <a:r>
              <a:rPr lang="en-US" sz="1200" dirty="0">
                <a:latin typeface="Menlo" panose="020B0609030804020204" pitchFamily="49" charset="0"/>
              </a:rPr>
              <a:t>(</a:t>
            </a:r>
            <a:r>
              <a:rPr lang="en-US" sz="1200" dirty="0" err="1">
                <a:latin typeface="Menlo" panose="020B0609030804020204" pitchFamily="49" charset="0"/>
              </a:rPr>
              <a:t>timeChanged</a:t>
            </a:r>
            <a:r>
              <a:rPr lang="en-US" sz="1200" dirty="0">
                <a:latin typeface="Menlo" panose="020B0609030804020204" pitchFamily="49" charset="0"/>
              </a:rPr>
              <a:t>).</a:t>
            </a:r>
            <a:r>
              <a:rPr lang="en-US" sz="1200" dirty="0" err="1">
                <a:latin typeface="Menlo" panose="020B0609030804020204" pitchFamily="49" charset="0"/>
              </a:rPr>
              <a:t>strftime</a:t>
            </a:r>
            <a:r>
              <a:rPr lang="en-US" sz="1200" dirty="0">
                <a:latin typeface="Menlo" panose="020B0609030804020204" pitchFamily="49" charset="0"/>
              </a:rPr>
              <a:t>('%c')</a:t>
            </a:r>
          </a:p>
          <a:p>
            <a:pPr>
              <a:lnSpc>
                <a:spcPct val="150000"/>
              </a:lnSpc>
            </a:pPr>
            <a:r>
              <a:rPr lang="en-US" sz="1200" dirty="0">
                <a:latin typeface="Menlo" panose="020B0609030804020204" pitchFamily="49" charset="0"/>
              </a:rPr>
              <a:t>print(</a:t>
            </a:r>
            <a:r>
              <a:rPr lang="en-US" sz="1200" dirty="0" err="1">
                <a:latin typeface="Menlo" panose="020B0609030804020204" pitchFamily="49" charset="0"/>
              </a:rPr>
              <a:t>timeChanged</a:t>
            </a:r>
            <a:r>
              <a:rPr lang="en-US" sz="1200" dirty="0">
                <a:latin typeface="Menlo" panose="020B0609030804020204" pitchFamily="49" charset="0"/>
              </a:rPr>
              <a:t>)</a:t>
            </a: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os.remove</a:t>
            </a:r>
            <a:r>
              <a:rPr lang="en-US" sz="1200" dirty="0">
                <a:latin typeface="Menlo" panose="020B0609030804020204" pitchFamily="49" charset="0"/>
              </a:rPr>
              <a:t>("Resources/</a:t>
            </a:r>
            <a:r>
              <a:rPr lang="en-US" sz="1200" dirty="0" err="1">
                <a:latin typeface="Menlo" panose="020B0609030804020204" pitchFamily="49" charset="0"/>
              </a:rPr>
              <a:t>BigOlWallpaper.jpg</a:t>
            </a:r>
            <a:r>
              <a:rPr lang="en-US" sz="1200" dirty="0">
                <a:latin typeface="Menlo" panose="020B0609030804020204" pitchFamily="49" charset="0"/>
              </a:rPr>
              <a:t>")</a:t>
            </a:r>
            <a:endParaRPr lang="en-US" sz="1200" b="0" dirty="0">
              <a:effectLst/>
              <a:latin typeface="Menlo" panose="020B0609030804020204" pitchFamily="49" charset="0"/>
            </a:endParaRPr>
          </a:p>
        </p:txBody>
      </p:sp>
      <p:sp>
        <p:nvSpPr>
          <p:cNvPr id="12" name="Rectangle 11">
            <a:extLst>
              <a:ext uri="{FF2B5EF4-FFF2-40B4-BE49-F238E27FC236}">
                <a16:creationId xmlns:a16="http://schemas.microsoft.com/office/drawing/2014/main" id="{92E6426B-84E0-A443-84F0-EE4E5856D598}"/>
              </a:ext>
            </a:extLst>
          </p:cNvPr>
          <p:cNvSpPr/>
          <p:nvPr/>
        </p:nvSpPr>
        <p:spPr>
          <a:xfrm>
            <a:off x="304800" y="2971800"/>
            <a:ext cx="1524000" cy="36277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05428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Metadata</a:t>
            </a:r>
          </a:p>
        </p:txBody>
      </p:sp>
      <p:sp>
        <p:nvSpPr>
          <p:cNvPr id="8" name="Rectangle 7">
            <a:extLst>
              <a:ext uri="{FF2B5EF4-FFF2-40B4-BE49-F238E27FC236}">
                <a16:creationId xmlns:a16="http://schemas.microsoft.com/office/drawing/2014/main" id="{7F6BE12F-E137-4340-93CD-036E137217A6}"/>
              </a:ext>
            </a:extLst>
          </p:cNvPr>
          <p:cNvSpPr/>
          <p:nvPr/>
        </p:nvSpPr>
        <p:spPr>
          <a:xfrm>
            <a:off x="6400800" y="2209800"/>
            <a:ext cx="2590800" cy="2031325"/>
          </a:xfrm>
          <a:prstGeom prst="rect">
            <a:avLst/>
          </a:prstGeom>
        </p:spPr>
        <p:txBody>
          <a:bodyPr wrap="square">
            <a:spAutoFit/>
          </a:bodyPr>
          <a:lstStyle/>
          <a:p>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This takes the </a:t>
            </a:r>
            <a:r>
              <a:rPr lang="en-US" dirty="0" err="1">
                <a:solidFill>
                  <a:srgbClr val="FF0000"/>
                </a:solidFill>
                <a:latin typeface="Menlo" panose="020B0609030804020204" pitchFamily="49" charset="0"/>
                <a:ea typeface="Menlo" panose="020B0609030804020204" pitchFamily="49" charset="0"/>
                <a:cs typeface="Menlo" panose="020B0609030804020204" pitchFamily="49" charset="0"/>
              </a:rPr>
              <a:t>timeAccessed</a:t>
            </a:r>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 timestamp and converts it into a much more comprehensive form</a:t>
            </a:r>
          </a:p>
        </p:txBody>
      </p:sp>
      <p:sp>
        <p:nvSpPr>
          <p:cNvPr id="11" name="Rectangle 10">
            <a:extLst>
              <a:ext uri="{FF2B5EF4-FFF2-40B4-BE49-F238E27FC236}">
                <a16:creationId xmlns:a16="http://schemas.microsoft.com/office/drawing/2014/main" id="{9D2C0D6F-05B4-FF49-B2B9-DFA251F2F3AD}"/>
              </a:ext>
            </a:extLst>
          </p:cNvPr>
          <p:cNvSpPr/>
          <p:nvPr/>
        </p:nvSpPr>
        <p:spPr>
          <a:xfrm>
            <a:off x="304800" y="724092"/>
            <a:ext cx="5867400" cy="5600508"/>
          </a:xfrm>
          <a:prstGeom prst="rect">
            <a:avLst/>
          </a:prstGeom>
        </p:spPr>
        <p:txBody>
          <a:bodyPr wrap="square" anchor="ctr">
            <a:spAutoFit/>
          </a:bodyPr>
          <a:lstStyle/>
          <a:p>
            <a:pPr>
              <a:lnSpc>
                <a:spcPct val="150000"/>
              </a:lnSpc>
            </a:pPr>
            <a:r>
              <a:rPr lang="en-US" sz="1200" dirty="0">
                <a:latin typeface="Menlo" panose="020B0609030804020204" pitchFamily="49" charset="0"/>
              </a:rPr>
              <a:t>import </a:t>
            </a:r>
            <a:r>
              <a:rPr lang="en-US" sz="1200" dirty="0" err="1">
                <a:latin typeface="Menlo" panose="020B0609030804020204" pitchFamily="49" charset="0"/>
              </a:rPr>
              <a:t>os</a:t>
            </a:r>
            <a:endParaRPr lang="en-US" sz="1200" dirty="0">
              <a:latin typeface="Menlo" panose="020B0609030804020204" pitchFamily="49" charset="0"/>
            </a:endParaRP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file_path</a:t>
            </a:r>
            <a:r>
              <a:rPr lang="en-US" sz="1200" dirty="0">
                <a:latin typeface="Menlo" panose="020B0609030804020204" pitchFamily="49" charset="0"/>
              </a:rPr>
              <a:t> = </a:t>
            </a:r>
            <a:r>
              <a:rPr lang="en-US" sz="1200" dirty="0" err="1">
                <a:latin typeface="Menlo" panose="020B0609030804020204" pitchFamily="49" charset="0"/>
              </a:rPr>
              <a:t>os.path.join</a:t>
            </a:r>
            <a:r>
              <a:rPr lang="en-US" sz="1200" dirty="0">
                <a:latin typeface="Menlo" panose="020B0609030804020204" pitchFamily="49" charset="0"/>
              </a:rPr>
              <a:t>("Resources", "</a:t>
            </a:r>
            <a:r>
              <a:rPr lang="en-US" sz="1200" dirty="0" err="1">
                <a:latin typeface="Menlo" panose="020B0609030804020204" pitchFamily="49" charset="0"/>
              </a:rPr>
              <a:t>SomeCoolStuff.txt</a:t>
            </a:r>
            <a:r>
              <a:rPr lang="en-US" sz="1200" dirty="0">
                <a:latin typeface="Menlo" panose="020B0609030804020204" pitchFamily="49" charset="0"/>
              </a:rPr>
              <a:t>")</a:t>
            </a:r>
          </a:p>
          <a:p>
            <a:pPr>
              <a:lnSpc>
                <a:spcPct val="150000"/>
              </a:lnSpc>
            </a:pPr>
            <a:r>
              <a:rPr lang="en-US" sz="1200" dirty="0" err="1">
                <a:latin typeface="Menlo" panose="020B0609030804020204" pitchFamily="49" charset="0"/>
              </a:rPr>
              <a:t>statInfo</a:t>
            </a:r>
            <a:r>
              <a:rPr lang="en-US" sz="1200" dirty="0">
                <a:latin typeface="Menlo" panose="020B0609030804020204" pitchFamily="49" charset="0"/>
              </a:rPr>
              <a:t> = </a:t>
            </a:r>
            <a:r>
              <a:rPr lang="en-US" sz="1200" dirty="0" err="1">
                <a:latin typeface="Menlo" panose="020B0609030804020204" pitchFamily="49" charset="0"/>
              </a:rPr>
              <a:t>os.stat</a:t>
            </a:r>
            <a:r>
              <a:rPr lang="en-US" sz="1200" dirty="0">
                <a:latin typeface="Menlo" panose="020B0609030804020204" pitchFamily="49" charset="0"/>
              </a:rPr>
              <a:t>(</a:t>
            </a:r>
            <a:r>
              <a:rPr lang="en-US" sz="1200" dirty="0" err="1">
                <a:latin typeface="Menlo" panose="020B0609030804020204" pitchFamily="49" charset="0"/>
              </a:rPr>
              <a:t>file_path</a:t>
            </a:r>
            <a:r>
              <a:rPr lang="en-US" sz="1200" dirty="0">
                <a:latin typeface="Menlo" panose="020B0609030804020204" pitchFamily="49" charset="0"/>
              </a:rPr>
              <a:t>)</a:t>
            </a:r>
          </a:p>
          <a:p>
            <a:pPr>
              <a:lnSpc>
                <a:spcPct val="150000"/>
              </a:lnSpc>
            </a:pPr>
            <a:br>
              <a:rPr lang="en-US" sz="1200" dirty="0">
                <a:latin typeface="Menlo" panose="020B0609030804020204" pitchFamily="49" charset="0"/>
              </a:rPr>
            </a:br>
            <a:r>
              <a:rPr lang="en-US" sz="1200" dirty="0">
                <a:latin typeface="Menlo" panose="020B0609030804020204" pitchFamily="49" charset="0"/>
              </a:rPr>
              <a:t>print(</a:t>
            </a:r>
            <a:r>
              <a:rPr lang="en-US" sz="1200" dirty="0" err="1">
                <a:latin typeface="Menlo" panose="020B0609030804020204" pitchFamily="49" charset="0"/>
              </a:rPr>
              <a:t>statInfo.st_size</a:t>
            </a:r>
            <a:r>
              <a:rPr lang="en-US" sz="1200" dirty="0">
                <a:latin typeface="Menlo" panose="020B0609030804020204" pitchFamily="49" charset="0"/>
              </a:rPr>
              <a:t>)</a:t>
            </a:r>
          </a:p>
          <a:p>
            <a:pPr>
              <a:lnSpc>
                <a:spcPct val="150000"/>
              </a:lnSpc>
            </a:pPr>
            <a:r>
              <a:rPr lang="en-US" sz="1200" dirty="0" err="1">
                <a:latin typeface="Menlo" panose="020B0609030804020204" pitchFamily="49" charset="0"/>
              </a:rPr>
              <a:t>timeAccessed</a:t>
            </a:r>
            <a:r>
              <a:rPr lang="en-US" sz="1200" dirty="0">
                <a:latin typeface="Menlo" panose="020B0609030804020204" pitchFamily="49" charset="0"/>
              </a:rPr>
              <a:t> = </a:t>
            </a:r>
            <a:r>
              <a:rPr lang="en-US" sz="1200" dirty="0" err="1">
                <a:latin typeface="Menlo" panose="020B0609030804020204" pitchFamily="49" charset="0"/>
              </a:rPr>
              <a:t>statInfo.st_atime</a:t>
            </a:r>
            <a:br>
              <a:rPr lang="en-US" sz="1200" dirty="0">
                <a:latin typeface="Menlo" panose="020B0609030804020204" pitchFamily="49" charset="0"/>
              </a:rPr>
            </a:br>
            <a:br>
              <a:rPr lang="en-US" sz="1200" dirty="0">
                <a:latin typeface="Menlo" panose="020B0609030804020204" pitchFamily="49" charset="0"/>
              </a:rPr>
            </a:br>
            <a:r>
              <a:rPr lang="en-US" sz="1200" dirty="0">
                <a:latin typeface="Menlo" panose="020B0609030804020204" pitchFamily="49" charset="0"/>
              </a:rPr>
              <a:t>import datetime</a:t>
            </a: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timeAccessed</a:t>
            </a:r>
            <a:r>
              <a:rPr lang="en-US" sz="1200" dirty="0">
                <a:latin typeface="Menlo" panose="020B0609030804020204" pitchFamily="49" charset="0"/>
              </a:rPr>
              <a:t> = </a:t>
            </a:r>
            <a:r>
              <a:rPr lang="en-US" sz="1200" dirty="0" err="1">
                <a:latin typeface="Menlo" panose="020B0609030804020204" pitchFamily="49" charset="0"/>
              </a:rPr>
              <a:t>datetime.datetime.fromtimestamp</a:t>
            </a:r>
            <a:r>
              <a:rPr lang="en-US" sz="1200" dirty="0">
                <a:latin typeface="Menlo" panose="020B0609030804020204" pitchFamily="49" charset="0"/>
              </a:rPr>
              <a:t>(</a:t>
            </a:r>
            <a:r>
              <a:rPr lang="en-US" sz="1200" dirty="0" err="1">
                <a:latin typeface="Menlo" panose="020B0609030804020204" pitchFamily="49" charset="0"/>
              </a:rPr>
              <a:t>timeAccessed</a:t>
            </a:r>
            <a:r>
              <a:rPr lang="en-US" sz="1200" dirty="0">
                <a:latin typeface="Menlo" panose="020B0609030804020204" pitchFamily="49" charset="0"/>
              </a:rPr>
              <a:t>).</a:t>
            </a:r>
            <a:r>
              <a:rPr lang="en-US" sz="1200" dirty="0" err="1">
                <a:latin typeface="Menlo" panose="020B0609030804020204" pitchFamily="49" charset="0"/>
              </a:rPr>
              <a:t>strftime</a:t>
            </a:r>
            <a:r>
              <a:rPr lang="en-US" sz="1200" dirty="0">
                <a:latin typeface="Menlo" panose="020B0609030804020204" pitchFamily="49" charset="0"/>
              </a:rPr>
              <a:t>('%c')</a:t>
            </a:r>
          </a:p>
          <a:p>
            <a:pPr>
              <a:lnSpc>
                <a:spcPct val="150000"/>
              </a:lnSpc>
            </a:pPr>
            <a:r>
              <a:rPr lang="en-US" sz="1200" dirty="0">
                <a:latin typeface="Menlo" panose="020B0609030804020204" pitchFamily="49" charset="0"/>
              </a:rPr>
              <a:t>print(</a:t>
            </a:r>
            <a:r>
              <a:rPr lang="en-US" sz="1200" dirty="0" err="1">
                <a:latin typeface="Menlo" panose="020B0609030804020204" pitchFamily="49" charset="0"/>
              </a:rPr>
              <a:t>timeAccessed</a:t>
            </a:r>
            <a:r>
              <a:rPr lang="en-US" sz="1200" dirty="0">
                <a:latin typeface="Menlo" panose="020B0609030804020204" pitchFamily="49" charset="0"/>
              </a:rPr>
              <a:t>)</a:t>
            </a: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timeChanged</a:t>
            </a:r>
            <a:r>
              <a:rPr lang="en-US" sz="1200" dirty="0">
                <a:latin typeface="Menlo" panose="020B0609030804020204" pitchFamily="49" charset="0"/>
              </a:rPr>
              <a:t> = </a:t>
            </a:r>
            <a:r>
              <a:rPr lang="en-US" sz="1200" dirty="0" err="1">
                <a:latin typeface="Menlo" panose="020B0609030804020204" pitchFamily="49" charset="0"/>
              </a:rPr>
              <a:t>statInfo.st_mtime</a:t>
            </a: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timeChanged</a:t>
            </a:r>
            <a:r>
              <a:rPr lang="en-US" sz="1200" dirty="0">
                <a:latin typeface="Menlo" panose="020B0609030804020204" pitchFamily="49" charset="0"/>
              </a:rPr>
              <a:t> = </a:t>
            </a:r>
            <a:r>
              <a:rPr lang="en-US" sz="1200" dirty="0" err="1">
                <a:latin typeface="Menlo" panose="020B0609030804020204" pitchFamily="49" charset="0"/>
              </a:rPr>
              <a:t>datetime.datetime.fromtimestamp</a:t>
            </a:r>
            <a:r>
              <a:rPr lang="en-US" sz="1200" dirty="0">
                <a:latin typeface="Menlo" panose="020B0609030804020204" pitchFamily="49" charset="0"/>
              </a:rPr>
              <a:t>(</a:t>
            </a:r>
            <a:r>
              <a:rPr lang="en-US" sz="1200" dirty="0" err="1">
                <a:latin typeface="Menlo" panose="020B0609030804020204" pitchFamily="49" charset="0"/>
              </a:rPr>
              <a:t>timeChanged</a:t>
            </a:r>
            <a:r>
              <a:rPr lang="en-US" sz="1200" dirty="0">
                <a:latin typeface="Menlo" panose="020B0609030804020204" pitchFamily="49" charset="0"/>
              </a:rPr>
              <a:t>).</a:t>
            </a:r>
            <a:r>
              <a:rPr lang="en-US" sz="1200" dirty="0" err="1">
                <a:latin typeface="Menlo" panose="020B0609030804020204" pitchFamily="49" charset="0"/>
              </a:rPr>
              <a:t>strftime</a:t>
            </a:r>
            <a:r>
              <a:rPr lang="en-US" sz="1200" dirty="0">
                <a:latin typeface="Menlo" panose="020B0609030804020204" pitchFamily="49" charset="0"/>
              </a:rPr>
              <a:t>('%c')</a:t>
            </a:r>
          </a:p>
          <a:p>
            <a:pPr>
              <a:lnSpc>
                <a:spcPct val="150000"/>
              </a:lnSpc>
            </a:pPr>
            <a:r>
              <a:rPr lang="en-US" sz="1200" dirty="0">
                <a:latin typeface="Menlo" panose="020B0609030804020204" pitchFamily="49" charset="0"/>
              </a:rPr>
              <a:t>print(</a:t>
            </a:r>
            <a:r>
              <a:rPr lang="en-US" sz="1200" dirty="0" err="1">
                <a:latin typeface="Menlo" panose="020B0609030804020204" pitchFamily="49" charset="0"/>
              </a:rPr>
              <a:t>timeChanged</a:t>
            </a:r>
            <a:r>
              <a:rPr lang="en-US" sz="1200" dirty="0">
                <a:latin typeface="Menlo" panose="020B0609030804020204" pitchFamily="49" charset="0"/>
              </a:rPr>
              <a:t>)</a:t>
            </a: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os.remove</a:t>
            </a:r>
            <a:r>
              <a:rPr lang="en-US" sz="1200" dirty="0">
                <a:latin typeface="Menlo" panose="020B0609030804020204" pitchFamily="49" charset="0"/>
              </a:rPr>
              <a:t>("Resources/</a:t>
            </a:r>
            <a:r>
              <a:rPr lang="en-US" sz="1200" dirty="0" err="1">
                <a:latin typeface="Menlo" panose="020B0609030804020204" pitchFamily="49" charset="0"/>
              </a:rPr>
              <a:t>BigOlWallpaper.jpg</a:t>
            </a:r>
            <a:r>
              <a:rPr lang="en-US" sz="1200" dirty="0">
                <a:latin typeface="Menlo" panose="020B0609030804020204" pitchFamily="49" charset="0"/>
              </a:rPr>
              <a:t>")</a:t>
            </a:r>
            <a:endParaRPr lang="en-US" sz="1200" b="0" dirty="0">
              <a:effectLst/>
              <a:latin typeface="Menlo" panose="020B0609030804020204" pitchFamily="49" charset="0"/>
            </a:endParaRPr>
          </a:p>
        </p:txBody>
      </p:sp>
      <p:sp>
        <p:nvSpPr>
          <p:cNvPr id="14" name="Rectangle 13">
            <a:extLst>
              <a:ext uri="{FF2B5EF4-FFF2-40B4-BE49-F238E27FC236}">
                <a16:creationId xmlns:a16="http://schemas.microsoft.com/office/drawing/2014/main" id="{23803B09-E97E-8C4B-ABFF-EBEF052376E2}"/>
              </a:ext>
            </a:extLst>
          </p:cNvPr>
          <p:cNvSpPr/>
          <p:nvPr/>
        </p:nvSpPr>
        <p:spPr>
          <a:xfrm>
            <a:off x="304800" y="3467788"/>
            <a:ext cx="5703276" cy="62584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8116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Metadata</a:t>
            </a:r>
          </a:p>
        </p:txBody>
      </p:sp>
      <p:sp>
        <p:nvSpPr>
          <p:cNvPr id="9" name="Rectangle 8">
            <a:extLst>
              <a:ext uri="{FF2B5EF4-FFF2-40B4-BE49-F238E27FC236}">
                <a16:creationId xmlns:a16="http://schemas.microsoft.com/office/drawing/2014/main" id="{6F56F0C1-9D31-434A-B758-D7108026E68F}"/>
              </a:ext>
            </a:extLst>
          </p:cNvPr>
          <p:cNvSpPr/>
          <p:nvPr/>
        </p:nvSpPr>
        <p:spPr>
          <a:xfrm>
            <a:off x="6582507" y="2667000"/>
            <a:ext cx="2286000" cy="2031325"/>
          </a:xfrm>
          <a:prstGeom prst="rect">
            <a:avLst/>
          </a:prstGeom>
        </p:spPr>
        <p:txBody>
          <a:bodyPr wrap="square">
            <a:spAutoFit/>
          </a:bodyPr>
          <a:lstStyle/>
          <a:p>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To collect the last time the file was modified (changed) in </a:t>
            </a:r>
            <a:r>
              <a:rPr lang="en-US" dirty="0" err="1">
                <a:solidFill>
                  <a:srgbClr val="FF0000"/>
                </a:solidFill>
                <a:latin typeface="Menlo" panose="020B0609030804020204" pitchFamily="49" charset="0"/>
                <a:ea typeface="Menlo" panose="020B0609030804020204" pitchFamily="49" charset="0"/>
                <a:cs typeface="Menlo" panose="020B0609030804020204" pitchFamily="49" charset="0"/>
              </a:rPr>
              <a:t>unix</a:t>
            </a:r>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 epoch time...</a:t>
            </a:r>
          </a:p>
        </p:txBody>
      </p:sp>
      <p:sp>
        <p:nvSpPr>
          <p:cNvPr id="11" name="Rectangle 10">
            <a:extLst>
              <a:ext uri="{FF2B5EF4-FFF2-40B4-BE49-F238E27FC236}">
                <a16:creationId xmlns:a16="http://schemas.microsoft.com/office/drawing/2014/main" id="{9D2C0D6F-05B4-FF49-B2B9-DFA251F2F3AD}"/>
              </a:ext>
            </a:extLst>
          </p:cNvPr>
          <p:cNvSpPr/>
          <p:nvPr/>
        </p:nvSpPr>
        <p:spPr>
          <a:xfrm>
            <a:off x="304800" y="724092"/>
            <a:ext cx="5867400" cy="5600508"/>
          </a:xfrm>
          <a:prstGeom prst="rect">
            <a:avLst/>
          </a:prstGeom>
        </p:spPr>
        <p:txBody>
          <a:bodyPr wrap="square" anchor="ctr">
            <a:spAutoFit/>
          </a:bodyPr>
          <a:lstStyle/>
          <a:p>
            <a:pPr>
              <a:lnSpc>
                <a:spcPct val="150000"/>
              </a:lnSpc>
            </a:pPr>
            <a:r>
              <a:rPr lang="en-US" sz="1200" dirty="0">
                <a:latin typeface="Menlo" panose="020B0609030804020204" pitchFamily="49" charset="0"/>
              </a:rPr>
              <a:t>import </a:t>
            </a:r>
            <a:r>
              <a:rPr lang="en-US" sz="1200" dirty="0" err="1">
                <a:latin typeface="Menlo" panose="020B0609030804020204" pitchFamily="49" charset="0"/>
              </a:rPr>
              <a:t>os</a:t>
            </a:r>
            <a:endParaRPr lang="en-US" sz="1200" dirty="0">
              <a:latin typeface="Menlo" panose="020B0609030804020204" pitchFamily="49" charset="0"/>
            </a:endParaRP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file_path</a:t>
            </a:r>
            <a:r>
              <a:rPr lang="en-US" sz="1200" dirty="0">
                <a:latin typeface="Menlo" panose="020B0609030804020204" pitchFamily="49" charset="0"/>
              </a:rPr>
              <a:t> = </a:t>
            </a:r>
            <a:r>
              <a:rPr lang="en-US" sz="1200" dirty="0" err="1">
                <a:latin typeface="Menlo" panose="020B0609030804020204" pitchFamily="49" charset="0"/>
              </a:rPr>
              <a:t>os.path.join</a:t>
            </a:r>
            <a:r>
              <a:rPr lang="en-US" sz="1200" dirty="0">
                <a:latin typeface="Menlo" panose="020B0609030804020204" pitchFamily="49" charset="0"/>
              </a:rPr>
              <a:t>("Resources", "</a:t>
            </a:r>
            <a:r>
              <a:rPr lang="en-US" sz="1200" dirty="0" err="1">
                <a:latin typeface="Menlo" panose="020B0609030804020204" pitchFamily="49" charset="0"/>
              </a:rPr>
              <a:t>SomeCoolStuff.txt</a:t>
            </a:r>
            <a:r>
              <a:rPr lang="en-US" sz="1200" dirty="0">
                <a:latin typeface="Menlo" panose="020B0609030804020204" pitchFamily="49" charset="0"/>
              </a:rPr>
              <a:t>")</a:t>
            </a:r>
          </a:p>
          <a:p>
            <a:pPr>
              <a:lnSpc>
                <a:spcPct val="150000"/>
              </a:lnSpc>
            </a:pPr>
            <a:r>
              <a:rPr lang="en-US" sz="1200" dirty="0" err="1">
                <a:latin typeface="Menlo" panose="020B0609030804020204" pitchFamily="49" charset="0"/>
              </a:rPr>
              <a:t>statInfo</a:t>
            </a:r>
            <a:r>
              <a:rPr lang="en-US" sz="1200" dirty="0">
                <a:latin typeface="Menlo" panose="020B0609030804020204" pitchFamily="49" charset="0"/>
              </a:rPr>
              <a:t> = </a:t>
            </a:r>
            <a:r>
              <a:rPr lang="en-US" sz="1200" dirty="0" err="1">
                <a:latin typeface="Menlo" panose="020B0609030804020204" pitchFamily="49" charset="0"/>
              </a:rPr>
              <a:t>os.stat</a:t>
            </a:r>
            <a:r>
              <a:rPr lang="en-US" sz="1200" dirty="0">
                <a:latin typeface="Menlo" panose="020B0609030804020204" pitchFamily="49" charset="0"/>
              </a:rPr>
              <a:t>(</a:t>
            </a:r>
            <a:r>
              <a:rPr lang="en-US" sz="1200" dirty="0" err="1">
                <a:latin typeface="Menlo" panose="020B0609030804020204" pitchFamily="49" charset="0"/>
              </a:rPr>
              <a:t>file_path</a:t>
            </a:r>
            <a:r>
              <a:rPr lang="en-US" sz="1200" dirty="0">
                <a:latin typeface="Menlo" panose="020B0609030804020204" pitchFamily="49" charset="0"/>
              </a:rPr>
              <a:t>)</a:t>
            </a:r>
          </a:p>
          <a:p>
            <a:pPr>
              <a:lnSpc>
                <a:spcPct val="150000"/>
              </a:lnSpc>
            </a:pPr>
            <a:br>
              <a:rPr lang="en-US" sz="1200" dirty="0">
                <a:latin typeface="Menlo" panose="020B0609030804020204" pitchFamily="49" charset="0"/>
              </a:rPr>
            </a:br>
            <a:r>
              <a:rPr lang="en-US" sz="1200" dirty="0">
                <a:latin typeface="Menlo" panose="020B0609030804020204" pitchFamily="49" charset="0"/>
              </a:rPr>
              <a:t>print(</a:t>
            </a:r>
            <a:r>
              <a:rPr lang="en-US" sz="1200" dirty="0" err="1">
                <a:latin typeface="Menlo" panose="020B0609030804020204" pitchFamily="49" charset="0"/>
              </a:rPr>
              <a:t>statInfo.st_size</a:t>
            </a:r>
            <a:r>
              <a:rPr lang="en-US" sz="1200" dirty="0">
                <a:latin typeface="Menlo" panose="020B0609030804020204" pitchFamily="49" charset="0"/>
              </a:rPr>
              <a:t>)</a:t>
            </a:r>
          </a:p>
          <a:p>
            <a:pPr>
              <a:lnSpc>
                <a:spcPct val="150000"/>
              </a:lnSpc>
            </a:pPr>
            <a:r>
              <a:rPr lang="en-US" sz="1200" dirty="0" err="1">
                <a:latin typeface="Menlo" panose="020B0609030804020204" pitchFamily="49" charset="0"/>
              </a:rPr>
              <a:t>timeAccessed</a:t>
            </a:r>
            <a:r>
              <a:rPr lang="en-US" sz="1200" dirty="0">
                <a:latin typeface="Menlo" panose="020B0609030804020204" pitchFamily="49" charset="0"/>
              </a:rPr>
              <a:t> = </a:t>
            </a:r>
            <a:r>
              <a:rPr lang="en-US" sz="1200" dirty="0" err="1">
                <a:latin typeface="Menlo" panose="020B0609030804020204" pitchFamily="49" charset="0"/>
              </a:rPr>
              <a:t>statInfo.st_atime</a:t>
            </a:r>
            <a:br>
              <a:rPr lang="en-US" sz="1200" dirty="0">
                <a:latin typeface="Menlo" panose="020B0609030804020204" pitchFamily="49" charset="0"/>
              </a:rPr>
            </a:br>
            <a:br>
              <a:rPr lang="en-US" sz="1200" dirty="0">
                <a:latin typeface="Menlo" panose="020B0609030804020204" pitchFamily="49" charset="0"/>
              </a:rPr>
            </a:br>
            <a:r>
              <a:rPr lang="en-US" sz="1200" dirty="0">
                <a:latin typeface="Menlo" panose="020B0609030804020204" pitchFamily="49" charset="0"/>
              </a:rPr>
              <a:t>import datetime</a:t>
            </a: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timeAccessed</a:t>
            </a:r>
            <a:r>
              <a:rPr lang="en-US" sz="1200" dirty="0">
                <a:latin typeface="Menlo" panose="020B0609030804020204" pitchFamily="49" charset="0"/>
              </a:rPr>
              <a:t> = </a:t>
            </a:r>
            <a:r>
              <a:rPr lang="en-US" sz="1200" dirty="0" err="1">
                <a:latin typeface="Menlo" panose="020B0609030804020204" pitchFamily="49" charset="0"/>
              </a:rPr>
              <a:t>datetime.datetime.fromtimestamp</a:t>
            </a:r>
            <a:r>
              <a:rPr lang="en-US" sz="1200" dirty="0">
                <a:latin typeface="Menlo" panose="020B0609030804020204" pitchFamily="49" charset="0"/>
              </a:rPr>
              <a:t>(</a:t>
            </a:r>
            <a:r>
              <a:rPr lang="en-US" sz="1200" dirty="0" err="1">
                <a:latin typeface="Menlo" panose="020B0609030804020204" pitchFamily="49" charset="0"/>
              </a:rPr>
              <a:t>timeAccessed</a:t>
            </a:r>
            <a:r>
              <a:rPr lang="en-US" sz="1200" dirty="0">
                <a:latin typeface="Menlo" panose="020B0609030804020204" pitchFamily="49" charset="0"/>
              </a:rPr>
              <a:t>).</a:t>
            </a:r>
            <a:r>
              <a:rPr lang="en-US" sz="1200" dirty="0" err="1">
                <a:latin typeface="Menlo" panose="020B0609030804020204" pitchFamily="49" charset="0"/>
              </a:rPr>
              <a:t>strftime</a:t>
            </a:r>
            <a:r>
              <a:rPr lang="en-US" sz="1200" dirty="0">
                <a:latin typeface="Menlo" panose="020B0609030804020204" pitchFamily="49" charset="0"/>
              </a:rPr>
              <a:t>('%c')</a:t>
            </a:r>
          </a:p>
          <a:p>
            <a:pPr>
              <a:lnSpc>
                <a:spcPct val="150000"/>
              </a:lnSpc>
            </a:pPr>
            <a:r>
              <a:rPr lang="en-US" sz="1200" dirty="0">
                <a:latin typeface="Menlo" panose="020B0609030804020204" pitchFamily="49" charset="0"/>
              </a:rPr>
              <a:t>print(</a:t>
            </a:r>
            <a:r>
              <a:rPr lang="en-US" sz="1200" dirty="0" err="1">
                <a:latin typeface="Menlo" panose="020B0609030804020204" pitchFamily="49" charset="0"/>
              </a:rPr>
              <a:t>timeAccessed</a:t>
            </a:r>
            <a:r>
              <a:rPr lang="en-US" sz="1200" dirty="0">
                <a:latin typeface="Menlo" panose="020B0609030804020204" pitchFamily="49" charset="0"/>
              </a:rPr>
              <a:t>)</a:t>
            </a: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timeChanged</a:t>
            </a:r>
            <a:r>
              <a:rPr lang="en-US" sz="1200" dirty="0">
                <a:latin typeface="Menlo" panose="020B0609030804020204" pitchFamily="49" charset="0"/>
              </a:rPr>
              <a:t> = </a:t>
            </a:r>
            <a:r>
              <a:rPr lang="en-US" sz="1200" dirty="0" err="1">
                <a:latin typeface="Menlo" panose="020B0609030804020204" pitchFamily="49" charset="0"/>
              </a:rPr>
              <a:t>statInfo.st_mtime</a:t>
            </a: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timeChanged</a:t>
            </a:r>
            <a:r>
              <a:rPr lang="en-US" sz="1200" dirty="0">
                <a:latin typeface="Menlo" panose="020B0609030804020204" pitchFamily="49" charset="0"/>
              </a:rPr>
              <a:t> = </a:t>
            </a:r>
            <a:r>
              <a:rPr lang="en-US" sz="1200" dirty="0" err="1">
                <a:latin typeface="Menlo" panose="020B0609030804020204" pitchFamily="49" charset="0"/>
              </a:rPr>
              <a:t>datetime.datetime.fromtimestamp</a:t>
            </a:r>
            <a:r>
              <a:rPr lang="en-US" sz="1200" dirty="0">
                <a:latin typeface="Menlo" panose="020B0609030804020204" pitchFamily="49" charset="0"/>
              </a:rPr>
              <a:t>(</a:t>
            </a:r>
            <a:r>
              <a:rPr lang="en-US" sz="1200" dirty="0" err="1">
                <a:latin typeface="Menlo" panose="020B0609030804020204" pitchFamily="49" charset="0"/>
              </a:rPr>
              <a:t>timeChanged</a:t>
            </a:r>
            <a:r>
              <a:rPr lang="en-US" sz="1200" dirty="0">
                <a:latin typeface="Menlo" panose="020B0609030804020204" pitchFamily="49" charset="0"/>
              </a:rPr>
              <a:t>).</a:t>
            </a:r>
            <a:r>
              <a:rPr lang="en-US" sz="1200" dirty="0" err="1">
                <a:latin typeface="Menlo" panose="020B0609030804020204" pitchFamily="49" charset="0"/>
              </a:rPr>
              <a:t>strftime</a:t>
            </a:r>
            <a:r>
              <a:rPr lang="en-US" sz="1200" dirty="0">
                <a:latin typeface="Menlo" panose="020B0609030804020204" pitchFamily="49" charset="0"/>
              </a:rPr>
              <a:t>('%c')</a:t>
            </a:r>
          </a:p>
          <a:p>
            <a:pPr>
              <a:lnSpc>
                <a:spcPct val="150000"/>
              </a:lnSpc>
            </a:pPr>
            <a:r>
              <a:rPr lang="en-US" sz="1200" dirty="0">
                <a:latin typeface="Menlo" panose="020B0609030804020204" pitchFamily="49" charset="0"/>
              </a:rPr>
              <a:t>print(</a:t>
            </a:r>
            <a:r>
              <a:rPr lang="en-US" sz="1200" dirty="0" err="1">
                <a:latin typeface="Menlo" panose="020B0609030804020204" pitchFamily="49" charset="0"/>
              </a:rPr>
              <a:t>timeChanged</a:t>
            </a:r>
            <a:r>
              <a:rPr lang="en-US" sz="1200" dirty="0">
                <a:latin typeface="Menlo" panose="020B0609030804020204" pitchFamily="49" charset="0"/>
              </a:rPr>
              <a:t>)</a:t>
            </a: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os.remove</a:t>
            </a:r>
            <a:r>
              <a:rPr lang="en-US" sz="1200" dirty="0">
                <a:latin typeface="Menlo" panose="020B0609030804020204" pitchFamily="49" charset="0"/>
              </a:rPr>
              <a:t>("Resources/</a:t>
            </a:r>
            <a:r>
              <a:rPr lang="en-US" sz="1200" dirty="0" err="1">
                <a:latin typeface="Menlo" panose="020B0609030804020204" pitchFamily="49" charset="0"/>
              </a:rPr>
              <a:t>BigOlWallpaper.jpg</a:t>
            </a:r>
            <a:r>
              <a:rPr lang="en-US" sz="1200" dirty="0">
                <a:latin typeface="Menlo" panose="020B0609030804020204" pitchFamily="49" charset="0"/>
              </a:rPr>
              <a:t>")</a:t>
            </a:r>
            <a:endParaRPr lang="en-US" sz="1200" b="0" dirty="0">
              <a:effectLst/>
              <a:latin typeface="Menlo" panose="020B0609030804020204" pitchFamily="49" charset="0"/>
            </a:endParaRPr>
          </a:p>
        </p:txBody>
      </p:sp>
      <p:sp>
        <p:nvSpPr>
          <p:cNvPr id="12" name="Rectangle 11">
            <a:extLst>
              <a:ext uri="{FF2B5EF4-FFF2-40B4-BE49-F238E27FC236}">
                <a16:creationId xmlns:a16="http://schemas.microsoft.com/office/drawing/2014/main" id="{92E6426B-84E0-A443-84F0-EE4E5856D598}"/>
              </a:ext>
            </a:extLst>
          </p:cNvPr>
          <p:cNvSpPr/>
          <p:nvPr/>
        </p:nvSpPr>
        <p:spPr>
          <a:xfrm>
            <a:off x="310662" y="4572000"/>
            <a:ext cx="5632938" cy="9144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93105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Metadata</a:t>
            </a:r>
          </a:p>
        </p:txBody>
      </p:sp>
      <p:sp>
        <p:nvSpPr>
          <p:cNvPr id="9" name="Rectangle 8">
            <a:extLst>
              <a:ext uri="{FF2B5EF4-FFF2-40B4-BE49-F238E27FC236}">
                <a16:creationId xmlns:a16="http://schemas.microsoft.com/office/drawing/2014/main" id="{6F56F0C1-9D31-434A-B758-D7108026E68F}"/>
              </a:ext>
            </a:extLst>
          </p:cNvPr>
          <p:cNvSpPr/>
          <p:nvPr/>
        </p:nvSpPr>
        <p:spPr>
          <a:xfrm>
            <a:off x="6541477" y="2908280"/>
            <a:ext cx="2286000" cy="3416320"/>
          </a:xfrm>
          <a:prstGeom prst="rect">
            <a:avLst/>
          </a:prstGeom>
        </p:spPr>
        <p:txBody>
          <a:bodyPr wrap="square">
            <a:spAutoFit/>
          </a:bodyPr>
          <a:lstStyle/>
          <a:p>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If a potentially malicious file is uncovered, sometimes it is best to just remove it immediately</a:t>
            </a:r>
          </a:p>
          <a:p>
            <a:endParaRPr lang="en-US" dirty="0">
              <a:solidFill>
                <a:srgbClr val="FF0000"/>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This can be done using </a:t>
            </a:r>
            <a:r>
              <a:rPr lang="en-US" dirty="0" err="1">
                <a:solidFill>
                  <a:srgbClr val="FF0000"/>
                </a:solidFill>
                <a:latin typeface="Menlo" panose="020B0609030804020204" pitchFamily="49" charset="0"/>
                <a:ea typeface="Menlo" panose="020B0609030804020204" pitchFamily="49" charset="0"/>
                <a:cs typeface="Menlo" panose="020B0609030804020204" pitchFamily="49" charset="0"/>
              </a:rPr>
              <a:t>os.remove</a:t>
            </a:r>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a:t>
            </a:r>
          </a:p>
        </p:txBody>
      </p:sp>
      <p:sp>
        <p:nvSpPr>
          <p:cNvPr id="11" name="Rectangle 10">
            <a:extLst>
              <a:ext uri="{FF2B5EF4-FFF2-40B4-BE49-F238E27FC236}">
                <a16:creationId xmlns:a16="http://schemas.microsoft.com/office/drawing/2014/main" id="{9D2C0D6F-05B4-FF49-B2B9-DFA251F2F3AD}"/>
              </a:ext>
            </a:extLst>
          </p:cNvPr>
          <p:cNvSpPr/>
          <p:nvPr/>
        </p:nvSpPr>
        <p:spPr>
          <a:xfrm>
            <a:off x="304800" y="724092"/>
            <a:ext cx="5867400" cy="5600508"/>
          </a:xfrm>
          <a:prstGeom prst="rect">
            <a:avLst/>
          </a:prstGeom>
        </p:spPr>
        <p:txBody>
          <a:bodyPr wrap="square" anchor="ctr">
            <a:spAutoFit/>
          </a:bodyPr>
          <a:lstStyle/>
          <a:p>
            <a:pPr>
              <a:lnSpc>
                <a:spcPct val="150000"/>
              </a:lnSpc>
            </a:pPr>
            <a:r>
              <a:rPr lang="en-US" sz="1200" dirty="0">
                <a:latin typeface="Menlo" panose="020B0609030804020204" pitchFamily="49" charset="0"/>
              </a:rPr>
              <a:t>import </a:t>
            </a:r>
            <a:r>
              <a:rPr lang="en-US" sz="1200" dirty="0" err="1">
                <a:latin typeface="Menlo" panose="020B0609030804020204" pitchFamily="49" charset="0"/>
              </a:rPr>
              <a:t>os</a:t>
            </a:r>
            <a:endParaRPr lang="en-US" sz="1200" dirty="0">
              <a:latin typeface="Menlo" panose="020B0609030804020204" pitchFamily="49" charset="0"/>
            </a:endParaRP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file_path</a:t>
            </a:r>
            <a:r>
              <a:rPr lang="en-US" sz="1200" dirty="0">
                <a:latin typeface="Menlo" panose="020B0609030804020204" pitchFamily="49" charset="0"/>
              </a:rPr>
              <a:t> = </a:t>
            </a:r>
            <a:r>
              <a:rPr lang="en-US" sz="1200" dirty="0" err="1">
                <a:latin typeface="Menlo" panose="020B0609030804020204" pitchFamily="49" charset="0"/>
              </a:rPr>
              <a:t>os.path.join</a:t>
            </a:r>
            <a:r>
              <a:rPr lang="en-US" sz="1200" dirty="0">
                <a:latin typeface="Menlo" panose="020B0609030804020204" pitchFamily="49" charset="0"/>
              </a:rPr>
              <a:t>("Resources", "</a:t>
            </a:r>
            <a:r>
              <a:rPr lang="en-US" sz="1200" dirty="0" err="1">
                <a:latin typeface="Menlo" panose="020B0609030804020204" pitchFamily="49" charset="0"/>
              </a:rPr>
              <a:t>SomeCoolStuff.txt</a:t>
            </a:r>
            <a:r>
              <a:rPr lang="en-US" sz="1200" dirty="0">
                <a:latin typeface="Menlo" panose="020B0609030804020204" pitchFamily="49" charset="0"/>
              </a:rPr>
              <a:t>")</a:t>
            </a:r>
          </a:p>
          <a:p>
            <a:pPr>
              <a:lnSpc>
                <a:spcPct val="150000"/>
              </a:lnSpc>
            </a:pPr>
            <a:r>
              <a:rPr lang="en-US" sz="1200" dirty="0" err="1">
                <a:latin typeface="Menlo" panose="020B0609030804020204" pitchFamily="49" charset="0"/>
              </a:rPr>
              <a:t>statInfo</a:t>
            </a:r>
            <a:r>
              <a:rPr lang="en-US" sz="1200" dirty="0">
                <a:latin typeface="Menlo" panose="020B0609030804020204" pitchFamily="49" charset="0"/>
              </a:rPr>
              <a:t> = </a:t>
            </a:r>
            <a:r>
              <a:rPr lang="en-US" sz="1200" dirty="0" err="1">
                <a:latin typeface="Menlo" panose="020B0609030804020204" pitchFamily="49" charset="0"/>
              </a:rPr>
              <a:t>os.stat</a:t>
            </a:r>
            <a:r>
              <a:rPr lang="en-US" sz="1200" dirty="0">
                <a:latin typeface="Menlo" panose="020B0609030804020204" pitchFamily="49" charset="0"/>
              </a:rPr>
              <a:t>(</a:t>
            </a:r>
            <a:r>
              <a:rPr lang="en-US" sz="1200" dirty="0" err="1">
                <a:latin typeface="Menlo" panose="020B0609030804020204" pitchFamily="49" charset="0"/>
              </a:rPr>
              <a:t>file_path</a:t>
            </a:r>
            <a:r>
              <a:rPr lang="en-US" sz="1200" dirty="0">
                <a:latin typeface="Menlo" panose="020B0609030804020204" pitchFamily="49" charset="0"/>
              </a:rPr>
              <a:t>)</a:t>
            </a:r>
          </a:p>
          <a:p>
            <a:pPr>
              <a:lnSpc>
                <a:spcPct val="150000"/>
              </a:lnSpc>
            </a:pPr>
            <a:br>
              <a:rPr lang="en-US" sz="1200" dirty="0">
                <a:latin typeface="Menlo" panose="020B0609030804020204" pitchFamily="49" charset="0"/>
              </a:rPr>
            </a:br>
            <a:r>
              <a:rPr lang="en-US" sz="1200" dirty="0">
                <a:latin typeface="Menlo" panose="020B0609030804020204" pitchFamily="49" charset="0"/>
              </a:rPr>
              <a:t>print(</a:t>
            </a:r>
            <a:r>
              <a:rPr lang="en-US" sz="1200" dirty="0" err="1">
                <a:latin typeface="Menlo" panose="020B0609030804020204" pitchFamily="49" charset="0"/>
              </a:rPr>
              <a:t>statInfo.st_size</a:t>
            </a:r>
            <a:r>
              <a:rPr lang="en-US" sz="1200" dirty="0">
                <a:latin typeface="Menlo" panose="020B0609030804020204" pitchFamily="49" charset="0"/>
              </a:rPr>
              <a:t>)</a:t>
            </a:r>
          </a:p>
          <a:p>
            <a:pPr>
              <a:lnSpc>
                <a:spcPct val="150000"/>
              </a:lnSpc>
            </a:pPr>
            <a:r>
              <a:rPr lang="en-US" sz="1200" dirty="0" err="1">
                <a:latin typeface="Menlo" panose="020B0609030804020204" pitchFamily="49" charset="0"/>
              </a:rPr>
              <a:t>timeAccessed</a:t>
            </a:r>
            <a:r>
              <a:rPr lang="en-US" sz="1200" dirty="0">
                <a:latin typeface="Menlo" panose="020B0609030804020204" pitchFamily="49" charset="0"/>
              </a:rPr>
              <a:t> = </a:t>
            </a:r>
            <a:r>
              <a:rPr lang="en-US" sz="1200" dirty="0" err="1">
                <a:latin typeface="Menlo" panose="020B0609030804020204" pitchFamily="49" charset="0"/>
              </a:rPr>
              <a:t>statInfo.st_atime</a:t>
            </a:r>
            <a:br>
              <a:rPr lang="en-US" sz="1200" dirty="0">
                <a:latin typeface="Menlo" panose="020B0609030804020204" pitchFamily="49" charset="0"/>
              </a:rPr>
            </a:br>
            <a:br>
              <a:rPr lang="en-US" sz="1200" dirty="0">
                <a:latin typeface="Menlo" panose="020B0609030804020204" pitchFamily="49" charset="0"/>
              </a:rPr>
            </a:br>
            <a:r>
              <a:rPr lang="en-US" sz="1200" dirty="0">
                <a:latin typeface="Menlo" panose="020B0609030804020204" pitchFamily="49" charset="0"/>
              </a:rPr>
              <a:t>import datetime</a:t>
            </a: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timeAccessed</a:t>
            </a:r>
            <a:r>
              <a:rPr lang="en-US" sz="1200" dirty="0">
                <a:latin typeface="Menlo" panose="020B0609030804020204" pitchFamily="49" charset="0"/>
              </a:rPr>
              <a:t> = </a:t>
            </a:r>
            <a:r>
              <a:rPr lang="en-US" sz="1200" dirty="0" err="1">
                <a:latin typeface="Menlo" panose="020B0609030804020204" pitchFamily="49" charset="0"/>
              </a:rPr>
              <a:t>datetime.datetime.fromtimestamp</a:t>
            </a:r>
            <a:r>
              <a:rPr lang="en-US" sz="1200" dirty="0">
                <a:latin typeface="Menlo" panose="020B0609030804020204" pitchFamily="49" charset="0"/>
              </a:rPr>
              <a:t>(</a:t>
            </a:r>
            <a:r>
              <a:rPr lang="en-US" sz="1200" dirty="0" err="1">
                <a:latin typeface="Menlo" panose="020B0609030804020204" pitchFamily="49" charset="0"/>
              </a:rPr>
              <a:t>timeAccessed</a:t>
            </a:r>
            <a:r>
              <a:rPr lang="en-US" sz="1200" dirty="0">
                <a:latin typeface="Menlo" panose="020B0609030804020204" pitchFamily="49" charset="0"/>
              </a:rPr>
              <a:t>).</a:t>
            </a:r>
            <a:r>
              <a:rPr lang="en-US" sz="1200" dirty="0" err="1">
                <a:latin typeface="Menlo" panose="020B0609030804020204" pitchFamily="49" charset="0"/>
              </a:rPr>
              <a:t>strftime</a:t>
            </a:r>
            <a:r>
              <a:rPr lang="en-US" sz="1200" dirty="0">
                <a:latin typeface="Menlo" panose="020B0609030804020204" pitchFamily="49" charset="0"/>
              </a:rPr>
              <a:t>('%c')</a:t>
            </a:r>
          </a:p>
          <a:p>
            <a:pPr>
              <a:lnSpc>
                <a:spcPct val="150000"/>
              </a:lnSpc>
            </a:pPr>
            <a:r>
              <a:rPr lang="en-US" sz="1200" dirty="0">
                <a:latin typeface="Menlo" panose="020B0609030804020204" pitchFamily="49" charset="0"/>
              </a:rPr>
              <a:t>print(</a:t>
            </a:r>
            <a:r>
              <a:rPr lang="en-US" sz="1200" dirty="0" err="1">
                <a:latin typeface="Menlo" panose="020B0609030804020204" pitchFamily="49" charset="0"/>
              </a:rPr>
              <a:t>timeAccessed</a:t>
            </a:r>
            <a:r>
              <a:rPr lang="en-US" sz="1200" dirty="0">
                <a:latin typeface="Menlo" panose="020B0609030804020204" pitchFamily="49" charset="0"/>
              </a:rPr>
              <a:t>)</a:t>
            </a: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timeChanged</a:t>
            </a:r>
            <a:r>
              <a:rPr lang="en-US" sz="1200" dirty="0">
                <a:latin typeface="Menlo" panose="020B0609030804020204" pitchFamily="49" charset="0"/>
              </a:rPr>
              <a:t> = </a:t>
            </a:r>
            <a:r>
              <a:rPr lang="en-US" sz="1200" dirty="0" err="1">
                <a:latin typeface="Menlo" panose="020B0609030804020204" pitchFamily="49" charset="0"/>
              </a:rPr>
              <a:t>statInfo.st_mtime</a:t>
            </a: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timeChanged</a:t>
            </a:r>
            <a:r>
              <a:rPr lang="en-US" sz="1200" dirty="0">
                <a:latin typeface="Menlo" panose="020B0609030804020204" pitchFamily="49" charset="0"/>
              </a:rPr>
              <a:t> = </a:t>
            </a:r>
            <a:r>
              <a:rPr lang="en-US" sz="1200" dirty="0" err="1">
                <a:latin typeface="Menlo" panose="020B0609030804020204" pitchFamily="49" charset="0"/>
              </a:rPr>
              <a:t>datetime.datetime.fromtimestamp</a:t>
            </a:r>
            <a:r>
              <a:rPr lang="en-US" sz="1200" dirty="0">
                <a:latin typeface="Menlo" panose="020B0609030804020204" pitchFamily="49" charset="0"/>
              </a:rPr>
              <a:t>(</a:t>
            </a:r>
            <a:r>
              <a:rPr lang="en-US" sz="1200" dirty="0" err="1">
                <a:latin typeface="Menlo" panose="020B0609030804020204" pitchFamily="49" charset="0"/>
              </a:rPr>
              <a:t>timeChanged</a:t>
            </a:r>
            <a:r>
              <a:rPr lang="en-US" sz="1200" dirty="0">
                <a:latin typeface="Menlo" panose="020B0609030804020204" pitchFamily="49" charset="0"/>
              </a:rPr>
              <a:t>).</a:t>
            </a:r>
            <a:r>
              <a:rPr lang="en-US" sz="1200" dirty="0" err="1">
                <a:latin typeface="Menlo" panose="020B0609030804020204" pitchFamily="49" charset="0"/>
              </a:rPr>
              <a:t>strftime</a:t>
            </a:r>
            <a:r>
              <a:rPr lang="en-US" sz="1200" dirty="0">
                <a:latin typeface="Menlo" panose="020B0609030804020204" pitchFamily="49" charset="0"/>
              </a:rPr>
              <a:t>('%c')</a:t>
            </a:r>
          </a:p>
          <a:p>
            <a:pPr>
              <a:lnSpc>
                <a:spcPct val="150000"/>
              </a:lnSpc>
            </a:pPr>
            <a:r>
              <a:rPr lang="en-US" sz="1200" dirty="0">
                <a:latin typeface="Menlo" panose="020B0609030804020204" pitchFamily="49" charset="0"/>
              </a:rPr>
              <a:t>print(</a:t>
            </a:r>
            <a:r>
              <a:rPr lang="en-US" sz="1200" dirty="0" err="1">
                <a:latin typeface="Menlo" panose="020B0609030804020204" pitchFamily="49" charset="0"/>
              </a:rPr>
              <a:t>timeChanged</a:t>
            </a:r>
            <a:r>
              <a:rPr lang="en-US" sz="1200" dirty="0">
                <a:latin typeface="Menlo" panose="020B0609030804020204" pitchFamily="49" charset="0"/>
              </a:rPr>
              <a:t>)</a:t>
            </a: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os.remove</a:t>
            </a:r>
            <a:r>
              <a:rPr lang="en-US" sz="1200" dirty="0">
                <a:latin typeface="Menlo" panose="020B0609030804020204" pitchFamily="49" charset="0"/>
              </a:rPr>
              <a:t>("Resources/</a:t>
            </a:r>
            <a:r>
              <a:rPr lang="en-US" sz="1200" dirty="0" err="1">
                <a:latin typeface="Menlo" panose="020B0609030804020204" pitchFamily="49" charset="0"/>
              </a:rPr>
              <a:t>BigOlWallpaper.jpg</a:t>
            </a:r>
            <a:r>
              <a:rPr lang="en-US" sz="1200" dirty="0">
                <a:latin typeface="Menlo" panose="020B0609030804020204" pitchFamily="49" charset="0"/>
              </a:rPr>
              <a:t>")</a:t>
            </a:r>
            <a:endParaRPr lang="en-US" sz="1200" b="0" dirty="0">
              <a:effectLst/>
              <a:latin typeface="Menlo" panose="020B0609030804020204" pitchFamily="49" charset="0"/>
            </a:endParaRPr>
          </a:p>
        </p:txBody>
      </p:sp>
      <p:sp>
        <p:nvSpPr>
          <p:cNvPr id="12" name="Rectangle 11">
            <a:extLst>
              <a:ext uri="{FF2B5EF4-FFF2-40B4-BE49-F238E27FC236}">
                <a16:creationId xmlns:a16="http://schemas.microsoft.com/office/drawing/2014/main" id="{92E6426B-84E0-A443-84F0-EE4E5856D598}"/>
              </a:ext>
            </a:extLst>
          </p:cNvPr>
          <p:cNvSpPr/>
          <p:nvPr/>
        </p:nvSpPr>
        <p:spPr>
          <a:xfrm>
            <a:off x="304800" y="5943600"/>
            <a:ext cx="3962400" cy="381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8764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Hey OS! Do Things For Me</a:t>
            </a:r>
          </a:p>
        </p:txBody>
      </p:sp>
      <p:pic>
        <p:nvPicPr>
          <p:cNvPr id="3" name="Picture 2">
            <a:extLst>
              <a:ext uri="{FF2B5EF4-FFF2-40B4-BE49-F238E27FC236}">
                <a16:creationId xmlns:a16="http://schemas.microsoft.com/office/drawing/2014/main" id="{D6F1216D-55C4-4ACD-AFD0-32BA88B83893}"/>
              </a:ext>
            </a:extLst>
          </p:cNvPr>
          <p:cNvPicPr>
            <a:picLocks noChangeAspect="1"/>
          </p:cNvPicPr>
          <p:nvPr/>
        </p:nvPicPr>
        <p:blipFill>
          <a:blip r:embed="rId3"/>
          <a:stretch>
            <a:fillRect/>
          </a:stretch>
        </p:blipFill>
        <p:spPr>
          <a:xfrm>
            <a:off x="610589" y="2243410"/>
            <a:ext cx="7465622" cy="2099990"/>
          </a:xfrm>
          <a:prstGeom prst="rect">
            <a:avLst/>
          </a:prstGeom>
        </p:spPr>
      </p:pic>
    </p:spTree>
    <p:extLst>
      <p:ext uri="{BB962C8B-B14F-4D97-AF65-F5344CB8AC3E}">
        <p14:creationId xmlns:p14="http://schemas.microsoft.com/office/powerpoint/2010/main" val="11445107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File Access Permissions</a:t>
            </a:r>
          </a:p>
        </p:txBody>
      </p:sp>
      <p:sp>
        <p:nvSpPr>
          <p:cNvPr id="4" name="TextBox 3">
            <a:extLst>
              <a:ext uri="{FF2B5EF4-FFF2-40B4-BE49-F238E27FC236}">
                <a16:creationId xmlns:a16="http://schemas.microsoft.com/office/drawing/2014/main" id="{EF8AE1C9-9469-43D8-942F-136D705844D2}"/>
              </a:ext>
            </a:extLst>
          </p:cNvPr>
          <p:cNvSpPr txBox="1"/>
          <p:nvPr/>
        </p:nvSpPr>
        <p:spPr>
          <a:xfrm>
            <a:off x="152400" y="838200"/>
            <a:ext cx="8839200" cy="2354491"/>
          </a:xfrm>
          <a:prstGeom prst="rect">
            <a:avLst/>
          </a:prstGeom>
          <a:noFill/>
          <a:ln w="6350">
            <a:solidFill>
              <a:schemeClr val="tx1"/>
            </a:solidFill>
            <a:prstDash val="dash"/>
          </a:ln>
        </p:spPr>
        <p:txBody>
          <a:bodyPr wrap="square" rtlCol="0">
            <a:spAutoFit/>
          </a:bodyPr>
          <a:lstStyle/>
          <a:p>
            <a:pPr marL="342900" indent="-342900">
              <a:buFont typeface="Arial" panose="020B0604020202020204" pitchFamily="34" charset="0"/>
              <a:buChar char="•"/>
            </a:pPr>
            <a:r>
              <a:rPr lang="en-US" sz="2100" dirty="0"/>
              <a:t>os.access(path, mode)</a:t>
            </a:r>
          </a:p>
          <a:p>
            <a:pPr marL="800100" lvl="1" indent="-342900">
              <a:buFont typeface="Arial" panose="020B0604020202020204" pitchFamily="34" charset="0"/>
              <a:buChar char="•"/>
            </a:pPr>
            <a:r>
              <a:rPr lang="en-US" sz="2100" dirty="0">
                <a:hlinkClick r:id="rId3"/>
              </a:rPr>
              <a:t>https://docs.python.org/3/library/os.html#os.access</a:t>
            </a:r>
            <a:endParaRPr lang="en-US" sz="2100" dirty="0"/>
          </a:p>
          <a:p>
            <a:pPr marL="342900" indent="-342900">
              <a:buFont typeface="Arial" panose="020B0604020202020204" pitchFamily="34" charset="0"/>
              <a:buChar char="•"/>
            </a:pPr>
            <a:r>
              <a:rPr lang="en-US" sz="2100" dirty="0"/>
              <a:t>Modes are:</a:t>
            </a:r>
          </a:p>
          <a:p>
            <a:pPr marL="800100" lvl="1" indent="-342900">
              <a:buFont typeface="Arial" panose="020B0604020202020204" pitchFamily="34" charset="0"/>
              <a:buChar char="•"/>
            </a:pPr>
            <a:r>
              <a:rPr lang="pl-PL" sz="2100" dirty="0"/>
              <a:t>os.F_OK</a:t>
            </a:r>
            <a:r>
              <a:rPr lang="en-US" sz="2100" dirty="0"/>
              <a:t> </a:t>
            </a:r>
            <a:r>
              <a:rPr lang="en-US" sz="2100" dirty="0">
                <a:sym typeface="Wingdings" panose="05000000000000000000" pitchFamily="2" charset="2"/>
              </a:rPr>
              <a:t> </a:t>
            </a:r>
            <a:r>
              <a:rPr lang="en-US" sz="2100" dirty="0"/>
              <a:t>Does the file exist?</a:t>
            </a:r>
            <a:endParaRPr lang="pl-PL" sz="2100" dirty="0"/>
          </a:p>
          <a:p>
            <a:pPr marL="800100" lvl="1" indent="-342900">
              <a:buFont typeface="Arial" panose="020B0604020202020204" pitchFamily="34" charset="0"/>
              <a:buChar char="•"/>
            </a:pPr>
            <a:r>
              <a:rPr lang="pl-PL" sz="2100" dirty="0"/>
              <a:t>os.R_OK</a:t>
            </a:r>
            <a:r>
              <a:rPr lang="en-US" sz="2100" dirty="0"/>
              <a:t> </a:t>
            </a:r>
            <a:r>
              <a:rPr lang="en-US" sz="2100" dirty="0">
                <a:sym typeface="Wingdings" panose="05000000000000000000" pitchFamily="2" charset="2"/>
              </a:rPr>
              <a:t> Can I read the file?</a:t>
            </a:r>
            <a:endParaRPr lang="pl-PL" sz="2100" dirty="0"/>
          </a:p>
          <a:p>
            <a:pPr marL="800100" lvl="1" indent="-342900">
              <a:buFont typeface="Arial" panose="020B0604020202020204" pitchFamily="34" charset="0"/>
              <a:buChar char="•"/>
            </a:pPr>
            <a:r>
              <a:rPr lang="pl-PL" sz="2100" dirty="0"/>
              <a:t>os.W_OK</a:t>
            </a:r>
            <a:r>
              <a:rPr lang="en-US" sz="2100" dirty="0"/>
              <a:t> </a:t>
            </a:r>
            <a:r>
              <a:rPr lang="en-US" sz="2100" dirty="0">
                <a:sym typeface="Wingdings" panose="05000000000000000000" pitchFamily="2" charset="2"/>
              </a:rPr>
              <a:t> Can I write to the file?</a:t>
            </a:r>
            <a:endParaRPr lang="pl-PL" sz="2100" dirty="0"/>
          </a:p>
          <a:p>
            <a:pPr marL="800100" lvl="1" indent="-342900">
              <a:buFont typeface="Arial" panose="020B0604020202020204" pitchFamily="34" charset="0"/>
              <a:buChar char="•"/>
            </a:pPr>
            <a:r>
              <a:rPr lang="pl-PL" sz="2100" dirty="0"/>
              <a:t>os.X_OK</a:t>
            </a:r>
            <a:r>
              <a:rPr lang="en-US" sz="2100" dirty="0"/>
              <a:t> </a:t>
            </a:r>
            <a:r>
              <a:rPr lang="en-US" sz="2100" dirty="0">
                <a:sym typeface="Wingdings" panose="05000000000000000000" pitchFamily="2" charset="2"/>
              </a:rPr>
              <a:t> Can I </a:t>
            </a:r>
            <a:r>
              <a:rPr lang="en-US" sz="2100" dirty="0"/>
              <a:t>execute the file (think scripts, installers, etc.)?</a:t>
            </a:r>
          </a:p>
        </p:txBody>
      </p:sp>
      <p:pic>
        <p:nvPicPr>
          <p:cNvPr id="6" name="Picture 5">
            <a:extLst>
              <a:ext uri="{FF2B5EF4-FFF2-40B4-BE49-F238E27FC236}">
                <a16:creationId xmlns:a16="http://schemas.microsoft.com/office/drawing/2014/main" id="{F3897695-A19C-47B1-AEE2-BDF2FD440CBE}"/>
              </a:ext>
            </a:extLst>
          </p:cNvPr>
          <p:cNvPicPr>
            <a:picLocks noChangeAspect="1"/>
          </p:cNvPicPr>
          <p:nvPr/>
        </p:nvPicPr>
        <p:blipFill>
          <a:blip r:embed="rId4"/>
          <a:stretch>
            <a:fillRect/>
          </a:stretch>
        </p:blipFill>
        <p:spPr>
          <a:xfrm>
            <a:off x="2133600" y="3629993"/>
            <a:ext cx="4769095" cy="2438525"/>
          </a:xfrm>
          <a:prstGeom prst="rect">
            <a:avLst/>
          </a:prstGeom>
        </p:spPr>
      </p:pic>
    </p:spTree>
    <p:extLst>
      <p:ext uri="{BB962C8B-B14F-4D97-AF65-F5344CB8AC3E}">
        <p14:creationId xmlns:p14="http://schemas.microsoft.com/office/powerpoint/2010/main" val="42867780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a:xfrm>
            <a:off x="3200400" y="80936"/>
            <a:ext cx="5743729" cy="411480"/>
          </a:xfrm>
        </p:spPr>
        <p:txBody>
          <a:bodyPr/>
          <a:lstStyle/>
          <a:p>
            <a:r>
              <a:rPr lang="en-US" dirty="0"/>
              <a:t>Activity: Searching the Red Flag Sea (25 min)</a:t>
            </a:r>
          </a:p>
        </p:txBody>
      </p:sp>
      <p:sp>
        <p:nvSpPr>
          <p:cNvPr id="6" name="Content Placeholder 1">
            <a:extLst>
              <a:ext uri="{FF2B5EF4-FFF2-40B4-BE49-F238E27FC236}">
                <a16:creationId xmlns:a16="http://schemas.microsoft.com/office/drawing/2014/main" id="{BFE765AC-4BB9-4A42-9E9B-88110DC492D5}"/>
              </a:ext>
            </a:extLst>
          </p:cNvPr>
          <p:cNvSpPr txBox="1">
            <a:spLocks/>
          </p:cNvSpPr>
          <p:nvPr/>
        </p:nvSpPr>
        <p:spPr>
          <a:xfrm>
            <a:off x="228599" y="838200"/>
            <a:ext cx="8715530" cy="5410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dirty="0"/>
              <a:t>In this activity, you're going to write a script that searches a folder for any files that seem out of place. All of the files should be the same size and have been modified around the same time, but some may have had some additional changes made to them and they should stand out.</a:t>
            </a:r>
            <a:br>
              <a:rPr lang="en-US" sz="2100" dirty="0"/>
            </a:br>
            <a:br>
              <a:rPr lang="en-US" sz="2100" dirty="0"/>
            </a:br>
            <a:r>
              <a:rPr lang="en-US" sz="2100" b="1" dirty="0"/>
              <a:t>Instructions:</a:t>
            </a:r>
            <a:endParaRPr lang="en-US" sz="2100" dirty="0"/>
          </a:p>
          <a:p>
            <a:pPr lvl="1"/>
            <a:r>
              <a:rPr lang="en-US" sz="2100" dirty="0"/>
              <a:t>Unzip </a:t>
            </a:r>
            <a:r>
              <a:rPr lang="en-US" sz="2100" b="1" dirty="0" err="1"/>
              <a:t>Text.zip</a:t>
            </a:r>
            <a:r>
              <a:rPr lang="en-US" sz="2100" dirty="0"/>
              <a:t>.</a:t>
            </a:r>
          </a:p>
          <a:p>
            <a:pPr lvl="1"/>
            <a:endParaRPr lang="en-US" sz="2100" dirty="0"/>
          </a:p>
          <a:p>
            <a:pPr lvl="1"/>
            <a:r>
              <a:rPr lang="en-US" sz="2100" dirty="0"/>
              <a:t>Write a Python script that reads through all of the files in the Text folder. The script should print out a line that looks like the following for each file:</a:t>
            </a:r>
          </a:p>
          <a:p>
            <a:pPr lvl="2"/>
            <a:r>
              <a:rPr lang="en-US" sz="2100" dirty="0"/>
              <a:t>File Name, File Size, Last Modified Date.</a:t>
            </a:r>
          </a:p>
          <a:p>
            <a:pPr lvl="2"/>
            <a:r>
              <a:rPr lang="en-US" sz="2100" b="1" dirty="0"/>
              <a:t>Example:</a:t>
            </a:r>
            <a:r>
              <a:rPr lang="en-US" sz="2100" dirty="0"/>
              <a:t> Text\zrJ1cdXhuZOB, 100, Sun Jul 29 10:55:57 2018</a:t>
            </a:r>
          </a:p>
          <a:p>
            <a:pPr lvl="2"/>
            <a:endParaRPr lang="en-US" sz="2100" dirty="0"/>
          </a:p>
          <a:p>
            <a:pPr lvl="1"/>
            <a:r>
              <a:rPr lang="en-US" sz="2100" dirty="0"/>
              <a:t>We've provided a lot of the solution code for you in the solution file, and the comments should guide you the rest of the way.</a:t>
            </a:r>
          </a:p>
          <a:p>
            <a:pPr marL="0" indent="0">
              <a:buNone/>
            </a:pPr>
            <a:endParaRPr lang="en-US" dirty="0"/>
          </a:p>
        </p:txBody>
      </p:sp>
    </p:spTree>
    <p:extLst>
      <p:ext uri="{BB962C8B-B14F-4D97-AF65-F5344CB8AC3E}">
        <p14:creationId xmlns:p14="http://schemas.microsoft.com/office/powerpoint/2010/main" val="30812376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Today’s Goals</a:t>
            </a:r>
          </a:p>
        </p:txBody>
      </p:sp>
      <p:sp>
        <p:nvSpPr>
          <p:cNvPr id="6" name="TextBox 5">
            <a:extLst>
              <a:ext uri="{FF2B5EF4-FFF2-40B4-BE49-F238E27FC236}">
                <a16:creationId xmlns:a16="http://schemas.microsoft.com/office/drawing/2014/main" id="{4295E16A-DA1E-4A90-ABAE-920CC38E11FC}"/>
              </a:ext>
            </a:extLst>
          </p:cNvPr>
          <p:cNvSpPr txBox="1"/>
          <p:nvPr/>
        </p:nvSpPr>
        <p:spPr>
          <a:xfrm>
            <a:off x="152400" y="687721"/>
            <a:ext cx="8839200" cy="7971413"/>
          </a:xfrm>
          <a:prstGeom prst="rect">
            <a:avLst/>
          </a:prstGeom>
          <a:noFill/>
          <a:ln w="6350">
            <a:solidFill>
              <a:schemeClr val="tx1"/>
            </a:solidFill>
            <a:prstDash val="dash"/>
          </a:ln>
        </p:spPr>
        <p:txBody>
          <a:bodyPr wrap="square" rtlCol="0">
            <a:spAutoFit/>
          </a:bodyPr>
          <a:lstStyle/>
          <a:p>
            <a:r>
              <a:rPr lang="en-US" sz="2100" b="1" dirty="0"/>
              <a:t>By the end of class, you will be able to:</a:t>
            </a:r>
            <a:br>
              <a:rPr lang="en-US" sz="2100" b="1" dirty="0"/>
            </a:br>
            <a:endParaRPr lang="en-US" sz="2100" b="1" dirty="0"/>
          </a:p>
          <a:p>
            <a:endParaRPr lang="en-US" sz="2100" dirty="0"/>
          </a:p>
          <a:p>
            <a:pPr marL="285750" indent="-285750">
              <a:buFont typeface="Wingdings" pitchFamily="2" charset="2"/>
              <a:buChar char="q"/>
            </a:pPr>
            <a:r>
              <a:rPr lang="en-US" sz="2200" dirty="0"/>
              <a:t>  Return a file's metadata using the </a:t>
            </a:r>
            <a:r>
              <a:rPr lang="en-US" sz="2200" dirty="0" err="1"/>
              <a:t>os.stat</a:t>
            </a:r>
            <a:r>
              <a:rPr lang="en-US" sz="2200" dirty="0"/>
              <a:t>() function</a:t>
            </a:r>
            <a:br>
              <a:rPr lang="en-US" sz="2200" dirty="0"/>
            </a:br>
            <a:endParaRPr lang="en-US" sz="2200" dirty="0"/>
          </a:p>
          <a:p>
            <a:pPr marL="285750" indent="-285750">
              <a:buFont typeface="Wingdings" pitchFamily="2" charset="2"/>
              <a:buChar char="q"/>
            </a:pPr>
            <a:r>
              <a:rPr lang="en-US" sz="2200" dirty="0"/>
              <a:t>  Use functions to get the size of a file, when it was last accessed, and when it was last modified</a:t>
            </a:r>
            <a:br>
              <a:rPr lang="en-US" sz="2200" dirty="0"/>
            </a:br>
            <a:endParaRPr lang="en-US" sz="2200" dirty="0"/>
          </a:p>
          <a:p>
            <a:pPr marL="285750" indent="-285750">
              <a:buFont typeface="Wingdings" pitchFamily="2" charset="2"/>
              <a:buChar char="q"/>
            </a:pPr>
            <a:r>
              <a:rPr lang="en-US" sz="2200" dirty="0"/>
              <a:t>  Convert dates and times from one format to another using the the datetime module</a:t>
            </a:r>
            <a:br>
              <a:rPr lang="en-US" sz="2200" dirty="0"/>
            </a:br>
            <a:endParaRPr lang="en-US" sz="2200" dirty="0"/>
          </a:p>
          <a:p>
            <a:pPr marL="285750" indent="-285750">
              <a:buFont typeface="Wingdings" pitchFamily="2" charset="2"/>
              <a:buChar char="q"/>
            </a:pPr>
            <a:r>
              <a:rPr lang="en-US" sz="2200" dirty="0"/>
              <a:t>  Remove files from a system using the </a:t>
            </a:r>
            <a:r>
              <a:rPr lang="en-US" sz="2200" dirty="0" err="1"/>
              <a:t>os.remove</a:t>
            </a:r>
            <a:r>
              <a:rPr lang="en-US" sz="2200" dirty="0"/>
              <a:t>() function.</a:t>
            </a:r>
            <a:br>
              <a:rPr lang="en-US" sz="2200" dirty="0"/>
            </a:br>
            <a:endParaRPr lang="en-US" sz="2200" dirty="0"/>
          </a:p>
          <a:p>
            <a:pPr marL="285750" indent="-285750">
              <a:buFont typeface="Wingdings" pitchFamily="2" charset="2"/>
              <a:buChar char="q"/>
            </a:pPr>
            <a:r>
              <a:rPr lang="en-US" sz="2200" dirty="0"/>
              <a:t>  Extract zip files using the </a:t>
            </a:r>
            <a:r>
              <a:rPr lang="en-US" sz="2200" dirty="0" err="1"/>
              <a:t>zipfile</a:t>
            </a:r>
            <a:r>
              <a:rPr lang="en-US" sz="2200" dirty="0"/>
              <a:t> module.</a:t>
            </a:r>
          </a:p>
          <a:p>
            <a:br>
              <a:rPr lang="en-US" sz="2400" dirty="0"/>
            </a:br>
            <a:endParaRPr lang="en-US" sz="2400" dirty="0"/>
          </a:p>
          <a:p>
            <a:pPr marL="171450" indent="-171450">
              <a:buFont typeface="Wingdings" pitchFamily="2" charset="2"/>
              <a:buChar char="q"/>
            </a:pPr>
            <a:endParaRPr lang="en-US" sz="2400" dirty="0"/>
          </a:p>
          <a:p>
            <a:pPr marL="171450" indent="-171450">
              <a:buFont typeface="Wingdings" pitchFamily="2" charset="2"/>
              <a:buChar char="q"/>
            </a:pPr>
            <a:endParaRPr lang="en-US" sz="2400" dirty="0"/>
          </a:p>
          <a:p>
            <a:pPr marL="171450" indent="-171450">
              <a:buFont typeface="Wingdings" pitchFamily="2" charset="2"/>
              <a:buChar char="q"/>
            </a:pPr>
            <a:endParaRPr lang="en-US" sz="2400" dirty="0"/>
          </a:p>
          <a:p>
            <a:pPr marL="171450" indent="-171450">
              <a:buFont typeface="Wingdings" pitchFamily="2" charset="2"/>
              <a:buChar char="q"/>
            </a:pPr>
            <a:endParaRPr lang="en-US" sz="2400" dirty="0"/>
          </a:p>
          <a:p>
            <a:pPr marL="171450" indent="-171450">
              <a:buFont typeface="Wingdings" pitchFamily="2" charset="2"/>
              <a:buChar char="q"/>
            </a:pPr>
            <a:endParaRPr lang="en-US" sz="2100" dirty="0"/>
          </a:p>
          <a:p>
            <a:pPr marL="171450" indent="-171450">
              <a:buFont typeface="Wingdings" pitchFamily="2" charset="2"/>
              <a:buChar char="q"/>
            </a:pPr>
            <a:endParaRPr lang="en-US" sz="2100" dirty="0"/>
          </a:p>
          <a:p>
            <a:endParaRPr lang="en-US" sz="2100" dirty="0"/>
          </a:p>
        </p:txBody>
      </p:sp>
    </p:spTree>
    <p:extLst>
      <p:ext uri="{BB962C8B-B14F-4D97-AF65-F5344CB8AC3E}">
        <p14:creationId xmlns:p14="http://schemas.microsoft.com/office/powerpoint/2010/main" val="25815819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Searching the Red Flag Sea</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0391"/>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Review</a:t>
            </a:r>
          </a:p>
        </p:txBody>
      </p:sp>
    </p:spTree>
    <p:extLst>
      <p:ext uri="{BB962C8B-B14F-4D97-AF65-F5344CB8AC3E}">
        <p14:creationId xmlns:p14="http://schemas.microsoft.com/office/powerpoint/2010/main" val="37155533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Today’s Goals</a:t>
            </a:r>
          </a:p>
        </p:txBody>
      </p:sp>
      <p:sp>
        <p:nvSpPr>
          <p:cNvPr id="6" name="TextBox 5">
            <a:extLst>
              <a:ext uri="{FF2B5EF4-FFF2-40B4-BE49-F238E27FC236}">
                <a16:creationId xmlns:a16="http://schemas.microsoft.com/office/drawing/2014/main" id="{4295E16A-DA1E-4A90-ABAE-920CC38E11FC}"/>
              </a:ext>
            </a:extLst>
          </p:cNvPr>
          <p:cNvSpPr txBox="1"/>
          <p:nvPr/>
        </p:nvSpPr>
        <p:spPr>
          <a:xfrm>
            <a:off x="152400" y="687721"/>
            <a:ext cx="8839200" cy="7971413"/>
          </a:xfrm>
          <a:prstGeom prst="rect">
            <a:avLst/>
          </a:prstGeom>
          <a:noFill/>
          <a:ln w="6350">
            <a:solidFill>
              <a:schemeClr val="tx1"/>
            </a:solidFill>
            <a:prstDash val="dash"/>
          </a:ln>
        </p:spPr>
        <p:txBody>
          <a:bodyPr wrap="square" rtlCol="0">
            <a:spAutoFit/>
          </a:bodyPr>
          <a:lstStyle/>
          <a:p>
            <a:r>
              <a:rPr lang="en-US" sz="2100" b="1" dirty="0"/>
              <a:t>By the end of class, you will be able to:</a:t>
            </a:r>
            <a:br>
              <a:rPr lang="en-US" sz="2100" b="1" dirty="0"/>
            </a:br>
            <a:endParaRPr lang="en-US" sz="2100" b="1" dirty="0"/>
          </a:p>
          <a:p>
            <a:endParaRPr lang="en-US" sz="2100" dirty="0"/>
          </a:p>
          <a:p>
            <a:pPr marL="342900" indent="-342900">
              <a:buFont typeface="Wingdings" pitchFamily="2" charset="2"/>
              <a:buChar char="ü"/>
            </a:pPr>
            <a:r>
              <a:rPr lang="en-US" sz="2200" dirty="0"/>
              <a:t>  Return a file's metadata using the </a:t>
            </a:r>
            <a:r>
              <a:rPr lang="en-US" sz="2200" dirty="0" err="1"/>
              <a:t>os.stat</a:t>
            </a:r>
            <a:r>
              <a:rPr lang="en-US" sz="2200" dirty="0"/>
              <a:t>() function</a:t>
            </a:r>
            <a:br>
              <a:rPr lang="en-US" sz="2200" dirty="0"/>
            </a:br>
            <a:endParaRPr lang="en-US" sz="2200" dirty="0"/>
          </a:p>
          <a:p>
            <a:pPr marL="342900" indent="-342900">
              <a:buFont typeface="Wingdings" pitchFamily="2" charset="2"/>
              <a:buChar char="ü"/>
            </a:pPr>
            <a:r>
              <a:rPr lang="en-US" sz="2200" dirty="0"/>
              <a:t>  Use functions to get the size of a file, when it was last accessed, and when it was last modified</a:t>
            </a:r>
            <a:br>
              <a:rPr lang="en-US" sz="2200" dirty="0"/>
            </a:br>
            <a:endParaRPr lang="en-US" sz="2200" dirty="0"/>
          </a:p>
          <a:p>
            <a:pPr marL="342900" indent="-342900">
              <a:buFont typeface="Wingdings" pitchFamily="2" charset="2"/>
              <a:buChar char="ü"/>
            </a:pPr>
            <a:r>
              <a:rPr lang="en-US" sz="2200" dirty="0"/>
              <a:t>  Convert dates and times from one format to another using the the datetime module</a:t>
            </a:r>
            <a:br>
              <a:rPr lang="en-US" sz="2200" dirty="0"/>
            </a:br>
            <a:endParaRPr lang="en-US" sz="2200" dirty="0"/>
          </a:p>
          <a:p>
            <a:pPr marL="342900" indent="-342900">
              <a:buFont typeface="Wingdings" pitchFamily="2" charset="2"/>
              <a:buChar char="ü"/>
            </a:pPr>
            <a:r>
              <a:rPr lang="en-US" sz="2200" dirty="0"/>
              <a:t>  Remove files from a system using the </a:t>
            </a:r>
            <a:r>
              <a:rPr lang="en-US" sz="2200" dirty="0" err="1"/>
              <a:t>os.remove</a:t>
            </a:r>
            <a:r>
              <a:rPr lang="en-US" sz="2200" dirty="0"/>
              <a:t>() function.</a:t>
            </a:r>
            <a:br>
              <a:rPr lang="en-US" sz="2200" dirty="0"/>
            </a:br>
            <a:endParaRPr lang="en-US" sz="2200" dirty="0"/>
          </a:p>
          <a:p>
            <a:pPr marL="285750" indent="-285750">
              <a:buFont typeface="Wingdings" pitchFamily="2" charset="2"/>
              <a:buChar char="q"/>
            </a:pPr>
            <a:r>
              <a:rPr lang="en-US" sz="2200" dirty="0"/>
              <a:t>  Extract zip files using the </a:t>
            </a:r>
            <a:r>
              <a:rPr lang="en-US" sz="2200" dirty="0" err="1"/>
              <a:t>zipfile</a:t>
            </a:r>
            <a:r>
              <a:rPr lang="en-US" sz="2200" dirty="0"/>
              <a:t> module.</a:t>
            </a:r>
          </a:p>
          <a:p>
            <a:br>
              <a:rPr lang="en-US" sz="2400" dirty="0"/>
            </a:br>
            <a:endParaRPr lang="en-US" sz="2400" dirty="0"/>
          </a:p>
          <a:p>
            <a:pPr marL="171450" indent="-171450">
              <a:buFont typeface="Wingdings" pitchFamily="2" charset="2"/>
              <a:buChar char="q"/>
            </a:pPr>
            <a:endParaRPr lang="en-US" sz="2400" dirty="0"/>
          </a:p>
          <a:p>
            <a:pPr marL="171450" indent="-171450">
              <a:buFont typeface="Wingdings" pitchFamily="2" charset="2"/>
              <a:buChar char="q"/>
            </a:pPr>
            <a:endParaRPr lang="en-US" sz="2400" dirty="0"/>
          </a:p>
          <a:p>
            <a:pPr marL="171450" indent="-171450">
              <a:buFont typeface="Wingdings" pitchFamily="2" charset="2"/>
              <a:buChar char="q"/>
            </a:pPr>
            <a:endParaRPr lang="en-US" sz="2400" dirty="0"/>
          </a:p>
          <a:p>
            <a:pPr marL="171450" indent="-171450">
              <a:buFont typeface="Wingdings" pitchFamily="2" charset="2"/>
              <a:buChar char="q"/>
            </a:pPr>
            <a:endParaRPr lang="en-US" sz="2400" dirty="0"/>
          </a:p>
          <a:p>
            <a:pPr marL="171450" indent="-171450">
              <a:buFont typeface="Wingdings" pitchFamily="2" charset="2"/>
              <a:buChar char="q"/>
            </a:pPr>
            <a:endParaRPr lang="en-US" sz="2100" dirty="0"/>
          </a:p>
          <a:p>
            <a:pPr marL="171450" indent="-171450">
              <a:buFont typeface="Wingdings" pitchFamily="2" charset="2"/>
              <a:buChar char="q"/>
            </a:pPr>
            <a:endParaRPr lang="en-US" sz="2100" dirty="0"/>
          </a:p>
          <a:p>
            <a:endParaRPr lang="en-US" sz="2100" dirty="0"/>
          </a:p>
        </p:txBody>
      </p:sp>
    </p:spTree>
    <p:extLst>
      <p:ext uri="{BB962C8B-B14F-4D97-AF65-F5344CB8AC3E}">
        <p14:creationId xmlns:p14="http://schemas.microsoft.com/office/powerpoint/2010/main" val="16861005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a:xfrm>
            <a:off x="3200400" y="80936"/>
            <a:ext cx="5743729" cy="411480"/>
          </a:xfrm>
        </p:spPr>
        <p:txBody>
          <a:bodyPr/>
          <a:lstStyle/>
          <a:p>
            <a:r>
              <a:rPr lang="en-US" dirty="0"/>
              <a:t>Activity: Red Flag CSV  (10 min)</a:t>
            </a:r>
          </a:p>
        </p:txBody>
      </p:sp>
      <p:sp>
        <p:nvSpPr>
          <p:cNvPr id="6" name="Content Placeholder 1">
            <a:extLst>
              <a:ext uri="{FF2B5EF4-FFF2-40B4-BE49-F238E27FC236}">
                <a16:creationId xmlns:a16="http://schemas.microsoft.com/office/drawing/2014/main" id="{BFE765AC-4BB9-4A42-9E9B-88110DC492D5}"/>
              </a:ext>
            </a:extLst>
          </p:cNvPr>
          <p:cNvSpPr txBox="1">
            <a:spLocks/>
          </p:cNvSpPr>
          <p:nvPr/>
        </p:nvSpPr>
        <p:spPr>
          <a:xfrm>
            <a:off x="228599" y="492416"/>
            <a:ext cx="8715530" cy="6019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marL="0" indent="0">
              <a:buNone/>
            </a:pPr>
            <a:r>
              <a:rPr lang="en-US" sz="2100" dirty="0"/>
              <a:t>In this follow up activity, you will go into the code you just wrote for the Red Flag Sea activity and modify it so that, instead of printing the information to the screen, your application creates a new CSV with the file metadata inside of it instead of printing the information to the screen.</a:t>
            </a:r>
          </a:p>
          <a:p>
            <a:endParaRPr lang="en-US" sz="2100" dirty="0"/>
          </a:p>
          <a:p>
            <a:r>
              <a:rPr lang="en-US" sz="2100" b="1" dirty="0"/>
              <a:t>Instructions:</a:t>
            </a:r>
            <a:br>
              <a:rPr lang="en-US" sz="2100" b="1" dirty="0"/>
            </a:br>
            <a:endParaRPr lang="en-US" sz="2100" dirty="0"/>
          </a:p>
          <a:p>
            <a:pPr lvl="1"/>
            <a:r>
              <a:rPr lang="en-US" sz="2100" dirty="0"/>
              <a:t>Using the previous activity as a jumping off point, modify the application so that instead of printing out all of the file metadata to the screen, it will instead create a CSV file that holds all of the information instead.</a:t>
            </a:r>
            <a:br>
              <a:rPr lang="en-US" sz="2100" dirty="0"/>
            </a:br>
            <a:br>
              <a:rPr lang="en-US" sz="2100" dirty="0"/>
            </a:br>
            <a:endParaRPr lang="en-US" sz="2100" dirty="0"/>
          </a:p>
          <a:p>
            <a:pPr lvl="1"/>
            <a:r>
              <a:rPr lang="en-US" sz="2100" dirty="0"/>
              <a:t>You only need to add and modify two lines of your original code. We provided the script file for you with where this needs to happen.</a:t>
            </a:r>
          </a:p>
          <a:p>
            <a:pPr marL="0" indent="0">
              <a:lnSpc>
                <a:spcPct val="110000"/>
              </a:lnSpc>
              <a:buNone/>
            </a:pPr>
            <a:endParaRPr lang="en-US" sz="1900" dirty="0"/>
          </a:p>
        </p:txBody>
      </p:sp>
    </p:spTree>
    <p:extLst>
      <p:ext uri="{BB962C8B-B14F-4D97-AF65-F5344CB8AC3E}">
        <p14:creationId xmlns:p14="http://schemas.microsoft.com/office/powerpoint/2010/main" val="5635066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Red Flag CSV</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0391"/>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Review</a:t>
            </a:r>
          </a:p>
        </p:txBody>
      </p:sp>
    </p:spTree>
    <p:extLst>
      <p:ext uri="{BB962C8B-B14F-4D97-AF65-F5344CB8AC3E}">
        <p14:creationId xmlns:p14="http://schemas.microsoft.com/office/powerpoint/2010/main" val="2743838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1EF66-CD30-C345-B7AF-558944C5A243}"/>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ED0139D5-5CFE-2F4D-9C53-06588B85BB1C}"/>
              </a:ext>
            </a:extLst>
          </p:cNvPr>
          <p:cNvSpPr txBox="1"/>
          <p:nvPr/>
        </p:nvSpPr>
        <p:spPr>
          <a:xfrm>
            <a:off x="76218" y="762000"/>
            <a:ext cx="8991564" cy="5478423"/>
          </a:xfrm>
          <a:prstGeom prst="rect">
            <a:avLst/>
          </a:prstGeom>
          <a:noFill/>
        </p:spPr>
        <p:txBody>
          <a:bodyPr wrap="none" rtlCol="0">
            <a:spAutoFit/>
          </a:bodyPr>
          <a:lstStyle/>
          <a:p>
            <a:r>
              <a:rPr lang="en-US" sz="1400" dirty="0">
                <a:latin typeface="Menlo" panose="020B0609030804020204" pitchFamily="49" charset="0"/>
                <a:ea typeface="Menlo" panose="020B0609030804020204" pitchFamily="49" charset="0"/>
                <a:cs typeface="Menlo" panose="020B0609030804020204" pitchFamily="49" charset="0"/>
              </a:rPr>
              <a:t>import </a:t>
            </a:r>
            <a:r>
              <a:rPr lang="en-US" sz="1400" dirty="0" err="1">
                <a:latin typeface="Menlo" panose="020B0609030804020204" pitchFamily="49" charset="0"/>
                <a:ea typeface="Menlo" panose="020B0609030804020204" pitchFamily="49" charset="0"/>
                <a:cs typeface="Menlo" panose="020B0609030804020204" pitchFamily="49" charset="0"/>
              </a:rPr>
              <a:t>os</a:t>
            </a:r>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import datetime</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err="1">
                <a:latin typeface="Menlo" panose="020B0609030804020204" pitchFamily="49" charset="0"/>
                <a:ea typeface="Menlo" panose="020B0609030804020204" pitchFamily="49" charset="0"/>
                <a:cs typeface="Menlo" panose="020B0609030804020204" pitchFamily="49" charset="0"/>
              </a:rPr>
              <a:t>csvFile</a:t>
            </a:r>
            <a:r>
              <a:rPr lang="en-US" sz="1400" dirty="0">
                <a:latin typeface="Menlo" panose="020B0609030804020204" pitchFamily="49" charset="0"/>
                <a:ea typeface="Menlo" panose="020B0609030804020204" pitchFamily="49" charset="0"/>
                <a:cs typeface="Menlo" panose="020B0609030804020204" pitchFamily="49" charset="0"/>
              </a:rPr>
              <a:t> = open("</a:t>
            </a:r>
            <a:r>
              <a:rPr lang="en-US" sz="1400" dirty="0" err="1">
                <a:latin typeface="Menlo" panose="020B0609030804020204" pitchFamily="49" charset="0"/>
                <a:ea typeface="Menlo" panose="020B0609030804020204" pitchFamily="49" charset="0"/>
                <a:cs typeface="Menlo" panose="020B0609030804020204" pitchFamily="49" charset="0"/>
              </a:rPr>
              <a:t>RedFlags.csv</a:t>
            </a:r>
            <a:r>
              <a:rPr lang="en-US" sz="1400" dirty="0">
                <a:latin typeface="Menlo" panose="020B0609030804020204" pitchFamily="49" charset="0"/>
                <a:ea typeface="Menlo" panose="020B0609030804020204" pitchFamily="49" charset="0"/>
                <a:cs typeface="Menlo" panose="020B0609030804020204" pitchFamily="49" charset="0"/>
              </a:rPr>
              <a:t>", "w")</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for root, </a:t>
            </a:r>
            <a:r>
              <a:rPr lang="en-US" sz="1400" dirty="0" err="1">
                <a:latin typeface="Menlo" panose="020B0609030804020204" pitchFamily="49" charset="0"/>
                <a:ea typeface="Menlo" panose="020B0609030804020204" pitchFamily="49" charset="0"/>
                <a:cs typeface="Menlo" panose="020B0609030804020204" pitchFamily="49" charset="0"/>
              </a:rPr>
              <a:t>dirs</a:t>
            </a:r>
            <a:r>
              <a:rPr lang="en-US" sz="1400" dirty="0">
                <a:latin typeface="Menlo" panose="020B0609030804020204" pitchFamily="49" charset="0"/>
                <a:ea typeface="Menlo" panose="020B0609030804020204" pitchFamily="49" charset="0"/>
                <a:cs typeface="Menlo" panose="020B0609030804020204" pitchFamily="49" charset="0"/>
              </a:rPr>
              <a:t>, files in </a:t>
            </a:r>
            <a:r>
              <a:rPr lang="en-US" sz="1400" dirty="0" err="1">
                <a:latin typeface="Menlo" panose="020B0609030804020204" pitchFamily="49" charset="0"/>
                <a:ea typeface="Menlo" panose="020B0609030804020204" pitchFamily="49" charset="0"/>
                <a:cs typeface="Menlo" panose="020B0609030804020204" pitchFamily="49" charset="0"/>
              </a:rPr>
              <a:t>os.walk</a:t>
            </a:r>
            <a:r>
              <a:rPr lang="en-US" sz="1400" dirty="0">
                <a:latin typeface="Menlo" panose="020B0609030804020204" pitchFamily="49" charset="0"/>
                <a:ea typeface="Menlo" panose="020B0609030804020204" pitchFamily="49" charset="0"/>
                <a:cs typeface="Menlo" panose="020B0609030804020204" pitchFamily="49" charset="0"/>
              </a:rPr>
              <a:t>('Text'):</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print("GETTING FILE INFO")</a:t>
            </a:r>
          </a:p>
          <a:p>
            <a:r>
              <a:rPr lang="en-US" sz="1400" dirty="0">
                <a:latin typeface="Menlo" panose="020B0609030804020204" pitchFamily="49" charset="0"/>
                <a:ea typeface="Menlo" panose="020B0609030804020204" pitchFamily="49" charset="0"/>
                <a:cs typeface="Menlo" panose="020B0609030804020204" pitchFamily="49" charset="0"/>
              </a:rPr>
              <a:t>    for </a:t>
            </a:r>
            <a:r>
              <a:rPr lang="en-US" sz="1400" dirty="0" err="1">
                <a:latin typeface="Menlo" panose="020B0609030804020204" pitchFamily="49" charset="0"/>
                <a:ea typeface="Menlo" panose="020B0609030804020204" pitchFamily="49" charset="0"/>
                <a:cs typeface="Menlo" panose="020B0609030804020204" pitchFamily="49" charset="0"/>
              </a:rPr>
              <a:t>file_name</a:t>
            </a:r>
            <a:r>
              <a:rPr lang="en-US" sz="1400" dirty="0">
                <a:latin typeface="Menlo" panose="020B0609030804020204" pitchFamily="49" charset="0"/>
                <a:ea typeface="Menlo" panose="020B0609030804020204" pitchFamily="49" charset="0"/>
                <a:cs typeface="Menlo" panose="020B0609030804020204" pitchFamily="49" charset="0"/>
              </a:rPr>
              <a:t> in files:</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file_path</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os.path.join</a:t>
            </a:r>
            <a:r>
              <a:rPr lang="en-US" sz="1400" dirty="0">
                <a:latin typeface="Menlo" panose="020B0609030804020204" pitchFamily="49" charset="0"/>
                <a:ea typeface="Menlo" panose="020B0609030804020204" pitchFamily="49" charset="0"/>
                <a:cs typeface="Menlo" panose="020B0609030804020204" pitchFamily="49" charset="0"/>
              </a:rPr>
              <a:t>(root, </a:t>
            </a:r>
            <a:r>
              <a:rPr lang="en-US" sz="1400" dirty="0" err="1">
                <a:latin typeface="Menlo" panose="020B0609030804020204" pitchFamily="49" charset="0"/>
                <a:ea typeface="Menlo" panose="020B0609030804020204" pitchFamily="49" charset="0"/>
                <a:cs typeface="Menlo" panose="020B0609030804020204" pitchFamily="49" charset="0"/>
              </a:rPr>
              <a:t>file_name</a:t>
            </a:r>
            <a:r>
              <a:rPr lang="en-US" sz="1400" dirty="0">
                <a:latin typeface="Menlo" panose="020B0609030804020204" pitchFamily="49" charset="0"/>
                <a:ea typeface="Menlo" panose="020B0609030804020204" pitchFamily="49" charset="0"/>
                <a:cs typeface="Menlo" panose="020B0609030804020204" pitchFamily="49" charset="0"/>
              </a:rPr>
              <a:t>)</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fileInfo</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os.stat</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file_path</a:t>
            </a:r>
            <a:r>
              <a:rPr lang="en-US" sz="1400" dirty="0">
                <a:latin typeface="Menlo" panose="020B0609030804020204" pitchFamily="49" charset="0"/>
                <a:ea typeface="Menlo" panose="020B0609030804020204" pitchFamily="49" charset="0"/>
                <a:cs typeface="Menlo" panose="020B0609030804020204" pitchFamily="49" charset="0"/>
              </a:rPr>
              <a:t>)</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fileInfo.st_mtime</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datetime.datetime.fromtimestamp</a:t>
            </a:r>
            <a:r>
              <a:rPr lang="en-US" sz="1400" dirty="0">
                <a:latin typeface="Menlo" panose="020B0609030804020204" pitchFamily="49" charset="0"/>
                <a:ea typeface="Menlo" panose="020B0609030804020204" pitchFamily="49" charset="0"/>
                <a:cs typeface="Menlo" panose="020B0609030804020204" pitchFamily="49" charset="0"/>
              </a:rPr>
              <a:t>(</a:t>
            </a: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strftime</a:t>
            </a:r>
            <a:r>
              <a:rPr lang="en-US" sz="1400" dirty="0">
                <a:latin typeface="Menlo" panose="020B0609030804020204" pitchFamily="49" charset="0"/>
                <a:ea typeface="Menlo" panose="020B0609030804020204" pitchFamily="49" charset="0"/>
                <a:cs typeface="Menlo" panose="020B0609030804020204" pitchFamily="49" charset="0"/>
              </a:rPr>
              <a:t>('%c’)</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fileSize</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fileInfo.st_size</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csvFile.write</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file_path</a:t>
            </a:r>
            <a:r>
              <a:rPr lang="en-US" sz="1400" dirty="0">
                <a:latin typeface="Menlo" panose="020B0609030804020204" pitchFamily="49" charset="0"/>
                <a:ea typeface="Menlo" panose="020B0609030804020204" pitchFamily="49" charset="0"/>
                <a:cs typeface="Menlo" panose="020B0609030804020204" pitchFamily="49" charset="0"/>
              </a:rPr>
              <a:t> + "," + </a:t>
            </a:r>
            <a:r>
              <a:rPr lang="en-US" sz="1400" dirty="0" err="1">
                <a:latin typeface="Menlo" panose="020B0609030804020204" pitchFamily="49" charset="0"/>
                <a:ea typeface="Menlo" panose="020B0609030804020204" pitchFamily="49" charset="0"/>
                <a:cs typeface="Menlo" panose="020B0609030804020204" pitchFamily="49" charset="0"/>
              </a:rPr>
              <a:t>str</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fileSize</a:t>
            </a:r>
            <a:r>
              <a:rPr lang="en-US" sz="1400" dirty="0">
                <a:latin typeface="Menlo" panose="020B0609030804020204" pitchFamily="49" charset="0"/>
                <a:ea typeface="Menlo" panose="020B0609030804020204" pitchFamily="49" charset="0"/>
                <a:cs typeface="Menlo" panose="020B0609030804020204" pitchFamily="49" charset="0"/>
              </a:rPr>
              <a:t>) + "," +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 + "\n")</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err="1">
                <a:latin typeface="Menlo" panose="020B0609030804020204" pitchFamily="49" charset="0"/>
                <a:ea typeface="Menlo" panose="020B0609030804020204" pitchFamily="49" charset="0"/>
                <a:cs typeface="Menlo" panose="020B0609030804020204" pitchFamily="49" charset="0"/>
              </a:rPr>
              <a:t>csvFile.close</a:t>
            </a:r>
            <a:r>
              <a:rPr lang="en-US" sz="1400" dirty="0">
                <a:latin typeface="Menlo" panose="020B0609030804020204" pitchFamily="49" charset="0"/>
                <a:ea typeface="Menlo" panose="020B0609030804020204" pitchFamily="49" charset="0"/>
                <a:cs typeface="Menlo" panose="020B0609030804020204" pitchFamily="49" charset="0"/>
              </a:rPr>
              <a:t>()</a:t>
            </a:r>
          </a:p>
          <a:p>
            <a:endParaRPr lang="en-US" sz="1400" dirty="0"/>
          </a:p>
        </p:txBody>
      </p:sp>
      <p:sp>
        <p:nvSpPr>
          <p:cNvPr id="4" name="Rectangle 3">
            <a:extLst>
              <a:ext uri="{FF2B5EF4-FFF2-40B4-BE49-F238E27FC236}">
                <a16:creationId xmlns:a16="http://schemas.microsoft.com/office/drawing/2014/main" id="{A3E0F60F-0359-7948-A11F-4F7EDE3B7FFA}"/>
              </a:ext>
            </a:extLst>
          </p:cNvPr>
          <p:cNvSpPr/>
          <p:nvPr/>
        </p:nvSpPr>
        <p:spPr>
          <a:xfrm>
            <a:off x="76218" y="762000"/>
            <a:ext cx="1828782" cy="5334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E266317-4092-894F-8205-C9FE2C2BA306}"/>
              </a:ext>
            </a:extLst>
          </p:cNvPr>
          <p:cNvSpPr/>
          <p:nvPr/>
        </p:nvSpPr>
        <p:spPr>
          <a:xfrm>
            <a:off x="4724400" y="1060938"/>
            <a:ext cx="4572000" cy="646331"/>
          </a:xfrm>
          <a:prstGeom prst="rect">
            <a:avLst/>
          </a:prstGeom>
        </p:spPr>
        <p:txBody>
          <a:bodyPr>
            <a:spAutoFit/>
          </a:bodyPr>
          <a:lstStyle/>
          <a:p>
            <a:r>
              <a:rPr lang="en-US" dirty="0">
                <a:solidFill>
                  <a:srgbClr val="FF0000"/>
                </a:solidFill>
                <a:latin typeface="Menlo" panose="020B0609030804020204" pitchFamily="49" charset="0"/>
              </a:rPr>
              <a:t>Import the two modules that will be used in this code</a:t>
            </a:r>
            <a:endParaRPr lang="en-US" b="0" dirty="0">
              <a:solidFill>
                <a:srgbClr val="FF0000"/>
              </a:solidFill>
              <a:effectLst/>
              <a:latin typeface="Menlo" panose="020B0609030804020204" pitchFamily="49" charset="0"/>
            </a:endParaRPr>
          </a:p>
        </p:txBody>
      </p:sp>
    </p:spTree>
    <p:extLst>
      <p:ext uri="{BB962C8B-B14F-4D97-AF65-F5344CB8AC3E}">
        <p14:creationId xmlns:p14="http://schemas.microsoft.com/office/powerpoint/2010/main" val="10156211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1EF66-CD30-C345-B7AF-558944C5A243}"/>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ED0139D5-5CFE-2F4D-9C53-06588B85BB1C}"/>
              </a:ext>
            </a:extLst>
          </p:cNvPr>
          <p:cNvSpPr txBox="1"/>
          <p:nvPr/>
        </p:nvSpPr>
        <p:spPr>
          <a:xfrm>
            <a:off x="76218" y="762000"/>
            <a:ext cx="8991564" cy="5478423"/>
          </a:xfrm>
          <a:prstGeom prst="rect">
            <a:avLst/>
          </a:prstGeom>
          <a:noFill/>
        </p:spPr>
        <p:txBody>
          <a:bodyPr wrap="none" rtlCol="0">
            <a:spAutoFit/>
          </a:bodyPr>
          <a:lstStyle/>
          <a:p>
            <a:r>
              <a:rPr lang="en-US" sz="1400" dirty="0">
                <a:latin typeface="Menlo" panose="020B0609030804020204" pitchFamily="49" charset="0"/>
                <a:ea typeface="Menlo" panose="020B0609030804020204" pitchFamily="49" charset="0"/>
                <a:cs typeface="Menlo" panose="020B0609030804020204" pitchFamily="49" charset="0"/>
              </a:rPr>
              <a:t>import </a:t>
            </a:r>
            <a:r>
              <a:rPr lang="en-US" sz="1400" dirty="0" err="1">
                <a:latin typeface="Menlo" panose="020B0609030804020204" pitchFamily="49" charset="0"/>
                <a:ea typeface="Menlo" panose="020B0609030804020204" pitchFamily="49" charset="0"/>
                <a:cs typeface="Menlo" panose="020B0609030804020204" pitchFamily="49" charset="0"/>
              </a:rPr>
              <a:t>os</a:t>
            </a:r>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import datetime</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err="1">
                <a:latin typeface="Menlo" panose="020B0609030804020204" pitchFamily="49" charset="0"/>
                <a:ea typeface="Menlo" panose="020B0609030804020204" pitchFamily="49" charset="0"/>
                <a:cs typeface="Menlo" panose="020B0609030804020204" pitchFamily="49" charset="0"/>
              </a:rPr>
              <a:t>csvFile</a:t>
            </a:r>
            <a:r>
              <a:rPr lang="en-US" sz="1400" dirty="0">
                <a:latin typeface="Menlo" panose="020B0609030804020204" pitchFamily="49" charset="0"/>
                <a:ea typeface="Menlo" panose="020B0609030804020204" pitchFamily="49" charset="0"/>
                <a:cs typeface="Menlo" panose="020B0609030804020204" pitchFamily="49" charset="0"/>
              </a:rPr>
              <a:t> = open("</a:t>
            </a:r>
            <a:r>
              <a:rPr lang="en-US" sz="1400" dirty="0" err="1">
                <a:latin typeface="Menlo" panose="020B0609030804020204" pitchFamily="49" charset="0"/>
                <a:ea typeface="Menlo" panose="020B0609030804020204" pitchFamily="49" charset="0"/>
                <a:cs typeface="Menlo" panose="020B0609030804020204" pitchFamily="49" charset="0"/>
              </a:rPr>
              <a:t>RedFlags.csv</a:t>
            </a:r>
            <a:r>
              <a:rPr lang="en-US" sz="1400" dirty="0">
                <a:latin typeface="Menlo" panose="020B0609030804020204" pitchFamily="49" charset="0"/>
                <a:ea typeface="Menlo" panose="020B0609030804020204" pitchFamily="49" charset="0"/>
                <a:cs typeface="Menlo" panose="020B0609030804020204" pitchFamily="49" charset="0"/>
              </a:rPr>
              <a:t>", "w")</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for root, </a:t>
            </a:r>
            <a:r>
              <a:rPr lang="en-US" sz="1400" dirty="0" err="1">
                <a:latin typeface="Menlo" panose="020B0609030804020204" pitchFamily="49" charset="0"/>
                <a:ea typeface="Menlo" panose="020B0609030804020204" pitchFamily="49" charset="0"/>
                <a:cs typeface="Menlo" panose="020B0609030804020204" pitchFamily="49" charset="0"/>
              </a:rPr>
              <a:t>dirs</a:t>
            </a:r>
            <a:r>
              <a:rPr lang="en-US" sz="1400" dirty="0">
                <a:latin typeface="Menlo" panose="020B0609030804020204" pitchFamily="49" charset="0"/>
                <a:ea typeface="Menlo" panose="020B0609030804020204" pitchFamily="49" charset="0"/>
                <a:cs typeface="Menlo" panose="020B0609030804020204" pitchFamily="49" charset="0"/>
              </a:rPr>
              <a:t>, files in </a:t>
            </a:r>
            <a:r>
              <a:rPr lang="en-US" sz="1400" dirty="0" err="1">
                <a:latin typeface="Menlo" panose="020B0609030804020204" pitchFamily="49" charset="0"/>
                <a:ea typeface="Menlo" panose="020B0609030804020204" pitchFamily="49" charset="0"/>
                <a:cs typeface="Menlo" panose="020B0609030804020204" pitchFamily="49" charset="0"/>
              </a:rPr>
              <a:t>os.walk</a:t>
            </a:r>
            <a:r>
              <a:rPr lang="en-US" sz="1400" dirty="0">
                <a:latin typeface="Menlo" panose="020B0609030804020204" pitchFamily="49" charset="0"/>
                <a:ea typeface="Menlo" panose="020B0609030804020204" pitchFamily="49" charset="0"/>
                <a:cs typeface="Menlo" panose="020B0609030804020204" pitchFamily="49" charset="0"/>
              </a:rPr>
              <a:t>('Text'):</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print("GETTING FILE INFO")</a:t>
            </a:r>
          </a:p>
          <a:p>
            <a:r>
              <a:rPr lang="en-US" sz="1400" dirty="0">
                <a:latin typeface="Menlo" panose="020B0609030804020204" pitchFamily="49" charset="0"/>
                <a:ea typeface="Menlo" panose="020B0609030804020204" pitchFamily="49" charset="0"/>
                <a:cs typeface="Menlo" panose="020B0609030804020204" pitchFamily="49" charset="0"/>
              </a:rPr>
              <a:t>    for </a:t>
            </a:r>
            <a:r>
              <a:rPr lang="en-US" sz="1400" dirty="0" err="1">
                <a:latin typeface="Menlo" panose="020B0609030804020204" pitchFamily="49" charset="0"/>
                <a:ea typeface="Menlo" panose="020B0609030804020204" pitchFamily="49" charset="0"/>
                <a:cs typeface="Menlo" panose="020B0609030804020204" pitchFamily="49" charset="0"/>
              </a:rPr>
              <a:t>file_name</a:t>
            </a:r>
            <a:r>
              <a:rPr lang="en-US" sz="1400" dirty="0">
                <a:latin typeface="Menlo" panose="020B0609030804020204" pitchFamily="49" charset="0"/>
                <a:ea typeface="Menlo" panose="020B0609030804020204" pitchFamily="49" charset="0"/>
                <a:cs typeface="Menlo" panose="020B0609030804020204" pitchFamily="49" charset="0"/>
              </a:rPr>
              <a:t> in files:</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file_path</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os.path.join</a:t>
            </a:r>
            <a:r>
              <a:rPr lang="en-US" sz="1400" dirty="0">
                <a:latin typeface="Menlo" panose="020B0609030804020204" pitchFamily="49" charset="0"/>
                <a:ea typeface="Menlo" panose="020B0609030804020204" pitchFamily="49" charset="0"/>
                <a:cs typeface="Menlo" panose="020B0609030804020204" pitchFamily="49" charset="0"/>
              </a:rPr>
              <a:t>(root, </a:t>
            </a:r>
            <a:r>
              <a:rPr lang="en-US" sz="1400" dirty="0" err="1">
                <a:latin typeface="Menlo" panose="020B0609030804020204" pitchFamily="49" charset="0"/>
                <a:ea typeface="Menlo" panose="020B0609030804020204" pitchFamily="49" charset="0"/>
                <a:cs typeface="Menlo" panose="020B0609030804020204" pitchFamily="49" charset="0"/>
              </a:rPr>
              <a:t>file_name</a:t>
            </a:r>
            <a:r>
              <a:rPr lang="en-US" sz="1400" dirty="0">
                <a:latin typeface="Menlo" panose="020B0609030804020204" pitchFamily="49" charset="0"/>
                <a:ea typeface="Menlo" panose="020B0609030804020204" pitchFamily="49" charset="0"/>
                <a:cs typeface="Menlo" panose="020B0609030804020204" pitchFamily="49" charset="0"/>
              </a:rPr>
              <a:t>)</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fileInfo</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os.stat</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file_path</a:t>
            </a:r>
            <a:r>
              <a:rPr lang="en-US" sz="1400" dirty="0">
                <a:latin typeface="Menlo" panose="020B0609030804020204" pitchFamily="49" charset="0"/>
                <a:ea typeface="Menlo" panose="020B0609030804020204" pitchFamily="49" charset="0"/>
                <a:cs typeface="Menlo" panose="020B0609030804020204" pitchFamily="49" charset="0"/>
              </a:rPr>
              <a:t>)</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fileInfo.st_mtime</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datetime.datetime.fromtimestamp</a:t>
            </a:r>
            <a:r>
              <a:rPr lang="en-US" sz="1400" dirty="0">
                <a:latin typeface="Menlo" panose="020B0609030804020204" pitchFamily="49" charset="0"/>
                <a:ea typeface="Menlo" panose="020B0609030804020204" pitchFamily="49" charset="0"/>
                <a:cs typeface="Menlo" panose="020B0609030804020204" pitchFamily="49" charset="0"/>
              </a:rPr>
              <a:t>(</a:t>
            </a: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strftime</a:t>
            </a:r>
            <a:r>
              <a:rPr lang="en-US" sz="1400" dirty="0">
                <a:latin typeface="Menlo" panose="020B0609030804020204" pitchFamily="49" charset="0"/>
                <a:ea typeface="Menlo" panose="020B0609030804020204" pitchFamily="49" charset="0"/>
                <a:cs typeface="Menlo" panose="020B0609030804020204" pitchFamily="49" charset="0"/>
              </a:rPr>
              <a:t>('%c’)</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fileSize</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fileInfo.st_size</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csvFile.write</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file_path</a:t>
            </a:r>
            <a:r>
              <a:rPr lang="en-US" sz="1400" dirty="0">
                <a:latin typeface="Menlo" panose="020B0609030804020204" pitchFamily="49" charset="0"/>
                <a:ea typeface="Menlo" panose="020B0609030804020204" pitchFamily="49" charset="0"/>
                <a:cs typeface="Menlo" panose="020B0609030804020204" pitchFamily="49" charset="0"/>
              </a:rPr>
              <a:t> + "," + </a:t>
            </a:r>
            <a:r>
              <a:rPr lang="en-US" sz="1400" dirty="0" err="1">
                <a:latin typeface="Menlo" panose="020B0609030804020204" pitchFamily="49" charset="0"/>
                <a:ea typeface="Menlo" panose="020B0609030804020204" pitchFamily="49" charset="0"/>
                <a:cs typeface="Menlo" panose="020B0609030804020204" pitchFamily="49" charset="0"/>
              </a:rPr>
              <a:t>str</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fileSize</a:t>
            </a:r>
            <a:r>
              <a:rPr lang="en-US" sz="1400" dirty="0">
                <a:latin typeface="Menlo" panose="020B0609030804020204" pitchFamily="49" charset="0"/>
                <a:ea typeface="Menlo" panose="020B0609030804020204" pitchFamily="49" charset="0"/>
                <a:cs typeface="Menlo" panose="020B0609030804020204" pitchFamily="49" charset="0"/>
              </a:rPr>
              <a:t>) + "," +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 + "\n")</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err="1">
                <a:latin typeface="Menlo" panose="020B0609030804020204" pitchFamily="49" charset="0"/>
                <a:ea typeface="Menlo" panose="020B0609030804020204" pitchFamily="49" charset="0"/>
                <a:cs typeface="Menlo" panose="020B0609030804020204" pitchFamily="49" charset="0"/>
              </a:rPr>
              <a:t>csvFile.close</a:t>
            </a:r>
            <a:r>
              <a:rPr lang="en-US" sz="1400" dirty="0">
                <a:latin typeface="Menlo" panose="020B0609030804020204" pitchFamily="49" charset="0"/>
                <a:ea typeface="Menlo" panose="020B0609030804020204" pitchFamily="49" charset="0"/>
                <a:cs typeface="Menlo" panose="020B0609030804020204" pitchFamily="49" charset="0"/>
              </a:rPr>
              <a:t>()</a:t>
            </a:r>
          </a:p>
          <a:p>
            <a:endParaRPr lang="en-US" sz="1400" dirty="0"/>
          </a:p>
        </p:txBody>
      </p:sp>
      <p:sp>
        <p:nvSpPr>
          <p:cNvPr id="4" name="Rectangle 3">
            <a:extLst>
              <a:ext uri="{FF2B5EF4-FFF2-40B4-BE49-F238E27FC236}">
                <a16:creationId xmlns:a16="http://schemas.microsoft.com/office/drawing/2014/main" id="{4742960D-A3FC-F245-B51F-C17643890107}"/>
              </a:ext>
            </a:extLst>
          </p:cNvPr>
          <p:cNvSpPr/>
          <p:nvPr/>
        </p:nvSpPr>
        <p:spPr>
          <a:xfrm>
            <a:off x="76218" y="1295400"/>
            <a:ext cx="3886182" cy="4572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AF80BB8-98B5-414A-B12A-9AC10D6101B7}"/>
              </a:ext>
            </a:extLst>
          </p:cNvPr>
          <p:cNvSpPr/>
          <p:nvPr/>
        </p:nvSpPr>
        <p:spPr>
          <a:xfrm>
            <a:off x="5867400" y="1277815"/>
            <a:ext cx="3048000" cy="1200329"/>
          </a:xfrm>
          <a:prstGeom prst="rect">
            <a:avLst/>
          </a:prstGeom>
        </p:spPr>
        <p:txBody>
          <a:bodyPr wrap="square">
            <a:spAutoFit/>
          </a:bodyPr>
          <a:lstStyle/>
          <a:p>
            <a:r>
              <a:rPr lang="en-US" dirty="0">
                <a:solidFill>
                  <a:srgbClr val="FF0000"/>
                </a:solidFill>
                <a:latin typeface="Menlo" panose="020B0609030804020204" pitchFamily="49" charset="0"/>
              </a:rPr>
              <a:t>Create a connection to the CSV file this application will write to</a:t>
            </a:r>
            <a:endParaRPr lang="en-US" b="0" dirty="0">
              <a:solidFill>
                <a:srgbClr val="FF0000"/>
              </a:solidFill>
              <a:effectLst/>
              <a:latin typeface="Menlo" panose="020B0609030804020204" pitchFamily="49" charset="0"/>
            </a:endParaRPr>
          </a:p>
        </p:txBody>
      </p:sp>
    </p:spTree>
    <p:extLst>
      <p:ext uri="{BB962C8B-B14F-4D97-AF65-F5344CB8AC3E}">
        <p14:creationId xmlns:p14="http://schemas.microsoft.com/office/powerpoint/2010/main" val="2686117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1EF66-CD30-C345-B7AF-558944C5A243}"/>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ED0139D5-5CFE-2F4D-9C53-06588B85BB1C}"/>
              </a:ext>
            </a:extLst>
          </p:cNvPr>
          <p:cNvSpPr txBox="1"/>
          <p:nvPr/>
        </p:nvSpPr>
        <p:spPr>
          <a:xfrm>
            <a:off x="76218" y="762000"/>
            <a:ext cx="8991564" cy="5478423"/>
          </a:xfrm>
          <a:prstGeom prst="rect">
            <a:avLst/>
          </a:prstGeom>
          <a:noFill/>
        </p:spPr>
        <p:txBody>
          <a:bodyPr wrap="none" rtlCol="0">
            <a:spAutoFit/>
          </a:bodyPr>
          <a:lstStyle/>
          <a:p>
            <a:r>
              <a:rPr lang="en-US" sz="1400" dirty="0">
                <a:latin typeface="Menlo" panose="020B0609030804020204" pitchFamily="49" charset="0"/>
                <a:ea typeface="Menlo" panose="020B0609030804020204" pitchFamily="49" charset="0"/>
                <a:cs typeface="Menlo" panose="020B0609030804020204" pitchFamily="49" charset="0"/>
              </a:rPr>
              <a:t>import </a:t>
            </a:r>
            <a:r>
              <a:rPr lang="en-US" sz="1400" dirty="0" err="1">
                <a:latin typeface="Menlo" panose="020B0609030804020204" pitchFamily="49" charset="0"/>
                <a:ea typeface="Menlo" panose="020B0609030804020204" pitchFamily="49" charset="0"/>
                <a:cs typeface="Menlo" panose="020B0609030804020204" pitchFamily="49" charset="0"/>
              </a:rPr>
              <a:t>os</a:t>
            </a:r>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import datetime</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err="1">
                <a:latin typeface="Menlo" panose="020B0609030804020204" pitchFamily="49" charset="0"/>
                <a:ea typeface="Menlo" panose="020B0609030804020204" pitchFamily="49" charset="0"/>
                <a:cs typeface="Menlo" panose="020B0609030804020204" pitchFamily="49" charset="0"/>
              </a:rPr>
              <a:t>csvFile</a:t>
            </a:r>
            <a:r>
              <a:rPr lang="en-US" sz="1400" dirty="0">
                <a:latin typeface="Menlo" panose="020B0609030804020204" pitchFamily="49" charset="0"/>
                <a:ea typeface="Menlo" panose="020B0609030804020204" pitchFamily="49" charset="0"/>
                <a:cs typeface="Menlo" panose="020B0609030804020204" pitchFamily="49" charset="0"/>
              </a:rPr>
              <a:t> = open("</a:t>
            </a:r>
            <a:r>
              <a:rPr lang="en-US" sz="1400" dirty="0" err="1">
                <a:latin typeface="Menlo" panose="020B0609030804020204" pitchFamily="49" charset="0"/>
                <a:ea typeface="Menlo" panose="020B0609030804020204" pitchFamily="49" charset="0"/>
                <a:cs typeface="Menlo" panose="020B0609030804020204" pitchFamily="49" charset="0"/>
              </a:rPr>
              <a:t>RedFlags.csv</a:t>
            </a:r>
            <a:r>
              <a:rPr lang="en-US" sz="1400" dirty="0">
                <a:latin typeface="Menlo" panose="020B0609030804020204" pitchFamily="49" charset="0"/>
                <a:ea typeface="Menlo" panose="020B0609030804020204" pitchFamily="49" charset="0"/>
                <a:cs typeface="Menlo" panose="020B0609030804020204" pitchFamily="49" charset="0"/>
              </a:rPr>
              <a:t>", "w")</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for root, </a:t>
            </a:r>
            <a:r>
              <a:rPr lang="en-US" sz="1400" dirty="0" err="1">
                <a:latin typeface="Menlo" panose="020B0609030804020204" pitchFamily="49" charset="0"/>
                <a:ea typeface="Menlo" panose="020B0609030804020204" pitchFamily="49" charset="0"/>
                <a:cs typeface="Menlo" panose="020B0609030804020204" pitchFamily="49" charset="0"/>
              </a:rPr>
              <a:t>dirs</a:t>
            </a:r>
            <a:r>
              <a:rPr lang="en-US" sz="1400" dirty="0">
                <a:latin typeface="Menlo" panose="020B0609030804020204" pitchFamily="49" charset="0"/>
                <a:ea typeface="Menlo" panose="020B0609030804020204" pitchFamily="49" charset="0"/>
                <a:cs typeface="Menlo" panose="020B0609030804020204" pitchFamily="49" charset="0"/>
              </a:rPr>
              <a:t>, files in </a:t>
            </a:r>
            <a:r>
              <a:rPr lang="en-US" sz="1400" dirty="0" err="1">
                <a:latin typeface="Menlo" panose="020B0609030804020204" pitchFamily="49" charset="0"/>
                <a:ea typeface="Menlo" panose="020B0609030804020204" pitchFamily="49" charset="0"/>
                <a:cs typeface="Menlo" panose="020B0609030804020204" pitchFamily="49" charset="0"/>
              </a:rPr>
              <a:t>os.walk</a:t>
            </a:r>
            <a:r>
              <a:rPr lang="en-US" sz="1400" dirty="0">
                <a:latin typeface="Menlo" panose="020B0609030804020204" pitchFamily="49" charset="0"/>
                <a:ea typeface="Menlo" panose="020B0609030804020204" pitchFamily="49" charset="0"/>
                <a:cs typeface="Menlo" panose="020B0609030804020204" pitchFamily="49" charset="0"/>
              </a:rPr>
              <a:t>('Text'):</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print("GETTING FILE INFO")</a:t>
            </a:r>
          </a:p>
          <a:p>
            <a:r>
              <a:rPr lang="en-US" sz="1400" dirty="0">
                <a:latin typeface="Menlo" panose="020B0609030804020204" pitchFamily="49" charset="0"/>
                <a:ea typeface="Menlo" panose="020B0609030804020204" pitchFamily="49" charset="0"/>
                <a:cs typeface="Menlo" panose="020B0609030804020204" pitchFamily="49" charset="0"/>
              </a:rPr>
              <a:t>    for </a:t>
            </a:r>
            <a:r>
              <a:rPr lang="en-US" sz="1400" dirty="0" err="1">
                <a:latin typeface="Menlo" panose="020B0609030804020204" pitchFamily="49" charset="0"/>
                <a:ea typeface="Menlo" panose="020B0609030804020204" pitchFamily="49" charset="0"/>
                <a:cs typeface="Menlo" panose="020B0609030804020204" pitchFamily="49" charset="0"/>
              </a:rPr>
              <a:t>file_name</a:t>
            </a:r>
            <a:r>
              <a:rPr lang="en-US" sz="1400" dirty="0">
                <a:latin typeface="Menlo" panose="020B0609030804020204" pitchFamily="49" charset="0"/>
                <a:ea typeface="Menlo" panose="020B0609030804020204" pitchFamily="49" charset="0"/>
                <a:cs typeface="Menlo" panose="020B0609030804020204" pitchFamily="49" charset="0"/>
              </a:rPr>
              <a:t> in files:</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file_path</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os.path.join</a:t>
            </a:r>
            <a:r>
              <a:rPr lang="en-US" sz="1400" dirty="0">
                <a:latin typeface="Menlo" panose="020B0609030804020204" pitchFamily="49" charset="0"/>
                <a:ea typeface="Menlo" panose="020B0609030804020204" pitchFamily="49" charset="0"/>
                <a:cs typeface="Menlo" panose="020B0609030804020204" pitchFamily="49" charset="0"/>
              </a:rPr>
              <a:t>(root, </a:t>
            </a:r>
            <a:r>
              <a:rPr lang="en-US" sz="1400" dirty="0" err="1">
                <a:latin typeface="Menlo" panose="020B0609030804020204" pitchFamily="49" charset="0"/>
                <a:ea typeface="Menlo" panose="020B0609030804020204" pitchFamily="49" charset="0"/>
                <a:cs typeface="Menlo" panose="020B0609030804020204" pitchFamily="49" charset="0"/>
              </a:rPr>
              <a:t>file_name</a:t>
            </a:r>
            <a:r>
              <a:rPr lang="en-US" sz="1400" dirty="0">
                <a:latin typeface="Menlo" panose="020B0609030804020204" pitchFamily="49" charset="0"/>
                <a:ea typeface="Menlo" panose="020B0609030804020204" pitchFamily="49" charset="0"/>
                <a:cs typeface="Menlo" panose="020B0609030804020204" pitchFamily="49" charset="0"/>
              </a:rPr>
              <a:t>)</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fileInfo</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os.stat</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file_path</a:t>
            </a:r>
            <a:r>
              <a:rPr lang="en-US" sz="1400" dirty="0">
                <a:latin typeface="Menlo" panose="020B0609030804020204" pitchFamily="49" charset="0"/>
                <a:ea typeface="Menlo" panose="020B0609030804020204" pitchFamily="49" charset="0"/>
                <a:cs typeface="Menlo" panose="020B0609030804020204" pitchFamily="49" charset="0"/>
              </a:rPr>
              <a:t>)</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fileInfo.st_mtime</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datetime.datetime.fromtimestamp</a:t>
            </a:r>
            <a:r>
              <a:rPr lang="en-US" sz="1400" dirty="0">
                <a:latin typeface="Menlo" panose="020B0609030804020204" pitchFamily="49" charset="0"/>
                <a:ea typeface="Menlo" panose="020B0609030804020204" pitchFamily="49" charset="0"/>
                <a:cs typeface="Menlo" panose="020B0609030804020204" pitchFamily="49" charset="0"/>
              </a:rPr>
              <a:t>(</a:t>
            </a: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strftime</a:t>
            </a:r>
            <a:r>
              <a:rPr lang="en-US" sz="1400" dirty="0">
                <a:latin typeface="Menlo" panose="020B0609030804020204" pitchFamily="49" charset="0"/>
                <a:ea typeface="Menlo" panose="020B0609030804020204" pitchFamily="49" charset="0"/>
                <a:cs typeface="Menlo" panose="020B0609030804020204" pitchFamily="49" charset="0"/>
              </a:rPr>
              <a:t>('%c’)</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fileSize</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fileInfo.st_size</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csvFile.write</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file_path</a:t>
            </a:r>
            <a:r>
              <a:rPr lang="en-US" sz="1400" dirty="0">
                <a:latin typeface="Menlo" panose="020B0609030804020204" pitchFamily="49" charset="0"/>
                <a:ea typeface="Menlo" panose="020B0609030804020204" pitchFamily="49" charset="0"/>
                <a:cs typeface="Menlo" panose="020B0609030804020204" pitchFamily="49" charset="0"/>
              </a:rPr>
              <a:t> + "," + </a:t>
            </a:r>
            <a:r>
              <a:rPr lang="en-US" sz="1400" dirty="0" err="1">
                <a:latin typeface="Menlo" panose="020B0609030804020204" pitchFamily="49" charset="0"/>
                <a:ea typeface="Menlo" panose="020B0609030804020204" pitchFamily="49" charset="0"/>
                <a:cs typeface="Menlo" panose="020B0609030804020204" pitchFamily="49" charset="0"/>
              </a:rPr>
              <a:t>str</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fileSize</a:t>
            </a:r>
            <a:r>
              <a:rPr lang="en-US" sz="1400" dirty="0">
                <a:latin typeface="Menlo" panose="020B0609030804020204" pitchFamily="49" charset="0"/>
                <a:ea typeface="Menlo" panose="020B0609030804020204" pitchFamily="49" charset="0"/>
                <a:cs typeface="Menlo" panose="020B0609030804020204" pitchFamily="49" charset="0"/>
              </a:rPr>
              <a:t>) + "," +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 + "\n")</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err="1">
                <a:latin typeface="Menlo" panose="020B0609030804020204" pitchFamily="49" charset="0"/>
                <a:ea typeface="Menlo" panose="020B0609030804020204" pitchFamily="49" charset="0"/>
                <a:cs typeface="Menlo" panose="020B0609030804020204" pitchFamily="49" charset="0"/>
              </a:rPr>
              <a:t>csvFile.close</a:t>
            </a:r>
            <a:r>
              <a:rPr lang="en-US" sz="1400" dirty="0">
                <a:latin typeface="Menlo" panose="020B0609030804020204" pitchFamily="49" charset="0"/>
                <a:ea typeface="Menlo" panose="020B0609030804020204" pitchFamily="49" charset="0"/>
                <a:cs typeface="Menlo" panose="020B0609030804020204" pitchFamily="49" charset="0"/>
              </a:rPr>
              <a:t>()</a:t>
            </a:r>
          </a:p>
          <a:p>
            <a:endParaRPr lang="en-US" sz="1400" dirty="0"/>
          </a:p>
        </p:txBody>
      </p:sp>
      <p:sp>
        <p:nvSpPr>
          <p:cNvPr id="4" name="Rectangle 3">
            <a:extLst>
              <a:ext uri="{FF2B5EF4-FFF2-40B4-BE49-F238E27FC236}">
                <a16:creationId xmlns:a16="http://schemas.microsoft.com/office/drawing/2014/main" id="{45DB4BEF-CA65-1E4E-8A49-7DE297E0B875}"/>
              </a:ext>
            </a:extLst>
          </p:cNvPr>
          <p:cNvSpPr/>
          <p:nvPr/>
        </p:nvSpPr>
        <p:spPr>
          <a:xfrm>
            <a:off x="76218" y="1752600"/>
            <a:ext cx="4495782" cy="4572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D813690-2CDB-A343-A60F-06C9CF6E15E5}"/>
              </a:ext>
            </a:extLst>
          </p:cNvPr>
          <p:cNvSpPr/>
          <p:nvPr/>
        </p:nvSpPr>
        <p:spPr>
          <a:xfrm>
            <a:off x="5486400" y="1519535"/>
            <a:ext cx="3042138" cy="923330"/>
          </a:xfrm>
          <a:prstGeom prst="rect">
            <a:avLst/>
          </a:prstGeom>
        </p:spPr>
        <p:txBody>
          <a:bodyPr wrap="square">
            <a:spAutoFit/>
          </a:bodyPr>
          <a:lstStyle/>
          <a:p>
            <a:r>
              <a:rPr lang="en-US" dirty="0">
                <a:solidFill>
                  <a:srgbClr val="FF0000"/>
                </a:solidFill>
                <a:latin typeface="Menlo" panose="020B0609030804020204" pitchFamily="49" charset="0"/>
              </a:rPr>
              <a:t>Since there are so many files, </a:t>
            </a:r>
            <a:r>
              <a:rPr lang="en-US" dirty="0" err="1">
                <a:solidFill>
                  <a:srgbClr val="FF0000"/>
                </a:solidFill>
                <a:latin typeface="Menlo" panose="020B0609030804020204" pitchFamily="49" charset="0"/>
              </a:rPr>
              <a:t>os.walk</a:t>
            </a:r>
            <a:r>
              <a:rPr lang="en-US" dirty="0">
                <a:solidFill>
                  <a:srgbClr val="FF0000"/>
                </a:solidFill>
                <a:latin typeface="Menlo" panose="020B0609030804020204" pitchFamily="49" charset="0"/>
              </a:rPr>
              <a:t> would be wise</a:t>
            </a:r>
            <a:endParaRPr lang="en-US" b="0" dirty="0">
              <a:solidFill>
                <a:srgbClr val="FF0000"/>
              </a:solidFill>
              <a:effectLst/>
              <a:latin typeface="Menlo" panose="020B0609030804020204" pitchFamily="49" charset="0"/>
            </a:endParaRPr>
          </a:p>
        </p:txBody>
      </p:sp>
    </p:spTree>
    <p:extLst>
      <p:ext uri="{BB962C8B-B14F-4D97-AF65-F5344CB8AC3E}">
        <p14:creationId xmlns:p14="http://schemas.microsoft.com/office/powerpoint/2010/main" val="9018648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1EF66-CD30-C345-B7AF-558944C5A243}"/>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ED0139D5-5CFE-2F4D-9C53-06588B85BB1C}"/>
              </a:ext>
            </a:extLst>
          </p:cNvPr>
          <p:cNvSpPr txBox="1"/>
          <p:nvPr/>
        </p:nvSpPr>
        <p:spPr>
          <a:xfrm>
            <a:off x="76218" y="762000"/>
            <a:ext cx="8991564" cy="5478423"/>
          </a:xfrm>
          <a:prstGeom prst="rect">
            <a:avLst/>
          </a:prstGeom>
          <a:noFill/>
        </p:spPr>
        <p:txBody>
          <a:bodyPr wrap="none" rtlCol="0">
            <a:spAutoFit/>
          </a:bodyPr>
          <a:lstStyle/>
          <a:p>
            <a:r>
              <a:rPr lang="en-US" sz="1400" dirty="0">
                <a:latin typeface="Menlo" panose="020B0609030804020204" pitchFamily="49" charset="0"/>
                <a:ea typeface="Menlo" panose="020B0609030804020204" pitchFamily="49" charset="0"/>
                <a:cs typeface="Menlo" panose="020B0609030804020204" pitchFamily="49" charset="0"/>
              </a:rPr>
              <a:t>import </a:t>
            </a:r>
            <a:r>
              <a:rPr lang="en-US" sz="1400" dirty="0" err="1">
                <a:latin typeface="Menlo" panose="020B0609030804020204" pitchFamily="49" charset="0"/>
                <a:ea typeface="Menlo" panose="020B0609030804020204" pitchFamily="49" charset="0"/>
                <a:cs typeface="Menlo" panose="020B0609030804020204" pitchFamily="49" charset="0"/>
              </a:rPr>
              <a:t>os</a:t>
            </a:r>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import datetime</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err="1">
                <a:latin typeface="Menlo" panose="020B0609030804020204" pitchFamily="49" charset="0"/>
                <a:ea typeface="Menlo" panose="020B0609030804020204" pitchFamily="49" charset="0"/>
                <a:cs typeface="Menlo" panose="020B0609030804020204" pitchFamily="49" charset="0"/>
              </a:rPr>
              <a:t>csvFile</a:t>
            </a:r>
            <a:r>
              <a:rPr lang="en-US" sz="1400" dirty="0">
                <a:latin typeface="Menlo" panose="020B0609030804020204" pitchFamily="49" charset="0"/>
                <a:ea typeface="Menlo" panose="020B0609030804020204" pitchFamily="49" charset="0"/>
                <a:cs typeface="Menlo" panose="020B0609030804020204" pitchFamily="49" charset="0"/>
              </a:rPr>
              <a:t> = open("</a:t>
            </a:r>
            <a:r>
              <a:rPr lang="en-US" sz="1400" dirty="0" err="1">
                <a:latin typeface="Menlo" panose="020B0609030804020204" pitchFamily="49" charset="0"/>
                <a:ea typeface="Menlo" panose="020B0609030804020204" pitchFamily="49" charset="0"/>
                <a:cs typeface="Menlo" panose="020B0609030804020204" pitchFamily="49" charset="0"/>
              </a:rPr>
              <a:t>RedFlags.csv</a:t>
            </a:r>
            <a:r>
              <a:rPr lang="en-US" sz="1400" dirty="0">
                <a:latin typeface="Menlo" panose="020B0609030804020204" pitchFamily="49" charset="0"/>
                <a:ea typeface="Menlo" panose="020B0609030804020204" pitchFamily="49" charset="0"/>
                <a:cs typeface="Menlo" panose="020B0609030804020204" pitchFamily="49" charset="0"/>
              </a:rPr>
              <a:t>", "w")</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for root, </a:t>
            </a:r>
            <a:r>
              <a:rPr lang="en-US" sz="1400" dirty="0" err="1">
                <a:latin typeface="Menlo" panose="020B0609030804020204" pitchFamily="49" charset="0"/>
                <a:ea typeface="Menlo" panose="020B0609030804020204" pitchFamily="49" charset="0"/>
                <a:cs typeface="Menlo" panose="020B0609030804020204" pitchFamily="49" charset="0"/>
              </a:rPr>
              <a:t>dirs</a:t>
            </a:r>
            <a:r>
              <a:rPr lang="en-US" sz="1400" dirty="0">
                <a:latin typeface="Menlo" panose="020B0609030804020204" pitchFamily="49" charset="0"/>
                <a:ea typeface="Menlo" panose="020B0609030804020204" pitchFamily="49" charset="0"/>
                <a:cs typeface="Menlo" panose="020B0609030804020204" pitchFamily="49" charset="0"/>
              </a:rPr>
              <a:t>, files in </a:t>
            </a:r>
            <a:r>
              <a:rPr lang="en-US" sz="1400" dirty="0" err="1">
                <a:latin typeface="Menlo" panose="020B0609030804020204" pitchFamily="49" charset="0"/>
                <a:ea typeface="Menlo" panose="020B0609030804020204" pitchFamily="49" charset="0"/>
                <a:cs typeface="Menlo" panose="020B0609030804020204" pitchFamily="49" charset="0"/>
              </a:rPr>
              <a:t>os.walk</a:t>
            </a:r>
            <a:r>
              <a:rPr lang="en-US" sz="1400" dirty="0">
                <a:latin typeface="Menlo" panose="020B0609030804020204" pitchFamily="49" charset="0"/>
                <a:ea typeface="Menlo" panose="020B0609030804020204" pitchFamily="49" charset="0"/>
                <a:cs typeface="Menlo" panose="020B0609030804020204" pitchFamily="49" charset="0"/>
              </a:rPr>
              <a:t>('Text'):</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print("GETTING FILE INFO")</a:t>
            </a:r>
          </a:p>
          <a:p>
            <a:r>
              <a:rPr lang="en-US" sz="1400" dirty="0">
                <a:latin typeface="Menlo" panose="020B0609030804020204" pitchFamily="49" charset="0"/>
                <a:ea typeface="Menlo" panose="020B0609030804020204" pitchFamily="49" charset="0"/>
                <a:cs typeface="Menlo" panose="020B0609030804020204" pitchFamily="49" charset="0"/>
              </a:rPr>
              <a:t>    for </a:t>
            </a:r>
            <a:r>
              <a:rPr lang="en-US" sz="1400" dirty="0" err="1">
                <a:latin typeface="Menlo" panose="020B0609030804020204" pitchFamily="49" charset="0"/>
                <a:ea typeface="Menlo" panose="020B0609030804020204" pitchFamily="49" charset="0"/>
                <a:cs typeface="Menlo" panose="020B0609030804020204" pitchFamily="49" charset="0"/>
              </a:rPr>
              <a:t>file_name</a:t>
            </a:r>
            <a:r>
              <a:rPr lang="en-US" sz="1400" dirty="0">
                <a:latin typeface="Menlo" panose="020B0609030804020204" pitchFamily="49" charset="0"/>
                <a:ea typeface="Menlo" panose="020B0609030804020204" pitchFamily="49" charset="0"/>
                <a:cs typeface="Menlo" panose="020B0609030804020204" pitchFamily="49" charset="0"/>
              </a:rPr>
              <a:t> in files:</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file_path</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os.path.join</a:t>
            </a:r>
            <a:r>
              <a:rPr lang="en-US" sz="1400" dirty="0">
                <a:latin typeface="Menlo" panose="020B0609030804020204" pitchFamily="49" charset="0"/>
                <a:ea typeface="Menlo" panose="020B0609030804020204" pitchFamily="49" charset="0"/>
                <a:cs typeface="Menlo" panose="020B0609030804020204" pitchFamily="49" charset="0"/>
              </a:rPr>
              <a:t>(root, </a:t>
            </a:r>
            <a:r>
              <a:rPr lang="en-US" sz="1400" dirty="0" err="1">
                <a:latin typeface="Menlo" panose="020B0609030804020204" pitchFamily="49" charset="0"/>
                <a:ea typeface="Menlo" panose="020B0609030804020204" pitchFamily="49" charset="0"/>
                <a:cs typeface="Menlo" panose="020B0609030804020204" pitchFamily="49" charset="0"/>
              </a:rPr>
              <a:t>file_name</a:t>
            </a:r>
            <a:r>
              <a:rPr lang="en-US" sz="1400" dirty="0">
                <a:latin typeface="Menlo" panose="020B0609030804020204" pitchFamily="49" charset="0"/>
                <a:ea typeface="Menlo" panose="020B0609030804020204" pitchFamily="49" charset="0"/>
                <a:cs typeface="Menlo" panose="020B0609030804020204" pitchFamily="49" charset="0"/>
              </a:rPr>
              <a:t>)</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fileInfo</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os.stat</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file_path</a:t>
            </a:r>
            <a:r>
              <a:rPr lang="en-US" sz="1400" dirty="0">
                <a:latin typeface="Menlo" panose="020B0609030804020204" pitchFamily="49" charset="0"/>
                <a:ea typeface="Menlo" panose="020B0609030804020204" pitchFamily="49" charset="0"/>
                <a:cs typeface="Menlo" panose="020B0609030804020204" pitchFamily="49" charset="0"/>
              </a:rPr>
              <a:t>)</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fileInfo.st_mtime</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datetime.datetime.fromtimestamp</a:t>
            </a:r>
            <a:r>
              <a:rPr lang="en-US" sz="1400" dirty="0">
                <a:latin typeface="Menlo" panose="020B0609030804020204" pitchFamily="49" charset="0"/>
                <a:ea typeface="Menlo" panose="020B0609030804020204" pitchFamily="49" charset="0"/>
                <a:cs typeface="Menlo" panose="020B0609030804020204" pitchFamily="49" charset="0"/>
              </a:rPr>
              <a:t>(</a:t>
            </a: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strftime</a:t>
            </a:r>
            <a:r>
              <a:rPr lang="en-US" sz="1400" dirty="0">
                <a:latin typeface="Menlo" panose="020B0609030804020204" pitchFamily="49" charset="0"/>
                <a:ea typeface="Menlo" panose="020B0609030804020204" pitchFamily="49" charset="0"/>
                <a:cs typeface="Menlo" panose="020B0609030804020204" pitchFamily="49" charset="0"/>
              </a:rPr>
              <a:t>('%c’)</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fileSize</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fileInfo.st_size</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csvFile.write</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file_path</a:t>
            </a:r>
            <a:r>
              <a:rPr lang="en-US" sz="1400" dirty="0">
                <a:latin typeface="Menlo" panose="020B0609030804020204" pitchFamily="49" charset="0"/>
                <a:ea typeface="Menlo" panose="020B0609030804020204" pitchFamily="49" charset="0"/>
                <a:cs typeface="Menlo" panose="020B0609030804020204" pitchFamily="49" charset="0"/>
              </a:rPr>
              <a:t> + "," + </a:t>
            </a:r>
            <a:r>
              <a:rPr lang="en-US" sz="1400" dirty="0" err="1">
                <a:latin typeface="Menlo" panose="020B0609030804020204" pitchFamily="49" charset="0"/>
                <a:ea typeface="Menlo" panose="020B0609030804020204" pitchFamily="49" charset="0"/>
                <a:cs typeface="Menlo" panose="020B0609030804020204" pitchFamily="49" charset="0"/>
              </a:rPr>
              <a:t>str</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fileSize</a:t>
            </a:r>
            <a:r>
              <a:rPr lang="en-US" sz="1400" dirty="0">
                <a:latin typeface="Menlo" panose="020B0609030804020204" pitchFamily="49" charset="0"/>
                <a:ea typeface="Menlo" panose="020B0609030804020204" pitchFamily="49" charset="0"/>
                <a:cs typeface="Menlo" panose="020B0609030804020204" pitchFamily="49" charset="0"/>
              </a:rPr>
              <a:t>) + "," +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 + "\n")</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err="1">
                <a:latin typeface="Menlo" panose="020B0609030804020204" pitchFamily="49" charset="0"/>
                <a:ea typeface="Menlo" panose="020B0609030804020204" pitchFamily="49" charset="0"/>
                <a:cs typeface="Menlo" panose="020B0609030804020204" pitchFamily="49" charset="0"/>
              </a:rPr>
              <a:t>csvFile.close</a:t>
            </a:r>
            <a:r>
              <a:rPr lang="en-US" sz="1400" dirty="0">
                <a:latin typeface="Menlo" panose="020B0609030804020204" pitchFamily="49" charset="0"/>
                <a:ea typeface="Menlo" panose="020B0609030804020204" pitchFamily="49" charset="0"/>
                <a:cs typeface="Menlo" panose="020B0609030804020204" pitchFamily="49" charset="0"/>
              </a:rPr>
              <a:t>()</a:t>
            </a:r>
          </a:p>
          <a:p>
            <a:endParaRPr lang="en-US" sz="1400" dirty="0"/>
          </a:p>
        </p:txBody>
      </p:sp>
      <p:sp>
        <p:nvSpPr>
          <p:cNvPr id="4" name="Rectangle 3">
            <a:extLst>
              <a:ext uri="{FF2B5EF4-FFF2-40B4-BE49-F238E27FC236}">
                <a16:creationId xmlns:a16="http://schemas.microsoft.com/office/drawing/2014/main" id="{C8A8AC25-2416-9143-8F62-48419A102B6D}"/>
              </a:ext>
            </a:extLst>
          </p:cNvPr>
          <p:cNvSpPr/>
          <p:nvPr/>
        </p:nvSpPr>
        <p:spPr>
          <a:xfrm>
            <a:off x="5638800" y="1905000"/>
            <a:ext cx="3048000" cy="914400"/>
          </a:xfrm>
          <a:prstGeom prst="rect">
            <a:avLst/>
          </a:prstGeom>
        </p:spPr>
        <p:txBody>
          <a:bodyPr wrap="square">
            <a:spAutoFit/>
          </a:bodyPr>
          <a:lstStyle/>
          <a:p>
            <a:r>
              <a:rPr lang="en-US" dirty="0">
                <a:solidFill>
                  <a:srgbClr val="FF0000"/>
                </a:solidFill>
                <a:latin typeface="Menlo" panose="020B0609030804020204" pitchFamily="49" charset="0"/>
              </a:rPr>
              <a:t>Loop through all of the files in the current root</a:t>
            </a:r>
            <a:endParaRPr lang="en-US" b="0" dirty="0">
              <a:solidFill>
                <a:srgbClr val="FF0000"/>
              </a:solidFill>
              <a:effectLst/>
              <a:latin typeface="Menlo" panose="020B0609030804020204" pitchFamily="49" charset="0"/>
            </a:endParaRPr>
          </a:p>
        </p:txBody>
      </p:sp>
      <p:sp>
        <p:nvSpPr>
          <p:cNvPr id="5" name="Rectangle 4">
            <a:extLst>
              <a:ext uri="{FF2B5EF4-FFF2-40B4-BE49-F238E27FC236}">
                <a16:creationId xmlns:a16="http://schemas.microsoft.com/office/drawing/2014/main" id="{2C6C7394-B8A9-E64C-8773-56D08344F7A6}"/>
              </a:ext>
            </a:extLst>
          </p:cNvPr>
          <p:cNvSpPr/>
          <p:nvPr/>
        </p:nvSpPr>
        <p:spPr>
          <a:xfrm>
            <a:off x="533382" y="2514600"/>
            <a:ext cx="2667018" cy="228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962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1EF66-CD30-C345-B7AF-558944C5A243}"/>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ED0139D5-5CFE-2F4D-9C53-06588B85BB1C}"/>
              </a:ext>
            </a:extLst>
          </p:cNvPr>
          <p:cNvSpPr txBox="1"/>
          <p:nvPr/>
        </p:nvSpPr>
        <p:spPr>
          <a:xfrm>
            <a:off x="76218" y="762000"/>
            <a:ext cx="8991564" cy="5478423"/>
          </a:xfrm>
          <a:prstGeom prst="rect">
            <a:avLst/>
          </a:prstGeom>
          <a:noFill/>
        </p:spPr>
        <p:txBody>
          <a:bodyPr wrap="none" rtlCol="0">
            <a:spAutoFit/>
          </a:bodyPr>
          <a:lstStyle/>
          <a:p>
            <a:r>
              <a:rPr lang="en-US" sz="1400" dirty="0">
                <a:latin typeface="Menlo" panose="020B0609030804020204" pitchFamily="49" charset="0"/>
                <a:ea typeface="Menlo" panose="020B0609030804020204" pitchFamily="49" charset="0"/>
                <a:cs typeface="Menlo" panose="020B0609030804020204" pitchFamily="49" charset="0"/>
              </a:rPr>
              <a:t>import </a:t>
            </a:r>
            <a:r>
              <a:rPr lang="en-US" sz="1400" dirty="0" err="1">
                <a:latin typeface="Menlo" panose="020B0609030804020204" pitchFamily="49" charset="0"/>
                <a:ea typeface="Menlo" panose="020B0609030804020204" pitchFamily="49" charset="0"/>
                <a:cs typeface="Menlo" panose="020B0609030804020204" pitchFamily="49" charset="0"/>
              </a:rPr>
              <a:t>os</a:t>
            </a:r>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import datetime</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err="1">
                <a:latin typeface="Menlo" panose="020B0609030804020204" pitchFamily="49" charset="0"/>
                <a:ea typeface="Menlo" panose="020B0609030804020204" pitchFamily="49" charset="0"/>
                <a:cs typeface="Menlo" panose="020B0609030804020204" pitchFamily="49" charset="0"/>
              </a:rPr>
              <a:t>csvFile</a:t>
            </a:r>
            <a:r>
              <a:rPr lang="en-US" sz="1400" dirty="0">
                <a:latin typeface="Menlo" panose="020B0609030804020204" pitchFamily="49" charset="0"/>
                <a:ea typeface="Menlo" panose="020B0609030804020204" pitchFamily="49" charset="0"/>
                <a:cs typeface="Menlo" panose="020B0609030804020204" pitchFamily="49" charset="0"/>
              </a:rPr>
              <a:t> = open("</a:t>
            </a:r>
            <a:r>
              <a:rPr lang="en-US" sz="1400" dirty="0" err="1">
                <a:latin typeface="Menlo" panose="020B0609030804020204" pitchFamily="49" charset="0"/>
                <a:ea typeface="Menlo" panose="020B0609030804020204" pitchFamily="49" charset="0"/>
                <a:cs typeface="Menlo" panose="020B0609030804020204" pitchFamily="49" charset="0"/>
              </a:rPr>
              <a:t>RedFlags.csv</a:t>
            </a:r>
            <a:r>
              <a:rPr lang="en-US" sz="1400" dirty="0">
                <a:latin typeface="Menlo" panose="020B0609030804020204" pitchFamily="49" charset="0"/>
                <a:ea typeface="Menlo" panose="020B0609030804020204" pitchFamily="49" charset="0"/>
                <a:cs typeface="Menlo" panose="020B0609030804020204" pitchFamily="49" charset="0"/>
              </a:rPr>
              <a:t>", "w")</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for root, </a:t>
            </a:r>
            <a:r>
              <a:rPr lang="en-US" sz="1400" dirty="0" err="1">
                <a:latin typeface="Menlo" panose="020B0609030804020204" pitchFamily="49" charset="0"/>
                <a:ea typeface="Menlo" panose="020B0609030804020204" pitchFamily="49" charset="0"/>
                <a:cs typeface="Menlo" panose="020B0609030804020204" pitchFamily="49" charset="0"/>
              </a:rPr>
              <a:t>dirs</a:t>
            </a:r>
            <a:r>
              <a:rPr lang="en-US" sz="1400" dirty="0">
                <a:latin typeface="Menlo" panose="020B0609030804020204" pitchFamily="49" charset="0"/>
                <a:ea typeface="Menlo" panose="020B0609030804020204" pitchFamily="49" charset="0"/>
                <a:cs typeface="Menlo" panose="020B0609030804020204" pitchFamily="49" charset="0"/>
              </a:rPr>
              <a:t>, files in </a:t>
            </a:r>
            <a:r>
              <a:rPr lang="en-US" sz="1400" dirty="0" err="1">
                <a:latin typeface="Menlo" panose="020B0609030804020204" pitchFamily="49" charset="0"/>
                <a:ea typeface="Menlo" panose="020B0609030804020204" pitchFamily="49" charset="0"/>
                <a:cs typeface="Menlo" panose="020B0609030804020204" pitchFamily="49" charset="0"/>
              </a:rPr>
              <a:t>os.walk</a:t>
            </a:r>
            <a:r>
              <a:rPr lang="en-US" sz="1400" dirty="0">
                <a:latin typeface="Menlo" panose="020B0609030804020204" pitchFamily="49" charset="0"/>
                <a:ea typeface="Menlo" panose="020B0609030804020204" pitchFamily="49" charset="0"/>
                <a:cs typeface="Menlo" panose="020B0609030804020204" pitchFamily="49" charset="0"/>
              </a:rPr>
              <a:t>('Text'):</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print("GETTING FILE INFO")</a:t>
            </a:r>
          </a:p>
          <a:p>
            <a:r>
              <a:rPr lang="en-US" sz="1400" dirty="0">
                <a:latin typeface="Menlo" panose="020B0609030804020204" pitchFamily="49" charset="0"/>
                <a:ea typeface="Menlo" panose="020B0609030804020204" pitchFamily="49" charset="0"/>
                <a:cs typeface="Menlo" panose="020B0609030804020204" pitchFamily="49" charset="0"/>
              </a:rPr>
              <a:t>    for </a:t>
            </a:r>
            <a:r>
              <a:rPr lang="en-US" sz="1400" dirty="0" err="1">
                <a:latin typeface="Menlo" panose="020B0609030804020204" pitchFamily="49" charset="0"/>
                <a:ea typeface="Menlo" panose="020B0609030804020204" pitchFamily="49" charset="0"/>
                <a:cs typeface="Menlo" panose="020B0609030804020204" pitchFamily="49" charset="0"/>
              </a:rPr>
              <a:t>file_name</a:t>
            </a:r>
            <a:r>
              <a:rPr lang="en-US" sz="1400" dirty="0">
                <a:latin typeface="Menlo" panose="020B0609030804020204" pitchFamily="49" charset="0"/>
                <a:ea typeface="Menlo" panose="020B0609030804020204" pitchFamily="49" charset="0"/>
                <a:cs typeface="Menlo" panose="020B0609030804020204" pitchFamily="49" charset="0"/>
              </a:rPr>
              <a:t> in files:</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file_path</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os.path.join</a:t>
            </a:r>
            <a:r>
              <a:rPr lang="en-US" sz="1400" dirty="0">
                <a:latin typeface="Menlo" panose="020B0609030804020204" pitchFamily="49" charset="0"/>
                <a:ea typeface="Menlo" panose="020B0609030804020204" pitchFamily="49" charset="0"/>
                <a:cs typeface="Menlo" panose="020B0609030804020204" pitchFamily="49" charset="0"/>
              </a:rPr>
              <a:t>(root, </a:t>
            </a:r>
            <a:r>
              <a:rPr lang="en-US" sz="1400" dirty="0" err="1">
                <a:latin typeface="Menlo" panose="020B0609030804020204" pitchFamily="49" charset="0"/>
                <a:ea typeface="Menlo" panose="020B0609030804020204" pitchFamily="49" charset="0"/>
                <a:cs typeface="Menlo" panose="020B0609030804020204" pitchFamily="49" charset="0"/>
              </a:rPr>
              <a:t>file_name</a:t>
            </a:r>
            <a:r>
              <a:rPr lang="en-US" sz="1400" dirty="0">
                <a:latin typeface="Menlo" panose="020B0609030804020204" pitchFamily="49" charset="0"/>
                <a:ea typeface="Menlo" panose="020B0609030804020204" pitchFamily="49" charset="0"/>
                <a:cs typeface="Menlo" panose="020B0609030804020204" pitchFamily="49" charset="0"/>
              </a:rPr>
              <a:t>)</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fileInfo</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os.stat</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file_path</a:t>
            </a:r>
            <a:r>
              <a:rPr lang="en-US" sz="1400" dirty="0">
                <a:latin typeface="Menlo" panose="020B0609030804020204" pitchFamily="49" charset="0"/>
                <a:ea typeface="Menlo" panose="020B0609030804020204" pitchFamily="49" charset="0"/>
                <a:cs typeface="Menlo" panose="020B0609030804020204" pitchFamily="49" charset="0"/>
              </a:rPr>
              <a:t>)</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fileInfo.st_mtime</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datetime.datetime.fromtimestamp</a:t>
            </a:r>
            <a:r>
              <a:rPr lang="en-US" sz="1400" dirty="0">
                <a:latin typeface="Menlo" panose="020B0609030804020204" pitchFamily="49" charset="0"/>
                <a:ea typeface="Menlo" panose="020B0609030804020204" pitchFamily="49" charset="0"/>
                <a:cs typeface="Menlo" panose="020B0609030804020204" pitchFamily="49" charset="0"/>
              </a:rPr>
              <a:t>(</a:t>
            </a: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strftime</a:t>
            </a:r>
            <a:r>
              <a:rPr lang="en-US" sz="1400" dirty="0">
                <a:latin typeface="Menlo" panose="020B0609030804020204" pitchFamily="49" charset="0"/>
                <a:ea typeface="Menlo" panose="020B0609030804020204" pitchFamily="49" charset="0"/>
                <a:cs typeface="Menlo" panose="020B0609030804020204" pitchFamily="49" charset="0"/>
              </a:rPr>
              <a:t>('%c’)</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fileSize</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fileInfo.st_size</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csvFile.write</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file_path</a:t>
            </a:r>
            <a:r>
              <a:rPr lang="en-US" sz="1400" dirty="0">
                <a:latin typeface="Menlo" panose="020B0609030804020204" pitchFamily="49" charset="0"/>
                <a:ea typeface="Menlo" panose="020B0609030804020204" pitchFamily="49" charset="0"/>
                <a:cs typeface="Menlo" panose="020B0609030804020204" pitchFamily="49" charset="0"/>
              </a:rPr>
              <a:t> + "," + </a:t>
            </a:r>
            <a:r>
              <a:rPr lang="en-US" sz="1400" dirty="0" err="1">
                <a:latin typeface="Menlo" panose="020B0609030804020204" pitchFamily="49" charset="0"/>
                <a:ea typeface="Menlo" panose="020B0609030804020204" pitchFamily="49" charset="0"/>
                <a:cs typeface="Menlo" panose="020B0609030804020204" pitchFamily="49" charset="0"/>
              </a:rPr>
              <a:t>str</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fileSize</a:t>
            </a:r>
            <a:r>
              <a:rPr lang="en-US" sz="1400" dirty="0">
                <a:latin typeface="Menlo" panose="020B0609030804020204" pitchFamily="49" charset="0"/>
                <a:ea typeface="Menlo" panose="020B0609030804020204" pitchFamily="49" charset="0"/>
                <a:cs typeface="Menlo" panose="020B0609030804020204" pitchFamily="49" charset="0"/>
              </a:rPr>
              <a:t>) + "," +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 + "\n")</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err="1">
                <a:latin typeface="Menlo" panose="020B0609030804020204" pitchFamily="49" charset="0"/>
                <a:ea typeface="Menlo" panose="020B0609030804020204" pitchFamily="49" charset="0"/>
                <a:cs typeface="Menlo" panose="020B0609030804020204" pitchFamily="49" charset="0"/>
              </a:rPr>
              <a:t>csvFile.close</a:t>
            </a:r>
            <a:r>
              <a:rPr lang="en-US" sz="1400" dirty="0">
                <a:latin typeface="Menlo" panose="020B0609030804020204" pitchFamily="49" charset="0"/>
                <a:ea typeface="Menlo" panose="020B0609030804020204" pitchFamily="49" charset="0"/>
                <a:cs typeface="Menlo" panose="020B0609030804020204" pitchFamily="49" charset="0"/>
              </a:rPr>
              <a:t>()</a:t>
            </a:r>
          </a:p>
          <a:p>
            <a:endParaRPr lang="en-US" sz="1400" dirty="0"/>
          </a:p>
        </p:txBody>
      </p:sp>
      <p:sp>
        <p:nvSpPr>
          <p:cNvPr id="4" name="Rectangle 3">
            <a:extLst>
              <a:ext uri="{FF2B5EF4-FFF2-40B4-BE49-F238E27FC236}">
                <a16:creationId xmlns:a16="http://schemas.microsoft.com/office/drawing/2014/main" id="{609EEBEE-16D6-E146-AAF9-14599C24F31E}"/>
              </a:ext>
            </a:extLst>
          </p:cNvPr>
          <p:cNvSpPr/>
          <p:nvPr/>
        </p:nvSpPr>
        <p:spPr>
          <a:xfrm>
            <a:off x="914400" y="2819400"/>
            <a:ext cx="4495782" cy="4572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2C7EF64-8AFE-C946-BE44-A98DAE119281}"/>
              </a:ext>
            </a:extLst>
          </p:cNvPr>
          <p:cNvSpPr/>
          <p:nvPr/>
        </p:nvSpPr>
        <p:spPr>
          <a:xfrm>
            <a:off x="6019800" y="2362200"/>
            <a:ext cx="3124200" cy="646331"/>
          </a:xfrm>
          <a:prstGeom prst="rect">
            <a:avLst/>
          </a:prstGeom>
        </p:spPr>
        <p:txBody>
          <a:bodyPr wrap="square">
            <a:spAutoFit/>
          </a:bodyPr>
          <a:lstStyle/>
          <a:p>
            <a:r>
              <a:rPr lang="en-US" dirty="0">
                <a:solidFill>
                  <a:srgbClr val="FF0000"/>
                </a:solidFill>
                <a:latin typeface="Menlo" panose="020B0609030804020204" pitchFamily="49" charset="0"/>
              </a:rPr>
              <a:t>Create the path to the current file</a:t>
            </a:r>
            <a:endParaRPr lang="en-US" b="0" dirty="0">
              <a:solidFill>
                <a:srgbClr val="FF0000"/>
              </a:solidFill>
              <a:effectLst/>
              <a:latin typeface="Menlo" panose="020B0609030804020204" pitchFamily="49" charset="0"/>
            </a:endParaRPr>
          </a:p>
        </p:txBody>
      </p:sp>
    </p:spTree>
    <p:extLst>
      <p:ext uri="{BB962C8B-B14F-4D97-AF65-F5344CB8AC3E}">
        <p14:creationId xmlns:p14="http://schemas.microsoft.com/office/powerpoint/2010/main" val="3997427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1EF66-CD30-C345-B7AF-558944C5A243}"/>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ED0139D5-5CFE-2F4D-9C53-06588B85BB1C}"/>
              </a:ext>
            </a:extLst>
          </p:cNvPr>
          <p:cNvSpPr txBox="1"/>
          <p:nvPr/>
        </p:nvSpPr>
        <p:spPr>
          <a:xfrm>
            <a:off x="76218" y="762000"/>
            <a:ext cx="8991564" cy="5478423"/>
          </a:xfrm>
          <a:prstGeom prst="rect">
            <a:avLst/>
          </a:prstGeom>
          <a:noFill/>
        </p:spPr>
        <p:txBody>
          <a:bodyPr wrap="none" rtlCol="0">
            <a:spAutoFit/>
          </a:bodyPr>
          <a:lstStyle/>
          <a:p>
            <a:r>
              <a:rPr lang="en-US" sz="1400" dirty="0">
                <a:latin typeface="Menlo" panose="020B0609030804020204" pitchFamily="49" charset="0"/>
                <a:ea typeface="Menlo" panose="020B0609030804020204" pitchFamily="49" charset="0"/>
                <a:cs typeface="Menlo" panose="020B0609030804020204" pitchFamily="49" charset="0"/>
              </a:rPr>
              <a:t>import </a:t>
            </a:r>
            <a:r>
              <a:rPr lang="en-US" sz="1400" dirty="0" err="1">
                <a:latin typeface="Menlo" panose="020B0609030804020204" pitchFamily="49" charset="0"/>
                <a:ea typeface="Menlo" panose="020B0609030804020204" pitchFamily="49" charset="0"/>
                <a:cs typeface="Menlo" panose="020B0609030804020204" pitchFamily="49" charset="0"/>
              </a:rPr>
              <a:t>os</a:t>
            </a:r>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import datetime</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err="1">
                <a:latin typeface="Menlo" panose="020B0609030804020204" pitchFamily="49" charset="0"/>
                <a:ea typeface="Menlo" panose="020B0609030804020204" pitchFamily="49" charset="0"/>
                <a:cs typeface="Menlo" panose="020B0609030804020204" pitchFamily="49" charset="0"/>
              </a:rPr>
              <a:t>csvFile</a:t>
            </a:r>
            <a:r>
              <a:rPr lang="en-US" sz="1400" dirty="0">
                <a:latin typeface="Menlo" panose="020B0609030804020204" pitchFamily="49" charset="0"/>
                <a:ea typeface="Menlo" panose="020B0609030804020204" pitchFamily="49" charset="0"/>
                <a:cs typeface="Menlo" panose="020B0609030804020204" pitchFamily="49" charset="0"/>
              </a:rPr>
              <a:t> = open("</a:t>
            </a:r>
            <a:r>
              <a:rPr lang="en-US" sz="1400" dirty="0" err="1">
                <a:latin typeface="Menlo" panose="020B0609030804020204" pitchFamily="49" charset="0"/>
                <a:ea typeface="Menlo" panose="020B0609030804020204" pitchFamily="49" charset="0"/>
                <a:cs typeface="Menlo" panose="020B0609030804020204" pitchFamily="49" charset="0"/>
              </a:rPr>
              <a:t>RedFlags.csv</a:t>
            </a:r>
            <a:r>
              <a:rPr lang="en-US" sz="1400" dirty="0">
                <a:latin typeface="Menlo" panose="020B0609030804020204" pitchFamily="49" charset="0"/>
                <a:ea typeface="Menlo" panose="020B0609030804020204" pitchFamily="49" charset="0"/>
                <a:cs typeface="Menlo" panose="020B0609030804020204" pitchFamily="49" charset="0"/>
              </a:rPr>
              <a:t>", "w")</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for root, </a:t>
            </a:r>
            <a:r>
              <a:rPr lang="en-US" sz="1400" dirty="0" err="1">
                <a:latin typeface="Menlo" panose="020B0609030804020204" pitchFamily="49" charset="0"/>
                <a:ea typeface="Menlo" panose="020B0609030804020204" pitchFamily="49" charset="0"/>
                <a:cs typeface="Menlo" panose="020B0609030804020204" pitchFamily="49" charset="0"/>
              </a:rPr>
              <a:t>dirs</a:t>
            </a:r>
            <a:r>
              <a:rPr lang="en-US" sz="1400" dirty="0">
                <a:latin typeface="Menlo" panose="020B0609030804020204" pitchFamily="49" charset="0"/>
                <a:ea typeface="Menlo" panose="020B0609030804020204" pitchFamily="49" charset="0"/>
                <a:cs typeface="Menlo" panose="020B0609030804020204" pitchFamily="49" charset="0"/>
              </a:rPr>
              <a:t>, files in </a:t>
            </a:r>
            <a:r>
              <a:rPr lang="en-US" sz="1400" dirty="0" err="1">
                <a:latin typeface="Menlo" panose="020B0609030804020204" pitchFamily="49" charset="0"/>
                <a:ea typeface="Menlo" panose="020B0609030804020204" pitchFamily="49" charset="0"/>
                <a:cs typeface="Menlo" panose="020B0609030804020204" pitchFamily="49" charset="0"/>
              </a:rPr>
              <a:t>os.walk</a:t>
            </a:r>
            <a:r>
              <a:rPr lang="en-US" sz="1400" dirty="0">
                <a:latin typeface="Menlo" panose="020B0609030804020204" pitchFamily="49" charset="0"/>
                <a:ea typeface="Menlo" panose="020B0609030804020204" pitchFamily="49" charset="0"/>
                <a:cs typeface="Menlo" panose="020B0609030804020204" pitchFamily="49" charset="0"/>
              </a:rPr>
              <a:t>('Text'):</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print("GETTING FILE INFO")</a:t>
            </a:r>
          </a:p>
          <a:p>
            <a:r>
              <a:rPr lang="en-US" sz="1400" dirty="0">
                <a:latin typeface="Menlo" panose="020B0609030804020204" pitchFamily="49" charset="0"/>
                <a:ea typeface="Menlo" panose="020B0609030804020204" pitchFamily="49" charset="0"/>
                <a:cs typeface="Menlo" panose="020B0609030804020204" pitchFamily="49" charset="0"/>
              </a:rPr>
              <a:t>    for </a:t>
            </a:r>
            <a:r>
              <a:rPr lang="en-US" sz="1400" dirty="0" err="1">
                <a:latin typeface="Menlo" panose="020B0609030804020204" pitchFamily="49" charset="0"/>
                <a:ea typeface="Menlo" panose="020B0609030804020204" pitchFamily="49" charset="0"/>
                <a:cs typeface="Menlo" panose="020B0609030804020204" pitchFamily="49" charset="0"/>
              </a:rPr>
              <a:t>file_name</a:t>
            </a:r>
            <a:r>
              <a:rPr lang="en-US" sz="1400" dirty="0">
                <a:latin typeface="Menlo" panose="020B0609030804020204" pitchFamily="49" charset="0"/>
                <a:ea typeface="Menlo" panose="020B0609030804020204" pitchFamily="49" charset="0"/>
                <a:cs typeface="Menlo" panose="020B0609030804020204" pitchFamily="49" charset="0"/>
              </a:rPr>
              <a:t> in files:</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file_path</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os.path.join</a:t>
            </a:r>
            <a:r>
              <a:rPr lang="en-US" sz="1400" dirty="0">
                <a:latin typeface="Menlo" panose="020B0609030804020204" pitchFamily="49" charset="0"/>
                <a:ea typeface="Menlo" panose="020B0609030804020204" pitchFamily="49" charset="0"/>
                <a:cs typeface="Menlo" panose="020B0609030804020204" pitchFamily="49" charset="0"/>
              </a:rPr>
              <a:t>(root, </a:t>
            </a:r>
            <a:r>
              <a:rPr lang="en-US" sz="1400" dirty="0" err="1">
                <a:latin typeface="Menlo" panose="020B0609030804020204" pitchFamily="49" charset="0"/>
                <a:ea typeface="Menlo" panose="020B0609030804020204" pitchFamily="49" charset="0"/>
                <a:cs typeface="Menlo" panose="020B0609030804020204" pitchFamily="49" charset="0"/>
              </a:rPr>
              <a:t>file_name</a:t>
            </a:r>
            <a:r>
              <a:rPr lang="en-US" sz="1400" dirty="0">
                <a:latin typeface="Menlo" panose="020B0609030804020204" pitchFamily="49" charset="0"/>
                <a:ea typeface="Menlo" panose="020B0609030804020204" pitchFamily="49" charset="0"/>
                <a:cs typeface="Menlo" panose="020B0609030804020204" pitchFamily="49" charset="0"/>
              </a:rPr>
              <a:t>)</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fileInfo</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os.stat</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file_path</a:t>
            </a:r>
            <a:r>
              <a:rPr lang="en-US" sz="1400" dirty="0">
                <a:latin typeface="Menlo" panose="020B0609030804020204" pitchFamily="49" charset="0"/>
                <a:ea typeface="Menlo" panose="020B0609030804020204" pitchFamily="49" charset="0"/>
                <a:cs typeface="Menlo" panose="020B0609030804020204" pitchFamily="49" charset="0"/>
              </a:rPr>
              <a:t>)</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fileInfo.st_mtime</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datetime.datetime.fromtimestamp</a:t>
            </a:r>
            <a:r>
              <a:rPr lang="en-US" sz="1400" dirty="0">
                <a:latin typeface="Menlo" panose="020B0609030804020204" pitchFamily="49" charset="0"/>
                <a:ea typeface="Menlo" panose="020B0609030804020204" pitchFamily="49" charset="0"/>
                <a:cs typeface="Menlo" panose="020B0609030804020204" pitchFamily="49" charset="0"/>
              </a:rPr>
              <a:t>(</a:t>
            </a: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strftime</a:t>
            </a:r>
            <a:r>
              <a:rPr lang="en-US" sz="1400" dirty="0">
                <a:latin typeface="Menlo" panose="020B0609030804020204" pitchFamily="49" charset="0"/>
                <a:ea typeface="Menlo" panose="020B0609030804020204" pitchFamily="49" charset="0"/>
                <a:cs typeface="Menlo" panose="020B0609030804020204" pitchFamily="49" charset="0"/>
              </a:rPr>
              <a:t>('%c’)</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fileSize</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fileInfo.st_size</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csvFile.write</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file_path</a:t>
            </a:r>
            <a:r>
              <a:rPr lang="en-US" sz="1400" dirty="0">
                <a:latin typeface="Menlo" panose="020B0609030804020204" pitchFamily="49" charset="0"/>
                <a:ea typeface="Menlo" panose="020B0609030804020204" pitchFamily="49" charset="0"/>
                <a:cs typeface="Menlo" panose="020B0609030804020204" pitchFamily="49" charset="0"/>
              </a:rPr>
              <a:t> + "," + </a:t>
            </a:r>
            <a:r>
              <a:rPr lang="en-US" sz="1400" dirty="0" err="1">
                <a:latin typeface="Menlo" panose="020B0609030804020204" pitchFamily="49" charset="0"/>
                <a:ea typeface="Menlo" panose="020B0609030804020204" pitchFamily="49" charset="0"/>
                <a:cs typeface="Menlo" panose="020B0609030804020204" pitchFamily="49" charset="0"/>
              </a:rPr>
              <a:t>str</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fileSize</a:t>
            </a:r>
            <a:r>
              <a:rPr lang="en-US" sz="1400" dirty="0">
                <a:latin typeface="Menlo" panose="020B0609030804020204" pitchFamily="49" charset="0"/>
                <a:ea typeface="Menlo" panose="020B0609030804020204" pitchFamily="49" charset="0"/>
                <a:cs typeface="Menlo" panose="020B0609030804020204" pitchFamily="49" charset="0"/>
              </a:rPr>
              <a:t>) + "," +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 + "\n")</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err="1">
                <a:latin typeface="Menlo" panose="020B0609030804020204" pitchFamily="49" charset="0"/>
                <a:ea typeface="Menlo" panose="020B0609030804020204" pitchFamily="49" charset="0"/>
                <a:cs typeface="Menlo" panose="020B0609030804020204" pitchFamily="49" charset="0"/>
              </a:rPr>
              <a:t>csvFile.close</a:t>
            </a:r>
            <a:r>
              <a:rPr lang="en-US" sz="1400" dirty="0">
                <a:latin typeface="Menlo" panose="020B0609030804020204" pitchFamily="49" charset="0"/>
                <a:ea typeface="Menlo" panose="020B0609030804020204" pitchFamily="49" charset="0"/>
                <a:cs typeface="Menlo" panose="020B0609030804020204" pitchFamily="49" charset="0"/>
              </a:rPr>
              <a:t>()</a:t>
            </a:r>
          </a:p>
          <a:p>
            <a:endParaRPr lang="en-US" sz="1400" dirty="0"/>
          </a:p>
        </p:txBody>
      </p:sp>
      <p:sp>
        <p:nvSpPr>
          <p:cNvPr id="4" name="Rectangle 3">
            <a:extLst>
              <a:ext uri="{FF2B5EF4-FFF2-40B4-BE49-F238E27FC236}">
                <a16:creationId xmlns:a16="http://schemas.microsoft.com/office/drawing/2014/main" id="{A5553A1E-CB6F-D844-BB01-024CB0219B84}"/>
              </a:ext>
            </a:extLst>
          </p:cNvPr>
          <p:cNvSpPr/>
          <p:nvPr/>
        </p:nvSpPr>
        <p:spPr>
          <a:xfrm>
            <a:off x="914400" y="3272611"/>
            <a:ext cx="3276600" cy="4572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303E480-95EC-EC4D-BF0B-0524AF0490F7}"/>
              </a:ext>
            </a:extLst>
          </p:cNvPr>
          <p:cNvSpPr/>
          <p:nvPr/>
        </p:nvSpPr>
        <p:spPr>
          <a:xfrm>
            <a:off x="6019800" y="2828835"/>
            <a:ext cx="2514600" cy="1200329"/>
          </a:xfrm>
          <a:prstGeom prst="rect">
            <a:avLst/>
          </a:prstGeom>
        </p:spPr>
        <p:txBody>
          <a:bodyPr wrap="square">
            <a:spAutoFit/>
          </a:bodyPr>
          <a:lstStyle/>
          <a:p>
            <a:r>
              <a:rPr lang="en-US" dirty="0">
                <a:solidFill>
                  <a:srgbClr val="FF0000"/>
                </a:solidFill>
                <a:latin typeface="Menlo" panose="020B0609030804020204" pitchFamily="49" charset="0"/>
              </a:rPr>
              <a:t>Get the stats on the file, save to </a:t>
            </a:r>
            <a:r>
              <a:rPr lang="en-US" dirty="0" err="1">
                <a:solidFill>
                  <a:srgbClr val="FF0000"/>
                </a:solidFill>
                <a:latin typeface="Menlo" panose="020B0609030804020204" pitchFamily="49" charset="0"/>
              </a:rPr>
              <a:t>fileInfo</a:t>
            </a:r>
            <a:r>
              <a:rPr lang="en-US" dirty="0">
                <a:solidFill>
                  <a:srgbClr val="FF0000"/>
                </a:solidFill>
                <a:latin typeface="Menlo" panose="020B0609030804020204" pitchFamily="49" charset="0"/>
              </a:rPr>
              <a:t> variable</a:t>
            </a:r>
            <a:endParaRPr lang="en-US" b="0" dirty="0">
              <a:solidFill>
                <a:srgbClr val="FF0000"/>
              </a:solidFill>
              <a:effectLst/>
              <a:latin typeface="Menlo" panose="020B0609030804020204" pitchFamily="49" charset="0"/>
            </a:endParaRPr>
          </a:p>
        </p:txBody>
      </p:sp>
    </p:spTree>
    <p:extLst>
      <p:ext uri="{BB962C8B-B14F-4D97-AF65-F5344CB8AC3E}">
        <p14:creationId xmlns:p14="http://schemas.microsoft.com/office/powerpoint/2010/main" val="6124373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a:xfrm>
            <a:off x="3200400" y="80936"/>
            <a:ext cx="5743729" cy="411480"/>
          </a:xfrm>
        </p:spPr>
        <p:txBody>
          <a:bodyPr/>
          <a:lstStyle/>
          <a:p>
            <a:r>
              <a:rPr lang="en-US" dirty="0"/>
              <a:t>Warm-up Activity: Walking the Maze (15 min)</a:t>
            </a:r>
          </a:p>
        </p:txBody>
      </p:sp>
      <p:sp>
        <p:nvSpPr>
          <p:cNvPr id="6" name="Content Placeholder 1">
            <a:extLst>
              <a:ext uri="{FF2B5EF4-FFF2-40B4-BE49-F238E27FC236}">
                <a16:creationId xmlns:a16="http://schemas.microsoft.com/office/drawing/2014/main" id="{BFE765AC-4BB9-4A42-9E9B-88110DC492D5}"/>
              </a:ext>
            </a:extLst>
          </p:cNvPr>
          <p:cNvSpPr txBox="1">
            <a:spLocks/>
          </p:cNvSpPr>
          <p:nvPr/>
        </p:nvSpPr>
        <p:spPr>
          <a:xfrm>
            <a:off x="0" y="273976"/>
            <a:ext cx="8715529"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b="1" dirty="0"/>
          </a:p>
          <a:p>
            <a:pPr marL="457200" lvl="1" indent="0">
              <a:buNone/>
            </a:pPr>
            <a:endParaRPr lang="en-US" b="1" dirty="0"/>
          </a:p>
          <a:p>
            <a:pPr marL="0" indent="0">
              <a:buNone/>
            </a:pPr>
            <a:r>
              <a:rPr lang="en-US" sz="2100" dirty="0"/>
              <a:t>In this activity, you will create a script that automatically navigates through a complex web of folders to discover the files that it contains before printing those files to the screen.</a:t>
            </a:r>
            <a:br>
              <a:rPr lang="en-US" sz="2100" dirty="0"/>
            </a:br>
            <a:endParaRPr lang="en-US" sz="2100" b="1" dirty="0"/>
          </a:p>
          <a:p>
            <a:r>
              <a:rPr lang="en-US" sz="2100" b="1" dirty="0"/>
              <a:t>Instructions:</a:t>
            </a:r>
            <a:endParaRPr lang="en-US" sz="2100" dirty="0"/>
          </a:p>
          <a:p>
            <a:pPr lvl="1"/>
            <a:r>
              <a:rPr lang="en-US" sz="2100" dirty="0"/>
              <a:t>Unzip </a:t>
            </a:r>
            <a:r>
              <a:rPr lang="en-US" sz="2100" dirty="0" err="1"/>
              <a:t>TheMaze.zip</a:t>
            </a:r>
            <a:r>
              <a:rPr lang="en-US" sz="2100" dirty="0"/>
              <a:t>.</a:t>
            </a:r>
          </a:p>
          <a:p>
            <a:pPr marL="457200" lvl="1" indent="0">
              <a:buNone/>
            </a:pPr>
            <a:endParaRPr lang="en-US" sz="2100" dirty="0"/>
          </a:p>
          <a:p>
            <a:pPr lvl="1"/>
            <a:r>
              <a:rPr lang="en-US" sz="2100" dirty="0"/>
              <a:t>Create a Python application that automatically navigates through </a:t>
            </a:r>
            <a:r>
              <a:rPr lang="en-US" sz="2100" b="1" dirty="0" err="1"/>
              <a:t>TheMaze</a:t>
            </a:r>
            <a:r>
              <a:rPr lang="en-US" sz="2100" dirty="0"/>
              <a:t> folder that you have been given.</a:t>
            </a:r>
          </a:p>
          <a:p>
            <a:pPr lvl="1"/>
            <a:endParaRPr lang="en-US" sz="2100" dirty="0"/>
          </a:p>
          <a:p>
            <a:pPr lvl="1"/>
            <a:r>
              <a:rPr lang="en-US" sz="2100" dirty="0"/>
              <a:t>When you find a file within </a:t>
            </a:r>
            <a:r>
              <a:rPr lang="en-US" sz="2100" dirty="0" err="1"/>
              <a:t>TheMaze</a:t>
            </a:r>
            <a:r>
              <a:rPr lang="en-US" sz="2100" dirty="0"/>
              <a:t> folder, print the location of this file to the screen alongside the contents of that file.</a:t>
            </a:r>
          </a:p>
          <a:p>
            <a:pPr lvl="1"/>
            <a:endParaRPr lang="en-US" sz="2100" dirty="0"/>
          </a:p>
          <a:p>
            <a:pPr lvl="1"/>
            <a:r>
              <a:rPr lang="en-US" sz="2100" dirty="0"/>
              <a:t>We've provided a lot of the solution code for you in the solution file, and the comments should guide you the rest of the way.</a:t>
            </a:r>
          </a:p>
          <a:p>
            <a:pPr marL="0" indent="0">
              <a:buNone/>
            </a:pPr>
            <a:endParaRPr lang="en-US" dirty="0"/>
          </a:p>
        </p:txBody>
      </p:sp>
    </p:spTree>
    <p:extLst>
      <p:ext uri="{BB962C8B-B14F-4D97-AF65-F5344CB8AC3E}">
        <p14:creationId xmlns:p14="http://schemas.microsoft.com/office/powerpoint/2010/main" val="132470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1EF66-CD30-C345-B7AF-558944C5A243}"/>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ED0139D5-5CFE-2F4D-9C53-06588B85BB1C}"/>
              </a:ext>
            </a:extLst>
          </p:cNvPr>
          <p:cNvSpPr txBox="1"/>
          <p:nvPr/>
        </p:nvSpPr>
        <p:spPr>
          <a:xfrm>
            <a:off x="76218" y="762000"/>
            <a:ext cx="8991564" cy="5478423"/>
          </a:xfrm>
          <a:prstGeom prst="rect">
            <a:avLst/>
          </a:prstGeom>
          <a:noFill/>
        </p:spPr>
        <p:txBody>
          <a:bodyPr wrap="none" rtlCol="0">
            <a:spAutoFit/>
          </a:bodyPr>
          <a:lstStyle/>
          <a:p>
            <a:r>
              <a:rPr lang="en-US" sz="1400" dirty="0">
                <a:latin typeface="Menlo" panose="020B0609030804020204" pitchFamily="49" charset="0"/>
                <a:ea typeface="Menlo" panose="020B0609030804020204" pitchFamily="49" charset="0"/>
                <a:cs typeface="Menlo" panose="020B0609030804020204" pitchFamily="49" charset="0"/>
              </a:rPr>
              <a:t>import </a:t>
            </a:r>
            <a:r>
              <a:rPr lang="en-US" sz="1400" dirty="0" err="1">
                <a:latin typeface="Menlo" panose="020B0609030804020204" pitchFamily="49" charset="0"/>
                <a:ea typeface="Menlo" panose="020B0609030804020204" pitchFamily="49" charset="0"/>
                <a:cs typeface="Menlo" panose="020B0609030804020204" pitchFamily="49" charset="0"/>
              </a:rPr>
              <a:t>os</a:t>
            </a:r>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import datetime</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err="1">
                <a:latin typeface="Menlo" panose="020B0609030804020204" pitchFamily="49" charset="0"/>
                <a:ea typeface="Menlo" panose="020B0609030804020204" pitchFamily="49" charset="0"/>
                <a:cs typeface="Menlo" panose="020B0609030804020204" pitchFamily="49" charset="0"/>
              </a:rPr>
              <a:t>csvFile</a:t>
            </a:r>
            <a:r>
              <a:rPr lang="en-US" sz="1400" dirty="0">
                <a:latin typeface="Menlo" panose="020B0609030804020204" pitchFamily="49" charset="0"/>
                <a:ea typeface="Menlo" panose="020B0609030804020204" pitchFamily="49" charset="0"/>
                <a:cs typeface="Menlo" panose="020B0609030804020204" pitchFamily="49" charset="0"/>
              </a:rPr>
              <a:t> = open("</a:t>
            </a:r>
            <a:r>
              <a:rPr lang="en-US" sz="1400" dirty="0" err="1">
                <a:latin typeface="Menlo" panose="020B0609030804020204" pitchFamily="49" charset="0"/>
                <a:ea typeface="Menlo" panose="020B0609030804020204" pitchFamily="49" charset="0"/>
                <a:cs typeface="Menlo" panose="020B0609030804020204" pitchFamily="49" charset="0"/>
              </a:rPr>
              <a:t>RedFlags.csv</a:t>
            </a:r>
            <a:r>
              <a:rPr lang="en-US" sz="1400" dirty="0">
                <a:latin typeface="Menlo" panose="020B0609030804020204" pitchFamily="49" charset="0"/>
                <a:ea typeface="Menlo" panose="020B0609030804020204" pitchFamily="49" charset="0"/>
                <a:cs typeface="Menlo" panose="020B0609030804020204" pitchFamily="49" charset="0"/>
              </a:rPr>
              <a:t>", "w")</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for root, </a:t>
            </a:r>
            <a:r>
              <a:rPr lang="en-US" sz="1400" dirty="0" err="1">
                <a:latin typeface="Menlo" panose="020B0609030804020204" pitchFamily="49" charset="0"/>
                <a:ea typeface="Menlo" panose="020B0609030804020204" pitchFamily="49" charset="0"/>
                <a:cs typeface="Menlo" panose="020B0609030804020204" pitchFamily="49" charset="0"/>
              </a:rPr>
              <a:t>dirs</a:t>
            </a:r>
            <a:r>
              <a:rPr lang="en-US" sz="1400" dirty="0">
                <a:latin typeface="Menlo" panose="020B0609030804020204" pitchFamily="49" charset="0"/>
                <a:ea typeface="Menlo" panose="020B0609030804020204" pitchFamily="49" charset="0"/>
                <a:cs typeface="Menlo" panose="020B0609030804020204" pitchFamily="49" charset="0"/>
              </a:rPr>
              <a:t>, files in </a:t>
            </a:r>
            <a:r>
              <a:rPr lang="en-US" sz="1400" dirty="0" err="1">
                <a:latin typeface="Menlo" panose="020B0609030804020204" pitchFamily="49" charset="0"/>
                <a:ea typeface="Menlo" panose="020B0609030804020204" pitchFamily="49" charset="0"/>
                <a:cs typeface="Menlo" panose="020B0609030804020204" pitchFamily="49" charset="0"/>
              </a:rPr>
              <a:t>os.walk</a:t>
            </a:r>
            <a:r>
              <a:rPr lang="en-US" sz="1400" dirty="0">
                <a:latin typeface="Menlo" panose="020B0609030804020204" pitchFamily="49" charset="0"/>
                <a:ea typeface="Menlo" panose="020B0609030804020204" pitchFamily="49" charset="0"/>
                <a:cs typeface="Menlo" panose="020B0609030804020204" pitchFamily="49" charset="0"/>
              </a:rPr>
              <a:t>('Text'):</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print("GETTING FILE INFO")</a:t>
            </a:r>
          </a:p>
          <a:p>
            <a:r>
              <a:rPr lang="en-US" sz="1400" dirty="0">
                <a:latin typeface="Menlo" panose="020B0609030804020204" pitchFamily="49" charset="0"/>
                <a:ea typeface="Menlo" panose="020B0609030804020204" pitchFamily="49" charset="0"/>
                <a:cs typeface="Menlo" panose="020B0609030804020204" pitchFamily="49" charset="0"/>
              </a:rPr>
              <a:t>    for </a:t>
            </a:r>
            <a:r>
              <a:rPr lang="en-US" sz="1400" dirty="0" err="1">
                <a:latin typeface="Menlo" panose="020B0609030804020204" pitchFamily="49" charset="0"/>
                <a:ea typeface="Menlo" panose="020B0609030804020204" pitchFamily="49" charset="0"/>
                <a:cs typeface="Menlo" panose="020B0609030804020204" pitchFamily="49" charset="0"/>
              </a:rPr>
              <a:t>file_name</a:t>
            </a:r>
            <a:r>
              <a:rPr lang="en-US" sz="1400" dirty="0">
                <a:latin typeface="Menlo" panose="020B0609030804020204" pitchFamily="49" charset="0"/>
                <a:ea typeface="Menlo" panose="020B0609030804020204" pitchFamily="49" charset="0"/>
                <a:cs typeface="Menlo" panose="020B0609030804020204" pitchFamily="49" charset="0"/>
              </a:rPr>
              <a:t> in files:</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file_path</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os.path.join</a:t>
            </a:r>
            <a:r>
              <a:rPr lang="en-US" sz="1400" dirty="0">
                <a:latin typeface="Menlo" panose="020B0609030804020204" pitchFamily="49" charset="0"/>
                <a:ea typeface="Menlo" panose="020B0609030804020204" pitchFamily="49" charset="0"/>
                <a:cs typeface="Menlo" panose="020B0609030804020204" pitchFamily="49" charset="0"/>
              </a:rPr>
              <a:t>(root, </a:t>
            </a:r>
            <a:r>
              <a:rPr lang="en-US" sz="1400" dirty="0" err="1">
                <a:latin typeface="Menlo" panose="020B0609030804020204" pitchFamily="49" charset="0"/>
                <a:ea typeface="Menlo" panose="020B0609030804020204" pitchFamily="49" charset="0"/>
                <a:cs typeface="Menlo" panose="020B0609030804020204" pitchFamily="49" charset="0"/>
              </a:rPr>
              <a:t>file_name</a:t>
            </a:r>
            <a:r>
              <a:rPr lang="en-US" sz="1400" dirty="0">
                <a:latin typeface="Menlo" panose="020B0609030804020204" pitchFamily="49" charset="0"/>
                <a:ea typeface="Menlo" panose="020B0609030804020204" pitchFamily="49" charset="0"/>
                <a:cs typeface="Menlo" panose="020B0609030804020204" pitchFamily="49" charset="0"/>
              </a:rPr>
              <a:t>)</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fileInfo</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os.stat</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file_path</a:t>
            </a:r>
            <a:r>
              <a:rPr lang="en-US" sz="1400" dirty="0">
                <a:latin typeface="Menlo" panose="020B0609030804020204" pitchFamily="49" charset="0"/>
                <a:ea typeface="Menlo" panose="020B0609030804020204" pitchFamily="49" charset="0"/>
                <a:cs typeface="Menlo" panose="020B0609030804020204" pitchFamily="49" charset="0"/>
              </a:rPr>
              <a:t>)</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fileInfo.st_mtime</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datetime.datetime.fromtimestamp</a:t>
            </a:r>
            <a:r>
              <a:rPr lang="en-US" sz="1400" dirty="0">
                <a:latin typeface="Menlo" panose="020B0609030804020204" pitchFamily="49" charset="0"/>
                <a:ea typeface="Menlo" panose="020B0609030804020204" pitchFamily="49" charset="0"/>
                <a:cs typeface="Menlo" panose="020B0609030804020204" pitchFamily="49" charset="0"/>
              </a:rPr>
              <a:t>(</a:t>
            </a: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strftime</a:t>
            </a:r>
            <a:r>
              <a:rPr lang="en-US" sz="1400" dirty="0">
                <a:latin typeface="Menlo" panose="020B0609030804020204" pitchFamily="49" charset="0"/>
                <a:ea typeface="Menlo" panose="020B0609030804020204" pitchFamily="49" charset="0"/>
                <a:cs typeface="Menlo" panose="020B0609030804020204" pitchFamily="49" charset="0"/>
              </a:rPr>
              <a:t>('%c’)</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fileSize</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fileInfo.st_size</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csvFile.write</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file_path</a:t>
            </a:r>
            <a:r>
              <a:rPr lang="en-US" sz="1400" dirty="0">
                <a:latin typeface="Menlo" panose="020B0609030804020204" pitchFamily="49" charset="0"/>
                <a:ea typeface="Menlo" panose="020B0609030804020204" pitchFamily="49" charset="0"/>
                <a:cs typeface="Menlo" panose="020B0609030804020204" pitchFamily="49" charset="0"/>
              </a:rPr>
              <a:t> + "," + </a:t>
            </a:r>
            <a:r>
              <a:rPr lang="en-US" sz="1400" dirty="0" err="1">
                <a:latin typeface="Menlo" panose="020B0609030804020204" pitchFamily="49" charset="0"/>
                <a:ea typeface="Menlo" panose="020B0609030804020204" pitchFamily="49" charset="0"/>
                <a:cs typeface="Menlo" panose="020B0609030804020204" pitchFamily="49" charset="0"/>
              </a:rPr>
              <a:t>str</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fileSize</a:t>
            </a:r>
            <a:r>
              <a:rPr lang="en-US" sz="1400" dirty="0">
                <a:latin typeface="Menlo" panose="020B0609030804020204" pitchFamily="49" charset="0"/>
                <a:ea typeface="Menlo" panose="020B0609030804020204" pitchFamily="49" charset="0"/>
                <a:cs typeface="Menlo" panose="020B0609030804020204" pitchFamily="49" charset="0"/>
              </a:rPr>
              <a:t>) + "," +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 + "\n")</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err="1">
                <a:latin typeface="Menlo" panose="020B0609030804020204" pitchFamily="49" charset="0"/>
                <a:ea typeface="Menlo" panose="020B0609030804020204" pitchFamily="49" charset="0"/>
                <a:cs typeface="Menlo" panose="020B0609030804020204" pitchFamily="49" charset="0"/>
              </a:rPr>
              <a:t>csvFile.close</a:t>
            </a:r>
            <a:r>
              <a:rPr lang="en-US" sz="1400" dirty="0">
                <a:latin typeface="Menlo" panose="020B0609030804020204" pitchFamily="49" charset="0"/>
                <a:ea typeface="Menlo" panose="020B0609030804020204" pitchFamily="49" charset="0"/>
                <a:cs typeface="Menlo" panose="020B0609030804020204" pitchFamily="49" charset="0"/>
              </a:rPr>
              <a:t>()</a:t>
            </a:r>
          </a:p>
          <a:p>
            <a:endParaRPr lang="en-US" sz="1400" dirty="0"/>
          </a:p>
        </p:txBody>
      </p:sp>
      <p:sp>
        <p:nvSpPr>
          <p:cNvPr id="4" name="Rectangle 3">
            <a:extLst>
              <a:ext uri="{FF2B5EF4-FFF2-40B4-BE49-F238E27FC236}">
                <a16:creationId xmlns:a16="http://schemas.microsoft.com/office/drawing/2014/main" id="{A5553A1E-CB6F-D844-BB01-024CB0219B84}"/>
              </a:ext>
            </a:extLst>
          </p:cNvPr>
          <p:cNvSpPr/>
          <p:nvPr/>
        </p:nvSpPr>
        <p:spPr>
          <a:xfrm>
            <a:off x="914400" y="3657600"/>
            <a:ext cx="3657600" cy="4572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303E480-95EC-EC4D-BF0B-0524AF0490F7}"/>
              </a:ext>
            </a:extLst>
          </p:cNvPr>
          <p:cNvSpPr/>
          <p:nvPr/>
        </p:nvSpPr>
        <p:spPr>
          <a:xfrm>
            <a:off x="6019800" y="2828835"/>
            <a:ext cx="2514600" cy="1200329"/>
          </a:xfrm>
          <a:prstGeom prst="rect">
            <a:avLst/>
          </a:prstGeom>
        </p:spPr>
        <p:txBody>
          <a:bodyPr wrap="square">
            <a:spAutoFit/>
          </a:bodyPr>
          <a:lstStyle/>
          <a:p>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Collect the last time at which the file was modified</a:t>
            </a:r>
          </a:p>
        </p:txBody>
      </p:sp>
    </p:spTree>
    <p:extLst>
      <p:ext uri="{BB962C8B-B14F-4D97-AF65-F5344CB8AC3E}">
        <p14:creationId xmlns:p14="http://schemas.microsoft.com/office/powerpoint/2010/main" val="3080706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1EF66-CD30-C345-B7AF-558944C5A243}"/>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ED0139D5-5CFE-2F4D-9C53-06588B85BB1C}"/>
              </a:ext>
            </a:extLst>
          </p:cNvPr>
          <p:cNvSpPr txBox="1"/>
          <p:nvPr/>
        </p:nvSpPr>
        <p:spPr>
          <a:xfrm>
            <a:off x="76218" y="762000"/>
            <a:ext cx="8991564" cy="5478423"/>
          </a:xfrm>
          <a:prstGeom prst="rect">
            <a:avLst/>
          </a:prstGeom>
          <a:noFill/>
        </p:spPr>
        <p:txBody>
          <a:bodyPr wrap="none" rtlCol="0">
            <a:spAutoFit/>
          </a:bodyPr>
          <a:lstStyle/>
          <a:p>
            <a:r>
              <a:rPr lang="en-US" sz="1400" dirty="0">
                <a:latin typeface="Menlo" panose="020B0609030804020204" pitchFamily="49" charset="0"/>
                <a:ea typeface="Menlo" panose="020B0609030804020204" pitchFamily="49" charset="0"/>
                <a:cs typeface="Menlo" panose="020B0609030804020204" pitchFamily="49" charset="0"/>
              </a:rPr>
              <a:t>import </a:t>
            </a:r>
            <a:r>
              <a:rPr lang="en-US" sz="1400" dirty="0" err="1">
                <a:latin typeface="Menlo" panose="020B0609030804020204" pitchFamily="49" charset="0"/>
                <a:ea typeface="Menlo" panose="020B0609030804020204" pitchFamily="49" charset="0"/>
                <a:cs typeface="Menlo" panose="020B0609030804020204" pitchFamily="49" charset="0"/>
              </a:rPr>
              <a:t>os</a:t>
            </a:r>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import datetime</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err="1">
                <a:latin typeface="Menlo" panose="020B0609030804020204" pitchFamily="49" charset="0"/>
                <a:ea typeface="Menlo" panose="020B0609030804020204" pitchFamily="49" charset="0"/>
                <a:cs typeface="Menlo" panose="020B0609030804020204" pitchFamily="49" charset="0"/>
              </a:rPr>
              <a:t>csvFile</a:t>
            </a:r>
            <a:r>
              <a:rPr lang="en-US" sz="1400" dirty="0">
                <a:latin typeface="Menlo" panose="020B0609030804020204" pitchFamily="49" charset="0"/>
                <a:ea typeface="Menlo" panose="020B0609030804020204" pitchFamily="49" charset="0"/>
                <a:cs typeface="Menlo" panose="020B0609030804020204" pitchFamily="49" charset="0"/>
              </a:rPr>
              <a:t> = open("</a:t>
            </a:r>
            <a:r>
              <a:rPr lang="en-US" sz="1400" dirty="0" err="1">
                <a:latin typeface="Menlo" panose="020B0609030804020204" pitchFamily="49" charset="0"/>
                <a:ea typeface="Menlo" panose="020B0609030804020204" pitchFamily="49" charset="0"/>
                <a:cs typeface="Menlo" panose="020B0609030804020204" pitchFamily="49" charset="0"/>
              </a:rPr>
              <a:t>RedFlags.csv</a:t>
            </a:r>
            <a:r>
              <a:rPr lang="en-US" sz="1400" dirty="0">
                <a:latin typeface="Menlo" panose="020B0609030804020204" pitchFamily="49" charset="0"/>
                <a:ea typeface="Menlo" panose="020B0609030804020204" pitchFamily="49" charset="0"/>
                <a:cs typeface="Menlo" panose="020B0609030804020204" pitchFamily="49" charset="0"/>
              </a:rPr>
              <a:t>", "w")</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for root, </a:t>
            </a:r>
            <a:r>
              <a:rPr lang="en-US" sz="1400" dirty="0" err="1">
                <a:latin typeface="Menlo" panose="020B0609030804020204" pitchFamily="49" charset="0"/>
                <a:ea typeface="Menlo" panose="020B0609030804020204" pitchFamily="49" charset="0"/>
                <a:cs typeface="Menlo" panose="020B0609030804020204" pitchFamily="49" charset="0"/>
              </a:rPr>
              <a:t>dirs</a:t>
            </a:r>
            <a:r>
              <a:rPr lang="en-US" sz="1400" dirty="0">
                <a:latin typeface="Menlo" panose="020B0609030804020204" pitchFamily="49" charset="0"/>
                <a:ea typeface="Menlo" panose="020B0609030804020204" pitchFamily="49" charset="0"/>
                <a:cs typeface="Menlo" panose="020B0609030804020204" pitchFamily="49" charset="0"/>
              </a:rPr>
              <a:t>, files in </a:t>
            </a:r>
            <a:r>
              <a:rPr lang="en-US" sz="1400" dirty="0" err="1">
                <a:latin typeface="Menlo" panose="020B0609030804020204" pitchFamily="49" charset="0"/>
                <a:ea typeface="Menlo" panose="020B0609030804020204" pitchFamily="49" charset="0"/>
                <a:cs typeface="Menlo" panose="020B0609030804020204" pitchFamily="49" charset="0"/>
              </a:rPr>
              <a:t>os.walk</a:t>
            </a:r>
            <a:r>
              <a:rPr lang="en-US" sz="1400" dirty="0">
                <a:latin typeface="Menlo" panose="020B0609030804020204" pitchFamily="49" charset="0"/>
                <a:ea typeface="Menlo" panose="020B0609030804020204" pitchFamily="49" charset="0"/>
                <a:cs typeface="Menlo" panose="020B0609030804020204" pitchFamily="49" charset="0"/>
              </a:rPr>
              <a:t>('Text'):</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print("GETTING FILE INFO")</a:t>
            </a:r>
          </a:p>
          <a:p>
            <a:r>
              <a:rPr lang="en-US" sz="1400" dirty="0">
                <a:latin typeface="Menlo" panose="020B0609030804020204" pitchFamily="49" charset="0"/>
                <a:ea typeface="Menlo" panose="020B0609030804020204" pitchFamily="49" charset="0"/>
                <a:cs typeface="Menlo" panose="020B0609030804020204" pitchFamily="49" charset="0"/>
              </a:rPr>
              <a:t>    for </a:t>
            </a:r>
            <a:r>
              <a:rPr lang="en-US" sz="1400" dirty="0" err="1">
                <a:latin typeface="Menlo" panose="020B0609030804020204" pitchFamily="49" charset="0"/>
                <a:ea typeface="Menlo" panose="020B0609030804020204" pitchFamily="49" charset="0"/>
                <a:cs typeface="Menlo" panose="020B0609030804020204" pitchFamily="49" charset="0"/>
              </a:rPr>
              <a:t>file_name</a:t>
            </a:r>
            <a:r>
              <a:rPr lang="en-US" sz="1400" dirty="0">
                <a:latin typeface="Menlo" panose="020B0609030804020204" pitchFamily="49" charset="0"/>
                <a:ea typeface="Menlo" panose="020B0609030804020204" pitchFamily="49" charset="0"/>
                <a:cs typeface="Menlo" panose="020B0609030804020204" pitchFamily="49" charset="0"/>
              </a:rPr>
              <a:t> in files:</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file_path</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os.path.join</a:t>
            </a:r>
            <a:r>
              <a:rPr lang="en-US" sz="1400" dirty="0">
                <a:latin typeface="Menlo" panose="020B0609030804020204" pitchFamily="49" charset="0"/>
                <a:ea typeface="Menlo" panose="020B0609030804020204" pitchFamily="49" charset="0"/>
                <a:cs typeface="Menlo" panose="020B0609030804020204" pitchFamily="49" charset="0"/>
              </a:rPr>
              <a:t>(root, </a:t>
            </a:r>
            <a:r>
              <a:rPr lang="en-US" sz="1400" dirty="0" err="1">
                <a:latin typeface="Menlo" panose="020B0609030804020204" pitchFamily="49" charset="0"/>
                <a:ea typeface="Menlo" panose="020B0609030804020204" pitchFamily="49" charset="0"/>
                <a:cs typeface="Menlo" panose="020B0609030804020204" pitchFamily="49" charset="0"/>
              </a:rPr>
              <a:t>file_name</a:t>
            </a:r>
            <a:r>
              <a:rPr lang="en-US" sz="1400" dirty="0">
                <a:latin typeface="Menlo" panose="020B0609030804020204" pitchFamily="49" charset="0"/>
                <a:ea typeface="Menlo" panose="020B0609030804020204" pitchFamily="49" charset="0"/>
                <a:cs typeface="Menlo" panose="020B0609030804020204" pitchFamily="49" charset="0"/>
              </a:rPr>
              <a:t>)</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fileInfo</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os.stat</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file_path</a:t>
            </a:r>
            <a:r>
              <a:rPr lang="en-US" sz="1400" dirty="0">
                <a:latin typeface="Menlo" panose="020B0609030804020204" pitchFamily="49" charset="0"/>
                <a:ea typeface="Menlo" panose="020B0609030804020204" pitchFamily="49" charset="0"/>
                <a:cs typeface="Menlo" panose="020B0609030804020204" pitchFamily="49" charset="0"/>
              </a:rPr>
              <a:t>)</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fileInfo.st_mtime</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datetime.datetime.fromtimestamp</a:t>
            </a:r>
            <a:r>
              <a:rPr lang="en-US" sz="1400" dirty="0">
                <a:latin typeface="Menlo" panose="020B0609030804020204" pitchFamily="49" charset="0"/>
                <a:ea typeface="Menlo" panose="020B0609030804020204" pitchFamily="49" charset="0"/>
                <a:cs typeface="Menlo" panose="020B0609030804020204" pitchFamily="49" charset="0"/>
              </a:rPr>
              <a:t>(</a:t>
            </a: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strftime</a:t>
            </a:r>
            <a:r>
              <a:rPr lang="en-US" sz="1400" dirty="0">
                <a:latin typeface="Menlo" panose="020B0609030804020204" pitchFamily="49" charset="0"/>
                <a:ea typeface="Menlo" panose="020B0609030804020204" pitchFamily="49" charset="0"/>
                <a:cs typeface="Menlo" panose="020B0609030804020204" pitchFamily="49" charset="0"/>
              </a:rPr>
              <a:t>('%c’)</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fileSize</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fileInfo.st_size</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csvFile.write</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file_path</a:t>
            </a:r>
            <a:r>
              <a:rPr lang="en-US" sz="1400" dirty="0">
                <a:latin typeface="Menlo" panose="020B0609030804020204" pitchFamily="49" charset="0"/>
                <a:ea typeface="Menlo" panose="020B0609030804020204" pitchFamily="49" charset="0"/>
                <a:cs typeface="Menlo" panose="020B0609030804020204" pitchFamily="49" charset="0"/>
              </a:rPr>
              <a:t> + "," + </a:t>
            </a:r>
            <a:r>
              <a:rPr lang="en-US" sz="1400" dirty="0" err="1">
                <a:latin typeface="Menlo" panose="020B0609030804020204" pitchFamily="49" charset="0"/>
                <a:ea typeface="Menlo" panose="020B0609030804020204" pitchFamily="49" charset="0"/>
                <a:cs typeface="Menlo" panose="020B0609030804020204" pitchFamily="49" charset="0"/>
              </a:rPr>
              <a:t>str</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fileSize</a:t>
            </a:r>
            <a:r>
              <a:rPr lang="en-US" sz="1400" dirty="0">
                <a:latin typeface="Menlo" panose="020B0609030804020204" pitchFamily="49" charset="0"/>
                <a:ea typeface="Menlo" panose="020B0609030804020204" pitchFamily="49" charset="0"/>
                <a:cs typeface="Menlo" panose="020B0609030804020204" pitchFamily="49" charset="0"/>
              </a:rPr>
              <a:t>) + "," +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 + "\n")</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err="1">
                <a:latin typeface="Menlo" panose="020B0609030804020204" pitchFamily="49" charset="0"/>
                <a:ea typeface="Menlo" panose="020B0609030804020204" pitchFamily="49" charset="0"/>
                <a:cs typeface="Menlo" panose="020B0609030804020204" pitchFamily="49" charset="0"/>
              </a:rPr>
              <a:t>csvFile.close</a:t>
            </a:r>
            <a:r>
              <a:rPr lang="en-US" sz="1400" dirty="0">
                <a:latin typeface="Menlo" panose="020B0609030804020204" pitchFamily="49" charset="0"/>
                <a:ea typeface="Menlo" panose="020B0609030804020204" pitchFamily="49" charset="0"/>
                <a:cs typeface="Menlo" panose="020B0609030804020204" pitchFamily="49" charset="0"/>
              </a:rPr>
              <a:t>()</a:t>
            </a:r>
          </a:p>
          <a:p>
            <a:endParaRPr lang="en-US" sz="1400" dirty="0"/>
          </a:p>
        </p:txBody>
      </p:sp>
      <p:sp>
        <p:nvSpPr>
          <p:cNvPr id="4" name="Rectangle 3">
            <a:extLst>
              <a:ext uri="{FF2B5EF4-FFF2-40B4-BE49-F238E27FC236}">
                <a16:creationId xmlns:a16="http://schemas.microsoft.com/office/drawing/2014/main" id="{A5553A1E-CB6F-D844-BB01-024CB0219B84}"/>
              </a:ext>
            </a:extLst>
          </p:cNvPr>
          <p:cNvSpPr/>
          <p:nvPr/>
        </p:nvSpPr>
        <p:spPr>
          <a:xfrm>
            <a:off x="914400" y="4114800"/>
            <a:ext cx="5181600" cy="609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303E480-95EC-EC4D-BF0B-0524AF0490F7}"/>
              </a:ext>
            </a:extLst>
          </p:cNvPr>
          <p:cNvSpPr/>
          <p:nvPr/>
        </p:nvSpPr>
        <p:spPr>
          <a:xfrm>
            <a:off x="6324600" y="2901046"/>
            <a:ext cx="2514600" cy="1200329"/>
          </a:xfrm>
          <a:prstGeom prst="rect">
            <a:avLst/>
          </a:prstGeom>
        </p:spPr>
        <p:txBody>
          <a:bodyPr wrap="square">
            <a:spAutoFit/>
          </a:bodyPr>
          <a:lstStyle/>
          <a:p>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Change the format of </a:t>
            </a:r>
            <a:r>
              <a:rPr lang="en-US" dirty="0" err="1">
                <a:solidFill>
                  <a:srgbClr val="FF0000"/>
                </a:solidFill>
                <a:latin typeface="Menlo" panose="020B0609030804020204" pitchFamily="49" charset="0"/>
                <a:ea typeface="Menlo" panose="020B0609030804020204" pitchFamily="49" charset="0"/>
                <a:cs typeface="Menlo" panose="020B0609030804020204" pitchFamily="49" charset="0"/>
              </a:rPr>
              <a:t>timeModified</a:t>
            </a:r>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 to datetime format</a:t>
            </a:r>
          </a:p>
        </p:txBody>
      </p:sp>
    </p:spTree>
    <p:extLst>
      <p:ext uri="{BB962C8B-B14F-4D97-AF65-F5344CB8AC3E}">
        <p14:creationId xmlns:p14="http://schemas.microsoft.com/office/powerpoint/2010/main" val="29696841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1EF66-CD30-C345-B7AF-558944C5A243}"/>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ED0139D5-5CFE-2F4D-9C53-06588B85BB1C}"/>
              </a:ext>
            </a:extLst>
          </p:cNvPr>
          <p:cNvSpPr txBox="1"/>
          <p:nvPr/>
        </p:nvSpPr>
        <p:spPr>
          <a:xfrm>
            <a:off x="76218" y="762000"/>
            <a:ext cx="8991564" cy="5478423"/>
          </a:xfrm>
          <a:prstGeom prst="rect">
            <a:avLst/>
          </a:prstGeom>
          <a:noFill/>
        </p:spPr>
        <p:txBody>
          <a:bodyPr wrap="none" rtlCol="0">
            <a:spAutoFit/>
          </a:bodyPr>
          <a:lstStyle/>
          <a:p>
            <a:r>
              <a:rPr lang="en-US" sz="1400" dirty="0">
                <a:latin typeface="Menlo" panose="020B0609030804020204" pitchFamily="49" charset="0"/>
                <a:ea typeface="Menlo" panose="020B0609030804020204" pitchFamily="49" charset="0"/>
                <a:cs typeface="Menlo" panose="020B0609030804020204" pitchFamily="49" charset="0"/>
              </a:rPr>
              <a:t>import </a:t>
            </a:r>
            <a:r>
              <a:rPr lang="en-US" sz="1400" dirty="0" err="1">
                <a:latin typeface="Menlo" panose="020B0609030804020204" pitchFamily="49" charset="0"/>
                <a:ea typeface="Menlo" panose="020B0609030804020204" pitchFamily="49" charset="0"/>
                <a:cs typeface="Menlo" panose="020B0609030804020204" pitchFamily="49" charset="0"/>
              </a:rPr>
              <a:t>os</a:t>
            </a:r>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import datetime</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err="1">
                <a:latin typeface="Menlo" panose="020B0609030804020204" pitchFamily="49" charset="0"/>
                <a:ea typeface="Menlo" panose="020B0609030804020204" pitchFamily="49" charset="0"/>
                <a:cs typeface="Menlo" panose="020B0609030804020204" pitchFamily="49" charset="0"/>
              </a:rPr>
              <a:t>csvFile</a:t>
            </a:r>
            <a:r>
              <a:rPr lang="en-US" sz="1400" dirty="0">
                <a:latin typeface="Menlo" panose="020B0609030804020204" pitchFamily="49" charset="0"/>
                <a:ea typeface="Menlo" panose="020B0609030804020204" pitchFamily="49" charset="0"/>
                <a:cs typeface="Menlo" panose="020B0609030804020204" pitchFamily="49" charset="0"/>
              </a:rPr>
              <a:t> = open("</a:t>
            </a:r>
            <a:r>
              <a:rPr lang="en-US" sz="1400" dirty="0" err="1">
                <a:latin typeface="Menlo" panose="020B0609030804020204" pitchFamily="49" charset="0"/>
                <a:ea typeface="Menlo" panose="020B0609030804020204" pitchFamily="49" charset="0"/>
                <a:cs typeface="Menlo" panose="020B0609030804020204" pitchFamily="49" charset="0"/>
              </a:rPr>
              <a:t>RedFlags.csv</a:t>
            </a:r>
            <a:r>
              <a:rPr lang="en-US" sz="1400" dirty="0">
                <a:latin typeface="Menlo" panose="020B0609030804020204" pitchFamily="49" charset="0"/>
                <a:ea typeface="Menlo" panose="020B0609030804020204" pitchFamily="49" charset="0"/>
                <a:cs typeface="Menlo" panose="020B0609030804020204" pitchFamily="49" charset="0"/>
              </a:rPr>
              <a:t>", "w")</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for root, </a:t>
            </a:r>
            <a:r>
              <a:rPr lang="en-US" sz="1400" dirty="0" err="1">
                <a:latin typeface="Menlo" panose="020B0609030804020204" pitchFamily="49" charset="0"/>
                <a:ea typeface="Menlo" panose="020B0609030804020204" pitchFamily="49" charset="0"/>
                <a:cs typeface="Menlo" panose="020B0609030804020204" pitchFamily="49" charset="0"/>
              </a:rPr>
              <a:t>dirs</a:t>
            </a:r>
            <a:r>
              <a:rPr lang="en-US" sz="1400" dirty="0">
                <a:latin typeface="Menlo" panose="020B0609030804020204" pitchFamily="49" charset="0"/>
                <a:ea typeface="Menlo" panose="020B0609030804020204" pitchFamily="49" charset="0"/>
                <a:cs typeface="Menlo" panose="020B0609030804020204" pitchFamily="49" charset="0"/>
              </a:rPr>
              <a:t>, files in </a:t>
            </a:r>
            <a:r>
              <a:rPr lang="en-US" sz="1400" dirty="0" err="1">
                <a:latin typeface="Menlo" panose="020B0609030804020204" pitchFamily="49" charset="0"/>
                <a:ea typeface="Menlo" panose="020B0609030804020204" pitchFamily="49" charset="0"/>
                <a:cs typeface="Menlo" panose="020B0609030804020204" pitchFamily="49" charset="0"/>
              </a:rPr>
              <a:t>os.walk</a:t>
            </a:r>
            <a:r>
              <a:rPr lang="en-US" sz="1400" dirty="0">
                <a:latin typeface="Menlo" panose="020B0609030804020204" pitchFamily="49" charset="0"/>
                <a:ea typeface="Menlo" panose="020B0609030804020204" pitchFamily="49" charset="0"/>
                <a:cs typeface="Menlo" panose="020B0609030804020204" pitchFamily="49" charset="0"/>
              </a:rPr>
              <a:t>('Text'):</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print("GETTING FILE INFO")</a:t>
            </a:r>
          </a:p>
          <a:p>
            <a:r>
              <a:rPr lang="en-US" sz="1400" dirty="0">
                <a:latin typeface="Menlo" panose="020B0609030804020204" pitchFamily="49" charset="0"/>
                <a:ea typeface="Menlo" panose="020B0609030804020204" pitchFamily="49" charset="0"/>
                <a:cs typeface="Menlo" panose="020B0609030804020204" pitchFamily="49" charset="0"/>
              </a:rPr>
              <a:t>    for </a:t>
            </a:r>
            <a:r>
              <a:rPr lang="en-US" sz="1400" dirty="0" err="1">
                <a:latin typeface="Menlo" panose="020B0609030804020204" pitchFamily="49" charset="0"/>
                <a:ea typeface="Menlo" panose="020B0609030804020204" pitchFamily="49" charset="0"/>
                <a:cs typeface="Menlo" panose="020B0609030804020204" pitchFamily="49" charset="0"/>
              </a:rPr>
              <a:t>file_name</a:t>
            </a:r>
            <a:r>
              <a:rPr lang="en-US" sz="1400" dirty="0">
                <a:latin typeface="Menlo" panose="020B0609030804020204" pitchFamily="49" charset="0"/>
                <a:ea typeface="Menlo" panose="020B0609030804020204" pitchFamily="49" charset="0"/>
                <a:cs typeface="Menlo" panose="020B0609030804020204" pitchFamily="49" charset="0"/>
              </a:rPr>
              <a:t> in files:</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file_path</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os.path.join</a:t>
            </a:r>
            <a:r>
              <a:rPr lang="en-US" sz="1400" dirty="0">
                <a:latin typeface="Menlo" panose="020B0609030804020204" pitchFamily="49" charset="0"/>
                <a:ea typeface="Menlo" panose="020B0609030804020204" pitchFamily="49" charset="0"/>
                <a:cs typeface="Menlo" panose="020B0609030804020204" pitchFamily="49" charset="0"/>
              </a:rPr>
              <a:t>(root, </a:t>
            </a:r>
            <a:r>
              <a:rPr lang="en-US" sz="1400" dirty="0" err="1">
                <a:latin typeface="Menlo" panose="020B0609030804020204" pitchFamily="49" charset="0"/>
                <a:ea typeface="Menlo" panose="020B0609030804020204" pitchFamily="49" charset="0"/>
                <a:cs typeface="Menlo" panose="020B0609030804020204" pitchFamily="49" charset="0"/>
              </a:rPr>
              <a:t>file_name</a:t>
            </a:r>
            <a:r>
              <a:rPr lang="en-US" sz="1400" dirty="0">
                <a:latin typeface="Menlo" panose="020B0609030804020204" pitchFamily="49" charset="0"/>
                <a:ea typeface="Menlo" panose="020B0609030804020204" pitchFamily="49" charset="0"/>
                <a:cs typeface="Menlo" panose="020B0609030804020204" pitchFamily="49" charset="0"/>
              </a:rPr>
              <a:t>)</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fileInfo</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os.stat</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file_path</a:t>
            </a:r>
            <a:r>
              <a:rPr lang="en-US" sz="1400" dirty="0">
                <a:latin typeface="Menlo" panose="020B0609030804020204" pitchFamily="49" charset="0"/>
                <a:ea typeface="Menlo" panose="020B0609030804020204" pitchFamily="49" charset="0"/>
                <a:cs typeface="Menlo" panose="020B0609030804020204" pitchFamily="49" charset="0"/>
              </a:rPr>
              <a:t>)</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fileInfo.st_mtime</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datetime.datetime.fromtimestamp</a:t>
            </a:r>
            <a:r>
              <a:rPr lang="en-US" sz="1400" dirty="0">
                <a:latin typeface="Menlo" panose="020B0609030804020204" pitchFamily="49" charset="0"/>
                <a:ea typeface="Menlo" panose="020B0609030804020204" pitchFamily="49" charset="0"/>
                <a:cs typeface="Menlo" panose="020B0609030804020204" pitchFamily="49" charset="0"/>
              </a:rPr>
              <a:t>(</a:t>
            </a: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strftime</a:t>
            </a:r>
            <a:r>
              <a:rPr lang="en-US" sz="1400" dirty="0">
                <a:latin typeface="Menlo" panose="020B0609030804020204" pitchFamily="49" charset="0"/>
                <a:ea typeface="Menlo" panose="020B0609030804020204" pitchFamily="49" charset="0"/>
                <a:cs typeface="Menlo" panose="020B0609030804020204" pitchFamily="49" charset="0"/>
              </a:rPr>
              <a:t>('%c’)</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fileSize</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fileInfo.st_size</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csvFile.write</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file_path</a:t>
            </a:r>
            <a:r>
              <a:rPr lang="en-US" sz="1400" dirty="0">
                <a:latin typeface="Menlo" panose="020B0609030804020204" pitchFamily="49" charset="0"/>
                <a:ea typeface="Menlo" panose="020B0609030804020204" pitchFamily="49" charset="0"/>
                <a:cs typeface="Menlo" panose="020B0609030804020204" pitchFamily="49" charset="0"/>
              </a:rPr>
              <a:t> + "," + </a:t>
            </a:r>
            <a:r>
              <a:rPr lang="en-US" sz="1400" dirty="0" err="1">
                <a:latin typeface="Menlo" panose="020B0609030804020204" pitchFamily="49" charset="0"/>
                <a:ea typeface="Menlo" panose="020B0609030804020204" pitchFamily="49" charset="0"/>
                <a:cs typeface="Menlo" panose="020B0609030804020204" pitchFamily="49" charset="0"/>
              </a:rPr>
              <a:t>str</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fileSize</a:t>
            </a:r>
            <a:r>
              <a:rPr lang="en-US" sz="1400" dirty="0">
                <a:latin typeface="Menlo" panose="020B0609030804020204" pitchFamily="49" charset="0"/>
                <a:ea typeface="Menlo" panose="020B0609030804020204" pitchFamily="49" charset="0"/>
                <a:cs typeface="Menlo" panose="020B0609030804020204" pitchFamily="49" charset="0"/>
              </a:rPr>
              <a:t>) + "," +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 + "\n")</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err="1">
                <a:latin typeface="Menlo" panose="020B0609030804020204" pitchFamily="49" charset="0"/>
                <a:ea typeface="Menlo" panose="020B0609030804020204" pitchFamily="49" charset="0"/>
                <a:cs typeface="Menlo" panose="020B0609030804020204" pitchFamily="49" charset="0"/>
              </a:rPr>
              <a:t>csvFile.close</a:t>
            </a:r>
            <a:r>
              <a:rPr lang="en-US" sz="1400" dirty="0">
                <a:latin typeface="Menlo" panose="020B0609030804020204" pitchFamily="49" charset="0"/>
                <a:ea typeface="Menlo" panose="020B0609030804020204" pitchFamily="49" charset="0"/>
                <a:cs typeface="Menlo" panose="020B0609030804020204" pitchFamily="49" charset="0"/>
              </a:rPr>
              <a:t>()</a:t>
            </a:r>
          </a:p>
          <a:p>
            <a:endParaRPr lang="en-US" sz="1400" dirty="0"/>
          </a:p>
        </p:txBody>
      </p:sp>
      <p:sp>
        <p:nvSpPr>
          <p:cNvPr id="4" name="Rectangle 3">
            <a:extLst>
              <a:ext uri="{FF2B5EF4-FFF2-40B4-BE49-F238E27FC236}">
                <a16:creationId xmlns:a16="http://schemas.microsoft.com/office/drawing/2014/main" id="{A5553A1E-CB6F-D844-BB01-024CB0219B84}"/>
              </a:ext>
            </a:extLst>
          </p:cNvPr>
          <p:cNvSpPr/>
          <p:nvPr/>
        </p:nvSpPr>
        <p:spPr>
          <a:xfrm>
            <a:off x="914400" y="4724400"/>
            <a:ext cx="3048000" cy="4572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303E480-95EC-EC4D-BF0B-0524AF0490F7}"/>
              </a:ext>
            </a:extLst>
          </p:cNvPr>
          <p:cNvSpPr/>
          <p:nvPr/>
        </p:nvSpPr>
        <p:spPr>
          <a:xfrm>
            <a:off x="6324600" y="4535269"/>
            <a:ext cx="2514600" cy="646331"/>
          </a:xfrm>
          <a:prstGeom prst="rect">
            <a:avLst/>
          </a:prstGeom>
        </p:spPr>
        <p:txBody>
          <a:bodyPr wrap="square">
            <a:spAutoFit/>
          </a:bodyPr>
          <a:lstStyle/>
          <a:p>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Collect the file size of the file</a:t>
            </a:r>
          </a:p>
        </p:txBody>
      </p:sp>
    </p:spTree>
    <p:extLst>
      <p:ext uri="{BB962C8B-B14F-4D97-AF65-F5344CB8AC3E}">
        <p14:creationId xmlns:p14="http://schemas.microsoft.com/office/powerpoint/2010/main" val="9065606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1EF66-CD30-C345-B7AF-558944C5A243}"/>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ED0139D5-5CFE-2F4D-9C53-06588B85BB1C}"/>
              </a:ext>
            </a:extLst>
          </p:cNvPr>
          <p:cNvSpPr txBox="1"/>
          <p:nvPr/>
        </p:nvSpPr>
        <p:spPr>
          <a:xfrm>
            <a:off x="76218" y="762000"/>
            <a:ext cx="8991564" cy="5478423"/>
          </a:xfrm>
          <a:prstGeom prst="rect">
            <a:avLst/>
          </a:prstGeom>
          <a:noFill/>
        </p:spPr>
        <p:txBody>
          <a:bodyPr wrap="none" rtlCol="0">
            <a:spAutoFit/>
          </a:bodyPr>
          <a:lstStyle/>
          <a:p>
            <a:r>
              <a:rPr lang="en-US" sz="1400" dirty="0">
                <a:latin typeface="Menlo" panose="020B0609030804020204" pitchFamily="49" charset="0"/>
                <a:ea typeface="Menlo" panose="020B0609030804020204" pitchFamily="49" charset="0"/>
                <a:cs typeface="Menlo" panose="020B0609030804020204" pitchFamily="49" charset="0"/>
              </a:rPr>
              <a:t>import </a:t>
            </a:r>
            <a:r>
              <a:rPr lang="en-US" sz="1400" dirty="0" err="1">
                <a:latin typeface="Menlo" panose="020B0609030804020204" pitchFamily="49" charset="0"/>
                <a:ea typeface="Menlo" panose="020B0609030804020204" pitchFamily="49" charset="0"/>
                <a:cs typeface="Menlo" panose="020B0609030804020204" pitchFamily="49" charset="0"/>
              </a:rPr>
              <a:t>os</a:t>
            </a:r>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import datetime</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err="1">
                <a:latin typeface="Menlo" panose="020B0609030804020204" pitchFamily="49" charset="0"/>
                <a:ea typeface="Menlo" panose="020B0609030804020204" pitchFamily="49" charset="0"/>
                <a:cs typeface="Menlo" panose="020B0609030804020204" pitchFamily="49" charset="0"/>
              </a:rPr>
              <a:t>csvFile</a:t>
            </a:r>
            <a:r>
              <a:rPr lang="en-US" sz="1400" dirty="0">
                <a:latin typeface="Menlo" panose="020B0609030804020204" pitchFamily="49" charset="0"/>
                <a:ea typeface="Menlo" panose="020B0609030804020204" pitchFamily="49" charset="0"/>
                <a:cs typeface="Menlo" panose="020B0609030804020204" pitchFamily="49" charset="0"/>
              </a:rPr>
              <a:t> = open("</a:t>
            </a:r>
            <a:r>
              <a:rPr lang="en-US" sz="1400" dirty="0" err="1">
                <a:latin typeface="Menlo" panose="020B0609030804020204" pitchFamily="49" charset="0"/>
                <a:ea typeface="Menlo" panose="020B0609030804020204" pitchFamily="49" charset="0"/>
                <a:cs typeface="Menlo" panose="020B0609030804020204" pitchFamily="49" charset="0"/>
              </a:rPr>
              <a:t>RedFlags.csv</a:t>
            </a:r>
            <a:r>
              <a:rPr lang="en-US" sz="1400" dirty="0">
                <a:latin typeface="Menlo" panose="020B0609030804020204" pitchFamily="49" charset="0"/>
                <a:ea typeface="Menlo" panose="020B0609030804020204" pitchFamily="49" charset="0"/>
                <a:cs typeface="Menlo" panose="020B0609030804020204" pitchFamily="49" charset="0"/>
              </a:rPr>
              <a:t>", "w")</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for root, </a:t>
            </a:r>
            <a:r>
              <a:rPr lang="en-US" sz="1400" dirty="0" err="1">
                <a:latin typeface="Menlo" panose="020B0609030804020204" pitchFamily="49" charset="0"/>
                <a:ea typeface="Menlo" panose="020B0609030804020204" pitchFamily="49" charset="0"/>
                <a:cs typeface="Menlo" panose="020B0609030804020204" pitchFamily="49" charset="0"/>
              </a:rPr>
              <a:t>dirs</a:t>
            </a:r>
            <a:r>
              <a:rPr lang="en-US" sz="1400" dirty="0">
                <a:latin typeface="Menlo" panose="020B0609030804020204" pitchFamily="49" charset="0"/>
                <a:ea typeface="Menlo" panose="020B0609030804020204" pitchFamily="49" charset="0"/>
                <a:cs typeface="Menlo" panose="020B0609030804020204" pitchFamily="49" charset="0"/>
              </a:rPr>
              <a:t>, files in </a:t>
            </a:r>
            <a:r>
              <a:rPr lang="en-US" sz="1400" dirty="0" err="1">
                <a:latin typeface="Menlo" panose="020B0609030804020204" pitchFamily="49" charset="0"/>
                <a:ea typeface="Menlo" panose="020B0609030804020204" pitchFamily="49" charset="0"/>
                <a:cs typeface="Menlo" panose="020B0609030804020204" pitchFamily="49" charset="0"/>
              </a:rPr>
              <a:t>os.walk</a:t>
            </a:r>
            <a:r>
              <a:rPr lang="en-US" sz="1400" dirty="0">
                <a:latin typeface="Menlo" panose="020B0609030804020204" pitchFamily="49" charset="0"/>
                <a:ea typeface="Menlo" panose="020B0609030804020204" pitchFamily="49" charset="0"/>
                <a:cs typeface="Menlo" panose="020B0609030804020204" pitchFamily="49" charset="0"/>
              </a:rPr>
              <a:t>('Text'):</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print("GETTING FILE INFO")</a:t>
            </a:r>
          </a:p>
          <a:p>
            <a:r>
              <a:rPr lang="en-US" sz="1400" dirty="0">
                <a:latin typeface="Menlo" panose="020B0609030804020204" pitchFamily="49" charset="0"/>
                <a:ea typeface="Menlo" panose="020B0609030804020204" pitchFamily="49" charset="0"/>
                <a:cs typeface="Menlo" panose="020B0609030804020204" pitchFamily="49" charset="0"/>
              </a:rPr>
              <a:t>    for </a:t>
            </a:r>
            <a:r>
              <a:rPr lang="en-US" sz="1400" dirty="0" err="1">
                <a:latin typeface="Menlo" panose="020B0609030804020204" pitchFamily="49" charset="0"/>
                <a:ea typeface="Menlo" panose="020B0609030804020204" pitchFamily="49" charset="0"/>
                <a:cs typeface="Menlo" panose="020B0609030804020204" pitchFamily="49" charset="0"/>
              </a:rPr>
              <a:t>file_name</a:t>
            </a:r>
            <a:r>
              <a:rPr lang="en-US" sz="1400" dirty="0">
                <a:latin typeface="Menlo" panose="020B0609030804020204" pitchFamily="49" charset="0"/>
                <a:ea typeface="Menlo" panose="020B0609030804020204" pitchFamily="49" charset="0"/>
                <a:cs typeface="Menlo" panose="020B0609030804020204" pitchFamily="49" charset="0"/>
              </a:rPr>
              <a:t> in files:</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file_path</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os.path.join</a:t>
            </a:r>
            <a:r>
              <a:rPr lang="en-US" sz="1400" dirty="0">
                <a:latin typeface="Menlo" panose="020B0609030804020204" pitchFamily="49" charset="0"/>
                <a:ea typeface="Menlo" panose="020B0609030804020204" pitchFamily="49" charset="0"/>
                <a:cs typeface="Menlo" panose="020B0609030804020204" pitchFamily="49" charset="0"/>
              </a:rPr>
              <a:t>(root, </a:t>
            </a:r>
            <a:r>
              <a:rPr lang="en-US" sz="1400" dirty="0" err="1">
                <a:latin typeface="Menlo" panose="020B0609030804020204" pitchFamily="49" charset="0"/>
                <a:ea typeface="Menlo" panose="020B0609030804020204" pitchFamily="49" charset="0"/>
                <a:cs typeface="Menlo" panose="020B0609030804020204" pitchFamily="49" charset="0"/>
              </a:rPr>
              <a:t>file_name</a:t>
            </a:r>
            <a:r>
              <a:rPr lang="en-US" sz="1400" dirty="0">
                <a:latin typeface="Menlo" panose="020B0609030804020204" pitchFamily="49" charset="0"/>
                <a:ea typeface="Menlo" panose="020B0609030804020204" pitchFamily="49" charset="0"/>
                <a:cs typeface="Menlo" panose="020B0609030804020204" pitchFamily="49" charset="0"/>
              </a:rPr>
              <a:t>)</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fileInfo</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os.stat</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file_path</a:t>
            </a:r>
            <a:r>
              <a:rPr lang="en-US" sz="1400" dirty="0">
                <a:latin typeface="Menlo" panose="020B0609030804020204" pitchFamily="49" charset="0"/>
                <a:ea typeface="Menlo" panose="020B0609030804020204" pitchFamily="49" charset="0"/>
                <a:cs typeface="Menlo" panose="020B0609030804020204" pitchFamily="49" charset="0"/>
              </a:rPr>
              <a:t>)</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fileInfo.st_mtime</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datetime.datetime.fromtimestamp</a:t>
            </a:r>
            <a:r>
              <a:rPr lang="en-US" sz="1400" dirty="0">
                <a:latin typeface="Menlo" panose="020B0609030804020204" pitchFamily="49" charset="0"/>
                <a:ea typeface="Menlo" panose="020B0609030804020204" pitchFamily="49" charset="0"/>
                <a:cs typeface="Menlo" panose="020B0609030804020204" pitchFamily="49" charset="0"/>
              </a:rPr>
              <a:t>(</a:t>
            </a: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strftime</a:t>
            </a:r>
            <a:r>
              <a:rPr lang="en-US" sz="1400" dirty="0">
                <a:latin typeface="Menlo" panose="020B0609030804020204" pitchFamily="49" charset="0"/>
                <a:ea typeface="Menlo" panose="020B0609030804020204" pitchFamily="49" charset="0"/>
                <a:cs typeface="Menlo" panose="020B0609030804020204" pitchFamily="49" charset="0"/>
              </a:rPr>
              <a:t>('%c’)</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fileSize</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fileInfo.st_size</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csvFile.write</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file_path</a:t>
            </a:r>
            <a:r>
              <a:rPr lang="en-US" sz="1400" dirty="0">
                <a:latin typeface="Menlo" panose="020B0609030804020204" pitchFamily="49" charset="0"/>
                <a:ea typeface="Menlo" panose="020B0609030804020204" pitchFamily="49" charset="0"/>
                <a:cs typeface="Menlo" panose="020B0609030804020204" pitchFamily="49" charset="0"/>
              </a:rPr>
              <a:t> + "," + </a:t>
            </a:r>
            <a:r>
              <a:rPr lang="en-US" sz="1400" dirty="0" err="1">
                <a:latin typeface="Menlo" panose="020B0609030804020204" pitchFamily="49" charset="0"/>
                <a:ea typeface="Menlo" panose="020B0609030804020204" pitchFamily="49" charset="0"/>
                <a:cs typeface="Menlo" panose="020B0609030804020204" pitchFamily="49" charset="0"/>
              </a:rPr>
              <a:t>str</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fileSize</a:t>
            </a:r>
            <a:r>
              <a:rPr lang="en-US" sz="1400" dirty="0">
                <a:latin typeface="Menlo" panose="020B0609030804020204" pitchFamily="49" charset="0"/>
                <a:ea typeface="Menlo" panose="020B0609030804020204" pitchFamily="49" charset="0"/>
                <a:cs typeface="Menlo" panose="020B0609030804020204" pitchFamily="49" charset="0"/>
              </a:rPr>
              <a:t>) + "," +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 + "\n")</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err="1">
                <a:latin typeface="Menlo" panose="020B0609030804020204" pitchFamily="49" charset="0"/>
                <a:ea typeface="Menlo" panose="020B0609030804020204" pitchFamily="49" charset="0"/>
                <a:cs typeface="Menlo" panose="020B0609030804020204" pitchFamily="49" charset="0"/>
              </a:rPr>
              <a:t>csvFile.close</a:t>
            </a:r>
            <a:r>
              <a:rPr lang="en-US" sz="1400" dirty="0">
                <a:latin typeface="Menlo" panose="020B0609030804020204" pitchFamily="49" charset="0"/>
                <a:ea typeface="Menlo" panose="020B0609030804020204" pitchFamily="49" charset="0"/>
                <a:cs typeface="Menlo" panose="020B0609030804020204" pitchFamily="49" charset="0"/>
              </a:rPr>
              <a:t>()</a:t>
            </a:r>
          </a:p>
          <a:p>
            <a:endParaRPr lang="en-US" sz="1400" dirty="0"/>
          </a:p>
        </p:txBody>
      </p:sp>
      <p:sp>
        <p:nvSpPr>
          <p:cNvPr id="4" name="Rectangle 3">
            <a:extLst>
              <a:ext uri="{FF2B5EF4-FFF2-40B4-BE49-F238E27FC236}">
                <a16:creationId xmlns:a16="http://schemas.microsoft.com/office/drawing/2014/main" id="{A5553A1E-CB6F-D844-BB01-024CB0219B84}"/>
              </a:ext>
            </a:extLst>
          </p:cNvPr>
          <p:cNvSpPr/>
          <p:nvPr/>
        </p:nvSpPr>
        <p:spPr>
          <a:xfrm>
            <a:off x="914400" y="5105400"/>
            <a:ext cx="8001000" cy="5334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303E480-95EC-EC4D-BF0B-0524AF0490F7}"/>
              </a:ext>
            </a:extLst>
          </p:cNvPr>
          <p:cNvSpPr/>
          <p:nvPr/>
        </p:nvSpPr>
        <p:spPr>
          <a:xfrm>
            <a:off x="6389077" y="3477765"/>
            <a:ext cx="2514600" cy="1477328"/>
          </a:xfrm>
          <a:prstGeom prst="rect">
            <a:avLst/>
          </a:prstGeom>
        </p:spPr>
        <p:txBody>
          <a:bodyPr wrap="square">
            <a:spAutoFit/>
          </a:bodyPr>
          <a:lstStyle/>
          <a:p>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Write the new line of data into the external CSV file</a:t>
            </a:r>
          </a:p>
        </p:txBody>
      </p:sp>
    </p:spTree>
    <p:extLst>
      <p:ext uri="{BB962C8B-B14F-4D97-AF65-F5344CB8AC3E}">
        <p14:creationId xmlns:p14="http://schemas.microsoft.com/office/powerpoint/2010/main" val="26220890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1EF66-CD30-C345-B7AF-558944C5A243}"/>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ED0139D5-5CFE-2F4D-9C53-06588B85BB1C}"/>
              </a:ext>
            </a:extLst>
          </p:cNvPr>
          <p:cNvSpPr txBox="1"/>
          <p:nvPr/>
        </p:nvSpPr>
        <p:spPr>
          <a:xfrm>
            <a:off x="76218" y="762000"/>
            <a:ext cx="8991564" cy="5478423"/>
          </a:xfrm>
          <a:prstGeom prst="rect">
            <a:avLst/>
          </a:prstGeom>
          <a:noFill/>
        </p:spPr>
        <p:txBody>
          <a:bodyPr wrap="none" rtlCol="0">
            <a:spAutoFit/>
          </a:bodyPr>
          <a:lstStyle/>
          <a:p>
            <a:r>
              <a:rPr lang="en-US" sz="1400" dirty="0">
                <a:latin typeface="Menlo" panose="020B0609030804020204" pitchFamily="49" charset="0"/>
                <a:ea typeface="Menlo" panose="020B0609030804020204" pitchFamily="49" charset="0"/>
                <a:cs typeface="Menlo" panose="020B0609030804020204" pitchFamily="49" charset="0"/>
              </a:rPr>
              <a:t>import </a:t>
            </a:r>
            <a:r>
              <a:rPr lang="en-US" sz="1400" dirty="0" err="1">
                <a:latin typeface="Menlo" panose="020B0609030804020204" pitchFamily="49" charset="0"/>
                <a:ea typeface="Menlo" panose="020B0609030804020204" pitchFamily="49" charset="0"/>
                <a:cs typeface="Menlo" panose="020B0609030804020204" pitchFamily="49" charset="0"/>
              </a:rPr>
              <a:t>os</a:t>
            </a:r>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import datetime</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err="1">
                <a:latin typeface="Menlo" panose="020B0609030804020204" pitchFamily="49" charset="0"/>
                <a:ea typeface="Menlo" panose="020B0609030804020204" pitchFamily="49" charset="0"/>
                <a:cs typeface="Menlo" panose="020B0609030804020204" pitchFamily="49" charset="0"/>
              </a:rPr>
              <a:t>csvFile</a:t>
            </a:r>
            <a:r>
              <a:rPr lang="en-US" sz="1400" dirty="0">
                <a:latin typeface="Menlo" panose="020B0609030804020204" pitchFamily="49" charset="0"/>
                <a:ea typeface="Menlo" panose="020B0609030804020204" pitchFamily="49" charset="0"/>
                <a:cs typeface="Menlo" panose="020B0609030804020204" pitchFamily="49" charset="0"/>
              </a:rPr>
              <a:t> = open("</a:t>
            </a:r>
            <a:r>
              <a:rPr lang="en-US" sz="1400" dirty="0" err="1">
                <a:latin typeface="Menlo" panose="020B0609030804020204" pitchFamily="49" charset="0"/>
                <a:ea typeface="Menlo" panose="020B0609030804020204" pitchFamily="49" charset="0"/>
                <a:cs typeface="Menlo" panose="020B0609030804020204" pitchFamily="49" charset="0"/>
              </a:rPr>
              <a:t>RedFlags.csv</a:t>
            </a:r>
            <a:r>
              <a:rPr lang="en-US" sz="1400" dirty="0">
                <a:latin typeface="Menlo" panose="020B0609030804020204" pitchFamily="49" charset="0"/>
                <a:ea typeface="Menlo" panose="020B0609030804020204" pitchFamily="49" charset="0"/>
                <a:cs typeface="Menlo" panose="020B0609030804020204" pitchFamily="49" charset="0"/>
              </a:rPr>
              <a:t>", "w")</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for root, </a:t>
            </a:r>
            <a:r>
              <a:rPr lang="en-US" sz="1400" dirty="0" err="1">
                <a:latin typeface="Menlo" panose="020B0609030804020204" pitchFamily="49" charset="0"/>
                <a:ea typeface="Menlo" panose="020B0609030804020204" pitchFamily="49" charset="0"/>
                <a:cs typeface="Menlo" panose="020B0609030804020204" pitchFamily="49" charset="0"/>
              </a:rPr>
              <a:t>dirs</a:t>
            </a:r>
            <a:r>
              <a:rPr lang="en-US" sz="1400" dirty="0">
                <a:latin typeface="Menlo" panose="020B0609030804020204" pitchFamily="49" charset="0"/>
                <a:ea typeface="Menlo" panose="020B0609030804020204" pitchFamily="49" charset="0"/>
                <a:cs typeface="Menlo" panose="020B0609030804020204" pitchFamily="49" charset="0"/>
              </a:rPr>
              <a:t>, files in </a:t>
            </a:r>
            <a:r>
              <a:rPr lang="en-US" sz="1400" dirty="0" err="1">
                <a:latin typeface="Menlo" panose="020B0609030804020204" pitchFamily="49" charset="0"/>
                <a:ea typeface="Menlo" panose="020B0609030804020204" pitchFamily="49" charset="0"/>
                <a:cs typeface="Menlo" panose="020B0609030804020204" pitchFamily="49" charset="0"/>
              </a:rPr>
              <a:t>os.walk</a:t>
            </a:r>
            <a:r>
              <a:rPr lang="en-US" sz="1400" dirty="0">
                <a:latin typeface="Menlo" panose="020B0609030804020204" pitchFamily="49" charset="0"/>
                <a:ea typeface="Menlo" panose="020B0609030804020204" pitchFamily="49" charset="0"/>
                <a:cs typeface="Menlo" panose="020B0609030804020204" pitchFamily="49" charset="0"/>
              </a:rPr>
              <a:t>('Text'):</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print("GETTING FILE INFO")</a:t>
            </a:r>
          </a:p>
          <a:p>
            <a:r>
              <a:rPr lang="en-US" sz="1400" dirty="0">
                <a:latin typeface="Menlo" panose="020B0609030804020204" pitchFamily="49" charset="0"/>
                <a:ea typeface="Menlo" panose="020B0609030804020204" pitchFamily="49" charset="0"/>
                <a:cs typeface="Menlo" panose="020B0609030804020204" pitchFamily="49" charset="0"/>
              </a:rPr>
              <a:t>    for </a:t>
            </a:r>
            <a:r>
              <a:rPr lang="en-US" sz="1400" dirty="0" err="1">
                <a:latin typeface="Menlo" panose="020B0609030804020204" pitchFamily="49" charset="0"/>
                <a:ea typeface="Menlo" panose="020B0609030804020204" pitchFamily="49" charset="0"/>
                <a:cs typeface="Menlo" panose="020B0609030804020204" pitchFamily="49" charset="0"/>
              </a:rPr>
              <a:t>file_name</a:t>
            </a:r>
            <a:r>
              <a:rPr lang="en-US" sz="1400" dirty="0">
                <a:latin typeface="Menlo" panose="020B0609030804020204" pitchFamily="49" charset="0"/>
                <a:ea typeface="Menlo" panose="020B0609030804020204" pitchFamily="49" charset="0"/>
                <a:cs typeface="Menlo" panose="020B0609030804020204" pitchFamily="49" charset="0"/>
              </a:rPr>
              <a:t> in files:</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file_path</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os.path.join</a:t>
            </a:r>
            <a:r>
              <a:rPr lang="en-US" sz="1400" dirty="0">
                <a:latin typeface="Menlo" panose="020B0609030804020204" pitchFamily="49" charset="0"/>
                <a:ea typeface="Menlo" panose="020B0609030804020204" pitchFamily="49" charset="0"/>
                <a:cs typeface="Menlo" panose="020B0609030804020204" pitchFamily="49" charset="0"/>
              </a:rPr>
              <a:t>(root, </a:t>
            </a:r>
            <a:r>
              <a:rPr lang="en-US" sz="1400" dirty="0" err="1">
                <a:latin typeface="Menlo" panose="020B0609030804020204" pitchFamily="49" charset="0"/>
                <a:ea typeface="Menlo" panose="020B0609030804020204" pitchFamily="49" charset="0"/>
                <a:cs typeface="Menlo" panose="020B0609030804020204" pitchFamily="49" charset="0"/>
              </a:rPr>
              <a:t>file_name</a:t>
            </a:r>
            <a:r>
              <a:rPr lang="en-US" sz="1400" dirty="0">
                <a:latin typeface="Menlo" panose="020B0609030804020204" pitchFamily="49" charset="0"/>
                <a:ea typeface="Menlo" panose="020B0609030804020204" pitchFamily="49" charset="0"/>
                <a:cs typeface="Menlo" panose="020B0609030804020204" pitchFamily="49" charset="0"/>
              </a:rPr>
              <a:t>)</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fileInfo</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os.stat</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file_path</a:t>
            </a:r>
            <a:r>
              <a:rPr lang="en-US" sz="1400" dirty="0">
                <a:latin typeface="Menlo" panose="020B0609030804020204" pitchFamily="49" charset="0"/>
                <a:ea typeface="Menlo" panose="020B0609030804020204" pitchFamily="49" charset="0"/>
                <a:cs typeface="Menlo" panose="020B0609030804020204" pitchFamily="49" charset="0"/>
              </a:rPr>
              <a:t>)</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fileInfo.st_mtime</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datetime.datetime.fromtimestamp</a:t>
            </a:r>
            <a:r>
              <a:rPr lang="en-US" sz="1400" dirty="0">
                <a:latin typeface="Menlo" panose="020B0609030804020204" pitchFamily="49" charset="0"/>
                <a:ea typeface="Menlo" panose="020B0609030804020204" pitchFamily="49" charset="0"/>
                <a:cs typeface="Menlo" panose="020B0609030804020204" pitchFamily="49" charset="0"/>
              </a:rPr>
              <a:t>(</a:t>
            </a: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strftime</a:t>
            </a:r>
            <a:r>
              <a:rPr lang="en-US" sz="1400" dirty="0">
                <a:latin typeface="Menlo" panose="020B0609030804020204" pitchFamily="49" charset="0"/>
                <a:ea typeface="Menlo" panose="020B0609030804020204" pitchFamily="49" charset="0"/>
                <a:cs typeface="Menlo" panose="020B0609030804020204" pitchFamily="49" charset="0"/>
              </a:rPr>
              <a:t>('%c’)</a:t>
            </a:r>
          </a:p>
          <a:p>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fileSize</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latin typeface="Menlo" panose="020B0609030804020204" pitchFamily="49" charset="0"/>
                <a:ea typeface="Menlo" panose="020B0609030804020204" pitchFamily="49" charset="0"/>
                <a:cs typeface="Menlo" panose="020B0609030804020204" pitchFamily="49" charset="0"/>
              </a:rPr>
              <a:t>fileInfo.st_size</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csvFile.write</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file_path</a:t>
            </a:r>
            <a:r>
              <a:rPr lang="en-US" sz="1400" dirty="0">
                <a:latin typeface="Menlo" panose="020B0609030804020204" pitchFamily="49" charset="0"/>
                <a:ea typeface="Menlo" panose="020B0609030804020204" pitchFamily="49" charset="0"/>
                <a:cs typeface="Menlo" panose="020B0609030804020204" pitchFamily="49" charset="0"/>
              </a:rPr>
              <a:t> + "," + </a:t>
            </a:r>
            <a:r>
              <a:rPr lang="en-US" sz="1400" dirty="0" err="1">
                <a:latin typeface="Menlo" panose="020B0609030804020204" pitchFamily="49" charset="0"/>
                <a:ea typeface="Menlo" panose="020B0609030804020204" pitchFamily="49" charset="0"/>
                <a:cs typeface="Menlo" panose="020B0609030804020204" pitchFamily="49" charset="0"/>
              </a:rPr>
              <a:t>str</a:t>
            </a:r>
            <a:r>
              <a:rPr lang="en-US" sz="1400" dirty="0">
                <a:latin typeface="Menlo" panose="020B0609030804020204" pitchFamily="49" charset="0"/>
                <a:ea typeface="Menlo" panose="020B0609030804020204" pitchFamily="49" charset="0"/>
                <a:cs typeface="Menlo" panose="020B0609030804020204" pitchFamily="49" charset="0"/>
              </a:rPr>
              <a:t>(</a:t>
            </a:r>
            <a:r>
              <a:rPr lang="en-US" sz="1400" dirty="0" err="1">
                <a:latin typeface="Menlo" panose="020B0609030804020204" pitchFamily="49" charset="0"/>
                <a:ea typeface="Menlo" panose="020B0609030804020204" pitchFamily="49" charset="0"/>
                <a:cs typeface="Menlo" panose="020B0609030804020204" pitchFamily="49" charset="0"/>
              </a:rPr>
              <a:t>fileSize</a:t>
            </a:r>
            <a:r>
              <a:rPr lang="en-US" sz="1400" dirty="0">
                <a:latin typeface="Menlo" panose="020B0609030804020204" pitchFamily="49" charset="0"/>
                <a:ea typeface="Menlo" panose="020B0609030804020204" pitchFamily="49" charset="0"/>
                <a:cs typeface="Menlo" panose="020B0609030804020204" pitchFamily="49" charset="0"/>
              </a:rPr>
              <a:t>) + "," + </a:t>
            </a:r>
            <a:r>
              <a:rPr lang="en-US" sz="1400" dirty="0" err="1">
                <a:latin typeface="Menlo" panose="020B0609030804020204" pitchFamily="49" charset="0"/>
                <a:ea typeface="Menlo" panose="020B0609030804020204" pitchFamily="49" charset="0"/>
                <a:cs typeface="Menlo" panose="020B0609030804020204" pitchFamily="49" charset="0"/>
              </a:rPr>
              <a:t>timeModified</a:t>
            </a:r>
            <a:r>
              <a:rPr lang="en-US" sz="1400" dirty="0">
                <a:latin typeface="Menlo" panose="020B0609030804020204" pitchFamily="49" charset="0"/>
                <a:ea typeface="Menlo" panose="020B0609030804020204" pitchFamily="49" charset="0"/>
                <a:cs typeface="Menlo" panose="020B0609030804020204" pitchFamily="49" charset="0"/>
              </a:rPr>
              <a:t> + "\n")</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err="1">
                <a:latin typeface="Menlo" panose="020B0609030804020204" pitchFamily="49" charset="0"/>
                <a:ea typeface="Menlo" panose="020B0609030804020204" pitchFamily="49" charset="0"/>
                <a:cs typeface="Menlo" panose="020B0609030804020204" pitchFamily="49" charset="0"/>
              </a:rPr>
              <a:t>csvFile.close</a:t>
            </a:r>
            <a:r>
              <a:rPr lang="en-US" sz="1400" dirty="0">
                <a:latin typeface="Menlo" panose="020B0609030804020204" pitchFamily="49" charset="0"/>
                <a:ea typeface="Menlo" panose="020B0609030804020204" pitchFamily="49" charset="0"/>
                <a:cs typeface="Menlo" panose="020B0609030804020204" pitchFamily="49" charset="0"/>
              </a:rPr>
              <a:t>()</a:t>
            </a:r>
          </a:p>
          <a:p>
            <a:endParaRPr lang="en-US" sz="1400" dirty="0"/>
          </a:p>
        </p:txBody>
      </p:sp>
      <p:sp>
        <p:nvSpPr>
          <p:cNvPr id="4" name="Rectangle 3">
            <a:extLst>
              <a:ext uri="{FF2B5EF4-FFF2-40B4-BE49-F238E27FC236}">
                <a16:creationId xmlns:a16="http://schemas.microsoft.com/office/drawing/2014/main" id="{A5553A1E-CB6F-D844-BB01-024CB0219B84}"/>
              </a:ext>
            </a:extLst>
          </p:cNvPr>
          <p:cNvSpPr/>
          <p:nvPr/>
        </p:nvSpPr>
        <p:spPr>
          <a:xfrm>
            <a:off x="76200" y="5562600"/>
            <a:ext cx="1905000" cy="5334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303E480-95EC-EC4D-BF0B-0524AF0490F7}"/>
              </a:ext>
            </a:extLst>
          </p:cNvPr>
          <p:cNvSpPr/>
          <p:nvPr/>
        </p:nvSpPr>
        <p:spPr>
          <a:xfrm>
            <a:off x="5775326" y="5702238"/>
            <a:ext cx="2514600" cy="646331"/>
          </a:xfrm>
          <a:prstGeom prst="rect">
            <a:avLst/>
          </a:prstGeom>
        </p:spPr>
        <p:txBody>
          <a:bodyPr wrap="square">
            <a:spAutoFit/>
          </a:bodyPr>
          <a:lstStyle/>
          <a:p>
            <a:r>
              <a:rPr lang="en-US" dirty="0">
                <a:solidFill>
                  <a:srgbClr val="FF0000"/>
                </a:solidFill>
                <a:latin typeface="Menlo" panose="020B0609030804020204" pitchFamily="49" charset="0"/>
                <a:ea typeface="Menlo" panose="020B0609030804020204" pitchFamily="49" charset="0"/>
                <a:cs typeface="Menlo" panose="020B0609030804020204" pitchFamily="49" charset="0"/>
              </a:rPr>
              <a:t>Close the CSV file</a:t>
            </a:r>
          </a:p>
        </p:txBody>
      </p:sp>
    </p:spTree>
    <p:extLst>
      <p:ext uri="{BB962C8B-B14F-4D97-AF65-F5344CB8AC3E}">
        <p14:creationId xmlns:p14="http://schemas.microsoft.com/office/powerpoint/2010/main" val="3538565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200" y="3029740"/>
            <a:ext cx="8610600" cy="704060"/>
          </a:xfrm>
        </p:spPr>
        <p:txBody>
          <a:bodyPr>
            <a:normAutofit/>
          </a:bodyPr>
          <a:lstStyle/>
          <a:p>
            <a:r>
              <a:rPr lang="en-US" dirty="0"/>
              <a:t>BREAK</a:t>
            </a:r>
          </a:p>
        </p:txBody>
      </p:sp>
    </p:spTree>
    <p:extLst>
      <p:ext uri="{BB962C8B-B14F-4D97-AF65-F5344CB8AC3E}">
        <p14:creationId xmlns:p14="http://schemas.microsoft.com/office/powerpoint/2010/main" val="7606683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Zip Files</a:t>
            </a:r>
          </a:p>
        </p:txBody>
      </p:sp>
      <p:sp>
        <p:nvSpPr>
          <p:cNvPr id="4" name="TextBox 3">
            <a:extLst>
              <a:ext uri="{FF2B5EF4-FFF2-40B4-BE49-F238E27FC236}">
                <a16:creationId xmlns:a16="http://schemas.microsoft.com/office/drawing/2014/main" id="{EF8AE1C9-9469-43D8-942F-136D705844D2}"/>
              </a:ext>
            </a:extLst>
          </p:cNvPr>
          <p:cNvSpPr txBox="1"/>
          <p:nvPr/>
        </p:nvSpPr>
        <p:spPr>
          <a:xfrm>
            <a:off x="152400" y="838200"/>
            <a:ext cx="8839200" cy="1061829"/>
          </a:xfrm>
          <a:prstGeom prst="rect">
            <a:avLst/>
          </a:prstGeom>
          <a:noFill/>
          <a:ln w="6350">
            <a:solidFill>
              <a:schemeClr val="tx1"/>
            </a:solidFill>
            <a:prstDash val="dash"/>
          </a:ln>
        </p:spPr>
        <p:txBody>
          <a:bodyPr wrap="square" rtlCol="0">
            <a:spAutoFit/>
          </a:bodyPr>
          <a:lstStyle/>
          <a:p>
            <a:pPr marL="342900" indent="-342900">
              <a:buFont typeface="Arial" panose="020B0604020202020204" pitchFamily="34" charset="0"/>
              <a:buChar char="•"/>
            </a:pPr>
            <a:r>
              <a:rPr lang="en-US" sz="2100" dirty="0"/>
              <a:t>Zip file format is a common archive and compression standard</a:t>
            </a:r>
          </a:p>
          <a:p>
            <a:pPr marL="342900" indent="-342900">
              <a:buFont typeface="Arial" panose="020B0604020202020204" pitchFamily="34" charset="0"/>
              <a:buChar char="•"/>
            </a:pPr>
            <a:r>
              <a:rPr lang="en-US" sz="2100" dirty="0"/>
              <a:t>zipfile module provides tools to create, read, write, append, and list a ZIP file</a:t>
            </a:r>
          </a:p>
        </p:txBody>
      </p:sp>
      <p:pic>
        <p:nvPicPr>
          <p:cNvPr id="3" name="Picture 2">
            <a:extLst>
              <a:ext uri="{FF2B5EF4-FFF2-40B4-BE49-F238E27FC236}">
                <a16:creationId xmlns:a16="http://schemas.microsoft.com/office/drawing/2014/main" id="{61377661-04A0-4A13-AE4C-7936ED09808C}"/>
              </a:ext>
            </a:extLst>
          </p:cNvPr>
          <p:cNvPicPr>
            <a:picLocks noChangeAspect="1"/>
          </p:cNvPicPr>
          <p:nvPr/>
        </p:nvPicPr>
        <p:blipFill>
          <a:blip r:embed="rId3"/>
          <a:stretch>
            <a:fillRect/>
          </a:stretch>
        </p:blipFill>
        <p:spPr>
          <a:xfrm>
            <a:off x="1625448" y="2819400"/>
            <a:ext cx="5893103" cy="1828894"/>
          </a:xfrm>
          <a:prstGeom prst="rect">
            <a:avLst/>
          </a:prstGeom>
        </p:spPr>
      </p:pic>
    </p:spTree>
    <p:extLst>
      <p:ext uri="{BB962C8B-B14F-4D97-AF65-F5344CB8AC3E}">
        <p14:creationId xmlns:p14="http://schemas.microsoft.com/office/powerpoint/2010/main" val="3013676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a:xfrm>
            <a:off x="3200400" y="80936"/>
            <a:ext cx="5743729" cy="411480"/>
          </a:xfrm>
        </p:spPr>
        <p:txBody>
          <a:bodyPr/>
          <a:lstStyle/>
          <a:p>
            <a:r>
              <a:rPr lang="en-US" dirty="0"/>
              <a:t>Activity: Zip-A-Dee-Doo-Dah (10 min)</a:t>
            </a:r>
          </a:p>
        </p:txBody>
      </p:sp>
      <p:sp>
        <p:nvSpPr>
          <p:cNvPr id="6" name="Content Placeholder 1">
            <a:extLst>
              <a:ext uri="{FF2B5EF4-FFF2-40B4-BE49-F238E27FC236}">
                <a16:creationId xmlns:a16="http://schemas.microsoft.com/office/drawing/2014/main" id="{BFE765AC-4BB9-4A42-9E9B-88110DC492D5}"/>
              </a:ext>
            </a:extLst>
          </p:cNvPr>
          <p:cNvSpPr txBox="1">
            <a:spLocks/>
          </p:cNvSpPr>
          <p:nvPr/>
        </p:nvSpPr>
        <p:spPr>
          <a:xfrm>
            <a:off x="228600" y="609600"/>
            <a:ext cx="8715529" cy="5638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pPr marL="0" indent="0">
              <a:buNone/>
            </a:pPr>
            <a:r>
              <a:rPr lang="en-US" sz="2200" dirty="0"/>
              <a:t>In this activity, you are given a password-protected zip file filled with music sheets and will have to unpack the file using Python's </a:t>
            </a:r>
            <a:r>
              <a:rPr lang="en-US" sz="2200" dirty="0" err="1"/>
              <a:t>zipfile</a:t>
            </a:r>
            <a:r>
              <a:rPr lang="en-US" sz="2200" dirty="0"/>
              <a:t> module.</a:t>
            </a:r>
          </a:p>
          <a:p>
            <a:pPr marL="457200" lvl="1" indent="0">
              <a:buNone/>
            </a:pPr>
            <a:endParaRPr lang="en-US" sz="2200" b="1" dirty="0"/>
          </a:p>
          <a:p>
            <a:pPr marL="0" indent="0">
              <a:buNone/>
            </a:pPr>
            <a:r>
              <a:rPr lang="en-US" sz="2200" b="1" dirty="0"/>
              <a:t>Instructions</a:t>
            </a:r>
          </a:p>
          <a:p>
            <a:pPr marL="0" indent="0">
              <a:buNone/>
            </a:pPr>
            <a:endParaRPr lang="en-US" sz="2200" dirty="0"/>
          </a:p>
          <a:p>
            <a:pPr lvl="1"/>
            <a:r>
              <a:rPr lang="en-US" sz="2200" dirty="0"/>
              <a:t>Create a Python application that takes the </a:t>
            </a:r>
            <a:r>
              <a:rPr lang="en-US" sz="2200" b="1" dirty="0" err="1"/>
              <a:t>MusicSheets</a:t>
            </a:r>
            <a:r>
              <a:rPr lang="en-US" sz="2200" dirty="0"/>
              <a:t> file and unzips it.</a:t>
            </a:r>
          </a:p>
          <a:p>
            <a:pPr lvl="2"/>
            <a:endParaRPr lang="en-US" sz="2200" dirty="0"/>
          </a:p>
          <a:p>
            <a:pPr lvl="1"/>
            <a:r>
              <a:rPr lang="en-US" sz="2200" dirty="0"/>
              <a:t>The zip file </a:t>
            </a:r>
            <a:r>
              <a:rPr lang="en-US" sz="2200" b="1" dirty="0"/>
              <a:t>IS</a:t>
            </a:r>
            <a:r>
              <a:rPr lang="en-US" sz="2200" dirty="0"/>
              <a:t> password protected! </a:t>
            </a:r>
            <a:r>
              <a:rPr lang="en-US" sz="2200" dirty="0" err="1"/>
              <a:t>ComicSans</a:t>
            </a:r>
            <a:r>
              <a:rPr lang="en-US" sz="2200" dirty="0"/>
              <a:t> is the password.</a:t>
            </a:r>
          </a:p>
          <a:p>
            <a:pPr lvl="2"/>
            <a:endParaRPr lang="en-US" sz="2200" dirty="0"/>
          </a:p>
          <a:p>
            <a:pPr lvl="1"/>
            <a:r>
              <a:rPr lang="en-US" sz="2200" dirty="0"/>
              <a:t>The script file will walk you step-by-step through the solution code you will need to write.</a:t>
            </a:r>
          </a:p>
          <a:p>
            <a:pPr marL="0" indent="0">
              <a:buNone/>
            </a:pPr>
            <a:br>
              <a:rPr lang="en-US" sz="2200" dirty="0"/>
            </a:br>
            <a:endParaRPr lang="en-US" sz="2200" dirty="0"/>
          </a:p>
          <a:p>
            <a:pPr marL="0" indent="0">
              <a:lnSpc>
                <a:spcPct val="110000"/>
              </a:lnSpc>
              <a:buNone/>
            </a:pPr>
            <a:endParaRPr lang="en-US" dirty="0"/>
          </a:p>
        </p:txBody>
      </p:sp>
    </p:spTree>
    <p:extLst>
      <p:ext uri="{BB962C8B-B14F-4D97-AF65-F5344CB8AC3E}">
        <p14:creationId xmlns:p14="http://schemas.microsoft.com/office/powerpoint/2010/main" val="14771540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Zip-A-Dee-Doo-Dah</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0391"/>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Review</a:t>
            </a:r>
          </a:p>
        </p:txBody>
      </p:sp>
    </p:spTree>
    <p:extLst>
      <p:ext uri="{BB962C8B-B14F-4D97-AF65-F5344CB8AC3E}">
        <p14:creationId xmlns:p14="http://schemas.microsoft.com/office/powerpoint/2010/main" val="6147484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assword Strength">
            <a:extLst>
              <a:ext uri="{FF2B5EF4-FFF2-40B4-BE49-F238E27FC236}">
                <a16:creationId xmlns:a16="http://schemas.microsoft.com/office/drawing/2014/main" id="{7500681D-3DF3-4C3F-9448-7E9E89F6A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04800"/>
            <a:ext cx="7048500" cy="572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2012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Walking the Maze</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0391"/>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Review</a:t>
            </a:r>
          </a:p>
        </p:txBody>
      </p:sp>
    </p:spTree>
    <p:extLst>
      <p:ext uri="{BB962C8B-B14F-4D97-AF65-F5344CB8AC3E}">
        <p14:creationId xmlns:p14="http://schemas.microsoft.com/office/powerpoint/2010/main" val="5784769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Today’s Goals</a:t>
            </a:r>
          </a:p>
        </p:txBody>
      </p:sp>
      <p:sp>
        <p:nvSpPr>
          <p:cNvPr id="6" name="TextBox 5">
            <a:extLst>
              <a:ext uri="{FF2B5EF4-FFF2-40B4-BE49-F238E27FC236}">
                <a16:creationId xmlns:a16="http://schemas.microsoft.com/office/drawing/2014/main" id="{4295E16A-DA1E-4A90-ABAE-920CC38E11FC}"/>
              </a:ext>
            </a:extLst>
          </p:cNvPr>
          <p:cNvSpPr txBox="1"/>
          <p:nvPr/>
        </p:nvSpPr>
        <p:spPr>
          <a:xfrm>
            <a:off x="152400" y="687721"/>
            <a:ext cx="8839200" cy="7971413"/>
          </a:xfrm>
          <a:prstGeom prst="rect">
            <a:avLst/>
          </a:prstGeom>
          <a:noFill/>
          <a:ln w="6350">
            <a:solidFill>
              <a:schemeClr val="tx1"/>
            </a:solidFill>
            <a:prstDash val="dash"/>
          </a:ln>
        </p:spPr>
        <p:txBody>
          <a:bodyPr wrap="square" rtlCol="0">
            <a:spAutoFit/>
          </a:bodyPr>
          <a:lstStyle/>
          <a:p>
            <a:r>
              <a:rPr lang="en-US" sz="2100" b="1" dirty="0"/>
              <a:t>By the end of class, you will be able to:</a:t>
            </a:r>
            <a:br>
              <a:rPr lang="en-US" sz="2100" b="1" dirty="0"/>
            </a:br>
            <a:endParaRPr lang="en-US" sz="2100" b="1" dirty="0"/>
          </a:p>
          <a:p>
            <a:endParaRPr lang="en-US" sz="2100" dirty="0"/>
          </a:p>
          <a:p>
            <a:pPr marL="342900" indent="-342900">
              <a:buFont typeface="Wingdings" pitchFamily="2" charset="2"/>
              <a:buChar char="ü"/>
            </a:pPr>
            <a:r>
              <a:rPr lang="en-US" sz="2200" dirty="0"/>
              <a:t>  Return a file's metadata using the </a:t>
            </a:r>
            <a:r>
              <a:rPr lang="en-US" sz="2200" dirty="0" err="1"/>
              <a:t>os.stat</a:t>
            </a:r>
            <a:r>
              <a:rPr lang="en-US" sz="2200" dirty="0"/>
              <a:t>() function</a:t>
            </a:r>
            <a:br>
              <a:rPr lang="en-US" sz="2200" dirty="0"/>
            </a:br>
            <a:endParaRPr lang="en-US" sz="2200" dirty="0"/>
          </a:p>
          <a:p>
            <a:pPr marL="342900" indent="-342900">
              <a:buFont typeface="Wingdings" pitchFamily="2" charset="2"/>
              <a:buChar char="ü"/>
            </a:pPr>
            <a:r>
              <a:rPr lang="en-US" sz="2200" dirty="0"/>
              <a:t>  Use functions to get the size of a file, when it was last accessed, and when it was last modified</a:t>
            </a:r>
            <a:br>
              <a:rPr lang="en-US" sz="2200" dirty="0"/>
            </a:br>
            <a:endParaRPr lang="en-US" sz="2200" dirty="0"/>
          </a:p>
          <a:p>
            <a:pPr marL="342900" indent="-342900">
              <a:buFont typeface="Wingdings" pitchFamily="2" charset="2"/>
              <a:buChar char="ü"/>
            </a:pPr>
            <a:r>
              <a:rPr lang="en-US" sz="2200" dirty="0"/>
              <a:t>  Convert dates and times from one format to another using the the datetime module</a:t>
            </a:r>
            <a:br>
              <a:rPr lang="en-US" sz="2200" dirty="0"/>
            </a:br>
            <a:endParaRPr lang="en-US" sz="2200" dirty="0"/>
          </a:p>
          <a:p>
            <a:pPr marL="342900" indent="-342900">
              <a:buFont typeface="Wingdings" pitchFamily="2" charset="2"/>
              <a:buChar char="ü"/>
            </a:pPr>
            <a:r>
              <a:rPr lang="en-US" sz="2200" dirty="0"/>
              <a:t>  Remove files from a system using the </a:t>
            </a:r>
            <a:r>
              <a:rPr lang="en-US" sz="2200" dirty="0" err="1"/>
              <a:t>os.remove</a:t>
            </a:r>
            <a:r>
              <a:rPr lang="en-US" sz="2200" dirty="0"/>
              <a:t>() function.</a:t>
            </a:r>
            <a:br>
              <a:rPr lang="en-US" sz="2200" dirty="0"/>
            </a:br>
            <a:endParaRPr lang="en-US" sz="2200" dirty="0"/>
          </a:p>
          <a:p>
            <a:pPr marL="342900" indent="-342900">
              <a:buFont typeface="Wingdings" pitchFamily="2" charset="2"/>
              <a:buChar char="ü"/>
            </a:pPr>
            <a:r>
              <a:rPr lang="en-US" sz="2200" dirty="0"/>
              <a:t>  Extract zip files using the </a:t>
            </a:r>
            <a:r>
              <a:rPr lang="en-US" sz="2200" dirty="0" err="1"/>
              <a:t>zipfile</a:t>
            </a:r>
            <a:r>
              <a:rPr lang="en-US" sz="2200" dirty="0"/>
              <a:t> module.</a:t>
            </a:r>
          </a:p>
          <a:p>
            <a:br>
              <a:rPr lang="en-US" sz="2400" dirty="0"/>
            </a:br>
            <a:endParaRPr lang="en-US" sz="2400" dirty="0"/>
          </a:p>
          <a:p>
            <a:pPr marL="171450" indent="-171450">
              <a:buFont typeface="Wingdings" pitchFamily="2" charset="2"/>
              <a:buChar char="q"/>
            </a:pPr>
            <a:endParaRPr lang="en-US" sz="2400" dirty="0"/>
          </a:p>
          <a:p>
            <a:pPr marL="171450" indent="-171450">
              <a:buFont typeface="Wingdings" pitchFamily="2" charset="2"/>
              <a:buChar char="q"/>
            </a:pPr>
            <a:endParaRPr lang="en-US" sz="2400" dirty="0"/>
          </a:p>
          <a:p>
            <a:pPr marL="171450" indent="-171450">
              <a:buFont typeface="Wingdings" pitchFamily="2" charset="2"/>
              <a:buChar char="q"/>
            </a:pPr>
            <a:endParaRPr lang="en-US" sz="2400" dirty="0"/>
          </a:p>
          <a:p>
            <a:pPr marL="171450" indent="-171450">
              <a:buFont typeface="Wingdings" pitchFamily="2" charset="2"/>
              <a:buChar char="q"/>
            </a:pPr>
            <a:endParaRPr lang="en-US" sz="2400" dirty="0"/>
          </a:p>
          <a:p>
            <a:pPr marL="171450" indent="-171450">
              <a:buFont typeface="Wingdings" pitchFamily="2" charset="2"/>
              <a:buChar char="q"/>
            </a:pPr>
            <a:endParaRPr lang="en-US" sz="2100" dirty="0"/>
          </a:p>
          <a:p>
            <a:pPr marL="171450" indent="-171450">
              <a:buFont typeface="Wingdings" pitchFamily="2" charset="2"/>
              <a:buChar char="q"/>
            </a:pPr>
            <a:endParaRPr lang="en-US" sz="2100" dirty="0"/>
          </a:p>
          <a:p>
            <a:endParaRPr lang="en-US" sz="2100" dirty="0"/>
          </a:p>
        </p:txBody>
      </p:sp>
    </p:spTree>
    <p:extLst>
      <p:ext uri="{BB962C8B-B14F-4D97-AF65-F5344CB8AC3E}">
        <p14:creationId xmlns:p14="http://schemas.microsoft.com/office/powerpoint/2010/main" val="39028825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a:xfrm>
            <a:off x="3200400" y="80936"/>
            <a:ext cx="5743729" cy="411480"/>
          </a:xfrm>
        </p:spPr>
        <p:txBody>
          <a:bodyPr/>
          <a:lstStyle/>
          <a:p>
            <a:r>
              <a:rPr lang="en-US" dirty="0"/>
              <a:t>Activity: XKCD Passwords (40 min)</a:t>
            </a:r>
          </a:p>
        </p:txBody>
      </p:sp>
      <p:sp>
        <p:nvSpPr>
          <p:cNvPr id="6" name="Content Placeholder 1">
            <a:extLst>
              <a:ext uri="{FF2B5EF4-FFF2-40B4-BE49-F238E27FC236}">
                <a16:creationId xmlns:a16="http://schemas.microsoft.com/office/drawing/2014/main" id="{BFE765AC-4BB9-4A42-9E9B-88110DC492D5}"/>
              </a:ext>
            </a:extLst>
          </p:cNvPr>
          <p:cNvSpPr txBox="1">
            <a:spLocks/>
          </p:cNvSpPr>
          <p:nvPr/>
        </p:nvSpPr>
        <p:spPr>
          <a:xfrm>
            <a:off x="228599" y="762000"/>
            <a:ext cx="8715530" cy="5638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In this activity, you will create a robust random-password generator by taking two text files full of common nouns in the English language, combine them together into a single list, and then select four random words from within it to create a new string.</a:t>
            </a:r>
          </a:p>
          <a:p>
            <a:r>
              <a:rPr lang="en-US" b="1" dirty="0"/>
              <a:t>Instructions:</a:t>
            </a:r>
            <a:r>
              <a:rPr lang="en-US" dirty="0"/>
              <a:t> </a:t>
            </a:r>
          </a:p>
          <a:p>
            <a:pPr lvl="1"/>
            <a:r>
              <a:rPr lang="en-US" dirty="0"/>
              <a:t>This application will require the secrets, </a:t>
            </a:r>
            <a:r>
              <a:rPr lang="en-US" dirty="0" err="1"/>
              <a:t>os</a:t>
            </a:r>
            <a:r>
              <a:rPr lang="en-US" dirty="0"/>
              <a:t>, and </a:t>
            </a:r>
            <a:r>
              <a:rPr lang="en-US" dirty="0" err="1"/>
              <a:t>zipfile</a:t>
            </a:r>
            <a:r>
              <a:rPr lang="en-US" dirty="0"/>
              <a:t> modules.</a:t>
            </a:r>
          </a:p>
          <a:p>
            <a:pPr lvl="1"/>
            <a:r>
              <a:rPr lang="en-US" dirty="0"/>
              <a:t>The following are three definitive parts to this application:</a:t>
            </a:r>
          </a:p>
          <a:p>
            <a:pPr lvl="2"/>
            <a:r>
              <a:rPr lang="en-US" dirty="0"/>
              <a:t>The first part connects to the zip file provided and extracts all of its contents</a:t>
            </a:r>
          </a:p>
          <a:p>
            <a:pPr lvl="2"/>
            <a:r>
              <a:rPr lang="en-US" dirty="0"/>
              <a:t>The second part builds a complete word list by looping through the text files that were originally stored within the zip file</a:t>
            </a:r>
          </a:p>
          <a:p>
            <a:pPr lvl="2"/>
            <a:r>
              <a:rPr lang="en-US" dirty="0"/>
              <a:t>The third part randomly selects four words from the complete word list, puts them together into a single string, and then prints the result to the terminal.</a:t>
            </a:r>
          </a:p>
          <a:p>
            <a:r>
              <a:rPr lang="en-US" b="1" dirty="0"/>
              <a:t>Hints:</a:t>
            </a:r>
            <a:endParaRPr lang="en-US" dirty="0"/>
          </a:p>
          <a:p>
            <a:pPr lvl="1"/>
            <a:r>
              <a:rPr lang="en-US" sz="1600" dirty="0"/>
              <a:t>This is a challenging activity, and will likely take quite some time to finish. Feel free to work in groups!</a:t>
            </a:r>
          </a:p>
          <a:p>
            <a:pPr lvl="1"/>
            <a:r>
              <a:rPr lang="en-US" sz="1600" dirty="0"/>
              <a:t>Remember to test your application often to ensure it is working properly. Do not try and write the entire program in one go.</a:t>
            </a:r>
          </a:p>
          <a:p>
            <a:pPr lvl="1"/>
            <a:r>
              <a:rPr lang="en-US" sz="1600" dirty="0"/>
              <a:t>Parts of this code are similar to activities you have done previously. Feel free to look back at your previous code for ideas on how you could potentially solve this problem.</a:t>
            </a:r>
          </a:p>
          <a:p>
            <a:br>
              <a:rPr lang="en-US" dirty="0"/>
            </a:br>
            <a:endParaRPr lang="en-US" sz="1600" dirty="0"/>
          </a:p>
        </p:txBody>
      </p:sp>
    </p:spTree>
    <p:extLst>
      <p:ext uri="{BB962C8B-B14F-4D97-AF65-F5344CB8AC3E}">
        <p14:creationId xmlns:p14="http://schemas.microsoft.com/office/powerpoint/2010/main" val="345610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XKCD Passwords</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0391"/>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Review</a:t>
            </a:r>
          </a:p>
        </p:txBody>
      </p:sp>
    </p:spTree>
    <p:extLst>
      <p:ext uri="{BB962C8B-B14F-4D97-AF65-F5344CB8AC3E}">
        <p14:creationId xmlns:p14="http://schemas.microsoft.com/office/powerpoint/2010/main" val="2564370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Today’s Goals</a:t>
            </a:r>
          </a:p>
        </p:txBody>
      </p:sp>
      <p:sp>
        <p:nvSpPr>
          <p:cNvPr id="6" name="TextBox 5">
            <a:extLst>
              <a:ext uri="{FF2B5EF4-FFF2-40B4-BE49-F238E27FC236}">
                <a16:creationId xmlns:a16="http://schemas.microsoft.com/office/drawing/2014/main" id="{4295E16A-DA1E-4A90-ABAE-920CC38E11FC}"/>
              </a:ext>
            </a:extLst>
          </p:cNvPr>
          <p:cNvSpPr txBox="1"/>
          <p:nvPr/>
        </p:nvSpPr>
        <p:spPr>
          <a:xfrm>
            <a:off x="152400" y="687721"/>
            <a:ext cx="8839200" cy="7971413"/>
          </a:xfrm>
          <a:prstGeom prst="rect">
            <a:avLst/>
          </a:prstGeom>
          <a:noFill/>
          <a:ln w="6350">
            <a:solidFill>
              <a:schemeClr val="tx1"/>
            </a:solidFill>
            <a:prstDash val="dash"/>
          </a:ln>
        </p:spPr>
        <p:txBody>
          <a:bodyPr wrap="square" rtlCol="0">
            <a:spAutoFit/>
          </a:bodyPr>
          <a:lstStyle/>
          <a:p>
            <a:r>
              <a:rPr lang="en-US" sz="2100" b="1" dirty="0"/>
              <a:t>By the end of class, you will be able to:</a:t>
            </a:r>
            <a:br>
              <a:rPr lang="en-US" sz="2100" b="1" dirty="0"/>
            </a:br>
            <a:endParaRPr lang="en-US" sz="2100" b="1" dirty="0"/>
          </a:p>
          <a:p>
            <a:endParaRPr lang="en-US" sz="2100" dirty="0"/>
          </a:p>
          <a:p>
            <a:pPr marL="342900" indent="-342900">
              <a:buFont typeface="Wingdings" pitchFamily="2" charset="2"/>
              <a:buChar char="ü"/>
            </a:pPr>
            <a:r>
              <a:rPr lang="en-US" sz="2200" dirty="0"/>
              <a:t>  Return a file's metadata using the </a:t>
            </a:r>
            <a:r>
              <a:rPr lang="en-US" sz="2200" dirty="0" err="1"/>
              <a:t>os.stat</a:t>
            </a:r>
            <a:r>
              <a:rPr lang="en-US" sz="2200" dirty="0"/>
              <a:t>() function</a:t>
            </a:r>
            <a:br>
              <a:rPr lang="en-US" sz="2200" dirty="0"/>
            </a:br>
            <a:endParaRPr lang="en-US" sz="2200" dirty="0"/>
          </a:p>
          <a:p>
            <a:pPr marL="342900" indent="-342900">
              <a:buFont typeface="Wingdings" pitchFamily="2" charset="2"/>
              <a:buChar char="ü"/>
            </a:pPr>
            <a:r>
              <a:rPr lang="en-US" sz="2200" dirty="0"/>
              <a:t>  Use functions to get the size of a file, when it was last accessed, and when it was last modified</a:t>
            </a:r>
            <a:br>
              <a:rPr lang="en-US" sz="2200" dirty="0"/>
            </a:br>
            <a:endParaRPr lang="en-US" sz="2200" dirty="0"/>
          </a:p>
          <a:p>
            <a:pPr marL="342900" indent="-342900">
              <a:buFont typeface="Wingdings" pitchFamily="2" charset="2"/>
              <a:buChar char="ü"/>
            </a:pPr>
            <a:r>
              <a:rPr lang="en-US" sz="2200" dirty="0"/>
              <a:t>  Convert dates and times from one format to another using the the datetime module</a:t>
            </a:r>
            <a:br>
              <a:rPr lang="en-US" sz="2200" dirty="0"/>
            </a:br>
            <a:endParaRPr lang="en-US" sz="2200" dirty="0"/>
          </a:p>
          <a:p>
            <a:pPr marL="342900" indent="-342900">
              <a:buFont typeface="Wingdings" pitchFamily="2" charset="2"/>
              <a:buChar char="ü"/>
            </a:pPr>
            <a:r>
              <a:rPr lang="en-US" sz="2200" dirty="0"/>
              <a:t>  Remove files from a system using the </a:t>
            </a:r>
            <a:r>
              <a:rPr lang="en-US" sz="2200" dirty="0" err="1"/>
              <a:t>os.remove</a:t>
            </a:r>
            <a:r>
              <a:rPr lang="en-US" sz="2200" dirty="0"/>
              <a:t>() function.</a:t>
            </a:r>
            <a:br>
              <a:rPr lang="en-US" sz="2200" dirty="0"/>
            </a:br>
            <a:endParaRPr lang="en-US" sz="2200" dirty="0"/>
          </a:p>
          <a:p>
            <a:pPr marL="342900" indent="-342900">
              <a:buFont typeface="Wingdings" pitchFamily="2" charset="2"/>
              <a:buChar char="ü"/>
            </a:pPr>
            <a:r>
              <a:rPr lang="en-US" sz="2200" dirty="0"/>
              <a:t>  Extract zip files using the </a:t>
            </a:r>
            <a:r>
              <a:rPr lang="en-US" sz="2200" dirty="0" err="1"/>
              <a:t>zipfile</a:t>
            </a:r>
            <a:r>
              <a:rPr lang="en-US" sz="2200" dirty="0"/>
              <a:t> module.</a:t>
            </a:r>
          </a:p>
          <a:p>
            <a:br>
              <a:rPr lang="en-US" sz="2400" dirty="0"/>
            </a:br>
            <a:endParaRPr lang="en-US" sz="2400" dirty="0"/>
          </a:p>
          <a:p>
            <a:pPr marL="171450" indent="-171450">
              <a:buFont typeface="Wingdings" pitchFamily="2" charset="2"/>
              <a:buChar char="q"/>
            </a:pPr>
            <a:endParaRPr lang="en-US" sz="2400" dirty="0"/>
          </a:p>
          <a:p>
            <a:pPr marL="171450" indent="-171450">
              <a:buFont typeface="Wingdings" pitchFamily="2" charset="2"/>
              <a:buChar char="q"/>
            </a:pPr>
            <a:endParaRPr lang="en-US" sz="2400" dirty="0"/>
          </a:p>
          <a:p>
            <a:pPr marL="171450" indent="-171450">
              <a:buFont typeface="Wingdings" pitchFamily="2" charset="2"/>
              <a:buChar char="q"/>
            </a:pPr>
            <a:endParaRPr lang="en-US" sz="2400" dirty="0"/>
          </a:p>
          <a:p>
            <a:pPr marL="171450" indent="-171450">
              <a:buFont typeface="Wingdings" pitchFamily="2" charset="2"/>
              <a:buChar char="q"/>
            </a:pPr>
            <a:endParaRPr lang="en-US" sz="2400" dirty="0"/>
          </a:p>
          <a:p>
            <a:pPr marL="171450" indent="-171450">
              <a:buFont typeface="Wingdings" pitchFamily="2" charset="2"/>
              <a:buChar char="q"/>
            </a:pPr>
            <a:endParaRPr lang="en-US" sz="2100" dirty="0"/>
          </a:p>
          <a:p>
            <a:pPr marL="171450" indent="-171450">
              <a:buFont typeface="Wingdings" pitchFamily="2" charset="2"/>
              <a:buChar char="q"/>
            </a:pPr>
            <a:endParaRPr lang="en-US" sz="2100" dirty="0"/>
          </a:p>
          <a:p>
            <a:endParaRPr lang="en-US" sz="2100" dirty="0"/>
          </a:p>
        </p:txBody>
      </p:sp>
    </p:spTree>
    <p:extLst>
      <p:ext uri="{BB962C8B-B14F-4D97-AF65-F5344CB8AC3E}">
        <p14:creationId xmlns:p14="http://schemas.microsoft.com/office/powerpoint/2010/main" val="142052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For Next Class</a:t>
            </a:r>
          </a:p>
        </p:txBody>
      </p:sp>
      <p:sp>
        <p:nvSpPr>
          <p:cNvPr id="6" name="TextBox 5">
            <a:extLst>
              <a:ext uri="{FF2B5EF4-FFF2-40B4-BE49-F238E27FC236}">
                <a16:creationId xmlns:a16="http://schemas.microsoft.com/office/drawing/2014/main" id="{4295E16A-DA1E-4A90-ABAE-920CC38E11FC}"/>
              </a:ext>
            </a:extLst>
          </p:cNvPr>
          <p:cNvSpPr txBox="1"/>
          <p:nvPr/>
        </p:nvSpPr>
        <p:spPr>
          <a:xfrm>
            <a:off x="152400" y="914400"/>
            <a:ext cx="8534400" cy="4939814"/>
          </a:xfrm>
          <a:prstGeom prst="rect">
            <a:avLst/>
          </a:prstGeom>
          <a:noFill/>
          <a:ln w="6350">
            <a:solidFill>
              <a:schemeClr val="tx1"/>
            </a:solidFill>
            <a:prstDash val="dash"/>
          </a:ln>
        </p:spPr>
        <p:txBody>
          <a:bodyPr wrap="square" rtlCol="0">
            <a:spAutoFit/>
          </a:bodyPr>
          <a:lstStyle/>
          <a:p>
            <a:r>
              <a:rPr lang="en-US" sz="2100" b="1" dirty="0"/>
              <a:t>Install VirtualBox and boot up Kali Linux</a:t>
            </a:r>
          </a:p>
          <a:p>
            <a:pPr marL="342900" indent="-342900">
              <a:buFont typeface="Arial" panose="020B0604020202020204" pitchFamily="34" charset="0"/>
              <a:buChar char="•"/>
            </a:pPr>
            <a:r>
              <a:rPr lang="en-US" sz="2100" dirty="0"/>
              <a:t>Install VirtualBox</a:t>
            </a:r>
          </a:p>
          <a:p>
            <a:pPr marL="800100" lvl="1" indent="-342900">
              <a:buFont typeface="Arial" panose="020B0604020202020204" pitchFamily="34" charset="0"/>
              <a:buChar char="•"/>
            </a:pPr>
            <a:r>
              <a:rPr lang="en-US" sz="2100" dirty="0">
                <a:hlinkClick r:id="rId3"/>
              </a:rPr>
              <a:t>https://www.virtualbox.org/wiki/Downloads</a:t>
            </a:r>
            <a:endParaRPr lang="en-US" sz="2100" dirty="0"/>
          </a:p>
          <a:p>
            <a:pPr marL="342900" indent="-342900">
              <a:buFont typeface="Arial" panose="020B0604020202020204" pitchFamily="34" charset="0"/>
              <a:buChar char="•"/>
            </a:pPr>
            <a:r>
              <a:rPr lang="en-US" sz="2100" dirty="0"/>
              <a:t>Install VirtualBox VBox Extension Pack</a:t>
            </a:r>
          </a:p>
          <a:p>
            <a:pPr marL="800100" lvl="1" indent="-342900">
              <a:buFont typeface="Arial" panose="020B0604020202020204" pitchFamily="34" charset="0"/>
              <a:buChar char="•"/>
            </a:pPr>
            <a:r>
              <a:rPr lang="en-US" sz="2100" dirty="0">
                <a:hlinkClick r:id="rId4"/>
              </a:rPr>
              <a:t>https://download.virtualbox.org/virtualbox/5.2.22/Oracle_VM_VirtualBox_Extension_Pack-5.2.22.vbox-extpack</a:t>
            </a:r>
            <a:endParaRPr lang="en-US" sz="2100" dirty="0"/>
          </a:p>
          <a:p>
            <a:pPr marL="342900" indent="-342900">
              <a:buFont typeface="Arial" panose="020B0604020202020204" pitchFamily="34" charset="0"/>
              <a:buChar char="•"/>
            </a:pPr>
            <a:r>
              <a:rPr lang="en-US" sz="2100" dirty="0"/>
              <a:t>Kali VBox Image:</a:t>
            </a:r>
          </a:p>
          <a:p>
            <a:pPr marL="800100" lvl="1" indent="-342900">
              <a:buFont typeface="Arial" panose="020B0604020202020204" pitchFamily="34" charset="0"/>
              <a:buChar char="•"/>
            </a:pPr>
            <a:r>
              <a:rPr lang="en-US" sz="2100" dirty="0">
                <a:hlinkClick r:id="rId5"/>
              </a:rPr>
              <a:t>https://www.offensive-security.com/kali-linux-vm-vmware-virtualbox-image-download/</a:t>
            </a:r>
            <a:endParaRPr lang="en-US" sz="2100" dirty="0"/>
          </a:p>
          <a:p>
            <a:pPr marL="800100" lvl="1" indent="-342900">
              <a:buFont typeface="Arial" panose="020B0604020202020204" pitchFamily="34" charset="0"/>
              <a:buChar char="•"/>
            </a:pPr>
            <a:r>
              <a:rPr lang="en-US" sz="2100" dirty="0"/>
              <a:t>Instructions: </a:t>
            </a:r>
            <a:r>
              <a:rPr lang="en-US" sz="2100" dirty="0">
                <a:hlinkClick r:id="rId6"/>
              </a:rPr>
              <a:t>https://linuxconfig.org/how-to-install-kali-linux-on-virtualbox</a:t>
            </a:r>
            <a:endParaRPr lang="en-US" sz="2100" dirty="0"/>
          </a:p>
          <a:p>
            <a:pPr marL="800100" lvl="1" indent="-342900">
              <a:buFont typeface="Arial" panose="020B0604020202020204" pitchFamily="34" charset="0"/>
              <a:buChar char="•"/>
            </a:pPr>
            <a:endParaRPr lang="en-US" sz="2100" dirty="0"/>
          </a:p>
          <a:p>
            <a:pPr marL="800100" lvl="1" indent="-342900">
              <a:buFont typeface="Arial" panose="020B0604020202020204" pitchFamily="34" charset="0"/>
              <a:buChar char="•"/>
            </a:pPr>
            <a:endParaRPr lang="en-US" sz="2100" dirty="0"/>
          </a:p>
          <a:p>
            <a:pPr lvl="1" algn="ctr"/>
            <a:r>
              <a:rPr lang="en-US" sz="2100" dirty="0"/>
              <a:t>Please come to office hours if you want help </a:t>
            </a:r>
          </a:p>
          <a:p>
            <a:pPr lvl="1" algn="ctr"/>
            <a:r>
              <a:rPr lang="en-US" sz="2100" dirty="0"/>
              <a:t>installing and with set up!</a:t>
            </a:r>
          </a:p>
        </p:txBody>
      </p:sp>
    </p:spTree>
    <p:extLst>
      <p:ext uri="{BB962C8B-B14F-4D97-AF65-F5344CB8AC3E}">
        <p14:creationId xmlns:p14="http://schemas.microsoft.com/office/powerpoint/2010/main" val="28414789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Metadata</a:t>
            </a:r>
          </a:p>
        </p:txBody>
      </p:sp>
      <p:sp>
        <p:nvSpPr>
          <p:cNvPr id="6" name="TextBox 5">
            <a:extLst>
              <a:ext uri="{FF2B5EF4-FFF2-40B4-BE49-F238E27FC236}">
                <a16:creationId xmlns:a16="http://schemas.microsoft.com/office/drawing/2014/main" id="{4295E16A-DA1E-4A90-ABAE-920CC38E11FC}"/>
              </a:ext>
            </a:extLst>
          </p:cNvPr>
          <p:cNvSpPr txBox="1"/>
          <p:nvPr/>
        </p:nvSpPr>
        <p:spPr>
          <a:xfrm>
            <a:off x="152400" y="838200"/>
            <a:ext cx="8839200" cy="1384995"/>
          </a:xfrm>
          <a:prstGeom prst="rect">
            <a:avLst/>
          </a:prstGeom>
          <a:noFill/>
          <a:ln w="6350">
            <a:solidFill>
              <a:schemeClr val="tx1"/>
            </a:solidFill>
            <a:prstDash val="dash"/>
          </a:ln>
        </p:spPr>
        <p:txBody>
          <a:bodyPr wrap="square" rtlCol="0">
            <a:spAutoFit/>
          </a:bodyPr>
          <a:lstStyle/>
          <a:p>
            <a:pPr marL="342900" indent="-342900">
              <a:buFont typeface="Arial" panose="020B0604020202020204" pitchFamily="34" charset="0"/>
              <a:buChar char="•"/>
            </a:pPr>
            <a:r>
              <a:rPr lang="en-US" sz="2100" dirty="0"/>
              <a:t>“a set of data that describes and gives information about other data”</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File metadata gives you information “about the file” – things like file type, file size, file source, last accessed, last modified, etc.</a:t>
            </a:r>
          </a:p>
        </p:txBody>
      </p:sp>
      <p:pic>
        <p:nvPicPr>
          <p:cNvPr id="3" name="Picture 2">
            <a:extLst>
              <a:ext uri="{FF2B5EF4-FFF2-40B4-BE49-F238E27FC236}">
                <a16:creationId xmlns:a16="http://schemas.microsoft.com/office/drawing/2014/main" id="{7D41658E-A9E2-4C4B-8119-123920A0E335}"/>
              </a:ext>
            </a:extLst>
          </p:cNvPr>
          <p:cNvPicPr>
            <a:picLocks noChangeAspect="1"/>
          </p:cNvPicPr>
          <p:nvPr/>
        </p:nvPicPr>
        <p:blipFill>
          <a:blip r:embed="rId3"/>
          <a:stretch>
            <a:fillRect/>
          </a:stretch>
        </p:blipFill>
        <p:spPr>
          <a:xfrm>
            <a:off x="5011672" y="3429000"/>
            <a:ext cx="3956482" cy="1066800"/>
          </a:xfrm>
          <a:prstGeom prst="rect">
            <a:avLst/>
          </a:prstGeom>
          <a:ln>
            <a:solidFill>
              <a:schemeClr val="tx1"/>
            </a:solidFill>
          </a:ln>
        </p:spPr>
      </p:pic>
      <p:pic>
        <p:nvPicPr>
          <p:cNvPr id="4" name="Picture 3">
            <a:extLst>
              <a:ext uri="{FF2B5EF4-FFF2-40B4-BE49-F238E27FC236}">
                <a16:creationId xmlns:a16="http://schemas.microsoft.com/office/drawing/2014/main" id="{A6FB0029-EBC8-4B41-8D7A-05CAAA0E1E1D}"/>
              </a:ext>
            </a:extLst>
          </p:cNvPr>
          <p:cNvPicPr>
            <a:picLocks noChangeAspect="1"/>
          </p:cNvPicPr>
          <p:nvPr/>
        </p:nvPicPr>
        <p:blipFill>
          <a:blip r:embed="rId4"/>
          <a:stretch>
            <a:fillRect/>
          </a:stretch>
        </p:blipFill>
        <p:spPr>
          <a:xfrm>
            <a:off x="164123" y="2407541"/>
            <a:ext cx="4576254" cy="3657600"/>
          </a:xfrm>
          <a:prstGeom prst="rect">
            <a:avLst/>
          </a:prstGeom>
          <a:ln>
            <a:solidFill>
              <a:schemeClr val="tx1"/>
            </a:solidFill>
          </a:ln>
        </p:spPr>
      </p:pic>
    </p:spTree>
    <p:extLst>
      <p:ext uri="{BB962C8B-B14F-4D97-AF65-F5344CB8AC3E}">
        <p14:creationId xmlns:p14="http://schemas.microsoft.com/office/powerpoint/2010/main" val="38418228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Metadata with os.stat()</a:t>
            </a:r>
          </a:p>
        </p:txBody>
      </p:sp>
      <p:sp>
        <p:nvSpPr>
          <p:cNvPr id="8" name="TextBox 7">
            <a:extLst>
              <a:ext uri="{FF2B5EF4-FFF2-40B4-BE49-F238E27FC236}">
                <a16:creationId xmlns:a16="http://schemas.microsoft.com/office/drawing/2014/main" id="{3382FD74-B324-4E0F-9900-D5779611F003}"/>
              </a:ext>
            </a:extLst>
          </p:cNvPr>
          <p:cNvSpPr txBox="1"/>
          <p:nvPr/>
        </p:nvSpPr>
        <p:spPr>
          <a:xfrm>
            <a:off x="152400" y="838200"/>
            <a:ext cx="8839200" cy="1708160"/>
          </a:xfrm>
          <a:prstGeom prst="rect">
            <a:avLst/>
          </a:prstGeom>
          <a:noFill/>
          <a:ln w="6350">
            <a:solidFill>
              <a:schemeClr val="tx1"/>
            </a:solidFill>
            <a:prstDash val="dash"/>
          </a:ln>
        </p:spPr>
        <p:txBody>
          <a:bodyPr wrap="square" rtlCol="0">
            <a:spAutoFit/>
          </a:bodyPr>
          <a:lstStyle/>
          <a:p>
            <a:pPr marL="342900" indent="-342900">
              <a:buFont typeface="Arial" panose="020B0604020202020204" pitchFamily="34" charset="0"/>
              <a:buChar char="•"/>
            </a:pPr>
            <a:r>
              <a:rPr lang="en-US" sz="2100" dirty="0"/>
              <a:t>os.stat(path, *, dir_fd=None, follow_symlinks=True)</a:t>
            </a:r>
          </a:p>
          <a:p>
            <a:pPr marL="800100" lvl="1" indent="-342900">
              <a:buFont typeface="Arial" panose="020B0604020202020204" pitchFamily="34" charset="0"/>
              <a:buChar char="•"/>
            </a:pPr>
            <a:r>
              <a:rPr lang="en-US" sz="2100" b="1" dirty="0"/>
              <a:t>Get the status of a file or a file descriptor</a:t>
            </a:r>
            <a:r>
              <a:rPr lang="en-US" sz="2100" dirty="0"/>
              <a:t>. </a:t>
            </a:r>
          </a:p>
          <a:p>
            <a:pPr marL="800100" lvl="1" indent="-342900">
              <a:buFont typeface="Arial" panose="020B0604020202020204" pitchFamily="34" charset="0"/>
              <a:buChar char="•"/>
            </a:pPr>
            <a:r>
              <a:rPr lang="en-US" sz="2100" dirty="0"/>
              <a:t>Return a stat_result object.</a:t>
            </a:r>
          </a:p>
          <a:p>
            <a:pPr marL="342900" indent="-342900">
              <a:buFont typeface="Arial" panose="020B0604020202020204" pitchFamily="34" charset="0"/>
              <a:buChar char="•"/>
            </a:pPr>
            <a:r>
              <a:rPr lang="en-US" sz="2100" dirty="0"/>
              <a:t>See </a:t>
            </a:r>
            <a:r>
              <a:rPr lang="en-US" sz="2100" dirty="0">
                <a:hlinkClick r:id="rId3"/>
              </a:rPr>
              <a:t>https://docs.python.org/3/library/os.html#os.stat</a:t>
            </a:r>
            <a:r>
              <a:rPr lang="en-US" sz="2100" dirty="0"/>
              <a:t> for details on what the results mean.</a:t>
            </a:r>
          </a:p>
        </p:txBody>
      </p:sp>
      <p:pic>
        <p:nvPicPr>
          <p:cNvPr id="10" name="Picture 9">
            <a:extLst>
              <a:ext uri="{FF2B5EF4-FFF2-40B4-BE49-F238E27FC236}">
                <a16:creationId xmlns:a16="http://schemas.microsoft.com/office/drawing/2014/main" id="{6648F37C-F74D-4718-816B-AB19D1C0D953}"/>
              </a:ext>
            </a:extLst>
          </p:cNvPr>
          <p:cNvPicPr>
            <a:picLocks noChangeAspect="1"/>
          </p:cNvPicPr>
          <p:nvPr/>
        </p:nvPicPr>
        <p:blipFill>
          <a:blip r:embed="rId4"/>
          <a:stretch>
            <a:fillRect/>
          </a:stretch>
        </p:blipFill>
        <p:spPr>
          <a:xfrm>
            <a:off x="325877" y="3276600"/>
            <a:ext cx="8492246" cy="1693610"/>
          </a:xfrm>
          <a:prstGeom prst="rect">
            <a:avLst/>
          </a:prstGeom>
        </p:spPr>
      </p:pic>
    </p:spTree>
    <p:extLst>
      <p:ext uri="{BB962C8B-B14F-4D97-AF65-F5344CB8AC3E}">
        <p14:creationId xmlns:p14="http://schemas.microsoft.com/office/powerpoint/2010/main" val="2651983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Date &amp; Time in Python</a:t>
            </a:r>
          </a:p>
        </p:txBody>
      </p:sp>
      <p:sp>
        <p:nvSpPr>
          <p:cNvPr id="8" name="TextBox 7">
            <a:extLst>
              <a:ext uri="{FF2B5EF4-FFF2-40B4-BE49-F238E27FC236}">
                <a16:creationId xmlns:a16="http://schemas.microsoft.com/office/drawing/2014/main" id="{3382FD74-B324-4E0F-9900-D5779611F003}"/>
              </a:ext>
            </a:extLst>
          </p:cNvPr>
          <p:cNvSpPr txBox="1"/>
          <p:nvPr/>
        </p:nvSpPr>
        <p:spPr>
          <a:xfrm>
            <a:off x="152400" y="838200"/>
            <a:ext cx="8839200" cy="3647152"/>
          </a:xfrm>
          <a:prstGeom prst="rect">
            <a:avLst/>
          </a:prstGeom>
          <a:noFill/>
          <a:ln w="6350">
            <a:solidFill>
              <a:schemeClr val="tx1"/>
            </a:solidFill>
            <a:prstDash val="dash"/>
          </a:ln>
        </p:spPr>
        <p:txBody>
          <a:bodyPr wrap="square" rtlCol="0">
            <a:spAutoFit/>
          </a:bodyPr>
          <a:lstStyle/>
          <a:p>
            <a:pPr marL="342900" indent="-342900">
              <a:buFont typeface="Arial" panose="020B0604020202020204" pitchFamily="34" charset="0"/>
              <a:buChar char="•"/>
            </a:pPr>
            <a:r>
              <a:rPr lang="en-US" sz="2100" dirty="0"/>
              <a:t>os.stat() gives us a “timestamp”</a:t>
            </a:r>
          </a:p>
          <a:p>
            <a:pPr marL="800100" lvl="1" indent="-342900">
              <a:buFont typeface="Arial" panose="020B0604020202020204" pitchFamily="34" charset="0"/>
              <a:buChar char="•"/>
            </a:pPr>
            <a:r>
              <a:rPr lang="en-US" sz="2100" dirty="0"/>
              <a:t>in a format known as Unix Epoch time</a:t>
            </a:r>
          </a:p>
          <a:p>
            <a:pPr marL="800100" lvl="1" indent="-342900">
              <a:buFont typeface="Arial" panose="020B0604020202020204" pitchFamily="34" charset="0"/>
              <a:buChar char="•"/>
            </a:pPr>
            <a:r>
              <a:rPr lang="en-US" sz="2100" dirty="0"/>
              <a:t>This format is based on a counter that has been going up by one every second since 00:00:00 Coordinated Universal Time (UTC), Thursday, January 1, 1970</a:t>
            </a:r>
          </a:p>
          <a:p>
            <a:pPr marL="342900" indent="-342900">
              <a:buFont typeface="Arial" panose="020B0604020202020204" pitchFamily="34" charset="0"/>
              <a:buChar char="•"/>
            </a:pPr>
            <a:r>
              <a:rPr lang="en-US" sz="2100" dirty="0"/>
              <a:t>To convert this timestamp to human-readable date-time object, Python provides us datetime module</a:t>
            </a:r>
          </a:p>
          <a:p>
            <a:pPr marL="800100" lvl="1" indent="-342900">
              <a:buFont typeface="Arial" panose="020B0604020202020204" pitchFamily="34" charset="0"/>
              <a:buChar char="•"/>
            </a:pPr>
            <a:r>
              <a:rPr lang="en-US" sz="2100" dirty="0"/>
              <a:t>import datetime</a:t>
            </a:r>
          </a:p>
          <a:p>
            <a:pPr marL="800100" lvl="1" indent="-342900">
              <a:buFont typeface="Arial" panose="020B0604020202020204" pitchFamily="34" charset="0"/>
              <a:buChar char="•"/>
            </a:pPr>
            <a:r>
              <a:rPr lang="en-US" sz="2100" dirty="0"/>
              <a:t>print(datetime.datetime.fromtimestamp(“</a:t>
            </a:r>
            <a:r>
              <a:rPr lang="en-US" dirty="0"/>
              <a:t>1543286163.5992274”</a:t>
            </a:r>
            <a:r>
              <a:rPr lang="en-US" sz="2100" dirty="0"/>
              <a:t>))</a:t>
            </a:r>
          </a:p>
          <a:p>
            <a:pPr marL="342900" indent="-342900">
              <a:buFont typeface="Arial" panose="020B0604020202020204" pitchFamily="34" charset="0"/>
              <a:buChar char="•"/>
            </a:pPr>
            <a:r>
              <a:rPr lang="en-US" sz="2100" dirty="0"/>
              <a:t>For other ways to represent date-time through datetime module, see </a:t>
            </a:r>
            <a:r>
              <a:rPr lang="en-US" sz="2100" dirty="0">
                <a:hlinkClick r:id="rId3"/>
              </a:rPr>
              <a:t>https://docs.python.org/3/library/datetime.html</a:t>
            </a:r>
            <a:endParaRPr lang="en-US" sz="2100" dirty="0"/>
          </a:p>
        </p:txBody>
      </p:sp>
      <p:pic>
        <p:nvPicPr>
          <p:cNvPr id="5" name="Picture 4">
            <a:extLst>
              <a:ext uri="{FF2B5EF4-FFF2-40B4-BE49-F238E27FC236}">
                <a16:creationId xmlns:a16="http://schemas.microsoft.com/office/drawing/2014/main" id="{96162732-7958-4B7E-996E-9B3FA12F91ED}"/>
              </a:ext>
            </a:extLst>
          </p:cNvPr>
          <p:cNvPicPr>
            <a:picLocks noChangeAspect="1"/>
          </p:cNvPicPr>
          <p:nvPr/>
        </p:nvPicPr>
        <p:blipFill>
          <a:blip r:embed="rId4"/>
          <a:stretch>
            <a:fillRect/>
          </a:stretch>
        </p:blipFill>
        <p:spPr>
          <a:xfrm>
            <a:off x="755454" y="4724400"/>
            <a:ext cx="7633092" cy="882695"/>
          </a:xfrm>
          <a:prstGeom prst="rect">
            <a:avLst/>
          </a:prstGeom>
        </p:spPr>
      </p:pic>
    </p:spTree>
    <p:extLst>
      <p:ext uri="{BB962C8B-B14F-4D97-AF65-F5344CB8AC3E}">
        <p14:creationId xmlns:p14="http://schemas.microsoft.com/office/powerpoint/2010/main" val="13447680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Metadata</a:t>
            </a:r>
          </a:p>
        </p:txBody>
      </p:sp>
      <p:sp>
        <p:nvSpPr>
          <p:cNvPr id="5" name="Rectangle 4">
            <a:extLst>
              <a:ext uri="{FF2B5EF4-FFF2-40B4-BE49-F238E27FC236}">
                <a16:creationId xmlns:a16="http://schemas.microsoft.com/office/drawing/2014/main" id="{563CF7E5-F3D0-E044-9AE1-D4726A5DEDC5}"/>
              </a:ext>
            </a:extLst>
          </p:cNvPr>
          <p:cNvSpPr/>
          <p:nvPr/>
        </p:nvSpPr>
        <p:spPr>
          <a:xfrm>
            <a:off x="304800" y="724092"/>
            <a:ext cx="5867400" cy="5600508"/>
          </a:xfrm>
          <a:prstGeom prst="rect">
            <a:avLst/>
          </a:prstGeom>
        </p:spPr>
        <p:txBody>
          <a:bodyPr wrap="square" anchor="ctr">
            <a:spAutoFit/>
          </a:bodyPr>
          <a:lstStyle/>
          <a:p>
            <a:pPr>
              <a:lnSpc>
                <a:spcPct val="150000"/>
              </a:lnSpc>
            </a:pPr>
            <a:r>
              <a:rPr lang="en-US" sz="1200" dirty="0">
                <a:latin typeface="Menlo" panose="020B0609030804020204" pitchFamily="49" charset="0"/>
              </a:rPr>
              <a:t>import </a:t>
            </a:r>
            <a:r>
              <a:rPr lang="en-US" sz="1200" dirty="0" err="1">
                <a:latin typeface="Menlo" panose="020B0609030804020204" pitchFamily="49" charset="0"/>
              </a:rPr>
              <a:t>os</a:t>
            </a:r>
            <a:endParaRPr lang="en-US" sz="1200" dirty="0">
              <a:latin typeface="Menlo" panose="020B0609030804020204" pitchFamily="49" charset="0"/>
            </a:endParaRP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file_path</a:t>
            </a:r>
            <a:r>
              <a:rPr lang="en-US" sz="1200" dirty="0">
                <a:latin typeface="Menlo" panose="020B0609030804020204" pitchFamily="49" charset="0"/>
              </a:rPr>
              <a:t> = </a:t>
            </a:r>
            <a:r>
              <a:rPr lang="en-US" sz="1200" dirty="0" err="1">
                <a:latin typeface="Menlo" panose="020B0609030804020204" pitchFamily="49" charset="0"/>
              </a:rPr>
              <a:t>os.path.join</a:t>
            </a:r>
            <a:r>
              <a:rPr lang="en-US" sz="1200" dirty="0">
                <a:latin typeface="Menlo" panose="020B0609030804020204" pitchFamily="49" charset="0"/>
              </a:rPr>
              <a:t>("Resources", "</a:t>
            </a:r>
            <a:r>
              <a:rPr lang="en-US" sz="1200" dirty="0" err="1">
                <a:latin typeface="Menlo" panose="020B0609030804020204" pitchFamily="49" charset="0"/>
              </a:rPr>
              <a:t>SomeCoolStuff.txt</a:t>
            </a:r>
            <a:r>
              <a:rPr lang="en-US" sz="1200" dirty="0">
                <a:latin typeface="Menlo" panose="020B0609030804020204" pitchFamily="49" charset="0"/>
              </a:rPr>
              <a:t>")</a:t>
            </a:r>
          </a:p>
          <a:p>
            <a:pPr>
              <a:lnSpc>
                <a:spcPct val="150000"/>
              </a:lnSpc>
            </a:pPr>
            <a:r>
              <a:rPr lang="en-US" sz="1200" dirty="0" err="1">
                <a:latin typeface="Menlo" panose="020B0609030804020204" pitchFamily="49" charset="0"/>
              </a:rPr>
              <a:t>statInfo</a:t>
            </a:r>
            <a:r>
              <a:rPr lang="en-US" sz="1200" dirty="0">
                <a:latin typeface="Menlo" panose="020B0609030804020204" pitchFamily="49" charset="0"/>
              </a:rPr>
              <a:t> = </a:t>
            </a:r>
            <a:r>
              <a:rPr lang="en-US" sz="1200" dirty="0" err="1">
                <a:latin typeface="Menlo" panose="020B0609030804020204" pitchFamily="49" charset="0"/>
              </a:rPr>
              <a:t>os.stat</a:t>
            </a:r>
            <a:r>
              <a:rPr lang="en-US" sz="1200" dirty="0">
                <a:latin typeface="Menlo" panose="020B0609030804020204" pitchFamily="49" charset="0"/>
              </a:rPr>
              <a:t>(</a:t>
            </a:r>
            <a:r>
              <a:rPr lang="en-US" sz="1200" dirty="0" err="1">
                <a:latin typeface="Menlo" panose="020B0609030804020204" pitchFamily="49" charset="0"/>
              </a:rPr>
              <a:t>file_path</a:t>
            </a:r>
            <a:r>
              <a:rPr lang="en-US" sz="1200" dirty="0">
                <a:latin typeface="Menlo" panose="020B0609030804020204" pitchFamily="49" charset="0"/>
              </a:rPr>
              <a:t>)</a:t>
            </a:r>
          </a:p>
          <a:p>
            <a:pPr>
              <a:lnSpc>
                <a:spcPct val="150000"/>
              </a:lnSpc>
            </a:pPr>
            <a:br>
              <a:rPr lang="en-US" sz="1200" dirty="0">
                <a:latin typeface="Menlo" panose="020B0609030804020204" pitchFamily="49" charset="0"/>
              </a:rPr>
            </a:br>
            <a:r>
              <a:rPr lang="en-US" sz="1200" dirty="0">
                <a:latin typeface="Menlo" panose="020B0609030804020204" pitchFamily="49" charset="0"/>
              </a:rPr>
              <a:t>print(</a:t>
            </a:r>
            <a:r>
              <a:rPr lang="en-US" sz="1200" dirty="0" err="1">
                <a:latin typeface="Menlo" panose="020B0609030804020204" pitchFamily="49" charset="0"/>
              </a:rPr>
              <a:t>statInfo.st_size</a:t>
            </a:r>
            <a:r>
              <a:rPr lang="en-US" sz="1200" dirty="0">
                <a:latin typeface="Menlo" panose="020B0609030804020204" pitchFamily="49" charset="0"/>
              </a:rPr>
              <a:t>)</a:t>
            </a:r>
          </a:p>
          <a:p>
            <a:pPr>
              <a:lnSpc>
                <a:spcPct val="150000"/>
              </a:lnSpc>
            </a:pPr>
            <a:r>
              <a:rPr lang="en-US" sz="1200" dirty="0" err="1">
                <a:latin typeface="Menlo" panose="020B0609030804020204" pitchFamily="49" charset="0"/>
              </a:rPr>
              <a:t>timeAccessed</a:t>
            </a:r>
            <a:r>
              <a:rPr lang="en-US" sz="1200" dirty="0">
                <a:latin typeface="Menlo" panose="020B0609030804020204" pitchFamily="49" charset="0"/>
              </a:rPr>
              <a:t> = </a:t>
            </a:r>
            <a:r>
              <a:rPr lang="en-US" sz="1200" dirty="0" err="1">
                <a:latin typeface="Menlo" panose="020B0609030804020204" pitchFamily="49" charset="0"/>
              </a:rPr>
              <a:t>statInfo.st_atime</a:t>
            </a:r>
            <a:br>
              <a:rPr lang="en-US" sz="1200" dirty="0">
                <a:latin typeface="Menlo" panose="020B0609030804020204" pitchFamily="49" charset="0"/>
              </a:rPr>
            </a:br>
            <a:br>
              <a:rPr lang="en-US" sz="1200" dirty="0">
                <a:latin typeface="Menlo" panose="020B0609030804020204" pitchFamily="49" charset="0"/>
              </a:rPr>
            </a:br>
            <a:r>
              <a:rPr lang="en-US" sz="1200" dirty="0">
                <a:latin typeface="Menlo" panose="020B0609030804020204" pitchFamily="49" charset="0"/>
              </a:rPr>
              <a:t>import datetime</a:t>
            </a: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timeAccessed</a:t>
            </a:r>
            <a:r>
              <a:rPr lang="en-US" sz="1200" dirty="0">
                <a:latin typeface="Menlo" panose="020B0609030804020204" pitchFamily="49" charset="0"/>
              </a:rPr>
              <a:t> = </a:t>
            </a:r>
            <a:r>
              <a:rPr lang="en-US" sz="1200" dirty="0" err="1">
                <a:latin typeface="Menlo" panose="020B0609030804020204" pitchFamily="49" charset="0"/>
              </a:rPr>
              <a:t>datetime.datetime.fromtimestamp</a:t>
            </a:r>
            <a:r>
              <a:rPr lang="en-US" sz="1200" dirty="0">
                <a:latin typeface="Menlo" panose="020B0609030804020204" pitchFamily="49" charset="0"/>
              </a:rPr>
              <a:t>(</a:t>
            </a:r>
            <a:r>
              <a:rPr lang="en-US" sz="1200" dirty="0" err="1">
                <a:latin typeface="Menlo" panose="020B0609030804020204" pitchFamily="49" charset="0"/>
              </a:rPr>
              <a:t>timeAccessed</a:t>
            </a:r>
            <a:r>
              <a:rPr lang="en-US" sz="1200" dirty="0">
                <a:latin typeface="Menlo" panose="020B0609030804020204" pitchFamily="49" charset="0"/>
              </a:rPr>
              <a:t>).</a:t>
            </a:r>
            <a:r>
              <a:rPr lang="en-US" sz="1200" dirty="0" err="1">
                <a:latin typeface="Menlo" panose="020B0609030804020204" pitchFamily="49" charset="0"/>
              </a:rPr>
              <a:t>strftime</a:t>
            </a:r>
            <a:r>
              <a:rPr lang="en-US" sz="1200" dirty="0">
                <a:latin typeface="Menlo" panose="020B0609030804020204" pitchFamily="49" charset="0"/>
              </a:rPr>
              <a:t>('%c')</a:t>
            </a:r>
          </a:p>
          <a:p>
            <a:pPr>
              <a:lnSpc>
                <a:spcPct val="150000"/>
              </a:lnSpc>
            </a:pPr>
            <a:r>
              <a:rPr lang="en-US" sz="1200" dirty="0">
                <a:latin typeface="Menlo" panose="020B0609030804020204" pitchFamily="49" charset="0"/>
              </a:rPr>
              <a:t>print(</a:t>
            </a:r>
            <a:r>
              <a:rPr lang="en-US" sz="1200" dirty="0" err="1">
                <a:latin typeface="Menlo" panose="020B0609030804020204" pitchFamily="49" charset="0"/>
              </a:rPr>
              <a:t>timeAccessed</a:t>
            </a:r>
            <a:r>
              <a:rPr lang="en-US" sz="1200" dirty="0">
                <a:latin typeface="Menlo" panose="020B0609030804020204" pitchFamily="49" charset="0"/>
              </a:rPr>
              <a:t>)</a:t>
            </a: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timeChanged</a:t>
            </a:r>
            <a:r>
              <a:rPr lang="en-US" sz="1200" dirty="0">
                <a:latin typeface="Menlo" panose="020B0609030804020204" pitchFamily="49" charset="0"/>
              </a:rPr>
              <a:t> = </a:t>
            </a:r>
            <a:r>
              <a:rPr lang="en-US" sz="1200" dirty="0" err="1">
                <a:latin typeface="Menlo" panose="020B0609030804020204" pitchFamily="49" charset="0"/>
              </a:rPr>
              <a:t>statInfo.st_mtime</a:t>
            </a: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timeChanged</a:t>
            </a:r>
            <a:r>
              <a:rPr lang="en-US" sz="1200" dirty="0">
                <a:latin typeface="Menlo" panose="020B0609030804020204" pitchFamily="49" charset="0"/>
              </a:rPr>
              <a:t> = </a:t>
            </a:r>
            <a:r>
              <a:rPr lang="en-US" sz="1200" dirty="0" err="1">
                <a:latin typeface="Menlo" panose="020B0609030804020204" pitchFamily="49" charset="0"/>
              </a:rPr>
              <a:t>datetime.datetime.fromtimestamp</a:t>
            </a:r>
            <a:r>
              <a:rPr lang="en-US" sz="1200" dirty="0">
                <a:latin typeface="Menlo" panose="020B0609030804020204" pitchFamily="49" charset="0"/>
              </a:rPr>
              <a:t>(</a:t>
            </a:r>
            <a:r>
              <a:rPr lang="en-US" sz="1200" dirty="0" err="1">
                <a:latin typeface="Menlo" panose="020B0609030804020204" pitchFamily="49" charset="0"/>
              </a:rPr>
              <a:t>timeChanged</a:t>
            </a:r>
            <a:r>
              <a:rPr lang="en-US" sz="1200" dirty="0">
                <a:latin typeface="Menlo" panose="020B0609030804020204" pitchFamily="49" charset="0"/>
              </a:rPr>
              <a:t>).</a:t>
            </a:r>
            <a:r>
              <a:rPr lang="en-US" sz="1200" dirty="0" err="1">
                <a:latin typeface="Menlo" panose="020B0609030804020204" pitchFamily="49" charset="0"/>
              </a:rPr>
              <a:t>strftime</a:t>
            </a:r>
            <a:r>
              <a:rPr lang="en-US" sz="1200" dirty="0">
                <a:latin typeface="Menlo" panose="020B0609030804020204" pitchFamily="49" charset="0"/>
              </a:rPr>
              <a:t>('%c')</a:t>
            </a:r>
          </a:p>
          <a:p>
            <a:pPr>
              <a:lnSpc>
                <a:spcPct val="150000"/>
              </a:lnSpc>
            </a:pPr>
            <a:r>
              <a:rPr lang="en-US" sz="1200" dirty="0">
                <a:latin typeface="Menlo" panose="020B0609030804020204" pitchFamily="49" charset="0"/>
              </a:rPr>
              <a:t>print(</a:t>
            </a:r>
            <a:r>
              <a:rPr lang="en-US" sz="1200" dirty="0" err="1">
                <a:latin typeface="Menlo" panose="020B0609030804020204" pitchFamily="49" charset="0"/>
              </a:rPr>
              <a:t>timeChanged</a:t>
            </a:r>
            <a:r>
              <a:rPr lang="en-US" sz="1200" dirty="0">
                <a:latin typeface="Menlo" panose="020B0609030804020204" pitchFamily="49" charset="0"/>
              </a:rPr>
              <a:t>)</a:t>
            </a: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os.remove</a:t>
            </a:r>
            <a:r>
              <a:rPr lang="en-US" sz="1200" dirty="0">
                <a:latin typeface="Menlo" panose="020B0609030804020204" pitchFamily="49" charset="0"/>
              </a:rPr>
              <a:t>("Resources/</a:t>
            </a:r>
            <a:r>
              <a:rPr lang="en-US" sz="1200" dirty="0" err="1">
                <a:latin typeface="Menlo" panose="020B0609030804020204" pitchFamily="49" charset="0"/>
              </a:rPr>
              <a:t>BigOlWallpaper.jpg</a:t>
            </a:r>
            <a:r>
              <a:rPr lang="en-US" sz="1200" dirty="0">
                <a:latin typeface="Menlo" panose="020B0609030804020204" pitchFamily="49" charset="0"/>
              </a:rPr>
              <a:t>")</a:t>
            </a:r>
            <a:endParaRPr lang="en-US" sz="1200" b="0" dirty="0">
              <a:effectLst/>
              <a:latin typeface="Menlo" panose="020B0609030804020204" pitchFamily="49" charset="0"/>
            </a:endParaRPr>
          </a:p>
        </p:txBody>
      </p:sp>
      <p:sp>
        <p:nvSpPr>
          <p:cNvPr id="13" name="Rectangle 12">
            <a:extLst>
              <a:ext uri="{FF2B5EF4-FFF2-40B4-BE49-F238E27FC236}">
                <a16:creationId xmlns:a16="http://schemas.microsoft.com/office/drawing/2014/main" id="{C8992BED-6E5B-C940-8CEA-9B8FEA5CF5B4}"/>
              </a:ext>
            </a:extLst>
          </p:cNvPr>
          <p:cNvSpPr/>
          <p:nvPr/>
        </p:nvSpPr>
        <p:spPr>
          <a:xfrm>
            <a:off x="6134100" y="802388"/>
            <a:ext cx="2895600" cy="646331"/>
          </a:xfrm>
          <a:prstGeom prst="rect">
            <a:avLst/>
          </a:prstGeom>
        </p:spPr>
        <p:txBody>
          <a:bodyPr wrap="square">
            <a:spAutoFit/>
          </a:bodyPr>
          <a:lstStyle/>
          <a:p>
            <a:r>
              <a:rPr lang="en-US" dirty="0">
                <a:solidFill>
                  <a:srgbClr val="FF0000"/>
                </a:solidFill>
                <a:latin typeface="Menlo" panose="020B0609030804020204" pitchFamily="49" charset="0"/>
              </a:rPr>
              <a:t>Import the </a:t>
            </a:r>
            <a:r>
              <a:rPr lang="en-US" dirty="0" err="1">
                <a:solidFill>
                  <a:srgbClr val="FF0000"/>
                </a:solidFill>
                <a:latin typeface="Menlo" panose="020B0609030804020204" pitchFamily="49" charset="0"/>
              </a:rPr>
              <a:t>os</a:t>
            </a:r>
            <a:r>
              <a:rPr lang="en-US" dirty="0">
                <a:solidFill>
                  <a:srgbClr val="FF0000"/>
                </a:solidFill>
                <a:latin typeface="Menlo" panose="020B0609030804020204" pitchFamily="49" charset="0"/>
              </a:rPr>
              <a:t> module</a:t>
            </a:r>
            <a:endParaRPr lang="en-US" dirty="0">
              <a:solidFill>
                <a:srgbClr val="FF0000"/>
              </a:solidFill>
            </a:endParaRPr>
          </a:p>
        </p:txBody>
      </p:sp>
      <p:sp>
        <p:nvSpPr>
          <p:cNvPr id="14" name="Rectangle 13">
            <a:extLst>
              <a:ext uri="{FF2B5EF4-FFF2-40B4-BE49-F238E27FC236}">
                <a16:creationId xmlns:a16="http://schemas.microsoft.com/office/drawing/2014/main" id="{EDE84ABF-0067-5E4F-A5B8-C4A7617DC8A8}"/>
              </a:ext>
            </a:extLst>
          </p:cNvPr>
          <p:cNvSpPr/>
          <p:nvPr/>
        </p:nvSpPr>
        <p:spPr>
          <a:xfrm>
            <a:off x="304800" y="762000"/>
            <a:ext cx="1143000" cy="36277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0152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Metadata</a:t>
            </a:r>
          </a:p>
        </p:txBody>
      </p:sp>
      <p:sp>
        <p:nvSpPr>
          <p:cNvPr id="5" name="Rectangle 4">
            <a:extLst>
              <a:ext uri="{FF2B5EF4-FFF2-40B4-BE49-F238E27FC236}">
                <a16:creationId xmlns:a16="http://schemas.microsoft.com/office/drawing/2014/main" id="{563CF7E5-F3D0-E044-9AE1-D4726A5DEDC5}"/>
              </a:ext>
            </a:extLst>
          </p:cNvPr>
          <p:cNvSpPr/>
          <p:nvPr/>
        </p:nvSpPr>
        <p:spPr>
          <a:xfrm>
            <a:off x="304800" y="724092"/>
            <a:ext cx="5867400" cy="5600508"/>
          </a:xfrm>
          <a:prstGeom prst="rect">
            <a:avLst/>
          </a:prstGeom>
        </p:spPr>
        <p:txBody>
          <a:bodyPr wrap="square" anchor="ctr">
            <a:spAutoFit/>
          </a:bodyPr>
          <a:lstStyle/>
          <a:p>
            <a:pPr>
              <a:lnSpc>
                <a:spcPct val="150000"/>
              </a:lnSpc>
            </a:pPr>
            <a:r>
              <a:rPr lang="en-US" sz="1200" dirty="0">
                <a:latin typeface="Menlo" panose="020B0609030804020204" pitchFamily="49" charset="0"/>
              </a:rPr>
              <a:t>import </a:t>
            </a:r>
            <a:r>
              <a:rPr lang="en-US" sz="1200" dirty="0" err="1">
                <a:latin typeface="Menlo" panose="020B0609030804020204" pitchFamily="49" charset="0"/>
              </a:rPr>
              <a:t>os</a:t>
            </a:r>
            <a:endParaRPr lang="en-US" sz="1200" dirty="0">
              <a:latin typeface="Menlo" panose="020B0609030804020204" pitchFamily="49" charset="0"/>
            </a:endParaRP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file_path</a:t>
            </a:r>
            <a:r>
              <a:rPr lang="en-US" sz="1200" dirty="0">
                <a:latin typeface="Menlo" panose="020B0609030804020204" pitchFamily="49" charset="0"/>
              </a:rPr>
              <a:t> = </a:t>
            </a:r>
            <a:r>
              <a:rPr lang="en-US" sz="1200" dirty="0" err="1">
                <a:latin typeface="Menlo" panose="020B0609030804020204" pitchFamily="49" charset="0"/>
              </a:rPr>
              <a:t>os.path.join</a:t>
            </a:r>
            <a:r>
              <a:rPr lang="en-US" sz="1200" dirty="0">
                <a:latin typeface="Menlo" panose="020B0609030804020204" pitchFamily="49" charset="0"/>
              </a:rPr>
              <a:t>("Resources", "</a:t>
            </a:r>
            <a:r>
              <a:rPr lang="en-US" sz="1200" dirty="0" err="1">
                <a:latin typeface="Menlo" panose="020B0609030804020204" pitchFamily="49" charset="0"/>
              </a:rPr>
              <a:t>SomeCoolStuff.txt</a:t>
            </a:r>
            <a:r>
              <a:rPr lang="en-US" sz="1200" dirty="0">
                <a:latin typeface="Menlo" panose="020B0609030804020204" pitchFamily="49" charset="0"/>
              </a:rPr>
              <a:t>")</a:t>
            </a:r>
          </a:p>
          <a:p>
            <a:pPr>
              <a:lnSpc>
                <a:spcPct val="150000"/>
              </a:lnSpc>
            </a:pPr>
            <a:r>
              <a:rPr lang="en-US" sz="1200" dirty="0" err="1">
                <a:latin typeface="Menlo" panose="020B0609030804020204" pitchFamily="49" charset="0"/>
              </a:rPr>
              <a:t>statInfo</a:t>
            </a:r>
            <a:r>
              <a:rPr lang="en-US" sz="1200" dirty="0">
                <a:latin typeface="Menlo" panose="020B0609030804020204" pitchFamily="49" charset="0"/>
              </a:rPr>
              <a:t> = </a:t>
            </a:r>
            <a:r>
              <a:rPr lang="en-US" sz="1200" dirty="0" err="1">
                <a:latin typeface="Menlo" panose="020B0609030804020204" pitchFamily="49" charset="0"/>
              </a:rPr>
              <a:t>os.stat</a:t>
            </a:r>
            <a:r>
              <a:rPr lang="en-US" sz="1200" dirty="0">
                <a:latin typeface="Menlo" panose="020B0609030804020204" pitchFamily="49" charset="0"/>
              </a:rPr>
              <a:t>(</a:t>
            </a:r>
            <a:r>
              <a:rPr lang="en-US" sz="1200" dirty="0" err="1">
                <a:latin typeface="Menlo" panose="020B0609030804020204" pitchFamily="49" charset="0"/>
              </a:rPr>
              <a:t>file_path</a:t>
            </a:r>
            <a:r>
              <a:rPr lang="en-US" sz="1200" dirty="0">
                <a:latin typeface="Menlo" panose="020B0609030804020204" pitchFamily="49" charset="0"/>
              </a:rPr>
              <a:t>)</a:t>
            </a:r>
          </a:p>
          <a:p>
            <a:pPr>
              <a:lnSpc>
                <a:spcPct val="150000"/>
              </a:lnSpc>
            </a:pPr>
            <a:br>
              <a:rPr lang="en-US" sz="1200" dirty="0">
                <a:latin typeface="Menlo" panose="020B0609030804020204" pitchFamily="49" charset="0"/>
              </a:rPr>
            </a:br>
            <a:r>
              <a:rPr lang="en-US" sz="1200" dirty="0">
                <a:latin typeface="Menlo" panose="020B0609030804020204" pitchFamily="49" charset="0"/>
              </a:rPr>
              <a:t>print(</a:t>
            </a:r>
            <a:r>
              <a:rPr lang="en-US" sz="1200" dirty="0" err="1">
                <a:latin typeface="Menlo" panose="020B0609030804020204" pitchFamily="49" charset="0"/>
              </a:rPr>
              <a:t>statInfo.st_size</a:t>
            </a:r>
            <a:r>
              <a:rPr lang="en-US" sz="1200" dirty="0">
                <a:latin typeface="Menlo" panose="020B0609030804020204" pitchFamily="49" charset="0"/>
              </a:rPr>
              <a:t>)</a:t>
            </a:r>
          </a:p>
          <a:p>
            <a:pPr>
              <a:lnSpc>
                <a:spcPct val="150000"/>
              </a:lnSpc>
            </a:pPr>
            <a:r>
              <a:rPr lang="en-US" sz="1200" dirty="0" err="1">
                <a:latin typeface="Menlo" panose="020B0609030804020204" pitchFamily="49" charset="0"/>
              </a:rPr>
              <a:t>timeAccessed</a:t>
            </a:r>
            <a:r>
              <a:rPr lang="en-US" sz="1200" dirty="0">
                <a:latin typeface="Menlo" panose="020B0609030804020204" pitchFamily="49" charset="0"/>
              </a:rPr>
              <a:t> = </a:t>
            </a:r>
            <a:r>
              <a:rPr lang="en-US" sz="1200" dirty="0" err="1">
                <a:latin typeface="Menlo" panose="020B0609030804020204" pitchFamily="49" charset="0"/>
              </a:rPr>
              <a:t>statInfo.st_atime</a:t>
            </a:r>
            <a:br>
              <a:rPr lang="en-US" sz="1200" dirty="0">
                <a:latin typeface="Menlo" panose="020B0609030804020204" pitchFamily="49" charset="0"/>
              </a:rPr>
            </a:br>
            <a:br>
              <a:rPr lang="en-US" sz="1200" dirty="0">
                <a:latin typeface="Menlo" panose="020B0609030804020204" pitchFamily="49" charset="0"/>
              </a:rPr>
            </a:br>
            <a:r>
              <a:rPr lang="en-US" sz="1200" dirty="0">
                <a:latin typeface="Menlo" panose="020B0609030804020204" pitchFamily="49" charset="0"/>
              </a:rPr>
              <a:t>import datetime</a:t>
            </a: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timeAccessed</a:t>
            </a:r>
            <a:r>
              <a:rPr lang="en-US" sz="1200" dirty="0">
                <a:latin typeface="Menlo" panose="020B0609030804020204" pitchFamily="49" charset="0"/>
              </a:rPr>
              <a:t> = </a:t>
            </a:r>
            <a:r>
              <a:rPr lang="en-US" sz="1200" dirty="0" err="1">
                <a:latin typeface="Menlo" panose="020B0609030804020204" pitchFamily="49" charset="0"/>
              </a:rPr>
              <a:t>datetime.datetime.fromtimestamp</a:t>
            </a:r>
            <a:r>
              <a:rPr lang="en-US" sz="1200" dirty="0">
                <a:latin typeface="Menlo" panose="020B0609030804020204" pitchFamily="49" charset="0"/>
              </a:rPr>
              <a:t>(</a:t>
            </a:r>
            <a:r>
              <a:rPr lang="en-US" sz="1200" dirty="0" err="1">
                <a:latin typeface="Menlo" panose="020B0609030804020204" pitchFamily="49" charset="0"/>
              </a:rPr>
              <a:t>timeAccessed</a:t>
            </a:r>
            <a:r>
              <a:rPr lang="en-US" sz="1200" dirty="0">
                <a:latin typeface="Menlo" panose="020B0609030804020204" pitchFamily="49" charset="0"/>
              </a:rPr>
              <a:t>).</a:t>
            </a:r>
            <a:r>
              <a:rPr lang="en-US" sz="1200" dirty="0" err="1">
                <a:latin typeface="Menlo" panose="020B0609030804020204" pitchFamily="49" charset="0"/>
              </a:rPr>
              <a:t>strftime</a:t>
            </a:r>
            <a:r>
              <a:rPr lang="en-US" sz="1200" dirty="0">
                <a:latin typeface="Menlo" panose="020B0609030804020204" pitchFamily="49" charset="0"/>
              </a:rPr>
              <a:t>('%c')</a:t>
            </a:r>
          </a:p>
          <a:p>
            <a:pPr>
              <a:lnSpc>
                <a:spcPct val="150000"/>
              </a:lnSpc>
            </a:pPr>
            <a:r>
              <a:rPr lang="en-US" sz="1200" dirty="0">
                <a:latin typeface="Menlo" panose="020B0609030804020204" pitchFamily="49" charset="0"/>
              </a:rPr>
              <a:t>print(</a:t>
            </a:r>
            <a:r>
              <a:rPr lang="en-US" sz="1200" dirty="0" err="1">
                <a:latin typeface="Menlo" panose="020B0609030804020204" pitchFamily="49" charset="0"/>
              </a:rPr>
              <a:t>timeAccessed</a:t>
            </a:r>
            <a:r>
              <a:rPr lang="en-US" sz="1200" dirty="0">
                <a:latin typeface="Menlo" panose="020B0609030804020204" pitchFamily="49" charset="0"/>
              </a:rPr>
              <a:t>)</a:t>
            </a: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timeChanged</a:t>
            </a:r>
            <a:r>
              <a:rPr lang="en-US" sz="1200" dirty="0">
                <a:latin typeface="Menlo" panose="020B0609030804020204" pitchFamily="49" charset="0"/>
              </a:rPr>
              <a:t> = </a:t>
            </a:r>
            <a:r>
              <a:rPr lang="en-US" sz="1200" dirty="0" err="1">
                <a:latin typeface="Menlo" panose="020B0609030804020204" pitchFamily="49" charset="0"/>
              </a:rPr>
              <a:t>statInfo.st_mtime</a:t>
            </a: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timeChanged</a:t>
            </a:r>
            <a:r>
              <a:rPr lang="en-US" sz="1200" dirty="0">
                <a:latin typeface="Menlo" panose="020B0609030804020204" pitchFamily="49" charset="0"/>
              </a:rPr>
              <a:t> = </a:t>
            </a:r>
            <a:r>
              <a:rPr lang="en-US" sz="1200" dirty="0" err="1">
                <a:latin typeface="Menlo" panose="020B0609030804020204" pitchFamily="49" charset="0"/>
              </a:rPr>
              <a:t>datetime.datetime.fromtimestamp</a:t>
            </a:r>
            <a:r>
              <a:rPr lang="en-US" sz="1200" dirty="0">
                <a:latin typeface="Menlo" panose="020B0609030804020204" pitchFamily="49" charset="0"/>
              </a:rPr>
              <a:t>(</a:t>
            </a:r>
            <a:r>
              <a:rPr lang="en-US" sz="1200" dirty="0" err="1">
                <a:latin typeface="Menlo" panose="020B0609030804020204" pitchFamily="49" charset="0"/>
              </a:rPr>
              <a:t>timeChanged</a:t>
            </a:r>
            <a:r>
              <a:rPr lang="en-US" sz="1200" dirty="0">
                <a:latin typeface="Menlo" panose="020B0609030804020204" pitchFamily="49" charset="0"/>
              </a:rPr>
              <a:t>).</a:t>
            </a:r>
            <a:r>
              <a:rPr lang="en-US" sz="1200" dirty="0" err="1">
                <a:latin typeface="Menlo" panose="020B0609030804020204" pitchFamily="49" charset="0"/>
              </a:rPr>
              <a:t>strftime</a:t>
            </a:r>
            <a:r>
              <a:rPr lang="en-US" sz="1200" dirty="0">
                <a:latin typeface="Menlo" panose="020B0609030804020204" pitchFamily="49" charset="0"/>
              </a:rPr>
              <a:t>('%c')</a:t>
            </a:r>
          </a:p>
          <a:p>
            <a:pPr>
              <a:lnSpc>
                <a:spcPct val="150000"/>
              </a:lnSpc>
            </a:pPr>
            <a:r>
              <a:rPr lang="en-US" sz="1200" dirty="0">
                <a:latin typeface="Menlo" panose="020B0609030804020204" pitchFamily="49" charset="0"/>
              </a:rPr>
              <a:t>print(</a:t>
            </a:r>
            <a:r>
              <a:rPr lang="en-US" sz="1200" dirty="0" err="1">
                <a:latin typeface="Menlo" panose="020B0609030804020204" pitchFamily="49" charset="0"/>
              </a:rPr>
              <a:t>timeChanged</a:t>
            </a:r>
            <a:r>
              <a:rPr lang="en-US" sz="1200" dirty="0">
                <a:latin typeface="Menlo" panose="020B0609030804020204" pitchFamily="49" charset="0"/>
              </a:rPr>
              <a:t>)</a:t>
            </a:r>
          </a:p>
          <a:p>
            <a:pPr>
              <a:lnSpc>
                <a:spcPct val="150000"/>
              </a:lnSpc>
            </a:pPr>
            <a:endParaRPr lang="en-US" sz="1200" dirty="0">
              <a:latin typeface="Menlo" panose="020B0609030804020204" pitchFamily="49" charset="0"/>
            </a:endParaRPr>
          </a:p>
          <a:p>
            <a:pPr>
              <a:lnSpc>
                <a:spcPct val="150000"/>
              </a:lnSpc>
            </a:pPr>
            <a:r>
              <a:rPr lang="en-US" sz="1200" dirty="0" err="1">
                <a:latin typeface="Menlo" panose="020B0609030804020204" pitchFamily="49" charset="0"/>
              </a:rPr>
              <a:t>os.remove</a:t>
            </a:r>
            <a:r>
              <a:rPr lang="en-US" sz="1200" dirty="0">
                <a:latin typeface="Menlo" panose="020B0609030804020204" pitchFamily="49" charset="0"/>
              </a:rPr>
              <a:t>("Resources/</a:t>
            </a:r>
            <a:r>
              <a:rPr lang="en-US" sz="1200" dirty="0" err="1">
                <a:latin typeface="Menlo" panose="020B0609030804020204" pitchFamily="49" charset="0"/>
              </a:rPr>
              <a:t>BigOlWallpaper.jpg</a:t>
            </a:r>
            <a:r>
              <a:rPr lang="en-US" sz="1200" dirty="0">
                <a:latin typeface="Menlo" panose="020B0609030804020204" pitchFamily="49" charset="0"/>
              </a:rPr>
              <a:t>")</a:t>
            </a:r>
            <a:endParaRPr lang="en-US" sz="1200" b="0" dirty="0">
              <a:effectLst/>
              <a:latin typeface="Menlo" panose="020B0609030804020204" pitchFamily="49" charset="0"/>
            </a:endParaRPr>
          </a:p>
        </p:txBody>
      </p:sp>
      <p:sp>
        <p:nvSpPr>
          <p:cNvPr id="7" name="Rectangle 6">
            <a:extLst>
              <a:ext uri="{FF2B5EF4-FFF2-40B4-BE49-F238E27FC236}">
                <a16:creationId xmlns:a16="http://schemas.microsoft.com/office/drawing/2014/main" id="{18FB4342-BB3A-1541-A226-6655FA6CD94B}"/>
              </a:ext>
            </a:extLst>
          </p:cNvPr>
          <p:cNvSpPr/>
          <p:nvPr/>
        </p:nvSpPr>
        <p:spPr>
          <a:xfrm>
            <a:off x="5955323" y="2057400"/>
            <a:ext cx="2895600" cy="1200329"/>
          </a:xfrm>
          <a:prstGeom prst="rect">
            <a:avLst/>
          </a:prstGeom>
        </p:spPr>
        <p:txBody>
          <a:bodyPr wrap="square">
            <a:spAutoFit/>
          </a:bodyPr>
          <a:lstStyle/>
          <a:p>
            <a:r>
              <a:rPr lang="en-US" dirty="0">
                <a:solidFill>
                  <a:srgbClr val="FF0000"/>
                </a:solidFill>
                <a:latin typeface="Menlo" panose="020B0609030804020204" pitchFamily="49" charset="0"/>
              </a:rPr>
              <a:t>Create a reference to the file path that you want to analyze</a:t>
            </a:r>
            <a:endParaRPr lang="en-US" dirty="0">
              <a:solidFill>
                <a:srgbClr val="FF0000"/>
              </a:solidFill>
            </a:endParaRPr>
          </a:p>
        </p:txBody>
      </p:sp>
      <p:sp>
        <p:nvSpPr>
          <p:cNvPr id="15" name="Rectangle 14">
            <a:extLst>
              <a:ext uri="{FF2B5EF4-FFF2-40B4-BE49-F238E27FC236}">
                <a16:creationId xmlns:a16="http://schemas.microsoft.com/office/drawing/2014/main" id="{6D08FE19-E8EA-7A4E-ACA9-C7AE72F739B1}"/>
              </a:ext>
            </a:extLst>
          </p:cNvPr>
          <p:cNvSpPr/>
          <p:nvPr/>
        </p:nvSpPr>
        <p:spPr>
          <a:xfrm>
            <a:off x="304800" y="1295399"/>
            <a:ext cx="5470526" cy="36277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0249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Trilogy_Class_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38276</TotalTime>
  <Words>1411</Words>
  <Application>Microsoft Macintosh PowerPoint</Application>
  <PresentationFormat>On-screen Show (4:3)</PresentationFormat>
  <Paragraphs>555</Paragraphs>
  <Slides>44</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Courier New</vt:lpstr>
      <vt:lpstr>Menlo</vt:lpstr>
      <vt:lpstr>Wingdings</vt:lpstr>
      <vt:lpstr>Trilogy_Class_Template</vt:lpstr>
      <vt:lpstr>More with Modules</vt:lpstr>
      <vt:lpstr>Today’s Goals</vt:lpstr>
      <vt:lpstr>PowerPoint Presentation</vt:lpstr>
      <vt:lpstr>Walking the Maze</vt:lpstr>
      <vt:lpstr>Metadata</vt:lpstr>
      <vt:lpstr>Metadata with os.stat()</vt:lpstr>
      <vt:lpstr>Date &amp; Time in Python</vt:lpstr>
      <vt:lpstr>Metadata</vt:lpstr>
      <vt:lpstr>Metadata</vt:lpstr>
      <vt:lpstr>Metadata</vt:lpstr>
      <vt:lpstr>Metadata</vt:lpstr>
      <vt:lpstr>Metadata</vt:lpstr>
      <vt:lpstr>Metadata</vt:lpstr>
      <vt:lpstr>Metadata</vt:lpstr>
      <vt:lpstr>Metadata</vt:lpstr>
      <vt:lpstr>Metadata</vt:lpstr>
      <vt:lpstr>Hey OS! Do Things For Me</vt:lpstr>
      <vt:lpstr>File Access Permissions</vt:lpstr>
      <vt:lpstr>PowerPoint Presentation</vt:lpstr>
      <vt:lpstr>Searching the Red Flag Sea</vt:lpstr>
      <vt:lpstr>Today’s Goals</vt:lpstr>
      <vt:lpstr>PowerPoint Presentation</vt:lpstr>
      <vt:lpstr>Red Flag CSV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BREAK</vt:lpstr>
      <vt:lpstr>Zip Files</vt:lpstr>
      <vt:lpstr>PowerPoint Presentation</vt:lpstr>
      <vt:lpstr>Zip-A-Dee-Doo-Dah</vt:lpstr>
      <vt:lpstr>PowerPoint Presentation</vt:lpstr>
      <vt:lpstr>Today’s Goals</vt:lpstr>
      <vt:lpstr>PowerPoint Presentation</vt:lpstr>
      <vt:lpstr>XKCD Passwords</vt:lpstr>
      <vt:lpstr>Today’s Goals</vt:lpstr>
      <vt:lpstr>For 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Trilogy_Slide_Template</dc:title>
  <dc:subject>Cybersecurity</dc:subject>
  <dc:creator>tteltrab</dc:creator>
  <cp:keywords>LP Slideshow</cp:keywords>
  <cp:lastModifiedBy>Glenna Mowry</cp:lastModifiedBy>
  <cp:revision>2118</cp:revision>
  <cp:lastPrinted>2016-01-30T16:23:56Z</cp:lastPrinted>
  <dcterms:created xsi:type="dcterms:W3CDTF">2015-01-20T17:19:00Z</dcterms:created>
  <dcterms:modified xsi:type="dcterms:W3CDTF">2019-02-15T14:44:16Z</dcterms:modified>
</cp:coreProperties>
</file>