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507" r:id="rId2"/>
    <p:sldId id="595" r:id="rId3"/>
    <p:sldId id="521" r:id="rId4"/>
    <p:sldId id="747" r:id="rId5"/>
    <p:sldId id="748" r:id="rId6"/>
    <p:sldId id="725" r:id="rId7"/>
    <p:sldId id="674" r:id="rId8"/>
    <p:sldId id="750" r:id="rId9"/>
    <p:sldId id="508" r:id="rId10"/>
    <p:sldId id="811" r:id="rId11"/>
    <p:sldId id="803" r:id="rId12"/>
    <p:sldId id="805" r:id="rId13"/>
    <p:sldId id="749" r:id="rId14"/>
    <p:sldId id="806" r:id="rId15"/>
    <p:sldId id="804" r:id="rId16"/>
    <p:sldId id="807" r:id="rId17"/>
    <p:sldId id="808" r:id="rId18"/>
    <p:sldId id="809" r:id="rId19"/>
    <p:sldId id="590" r:id="rId20"/>
    <p:sldId id="726" r:id="rId21"/>
    <p:sldId id="728" r:id="rId22"/>
    <p:sldId id="751" r:id="rId23"/>
    <p:sldId id="754" r:id="rId24"/>
    <p:sldId id="526" r:id="rId25"/>
    <p:sldId id="755" r:id="rId26"/>
    <p:sldId id="528" r:id="rId27"/>
    <p:sldId id="529" r:id="rId28"/>
    <p:sldId id="531" r:id="rId29"/>
    <p:sldId id="550" r:id="rId30"/>
    <p:sldId id="551" r:id="rId31"/>
    <p:sldId id="757" r:id="rId32"/>
    <p:sldId id="756" r:id="rId33"/>
    <p:sldId id="759" r:id="rId34"/>
    <p:sldId id="729" r:id="rId35"/>
    <p:sldId id="730" r:id="rId36"/>
    <p:sldId id="769" r:id="rId37"/>
    <p:sldId id="517" r:id="rId38"/>
    <p:sldId id="758" r:id="rId39"/>
    <p:sldId id="761" r:id="rId40"/>
    <p:sldId id="760" r:id="rId41"/>
    <p:sldId id="762" r:id="rId42"/>
    <p:sldId id="763" r:id="rId43"/>
    <p:sldId id="764" r:id="rId44"/>
    <p:sldId id="810" r:id="rId45"/>
    <p:sldId id="530" r:id="rId46"/>
    <p:sldId id="767" r:id="rId47"/>
    <p:sldId id="768" r:id="rId48"/>
    <p:sldId id="770" r:id="rId49"/>
    <p:sldId id="772" r:id="rId50"/>
    <p:sldId id="771" r:id="rId51"/>
    <p:sldId id="774" r:id="rId52"/>
    <p:sldId id="773" r:id="rId53"/>
    <p:sldId id="775" r:id="rId54"/>
    <p:sldId id="778" r:id="rId55"/>
    <p:sldId id="776" r:id="rId56"/>
    <p:sldId id="779" r:id="rId57"/>
    <p:sldId id="780" r:id="rId58"/>
    <p:sldId id="800" r:id="rId59"/>
    <p:sldId id="519" r:id="rId60"/>
    <p:sldId id="777" r:id="rId61"/>
    <p:sldId id="781" r:id="rId62"/>
    <p:sldId id="782" r:id="rId63"/>
    <p:sldId id="783" r:id="rId64"/>
    <p:sldId id="784" r:id="rId65"/>
    <p:sldId id="785" r:id="rId66"/>
    <p:sldId id="786" r:id="rId67"/>
    <p:sldId id="787" r:id="rId68"/>
    <p:sldId id="801" r:id="rId69"/>
    <p:sldId id="788" r:id="rId70"/>
    <p:sldId id="667" r:id="rId71"/>
    <p:sldId id="798" r:id="rId72"/>
    <p:sldId id="691" r:id="rId73"/>
    <p:sldId id="799" r:id="rId74"/>
    <p:sldId id="802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Ann John" initials="AJ" lastIdx="3" clrIdx="1">
    <p:extLst>
      <p:ext uri="{19B8F6BF-5375-455C-9EA6-DF929625EA0E}">
        <p15:presenceInfo xmlns:p15="http://schemas.microsoft.com/office/powerpoint/2012/main" userId="7df219c60c194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6CCCE6"/>
    <a:srgbClr val="FFCC00"/>
    <a:srgbClr val="FFF2CC"/>
    <a:srgbClr val="C0504D"/>
    <a:srgbClr val="FF8200"/>
    <a:srgbClr val="BF5700"/>
    <a:srgbClr val="1D1A36"/>
    <a:srgbClr val="262626"/>
    <a:srgbClr val="1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 autoAdjust="0"/>
    <p:restoredTop sz="88511" autoAdjust="0"/>
  </p:normalViewPr>
  <p:slideViewPr>
    <p:cSldViewPr>
      <p:cViewPr varScale="1">
        <p:scale>
          <a:sx n="101" d="100"/>
          <a:sy n="101" d="100"/>
        </p:scale>
        <p:origin x="10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3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6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5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interactive-maths.com/simple-transposition-ciphers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ah.com/ascii-converter" TargetMode="External"/><Relationship Id="rId2" Type="http://schemas.openxmlformats.org/officeDocument/2006/relationships/hyperlink" Target="https://www.rapidtables.com/convert/number/binary-to-hex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ka-perseus-images.s3.amazonaws.com/8b3c3061b2b5adfe124246b5afd3d5dc5e9a1f26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ka-perseus-images.s3.amazonaws.com/a7d6986d33517de7081f6c21a4d532c46f886999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ka-perseus-images.s3.amazonaws.com/e9f9a498083845b406a92905942d0e9968b96675.jp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Intro to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5.1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5583-ABB8-5B4F-A81C-A0730F0A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Encryption, Decryption, 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46522-8520-F14F-880E-44C127F3C97C}"/>
              </a:ext>
            </a:extLst>
          </p:cNvPr>
          <p:cNvSpPr txBox="1"/>
          <p:nvPr/>
        </p:nvSpPr>
        <p:spPr>
          <a:xfrm>
            <a:off x="304800" y="1269699"/>
            <a:ext cx="7585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Encryption transforms a plaintext into a ciphertext by using a special value, called a key, and a fixed set of rules, which use the key to "translate" the plaintext.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FBA81-001F-F34A-AE7F-8A3327B16E47}"/>
              </a:ext>
            </a:extLst>
          </p:cNvPr>
          <p:cNvSpPr txBox="1"/>
          <p:nvPr/>
        </p:nvSpPr>
        <p:spPr>
          <a:xfrm>
            <a:off x="342089" y="3151762"/>
            <a:ext cx="8497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Decryption is easy when you have the key: You simply apply the rules in reverse.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A90A0-CD30-6646-92ED-8EF6A19E5854}"/>
              </a:ext>
            </a:extLst>
          </p:cNvPr>
          <p:cNvSpPr txBox="1"/>
          <p:nvPr/>
        </p:nvSpPr>
        <p:spPr>
          <a:xfrm>
            <a:off x="-228600" y="4709782"/>
            <a:ext cx="716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i="1" dirty="0"/>
              <a:t> This is why the key must remain SECRET.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F366-0222-6A4E-92F3-ADD96FFE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Cryptography, Revisited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72979-21EF-AF49-B739-692259807C84}"/>
              </a:ext>
            </a:extLst>
          </p:cNvPr>
          <p:cNvSpPr txBox="1"/>
          <p:nvPr/>
        </p:nvSpPr>
        <p:spPr>
          <a:xfrm>
            <a:off x="609600" y="914400"/>
            <a:ext cx="320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6CCCE6"/>
                </a:solidFill>
              </a:rPr>
              <a:t>Privacy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Authenticity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Integrity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20993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DD76-8417-3E4A-B117-50E9503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Privacy/ Confidentiality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00E32-F456-6A4F-B362-2E95DB27CD79}"/>
              </a:ext>
            </a:extLst>
          </p:cNvPr>
          <p:cNvSpPr txBox="1"/>
          <p:nvPr/>
        </p:nvSpPr>
        <p:spPr>
          <a:xfrm>
            <a:off x="685800" y="12954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Data at Rest: </a:t>
            </a:r>
            <a:r>
              <a:rPr lang="en-US" sz="4000" i="1" dirty="0"/>
              <a:t>"Static" data</a:t>
            </a:r>
          </a:p>
          <a:p>
            <a:endParaRPr lang="en-US" sz="4000" b="1" i="1" dirty="0"/>
          </a:p>
          <a:p>
            <a:endParaRPr lang="en-US" sz="4000" b="1" i="1" dirty="0"/>
          </a:p>
          <a:p>
            <a:endParaRPr lang="en-US" sz="4000" b="1" i="1" dirty="0"/>
          </a:p>
          <a:p>
            <a:r>
              <a:rPr lang="en-US" sz="4000" b="1" i="1" dirty="0"/>
              <a:t>Data in Motion: </a:t>
            </a:r>
            <a:r>
              <a:rPr lang="en-US" sz="4000" i="1" dirty="0"/>
              <a:t>Data moving between machines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6094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DD76-8417-3E4A-B117-50E9503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Protecting Data at 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00E32-F456-6A4F-B362-2E95DB27CD79}"/>
              </a:ext>
            </a:extLst>
          </p:cNvPr>
          <p:cNvSpPr txBox="1"/>
          <p:nvPr/>
        </p:nvSpPr>
        <p:spPr>
          <a:xfrm>
            <a:off x="279400" y="16002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Using AES to encrypt data on a hard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6CCC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6CCC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Using AES to encrypt data in a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6CCCE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6CCC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Storing AES-encrypted data in multiple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4FE-8DAE-7847-9C0D-E40B996F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0"/>
            <a:ext cx="8762999" cy="653854"/>
          </a:xfrm>
        </p:spPr>
        <p:txBody>
          <a:bodyPr>
            <a:normAutofit/>
          </a:bodyPr>
          <a:lstStyle/>
          <a:p>
            <a:r>
              <a:rPr lang="en-US" dirty="0"/>
              <a:t>Protecting Data in Motion is More Complicated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1AA23-624A-3141-A027-3F2804188699}"/>
              </a:ext>
            </a:extLst>
          </p:cNvPr>
          <p:cNvSpPr txBox="1"/>
          <p:nvPr/>
        </p:nvSpPr>
        <p:spPr>
          <a:xfrm>
            <a:off x="304798" y="762000"/>
            <a:ext cx="8763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1E4B87"/>
                </a:solidFill>
              </a:rPr>
              <a:t>At least two computers— the sender and the recipient — see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1E4B8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1E4B8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1E4B87"/>
                </a:solidFill>
              </a:rPr>
              <a:t>In practice,  more than just two computers see the data—routers, switches, proxies,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1E4B8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i="1" dirty="0">
              <a:solidFill>
                <a:srgbClr val="1E4B8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1E4B87"/>
                </a:solidFill>
              </a:rPr>
              <a:t>One must be able to encrypt/decrypt Data in Motion quickly</a:t>
            </a:r>
          </a:p>
        </p:txBody>
      </p:sp>
    </p:spTree>
    <p:extLst>
      <p:ext uri="{BB962C8B-B14F-4D97-AF65-F5344CB8AC3E}">
        <p14:creationId xmlns:p14="http://schemas.microsoft.com/office/powerpoint/2010/main" val="25465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4FE-8DAE-7847-9C0D-E40B996F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0"/>
            <a:ext cx="8686801" cy="653854"/>
          </a:xfrm>
        </p:spPr>
        <p:txBody>
          <a:bodyPr>
            <a:normAutofit/>
          </a:bodyPr>
          <a:lstStyle/>
          <a:p>
            <a:r>
              <a:rPr lang="en-US" dirty="0"/>
              <a:t>Examples of Protecting Data in Motion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1AA23-624A-3141-A027-3F2804188699}"/>
              </a:ext>
            </a:extLst>
          </p:cNvPr>
          <p:cNvSpPr txBox="1"/>
          <p:nvPr/>
        </p:nvSpPr>
        <p:spPr>
          <a:xfrm>
            <a:off x="304801" y="1295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i="1" dirty="0">
              <a:solidFill>
                <a:srgbClr val="1E4B8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Using AES in combination with RSA to protect communications on the web with TLS</a:t>
            </a:r>
          </a:p>
          <a:p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Using SSH to encrypt remote shell sessions</a:t>
            </a:r>
          </a:p>
        </p:txBody>
      </p:sp>
    </p:spTree>
    <p:extLst>
      <p:ext uri="{BB962C8B-B14F-4D97-AF65-F5344CB8AC3E}">
        <p14:creationId xmlns:p14="http://schemas.microsoft.com/office/powerpoint/2010/main" val="1214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3161-AEF9-AE41-9BFF-E8312F14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53854"/>
          </a:xfrm>
        </p:spPr>
        <p:txBody>
          <a:bodyPr>
            <a:normAutofit/>
          </a:bodyPr>
          <a:lstStyle/>
          <a:p>
            <a:r>
              <a:rPr lang="en-US" dirty="0"/>
              <a:t>Examples of Cryptography for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3472F-0E04-2244-9047-C65EE6E8BADD}"/>
              </a:ext>
            </a:extLst>
          </p:cNvPr>
          <p:cNvSpPr txBox="1"/>
          <p:nvPr/>
        </p:nvSpPr>
        <p:spPr>
          <a:xfrm>
            <a:off x="609601" y="15367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Ensuring emails came from the claimed sender </a:t>
            </a:r>
          </a:p>
          <a:p>
            <a:endParaRPr lang="en-US" sz="3000" b="1" i="1" dirty="0">
              <a:solidFill>
                <a:srgbClr val="6CCCE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Ensuring downloaded files come from the correct server</a:t>
            </a:r>
          </a:p>
        </p:txBody>
      </p:sp>
    </p:spTree>
    <p:extLst>
      <p:ext uri="{BB962C8B-B14F-4D97-AF65-F5344CB8AC3E}">
        <p14:creationId xmlns:p14="http://schemas.microsoft.com/office/powerpoint/2010/main" val="4359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D9D0-8CE8-3748-8E62-5A85A506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Integrity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B4A64-AC69-0543-935E-18F82322AEA4}"/>
              </a:ext>
            </a:extLst>
          </p:cNvPr>
          <p:cNvSpPr txBox="1"/>
          <p:nvPr/>
        </p:nvSpPr>
        <p:spPr>
          <a:xfrm>
            <a:off x="533400" y="326927"/>
            <a:ext cx="838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i="1" dirty="0">
                <a:solidFill>
                  <a:srgbClr val="1E4B87"/>
                </a:solidFill>
              </a:rPr>
              <a:t>Client requests data from a server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  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Server sends the hash digest of the data to the client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  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Server sends the requested data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  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Server hashes the data it receives, and compares it to the digest it received from the server.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  </a:t>
            </a:r>
          </a:p>
          <a:p>
            <a:r>
              <a:rPr lang="en-US" sz="2800" b="1" i="1" dirty="0">
                <a:solidFill>
                  <a:srgbClr val="1E4B87"/>
                </a:solidFill>
              </a:rPr>
              <a:t>If the digests match, the data hasn't been tampered/corrupted.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E2AA-EA26-9745-8384-7CC4DE4D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E93F-B702-3244-84AE-2CBC90C4CF2E}"/>
              </a:ext>
            </a:extLst>
          </p:cNvPr>
          <p:cNvSpPr txBox="1"/>
          <p:nvPr/>
        </p:nvSpPr>
        <p:spPr>
          <a:xfrm>
            <a:off x="673100" y="1562100"/>
            <a:ext cx="7632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rgbClr val="1E4B87"/>
                </a:solidFill>
              </a:rPr>
              <a:t>Today’s  de facto standard symmetric key algorithm.</a:t>
            </a:r>
          </a:p>
          <a:p>
            <a:endParaRPr lang="en-US" sz="3000" b="1" i="1" dirty="0">
              <a:solidFill>
                <a:srgbClr val="1E4B87"/>
              </a:solidFill>
            </a:endParaRPr>
          </a:p>
          <a:p>
            <a:endParaRPr lang="en-US" sz="3000" b="1" i="1" dirty="0">
              <a:solidFill>
                <a:srgbClr val="1E4B87"/>
              </a:solidFill>
            </a:endParaRPr>
          </a:p>
          <a:p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Developed through a community effort in the form of a competition</a:t>
            </a:r>
          </a:p>
        </p:txBody>
      </p:sp>
    </p:spTree>
    <p:extLst>
      <p:ext uri="{BB962C8B-B14F-4D97-AF65-F5344CB8AC3E}">
        <p14:creationId xmlns:p14="http://schemas.microsoft.com/office/powerpoint/2010/main" val="311622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moserware.com/assets/stick-figure-guide-to-advanced/aes_act_4_scene_17_crib_sheet_1100.png">
            <a:extLst>
              <a:ext uri="{FF2B5EF4-FFF2-40B4-BE49-F238E27FC236}">
                <a16:creationId xmlns:a16="http://schemas.microsoft.com/office/drawing/2014/main" id="{4996137A-0972-4D23-832C-A96730DD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899029" cy="54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7AA59A-286E-47EB-AFDE-EA6325CDC72E}"/>
              </a:ext>
            </a:extLst>
          </p:cNvPr>
          <p:cNvSpPr/>
          <p:nvPr/>
        </p:nvSpPr>
        <p:spPr>
          <a:xfrm>
            <a:off x="170543" y="56388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AES Implementation – A Stick Figure’s Guide (Don’t Try This At Home)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Discuss modern encryption standards, and in particular AES.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substitution and transposition ciphers.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815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DES Death March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3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NIST used a competition model to land on the standard that became AES. Competitions like these are also used to determine which standards we should phase out. RSA Security leveraged a similar model in their DES Challenges, in which cryptanalysts the world over uncovered weaknesses in the Data Encryption Standard (DES), the precursor to AES.</a:t>
            </a:r>
          </a:p>
          <a:p>
            <a:pPr marL="0" indent="0">
              <a:buNone/>
            </a:pPr>
            <a:r>
              <a:rPr lang="en-US" sz="2100" dirty="0"/>
              <a:t>In this activity, you will learn more about this, by reading sections of a text and answering questions based on the text.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Instructions</a:t>
            </a:r>
            <a:endParaRPr lang="en-US" sz="2100" dirty="0"/>
          </a:p>
          <a:p>
            <a:r>
              <a:rPr lang="en-US" sz="2100" dirty="0"/>
              <a:t>Open the PDF provided to you, called The Day DES Died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Read the specific sections noted in the worksheet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Answer the questions in the worksheet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DES Death March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7155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Discuss modern encryption standards, and in particular AES.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substitution and transposition ciphers.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916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Ciphers and Keys</a:t>
            </a:r>
          </a:p>
        </p:txBody>
      </p:sp>
    </p:spTree>
    <p:extLst>
      <p:ext uri="{BB962C8B-B14F-4D97-AF65-F5344CB8AC3E}">
        <p14:creationId xmlns:p14="http://schemas.microsoft.com/office/powerpoint/2010/main" val="5436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Key </a:t>
            </a:r>
            <a:r>
              <a:rPr lang="en-US" dirty="0"/>
              <a:t>Concept in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EB72D-B8A6-449B-BF15-FC78E2C14D1C}"/>
              </a:ext>
            </a:extLst>
          </p:cNvPr>
          <p:cNvSpPr txBox="1"/>
          <p:nvPr/>
        </p:nvSpPr>
        <p:spPr>
          <a:xfrm>
            <a:off x="152400" y="4343400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At the center of any conversation on cryptography is the idea of a </a:t>
            </a:r>
            <a:r>
              <a:rPr lang="en-US" sz="2600" b="1" u="sng" dirty="0"/>
              <a:t>key</a:t>
            </a:r>
            <a:r>
              <a:rPr lang="en-US" sz="2600" dirty="0"/>
              <a:t>, a piece of information or parameter that specifies how </a:t>
            </a:r>
            <a:r>
              <a:rPr lang="en-US" sz="2600" b="1" u="sng" dirty="0"/>
              <a:t>plaintext</a:t>
            </a:r>
            <a:r>
              <a:rPr lang="en-US" sz="2600" b="1" dirty="0"/>
              <a:t> </a:t>
            </a:r>
            <a:r>
              <a:rPr lang="en-US" sz="2600" dirty="0"/>
              <a:t>should be transformed into </a:t>
            </a:r>
            <a:r>
              <a:rPr lang="en-US" sz="2600" b="1" u="sng" dirty="0"/>
              <a:t>ciphertext</a:t>
            </a:r>
            <a:r>
              <a:rPr lang="en-US" sz="2600" b="1" dirty="0"/>
              <a:t> </a:t>
            </a:r>
            <a:r>
              <a:rPr lang="en-US" sz="2600" dirty="0"/>
              <a:t>and vice versa.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76160-9EAC-4B4E-A350-451A38190459}"/>
              </a:ext>
            </a:extLst>
          </p:cNvPr>
          <p:cNvSpPr/>
          <p:nvPr/>
        </p:nvSpPr>
        <p:spPr>
          <a:xfrm>
            <a:off x="304800" y="1833411"/>
            <a:ext cx="25146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Readable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Message,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File, or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BE796-EEAD-4DD5-9E99-3B69F6A1414A}"/>
              </a:ext>
            </a:extLst>
          </p:cNvPr>
          <p:cNvSpPr txBox="1"/>
          <p:nvPr/>
        </p:nvSpPr>
        <p:spPr>
          <a:xfrm>
            <a:off x="648686" y="1360443"/>
            <a:ext cx="182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Plaintext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18CCA-74DA-4C68-B3B9-5016642E7B3D}"/>
              </a:ext>
            </a:extLst>
          </p:cNvPr>
          <p:cNvSpPr/>
          <p:nvPr/>
        </p:nvSpPr>
        <p:spPr>
          <a:xfrm>
            <a:off x="6291943" y="1804382"/>
            <a:ext cx="25146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Encrypted</a:t>
            </a:r>
            <a:r>
              <a:rPr lang="en-US" sz="2400" dirty="0">
                <a:solidFill>
                  <a:schemeClr val="tx1"/>
                </a:solidFill>
              </a:rPr>
              <a:t> Message, File, or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71235-3937-4FCB-A4C6-F41A5F285EF9}"/>
              </a:ext>
            </a:extLst>
          </p:cNvPr>
          <p:cNvSpPr txBox="1"/>
          <p:nvPr/>
        </p:nvSpPr>
        <p:spPr>
          <a:xfrm>
            <a:off x="6635829" y="1309999"/>
            <a:ext cx="182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Ciphertext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58F70-45C6-4319-9ECA-207B7F337D7F}"/>
              </a:ext>
            </a:extLst>
          </p:cNvPr>
          <p:cNvCxnSpPr>
            <a:cxnSpLocks/>
          </p:cNvCxnSpPr>
          <p:nvPr/>
        </p:nvCxnSpPr>
        <p:spPr>
          <a:xfrm>
            <a:off x="2932137" y="1971910"/>
            <a:ext cx="331626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 descr="Image result for key clipart">
            <a:extLst>
              <a:ext uri="{FF2B5EF4-FFF2-40B4-BE49-F238E27FC236}">
                <a16:creationId xmlns:a16="http://schemas.microsoft.com/office/drawing/2014/main" id="{60727C99-E67C-4624-80C6-3B45B8B1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450" y="2170419"/>
            <a:ext cx="990600" cy="10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6AD1C0-3609-48BA-90A0-26B74E2C55DC}"/>
              </a:ext>
            </a:extLst>
          </p:cNvPr>
          <p:cNvSpPr txBox="1"/>
          <p:nvPr/>
        </p:nvSpPr>
        <p:spPr>
          <a:xfrm>
            <a:off x="3676854" y="1517167"/>
            <a:ext cx="1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98923-7437-46AB-B621-02233DBAC2AE}"/>
              </a:ext>
            </a:extLst>
          </p:cNvPr>
          <p:cNvCxnSpPr>
            <a:cxnSpLocks/>
          </p:cNvCxnSpPr>
          <p:nvPr/>
        </p:nvCxnSpPr>
        <p:spPr>
          <a:xfrm flipH="1">
            <a:off x="2849759" y="3352800"/>
            <a:ext cx="331626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95EABF-5D89-48F6-AB47-C946BCA18CA9}"/>
              </a:ext>
            </a:extLst>
          </p:cNvPr>
          <p:cNvSpPr txBox="1"/>
          <p:nvPr/>
        </p:nvSpPr>
        <p:spPr>
          <a:xfrm>
            <a:off x="3691270" y="3396190"/>
            <a:ext cx="1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Decryption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85305-7F39-49BC-A442-6BC59879A58B}"/>
              </a:ext>
            </a:extLst>
          </p:cNvPr>
          <p:cNvSpPr txBox="1"/>
          <p:nvPr/>
        </p:nvSpPr>
        <p:spPr>
          <a:xfrm>
            <a:off x="3705883" y="2484304"/>
            <a:ext cx="1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Key(s)</a:t>
            </a:r>
          </a:p>
        </p:txBody>
      </p:sp>
      <p:pic>
        <p:nvPicPr>
          <p:cNvPr id="16" name="Picture 2" descr="Image result for key clipart">
            <a:extLst>
              <a:ext uri="{FF2B5EF4-FFF2-40B4-BE49-F238E27FC236}">
                <a16:creationId xmlns:a16="http://schemas.microsoft.com/office/drawing/2014/main" id="{23C8AAD1-36EE-4998-A6E8-10134DF9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43" y="2193126"/>
            <a:ext cx="990600" cy="10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3CF-858C-4A49-BF12-81CC8CD2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Strength vs Computational Efficiency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1897B-EDD8-A947-A287-7D55AB8B616F}"/>
              </a:ext>
            </a:extLst>
          </p:cNvPr>
          <p:cNvSpPr txBox="1"/>
          <p:nvPr/>
        </p:nvSpPr>
        <p:spPr>
          <a:xfrm>
            <a:off x="457200" y="11430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Do we want an incredibly strong cipher that's hard to compute and difficult to decrypt?</a:t>
            </a:r>
          </a:p>
          <a:p>
            <a:endParaRPr lang="en-US" sz="4000" b="1" i="1" dirty="0"/>
          </a:p>
          <a:p>
            <a:pPr algn="ctr"/>
            <a:r>
              <a:rPr lang="en-US" sz="4000" b="1" i="1" dirty="0"/>
              <a:t>OR </a:t>
            </a:r>
          </a:p>
          <a:p>
            <a:pPr algn="ctr"/>
            <a:endParaRPr lang="en-US" sz="4000" b="1" i="1" dirty="0"/>
          </a:p>
          <a:p>
            <a:r>
              <a:rPr lang="en-US" sz="4000" b="1" i="1" dirty="0"/>
              <a:t>Do we prefer "average" security that's fast?</a:t>
            </a:r>
          </a:p>
        </p:txBody>
      </p:sp>
    </p:spTree>
    <p:extLst>
      <p:ext uri="{BB962C8B-B14F-4D97-AF65-F5344CB8AC3E}">
        <p14:creationId xmlns:p14="http://schemas.microsoft.com/office/powerpoint/2010/main" val="18050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History of Caesar Cipher</a:t>
            </a:r>
          </a:p>
        </p:txBody>
      </p:sp>
      <p:pic>
        <p:nvPicPr>
          <p:cNvPr id="2050" name="Picture 2" descr="https://upload.wikimedia.org/wikipedia/commons/thumb/2/26/Gaius_Julius_Caesar_%28100-44_BC%29.JPG/220px-Gaius_Julius_Caesar_%28100-44_BC%29.JPG">
            <a:extLst>
              <a:ext uri="{FF2B5EF4-FFF2-40B4-BE49-F238E27FC236}">
                <a16:creationId xmlns:a16="http://schemas.microsoft.com/office/drawing/2014/main" id="{98207BBF-356D-4D73-9B6A-294FFA42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375" y="801486"/>
            <a:ext cx="3343275" cy="54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E0398-0C56-41BA-89A6-C63706B43F6C}"/>
              </a:ext>
            </a:extLst>
          </p:cNvPr>
          <p:cNvSpPr txBox="1"/>
          <p:nvPr/>
        </p:nvSpPr>
        <p:spPr>
          <a:xfrm>
            <a:off x="3800475" y="2795192"/>
            <a:ext cx="5267325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Caesar Cipher </a:t>
            </a:r>
            <a:r>
              <a:rPr lang="en-US" dirty="0"/>
              <a:t>is one of the best known historic encryption techniques.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simple “</a:t>
            </a:r>
            <a:r>
              <a:rPr lang="en-US" b="1" dirty="0"/>
              <a:t>substitution cipher</a:t>
            </a:r>
            <a:r>
              <a:rPr lang="en-US" dirty="0"/>
              <a:t>” in which messages are letter shifted according to a key.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named after Julius Caesar who is said to have used a shift of three to protect military messages.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Despite it’s age and simplicity, it continues to appear as a blunt method of obfuscation.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1CB1A-C61D-4134-B95C-9FC5F2464AE7}"/>
              </a:ext>
            </a:extLst>
          </p:cNvPr>
          <p:cNvSpPr txBox="1"/>
          <p:nvPr/>
        </p:nvSpPr>
        <p:spPr>
          <a:xfrm>
            <a:off x="3962400" y="111073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They  Shall Never Crack My Code!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916A9-DE94-4C0E-B809-648EB8CEA9ED}"/>
              </a:ext>
            </a:extLst>
          </p:cNvPr>
          <p:cNvCxnSpPr>
            <a:cxnSpLocks/>
          </p:cNvCxnSpPr>
          <p:nvPr/>
        </p:nvCxnSpPr>
        <p:spPr>
          <a:xfrm flipV="1">
            <a:off x="3276600" y="1480066"/>
            <a:ext cx="762000" cy="638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How the Caesar Cipher Works</a:t>
            </a:r>
          </a:p>
        </p:txBody>
      </p:sp>
      <p:pic>
        <p:nvPicPr>
          <p:cNvPr id="7170" name="Picture 2" descr="Image result for caesar cipher wheel">
            <a:extLst>
              <a:ext uri="{FF2B5EF4-FFF2-40B4-BE49-F238E27FC236}">
                <a16:creationId xmlns:a16="http://schemas.microsoft.com/office/drawing/2014/main" id="{5DFD8ABE-1355-477B-B9BF-86F2E67D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1"/>
            <a:ext cx="2438400" cy="2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EBA8C-824E-4BD5-BC39-7796E1CE452E}"/>
              </a:ext>
            </a:extLst>
          </p:cNvPr>
          <p:cNvSpPr txBox="1"/>
          <p:nvPr/>
        </p:nvSpPr>
        <p:spPr>
          <a:xfrm>
            <a:off x="228600" y="5105400"/>
            <a:ext cx="87630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Senders select a shift-index (key) and use it to shift their messages (</a:t>
            </a:r>
            <a:r>
              <a:rPr lang="en-US" b="1" dirty="0"/>
              <a:t>encryption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Recipients then use the same key to retrieve the original message (</a:t>
            </a:r>
            <a:r>
              <a:rPr lang="en-US" b="1" dirty="0"/>
              <a:t>decryption</a:t>
            </a:r>
            <a:r>
              <a:rPr lang="en-US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45B94-0752-4D20-9503-7B5A981FFAED}"/>
              </a:ext>
            </a:extLst>
          </p:cNvPr>
          <p:cNvSpPr txBox="1"/>
          <p:nvPr/>
        </p:nvSpPr>
        <p:spPr>
          <a:xfrm>
            <a:off x="342900" y="914399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Sender:</a:t>
            </a:r>
          </a:p>
          <a:p>
            <a:pPr marL="342900" indent="-342900">
              <a:buAutoNum type="arabicPeriod"/>
            </a:pPr>
            <a:r>
              <a:rPr lang="en-US" dirty="0"/>
              <a:t>Writes Message</a:t>
            </a:r>
          </a:p>
          <a:p>
            <a:pPr marL="342900" indent="-342900">
              <a:buAutoNum type="arabicPeriod"/>
            </a:pPr>
            <a:r>
              <a:rPr lang="en-US" dirty="0"/>
              <a:t>Selects Key </a:t>
            </a:r>
          </a:p>
          <a:p>
            <a:pPr marL="342900" indent="-342900">
              <a:buAutoNum type="arabicPeriod"/>
            </a:pPr>
            <a:r>
              <a:rPr lang="en-US" dirty="0"/>
              <a:t>Encodes Message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2" descr="Image result for caesar cipher wheel">
            <a:extLst>
              <a:ext uri="{FF2B5EF4-FFF2-40B4-BE49-F238E27FC236}">
                <a16:creationId xmlns:a16="http://schemas.microsoft.com/office/drawing/2014/main" id="{C569C67F-F067-4963-BCC7-431BC230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2438400" cy="2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7731B2-F440-4141-8511-653962F22D8E}"/>
              </a:ext>
            </a:extLst>
          </p:cNvPr>
          <p:cNvCxnSpPr/>
          <p:nvPr/>
        </p:nvCxnSpPr>
        <p:spPr>
          <a:xfrm>
            <a:off x="3200400" y="3343219"/>
            <a:ext cx="27432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C0D63-72FB-4BF5-8F19-04A47A4E3644}"/>
              </a:ext>
            </a:extLst>
          </p:cNvPr>
          <p:cNvSpPr txBox="1"/>
          <p:nvPr/>
        </p:nvSpPr>
        <p:spPr>
          <a:xfrm>
            <a:off x="6096000" y="914399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Receiver:</a:t>
            </a:r>
          </a:p>
          <a:p>
            <a:pPr marL="342900" indent="-342900">
              <a:buAutoNum type="arabicPeriod"/>
            </a:pPr>
            <a:r>
              <a:rPr lang="en-US" dirty="0"/>
              <a:t>Receives Message</a:t>
            </a:r>
          </a:p>
          <a:p>
            <a:pPr marL="342900" indent="-342900">
              <a:buAutoNum type="arabicPeriod"/>
            </a:pPr>
            <a:r>
              <a:rPr lang="en-US" dirty="0"/>
              <a:t>Uses </a:t>
            </a:r>
            <a:r>
              <a:rPr lang="en-US" i="1" dirty="0"/>
              <a:t>known</a:t>
            </a:r>
            <a:r>
              <a:rPr lang="en-US" dirty="0"/>
              <a:t> key</a:t>
            </a:r>
          </a:p>
          <a:p>
            <a:pPr marL="342900" indent="-342900">
              <a:buAutoNum type="arabicPeriod"/>
            </a:pPr>
            <a:r>
              <a:rPr lang="en-US" dirty="0"/>
              <a:t>Decodes Message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15A30-6A5D-4234-BBED-06619D44D43B}"/>
              </a:ext>
            </a:extLst>
          </p:cNvPr>
          <p:cNvSpPr txBox="1"/>
          <p:nvPr/>
        </p:nvSpPr>
        <p:spPr>
          <a:xfrm>
            <a:off x="3781425" y="28488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F3F5B-7DC7-4C2F-896D-A0FDC7207781}"/>
              </a:ext>
            </a:extLst>
          </p:cNvPr>
          <p:cNvSpPr txBox="1"/>
          <p:nvPr/>
        </p:nvSpPr>
        <p:spPr>
          <a:xfrm>
            <a:off x="3810000" y="34584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8C31A-3906-46D0-B8CF-4D68812C11C2}"/>
              </a:ext>
            </a:extLst>
          </p:cNvPr>
          <p:cNvSpPr txBox="1"/>
          <p:nvPr/>
        </p:nvSpPr>
        <p:spPr>
          <a:xfrm>
            <a:off x="500846" y="4572000"/>
            <a:ext cx="8109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it Works: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Caesar Cipher works by shifting letters a set number of indices from their original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number of letter shifts is determined by the </a:t>
            </a:r>
            <a:r>
              <a:rPr lang="en-US" sz="2000" b="1" dirty="0"/>
              <a:t>key</a:t>
            </a:r>
            <a:r>
              <a:rPr lang="en-US" sz="2000" dirty="0"/>
              <a:t> value.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ECF58F-19D0-45A8-92A8-29B7158F5C0E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6582894-1149-4F67-9C5D-7C080F0307F5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404A005-D3F4-47F2-89F8-1D9D4DCC4071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B9D47B9-F21A-436C-B0CD-6C12ADDC932D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87DAB5-2B76-40B2-A955-4FE6D3F1CAA0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8F973-C4CA-4E9E-A23A-30E23D72D803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5F815E3-E1C7-44BE-9A65-4B959B2BDA4F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3CC50B-6AC7-491F-A75E-3CC00675F674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5F2E31-F5A0-4037-B1AA-9AB066311D2F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47A49E0-9C96-4C3D-B23D-891950650580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0E8151-817B-451B-854C-41001CBAEE67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92AE5C-542F-4521-9EA0-57908806ED89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84BE9EC-952A-4FEF-B8A4-A1D7EF47EC7D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3A1621-2A0B-4468-9D25-DC22A49DF63D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1523AC7-D230-4F01-83A1-7896068F1D10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452BE3-F8B7-4A49-83C3-72682C17B6A5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664D42-7C7C-4D73-A85E-AFEA8142ACCF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30309A-E4EA-4E72-88B6-223CBA5E2645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93C8D85-C599-45A9-907D-5215D7750D4C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35C5A1C-EA8C-4118-9CFA-9048A141CB1A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FC7147D-B9D7-4492-8F34-6E61DCCB884F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C206E6-29F6-412F-A084-99E3714781BB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7FD95CA-2274-43A4-A1B5-3B30FAC318DD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971B820-CA5C-4CF8-BB31-E99DBB264852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E042514-358C-4C02-95F9-DB2837014862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983B84-4ADD-4055-A988-46A4A09215D4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5237A06-2DB4-44C2-B2BA-ED7477F25549}"/>
              </a:ext>
            </a:extLst>
          </p:cNvPr>
          <p:cNvCxnSpPr>
            <a:stCxn id="69" idx="2"/>
            <a:endCxn id="81" idx="0"/>
          </p:cNvCxnSpPr>
          <p:nvPr/>
        </p:nvCxnSpPr>
        <p:spPr>
          <a:xfrm>
            <a:off x="977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EA453F-4C61-40EC-B0D9-AFA5AD8915E6}"/>
              </a:ext>
            </a:extLst>
          </p:cNvPr>
          <p:cNvCxnSpPr/>
          <p:nvPr/>
        </p:nvCxnSpPr>
        <p:spPr>
          <a:xfrm>
            <a:off x="1752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51D28B-E93B-43D5-AE35-C38DB7543A11}"/>
              </a:ext>
            </a:extLst>
          </p:cNvPr>
          <p:cNvCxnSpPr/>
          <p:nvPr/>
        </p:nvCxnSpPr>
        <p:spPr>
          <a:xfrm>
            <a:off x="251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DFEBB26-7CC0-4B5F-B179-A759DC31F771}"/>
              </a:ext>
            </a:extLst>
          </p:cNvPr>
          <p:cNvCxnSpPr/>
          <p:nvPr/>
        </p:nvCxnSpPr>
        <p:spPr>
          <a:xfrm>
            <a:off x="3263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D36055-E3B9-4262-936B-BCA7CFA87A76}"/>
              </a:ext>
            </a:extLst>
          </p:cNvPr>
          <p:cNvCxnSpPr/>
          <p:nvPr/>
        </p:nvCxnSpPr>
        <p:spPr>
          <a:xfrm>
            <a:off x="403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158AB7-2D4D-4C02-B519-7F9B90306151}"/>
              </a:ext>
            </a:extLst>
          </p:cNvPr>
          <p:cNvCxnSpPr/>
          <p:nvPr/>
        </p:nvCxnSpPr>
        <p:spPr>
          <a:xfrm>
            <a:off x="4800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7CE354-9156-48E8-84E3-7AAC395BE0B7}"/>
              </a:ext>
            </a:extLst>
          </p:cNvPr>
          <p:cNvCxnSpPr/>
          <p:nvPr/>
        </p:nvCxnSpPr>
        <p:spPr>
          <a:xfrm>
            <a:off x="5549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6789CCF-0CBF-42CE-9DB5-B6DAF6E84958}"/>
              </a:ext>
            </a:extLst>
          </p:cNvPr>
          <p:cNvCxnSpPr/>
          <p:nvPr/>
        </p:nvCxnSpPr>
        <p:spPr>
          <a:xfrm>
            <a:off x="632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A983BE-9D99-4442-82F1-4EFB1E03CDEF}"/>
              </a:ext>
            </a:extLst>
          </p:cNvPr>
          <p:cNvCxnSpPr/>
          <p:nvPr/>
        </p:nvCxnSpPr>
        <p:spPr>
          <a:xfrm>
            <a:off x="7086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5A1064-EC0F-4AC3-B54C-D1546D0DCAD0}"/>
              </a:ext>
            </a:extLst>
          </p:cNvPr>
          <p:cNvCxnSpPr/>
          <p:nvPr/>
        </p:nvCxnSpPr>
        <p:spPr>
          <a:xfrm>
            <a:off x="784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8C31A-3906-46D0-B8CF-4D68812C11C2}"/>
              </a:ext>
            </a:extLst>
          </p:cNvPr>
          <p:cNvSpPr txBox="1"/>
          <p:nvPr/>
        </p:nvSpPr>
        <p:spPr>
          <a:xfrm>
            <a:off x="596900" y="4758664"/>
            <a:ext cx="824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Examples:</a:t>
            </a:r>
            <a:endParaRPr lang="en-US" sz="24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“I HID A CAB”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“I HID A CAB”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BAD DAD”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“A BAD DAD”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522133-C320-4BC2-9A9E-FAF35C6E8CD7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46EA59-F505-4136-BDFB-887F3F79F2C7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EEB4E6-A6B4-4D82-8B90-1808093B20A1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232445-9F07-4D46-BAC4-B2273AA7448B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B2EBE-4D88-4093-8B34-D831BA5AB2B1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C6A11E-62F7-47BC-8693-39363BA1EC84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FF8591-51DB-413B-AD5B-C59F13498FC2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E11EF4-9683-4890-AE27-2E463F22D28D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BDC117-2961-4FE1-8186-5CFA86CE9C8B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43B5C7B-00C8-433E-B580-50A93F9EFE3B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81F45D3-2B53-4398-A676-140B6BA569B9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5DD914-7159-4EE2-9A68-2813014D9586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726E25-8FBC-41C5-B1F7-268BFBDC2B12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5B80D0-A2E1-4E68-B753-FDABF434296F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5C5BC4-C6F9-47BC-AFC1-9E2F2E1676A7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50E65A7-7112-4CD5-BF8E-A879FAA0E123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74BE6C-20E8-4A18-A162-9F78A90EDD5F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8442D5-F49D-440B-8A97-01266C0BE20C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4CF1A0B-3E79-4B01-9EBE-167CA633C579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8162D-4E7B-4132-8ED6-BB0FF556C597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4712D03-640F-4DD0-AE18-0A8E10246FFA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CA21777-D0EE-4849-9376-DB10FD763136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CF81FC-39DA-484A-B4E7-D88DBFA3274E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75C6510-1293-4375-8424-51F1C330A3A8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69AE09-8E93-4078-B0DF-09400A921F1F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46A2C5-23A3-41E3-9FEC-A0AE88E458DC}"/>
              </a:ext>
            </a:extLst>
          </p:cNvPr>
          <p:cNvCxnSpPr>
            <a:stCxn id="42" idx="2"/>
            <a:endCxn id="66" idx="0"/>
          </p:cNvCxnSpPr>
          <p:nvPr/>
        </p:nvCxnSpPr>
        <p:spPr>
          <a:xfrm>
            <a:off x="977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D26E00-14BB-4355-BE08-AE62D3F22C02}"/>
              </a:ext>
            </a:extLst>
          </p:cNvPr>
          <p:cNvCxnSpPr/>
          <p:nvPr/>
        </p:nvCxnSpPr>
        <p:spPr>
          <a:xfrm>
            <a:off x="1752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FC8E24-6D03-4AA1-A152-6B5F78A52A5A}"/>
              </a:ext>
            </a:extLst>
          </p:cNvPr>
          <p:cNvCxnSpPr/>
          <p:nvPr/>
        </p:nvCxnSpPr>
        <p:spPr>
          <a:xfrm>
            <a:off x="251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DA7819-E92B-4D67-9364-F4C15CE7CA75}"/>
              </a:ext>
            </a:extLst>
          </p:cNvPr>
          <p:cNvCxnSpPr/>
          <p:nvPr/>
        </p:nvCxnSpPr>
        <p:spPr>
          <a:xfrm>
            <a:off x="3263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C53DC6-C16A-4661-A24A-D89F1A9B5C07}"/>
              </a:ext>
            </a:extLst>
          </p:cNvPr>
          <p:cNvCxnSpPr/>
          <p:nvPr/>
        </p:nvCxnSpPr>
        <p:spPr>
          <a:xfrm>
            <a:off x="403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1E736E-8DC3-415F-B051-BD9A71AB4FFF}"/>
              </a:ext>
            </a:extLst>
          </p:cNvPr>
          <p:cNvCxnSpPr/>
          <p:nvPr/>
        </p:nvCxnSpPr>
        <p:spPr>
          <a:xfrm>
            <a:off x="4800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AEF17-9538-4BA2-A43D-BE13C8B6C9D1}"/>
              </a:ext>
            </a:extLst>
          </p:cNvPr>
          <p:cNvCxnSpPr/>
          <p:nvPr/>
        </p:nvCxnSpPr>
        <p:spPr>
          <a:xfrm>
            <a:off x="5549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2ADE7E-0D37-4676-88EC-C5A353B0C00A}"/>
              </a:ext>
            </a:extLst>
          </p:cNvPr>
          <p:cNvCxnSpPr/>
          <p:nvPr/>
        </p:nvCxnSpPr>
        <p:spPr>
          <a:xfrm>
            <a:off x="632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98789D-17CD-4A11-B525-E2C2B39B0E96}"/>
              </a:ext>
            </a:extLst>
          </p:cNvPr>
          <p:cNvCxnSpPr/>
          <p:nvPr/>
        </p:nvCxnSpPr>
        <p:spPr>
          <a:xfrm>
            <a:off x="7086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A462AE-A500-43F4-AA02-E2CA33C6180E}"/>
              </a:ext>
            </a:extLst>
          </p:cNvPr>
          <p:cNvCxnSpPr/>
          <p:nvPr/>
        </p:nvCxnSpPr>
        <p:spPr>
          <a:xfrm>
            <a:off x="784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78EF4F-1490-4934-B79D-C2EBFF7DBB39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Why Cryptography Matters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AB68C-FAA1-4839-811C-E5D1D57ED9F7}"/>
              </a:ext>
            </a:extLst>
          </p:cNvPr>
          <p:cNvSpPr txBox="1"/>
          <p:nvPr/>
        </p:nvSpPr>
        <p:spPr>
          <a:xfrm>
            <a:off x="228600" y="3886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Fundamentally, </a:t>
            </a:r>
            <a:r>
              <a:rPr lang="en-US" sz="2400" b="1" dirty="0"/>
              <a:t>information </a:t>
            </a:r>
            <a:r>
              <a:rPr lang="en-US" sz="2400" dirty="0"/>
              <a:t>is often the most prized asset of individuals and organizations alike.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Ensuring information can be stored, transmitted, and received securely (in avoidance of prying eyes) is often a key responsibility of the modern security professional.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DBE6DA-D4B8-461D-A341-9EB1BB61186B}"/>
              </a:ext>
            </a:extLst>
          </p:cNvPr>
          <p:cNvGrpSpPr/>
          <p:nvPr/>
        </p:nvGrpSpPr>
        <p:grpSpPr>
          <a:xfrm>
            <a:off x="304800" y="1201556"/>
            <a:ext cx="8419283" cy="2227444"/>
            <a:chOff x="533400" y="1292059"/>
            <a:chExt cx="8077200" cy="2136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E28085-10B5-43F3-B080-82EE0218091B}"/>
                </a:ext>
              </a:extLst>
            </p:cNvPr>
            <p:cNvSpPr/>
            <p:nvPr/>
          </p:nvSpPr>
          <p:spPr>
            <a:xfrm>
              <a:off x="533400" y="1816100"/>
              <a:ext cx="17526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089420-680F-4D39-938C-2A93B833EDCF}"/>
                </a:ext>
              </a:extLst>
            </p:cNvPr>
            <p:cNvSpPr/>
            <p:nvPr/>
          </p:nvSpPr>
          <p:spPr>
            <a:xfrm>
              <a:off x="6858000" y="1828800"/>
              <a:ext cx="1752600" cy="1600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DCFA2B-DA8E-4E31-A253-4478791EF7DC}"/>
                </a:ext>
              </a:extLst>
            </p:cNvPr>
            <p:cNvSpPr/>
            <p:nvPr/>
          </p:nvSpPr>
          <p:spPr>
            <a:xfrm>
              <a:off x="2286000" y="2196068"/>
              <a:ext cx="4572000" cy="610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D82010-3220-463D-81DD-7836852AA486}"/>
                </a:ext>
              </a:extLst>
            </p:cNvPr>
            <p:cNvSpPr txBox="1"/>
            <p:nvPr/>
          </p:nvSpPr>
          <p:spPr>
            <a:xfrm>
              <a:off x="723900" y="238077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73C16-5CD6-44B5-ABBE-362C605AD723}"/>
                </a:ext>
              </a:extLst>
            </p:cNvPr>
            <p:cNvSpPr txBox="1"/>
            <p:nvPr/>
          </p:nvSpPr>
          <p:spPr>
            <a:xfrm>
              <a:off x="7048500" y="241884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CF3CC-774B-490F-81BF-774A0B5111F0}"/>
                </a:ext>
              </a:extLst>
            </p:cNvPr>
            <p:cNvSpPr txBox="1"/>
            <p:nvPr/>
          </p:nvSpPr>
          <p:spPr>
            <a:xfrm>
              <a:off x="2334227" y="2906789"/>
              <a:ext cx="452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Secured Channel with Data Exchange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50C7FE-97F8-4814-94DD-D536B9B0B8CE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286000" y="2501384"/>
              <a:ext cx="4572000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Star: 12 Points 16">
              <a:extLst>
                <a:ext uri="{FF2B5EF4-FFF2-40B4-BE49-F238E27FC236}">
                  <a16:creationId xmlns:a16="http://schemas.microsoft.com/office/drawing/2014/main" id="{62C1480E-BC72-4711-BE2E-C370C7063D96}"/>
                </a:ext>
              </a:extLst>
            </p:cNvPr>
            <p:cNvSpPr/>
            <p:nvPr/>
          </p:nvSpPr>
          <p:spPr>
            <a:xfrm>
              <a:off x="3376643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tar: 12 Points 18">
              <a:extLst>
                <a:ext uri="{FF2B5EF4-FFF2-40B4-BE49-F238E27FC236}">
                  <a16:creationId xmlns:a16="http://schemas.microsoft.com/office/drawing/2014/main" id="{3B08E5C8-9642-499F-9F56-B49C5C836D28}"/>
                </a:ext>
              </a:extLst>
            </p:cNvPr>
            <p:cNvSpPr/>
            <p:nvPr/>
          </p:nvSpPr>
          <p:spPr>
            <a:xfrm>
              <a:off x="3967041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ar: 12 Points 20">
              <a:extLst>
                <a:ext uri="{FF2B5EF4-FFF2-40B4-BE49-F238E27FC236}">
                  <a16:creationId xmlns:a16="http://schemas.microsoft.com/office/drawing/2014/main" id="{27D7AFD0-BF13-419B-810F-360F1160C05D}"/>
                </a:ext>
              </a:extLst>
            </p:cNvPr>
            <p:cNvSpPr/>
            <p:nvPr/>
          </p:nvSpPr>
          <p:spPr>
            <a:xfrm>
              <a:off x="4646634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F52345-1B21-44D7-9845-66B67BCE4D85}"/>
                </a:ext>
              </a:extLst>
            </p:cNvPr>
            <p:cNvSpPr txBox="1"/>
            <p:nvPr/>
          </p:nvSpPr>
          <p:spPr>
            <a:xfrm>
              <a:off x="3404063" y="1292059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Threat Actors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4125CB-9812-4D73-8CAE-85DE0F799221}"/>
                </a:ext>
              </a:extLst>
            </p:cNvPr>
            <p:cNvSpPr/>
            <p:nvPr/>
          </p:nvSpPr>
          <p:spPr>
            <a:xfrm>
              <a:off x="2667377" y="227160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12D268-CD8A-428F-9F8E-6202B503124E}"/>
                </a:ext>
              </a:extLst>
            </p:cNvPr>
            <p:cNvSpPr/>
            <p:nvPr/>
          </p:nvSpPr>
          <p:spPr>
            <a:xfrm>
              <a:off x="3201154" y="2310903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931066-C151-498E-AADE-1D446E732BC5}"/>
                </a:ext>
              </a:extLst>
            </p:cNvPr>
            <p:cNvSpPr/>
            <p:nvPr/>
          </p:nvSpPr>
          <p:spPr>
            <a:xfrm>
              <a:off x="2969419" y="2558947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E0E076-71EE-45C3-AD7A-6F02C45B0C1F}"/>
                </a:ext>
              </a:extLst>
            </p:cNvPr>
            <p:cNvSpPr/>
            <p:nvPr/>
          </p:nvSpPr>
          <p:spPr>
            <a:xfrm>
              <a:off x="4477504" y="2278940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07516C-CD5F-4252-BFA7-1303B8D93B9F}"/>
                </a:ext>
              </a:extLst>
            </p:cNvPr>
            <p:cNvSpPr/>
            <p:nvPr/>
          </p:nvSpPr>
          <p:spPr>
            <a:xfrm>
              <a:off x="4737431" y="2583923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108D30-AA60-4C1F-ABDA-39D1F258D4B2}"/>
                </a:ext>
              </a:extLst>
            </p:cNvPr>
            <p:cNvSpPr/>
            <p:nvPr/>
          </p:nvSpPr>
          <p:spPr>
            <a:xfrm>
              <a:off x="4829058" y="2286310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932C3-A219-4069-B424-A33060D65599}"/>
                </a:ext>
              </a:extLst>
            </p:cNvPr>
            <p:cNvSpPr/>
            <p:nvPr/>
          </p:nvSpPr>
          <p:spPr>
            <a:xfrm>
              <a:off x="5089988" y="2583241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89B2E5-B0B2-4805-B21E-5FCBB7109DE9}"/>
                </a:ext>
              </a:extLst>
            </p:cNvPr>
            <p:cNvSpPr/>
            <p:nvPr/>
          </p:nvSpPr>
          <p:spPr>
            <a:xfrm>
              <a:off x="5276950" y="2309548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141DB0-6376-4A85-B1C8-19B5D12A217B}"/>
                </a:ext>
              </a:extLst>
            </p:cNvPr>
            <p:cNvSpPr/>
            <p:nvPr/>
          </p:nvSpPr>
          <p:spPr>
            <a:xfrm>
              <a:off x="5481753" y="256120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8137F2-DA43-4BEC-9E9E-169A12D22C59}"/>
                </a:ext>
              </a:extLst>
            </p:cNvPr>
            <p:cNvSpPr/>
            <p:nvPr/>
          </p:nvSpPr>
          <p:spPr>
            <a:xfrm>
              <a:off x="5677654" y="2309548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793714-843F-47FC-926A-0A5C200CAE88}"/>
                </a:ext>
              </a:extLst>
            </p:cNvPr>
            <p:cNvSpPr/>
            <p:nvPr/>
          </p:nvSpPr>
          <p:spPr>
            <a:xfrm>
              <a:off x="5834407" y="2583241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A3F25-FB34-437A-9156-C6C75C1ADA17}"/>
                </a:ext>
              </a:extLst>
            </p:cNvPr>
            <p:cNvSpPr/>
            <p:nvPr/>
          </p:nvSpPr>
          <p:spPr>
            <a:xfrm>
              <a:off x="6055286" y="2301654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0F6146-C199-4791-8216-D5226DB0D08B}"/>
                </a:ext>
              </a:extLst>
            </p:cNvPr>
            <p:cNvSpPr/>
            <p:nvPr/>
          </p:nvSpPr>
          <p:spPr>
            <a:xfrm>
              <a:off x="6226075" y="2596326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12 Points 38">
              <a:extLst>
                <a:ext uri="{FF2B5EF4-FFF2-40B4-BE49-F238E27FC236}">
                  <a16:creationId xmlns:a16="http://schemas.microsoft.com/office/drawing/2014/main" id="{C71E3779-F2E2-4D32-ACC1-E205ED2C66ED}"/>
                </a:ext>
              </a:extLst>
            </p:cNvPr>
            <p:cNvSpPr/>
            <p:nvPr/>
          </p:nvSpPr>
          <p:spPr>
            <a:xfrm>
              <a:off x="5130359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Star: 12 Points 40">
              <a:extLst>
                <a:ext uri="{FF2B5EF4-FFF2-40B4-BE49-F238E27FC236}">
                  <a16:creationId xmlns:a16="http://schemas.microsoft.com/office/drawing/2014/main" id="{D75F105B-300B-47C2-87E6-0E415CA273D6}"/>
                </a:ext>
              </a:extLst>
            </p:cNvPr>
            <p:cNvSpPr/>
            <p:nvPr/>
          </p:nvSpPr>
          <p:spPr>
            <a:xfrm>
              <a:off x="5720757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Star: 12 Points 42">
              <a:extLst>
                <a:ext uri="{FF2B5EF4-FFF2-40B4-BE49-F238E27FC236}">
                  <a16:creationId xmlns:a16="http://schemas.microsoft.com/office/drawing/2014/main" id="{7433F84B-AB66-4E4E-A646-7288FE2AA4CB}"/>
                </a:ext>
              </a:extLst>
            </p:cNvPr>
            <p:cNvSpPr/>
            <p:nvPr/>
          </p:nvSpPr>
          <p:spPr>
            <a:xfrm>
              <a:off x="6400350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Star: 12 Points 43">
              <a:extLst>
                <a:ext uri="{FF2B5EF4-FFF2-40B4-BE49-F238E27FC236}">
                  <a16:creationId xmlns:a16="http://schemas.microsoft.com/office/drawing/2014/main" id="{6AA4CC53-80E0-4C3C-AF30-B110DA25767A}"/>
                </a:ext>
              </a:extLst>
            </p:cNvPr>
            <p:cNvSpPr/>
            <p:nvPr/>
          </p:nvSpPr>
          <p:spPr>
            <a:xfrm>
              <a:off x="2348823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Star: 12 Points 45">
              <a:extLst>
                <a:ext uri="{FF2B5EF4-FFF2-40B4-BE49-F238E27FC236}">
                  <a16:creationId xmlns:a16="http://schemas.microsoft.com/office/drawing/2014/main" id="{B838AA27-3EA9-4C52-A837-A6EFEB9C7645}"/>
                </a:ext>
              </a:extLst>
            </p:cNvPr>
            <p:cNvSpPr/>
            <p:nvPr/>
          </p:nvSpPr>
          <p:spPr>
            <a:xfrm>
              <a:off x="2939221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575ECC-A880-44B2-8B6B-D3FC390C943F}"/>
                </a:ext>
              </a:extLst>
            </p:cNvPr>
            <p:cNvSpPr/>
            <p:nvPr/>
          </p:nvSpPr>
          <p:spPr>
            <a:xfrm>
              <a:off x="4337513" y="2588133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B847E9D-468E-4922-9C25-0F0C593DA57F}"/>
                </a:ext>
              </a:extLst>
            </p:cNvPr>
            <p:cNvSpPr/>
            <p:nvPr/>
          </p:nvSpPr>
          <p:spPr>
            <a:xfrm>
              <a:off x="3649838" y="2274776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EDDE42-F920-4E6C-B99D-14FAF4895823}"/>
                </a:ext>
              </a:extLst>
            </p:cNvPr>
            <p:cNvSpPr/>
            <p:nvPr/>
          </p:nvSpPr>
          <p:spPr>
            <a:xfrm>
              <a:off x="3909765" y="257975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45E036-CC2D-4068-9E67-68E5045EE64A}"/>
                </a:ext>
              </a:extLst>
            </p:cNvPr>
            <p:cNvSpPr/>
            <p:nvPr/>
          </p:nvSpPr>
          <p:spPr>
            <a:xfrm>
              <a:off x="4001392" y="2282146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BFA9FA-BF9C-4E59-B21E-A0A29D23B4A4}"/>
                </a:ext>
              </a:extLst>
            </p:cNvPr>
            <p:cNvSpPr/>
            <p:nvPr/>
          </p:nvSpPr>
          <p:spPr>
            <a:xfrm>
              <a:off x="3509847" y="258396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4591060-8142-41FC-87B4-F4B5E2AC6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63215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A80DE79-CD82-4C68-8CA7-5E2B094E387B}"/>
                </a:ext>
              </a:extLst>
            </p:cNvPr>
            <p:cNvCxnSpPr>
              <a:cxnSpLocks/>
            </p:cNvCxnSpPr>
            <p:nvPr/>
          </p:nvCxnSpPr>
          <p:spPr>
            <a:xfrm>
              <a:off x="3127571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8B2C4F-D18A-4D4B-8ECD-2E2723580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81354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17C4A89-D541-46DB-93B5-8F761B9D999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656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4F5650C-23BA-4201-A467-7B8F15EB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45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5E32582-BB06-4880-BEE3-1145F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5353150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CBB77D-AB10-42AC-81A4-84B577911F1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568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17E1C98-4940-4391-95CC-3E8240310779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61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22E01-3C09-42F1-A4D4-A8BD3124606D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B5A046-6086-41B0-BB1B-D8D60DD225C0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45264B-6D1B-4B57-AF93-4ECCAD6C2B52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57431-4E78-49D0-AFA5-F6C6D4E1739B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17E060-8B5E-42A9-B150-7DE4C5B712E3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23346A-AC3F-447F-8205-69C9F0B5E5B4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A865E2-ED56-4DCD-8553-AD7C71BEB2BE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BD8BBA-9F97-4829-BB75-A37AF6407AD5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A635AF-9FD6-4463-B9BC-9A178BA1DD37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6BAB0B-2CB8-4C18-A1D3-E6A2859C9ED3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E6E04C-853B-4393-88D1-8649A496BC33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3BA345-EC71-4954-B229-E7E736D67920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5609D7-7B20-4415-BC60-AC9AE3F30DBF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229A4-8501-46F3-8FAE-BB98FEC9F85F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F827E5-B17A-4865-BA06-85169378638D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1F77C7-006E-4DBB-8059-4D820D1864F1}"/>
              </a:ext>
            </a:extLst>
          </p:cNvPr>
          <p:cNvSpPr txBox="1"/>
          <p:nvPr/>
        </p:nvSpPr>
        <p:spPr>
          <a:xfrm>
            <a:off x="596900" y="4758664"/>
            <a:ext cx="824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Examples:</a:t>
            </a:r>
            <a:endParaRPr lang="en-US" sz="24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“I HID A CAB”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“K JKF C ECD”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BAD DAD”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“C DCF FCF”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44A7D7-FB86-4E0C-85C0-872295FEEF7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66800" y="2300745"/>
            <a:ext cx="1435100" cy="883198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0D18384-5E75-4332-B811-8DA7EB4D904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18962" y="2292808"/>
            <a:ext cx="1544938" cy="891135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E199EDB-4AFE-47EC-9843-75241642DB2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460024" y="2296777"/>
            <a:ext cx="1565876" cy="887166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437B6B4-D18E-4D11-A95F-D918E79743F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429000" y="2290540"/>
            <a:ext cx="13589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D7CBFB5-0D34-4432-AA4B-01BFFE538B7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191000" y="2290540"/>
            <a:ext cx="13589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C577E7B8-B9DA-4314-8F11-0E8FBD64F16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876800" y="2300745"/>
            <a:ext cx="1435100" cy="883198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96D255D-CCF9-43B7-8E86-EB2DE742E74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38800" y="2290540"/>
            <a:ext cx="14351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DAC76C0-7B73-4887-A641-C0EE214E990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477000" y="2290540"/>
            <a:ext cx="13589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7A6D1D-95C7-4388-8EB9-0A67768BAB04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D0D6D7-506A-435F-939C-8E02BBB47CF0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FB8F2-7DEB-443F-940B-D64E4136FC70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F9B8E2-3AD6-480D-BEF9-7080AD536857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6B77D-32AE-4523-9C13-8C64136F4B70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7A03F9-307C-4B74-B4ED-268FF6E2A96A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1C3674-9C72-406A-A883-E5BA9758D4DE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AE817A-3E2F-4F88-8667-46BFF8F5B4DE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95523A-31F6-43FA-86FD-DB5249B3DCFA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3AF92E-3BF8-44A9-8BCF-7C1CD1D3AAC1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918EE2-1409-43B7-A4E6-6D4B2DB240E0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2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C24-F144-3B42-BB5D-5FDA0D9F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6E2CD-E75A-9842-9397-F8B5291D9EB9}"/>
              </a:ext>
            </a:extLst>
          </p:cNvPr>
          <p:cNvSpPr txBox="1"/>
          <p:nvPr/>
        </p:nvSpPr>
        <p:spPr>
          <a:xfrm>
            <a:off x="3594100" y="5181600"/>
            <a:ext cx="16786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err="1">
                <a:solidFill>
                  <a:srgbClr val="6CCCE6"/>
                </a:solidFill>
              </a:rPr>
              <a:t>hlleo</a:t>
            </a:r>
            <a:endParaRPr lang="en-US" sz="5000" b="1" dirty="0">
              <a:solidFill>
                <a:srgbClr val="6CCC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5D4F-68FC-6141-88EB-6FB8A32A6BEF}"/>
              </a:ext>
            </a:extLst>
          </p:cNvPr>
          <p:cNvSpPr txBox="1"/>
          <p:nvPr/>
        </p:nvSpPr>
        <p:spPr>
          <a:xfrm>
            <a:off x="3594099" y="1524000"/>
            <a:ext cx="16786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6CCCE6"/>
                </a:solidFill>
              </a:rPr>
              <a:t>hello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7734DD9-D2BC-DC48-9227-8A591753ABE1}"/>
              </a:ext>
            </a:extLst>
          </p:cNvPr>
          <p:cNvSpPr/>
          <p:nvPr/>
        </p:nvSpPr>
        <p:spPr>
          <a:xfrm>
            <a:off x="4191116" y="2667000"/>
            <a:ext cx="484632" cy="22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4A78-F55E-BA4A-8530-34257DB0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Cipher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A3460-59AA-8D4E-A036-E2607053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838200"/>
            <a:ext cx="5253037" cy="2199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0EC63-6FA7-2B4A-AACA-3E5FD1386FE9}"/>
              </a:ext>
            </a:extLst>
          </p:cNvPr>
          <p:cNvSpPr txBox="1"/>
          <p:nvPr/>
        </p:nvSpPr>
        <p:spPr>
          <a:xfrm>
            <a:off x="762000" y="322178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FFD1D-8987-7B48-8150-A81BCA26D1AF}"/>
              </a:ext>
            </a:extLst>
          </p:cNvPr>
          <p:cNvSpPr txBox="1"/>
          <p:nvPr/>
        </p:nvSpPr>
        <p:spPr>
          <a:xfrm>
            <a:off x="-431800" y="3810000"/>
            <a:ext cx="9601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6CCCE6"/>
                </a:solidFill>
              </a:rPr>
              <a:t>Breaks an input message into equal-sized 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solidFill>
                <a:srgbClr val="6CCCE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6CCCE6"/>
                </a:solidFill>
              </a:rPr>
              <a:t>Rearranges the letters of each block according to a fixed rule</a:t>
            </a:r>
          </a:p>
          <a:p>
            <a:br>
              <a:rPr lang="en-US" sz="2600" b="1" dirty="0">
                <a:solidFill>
                  <a:srgbClr val="6CCCE6"/>
                </a:solidFill>
              </a:rPr>
            </a:br>
            <a:endParaRPr lang="en-US" sz="2600" b="1" dirty="0">
              <a:solidFill>
                <a:srgbClr val="6CCC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4A78-F55E-BA4A-8530-34257DB0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Cipher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FFD1D-8987-7B48-8150-A81BCA26D1AF}"/>
              </a:ext>
            </a:extLst>
          </p:cNvPr>
          <p:cNvSpPr txBox="1"/>
          <p:nvPr/>
        </p:nvSpPr>
        <p:spPr>
          <a:xfrm>
            <a:off x="-381000" y="914400"/>
            <a:ext cx="3581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6CCCE6"/>
                </a:solidFill>
              </a:rPr>
              <a:t>		</a:t>
            </a:r>
            <a:r>
              <a:rPr lang="en-US" sz="2600" b="1" dirty="0">
                <a:solidFill>
                  <a:schemeClr val="accent1"/>
                </a:solidFill>
              </a:rPr>
              <a:t>| 1 2 3 |</a:t>
            </a:r>
          </a:p>
          <a:p>
            <a:r>
              <a:rPr lang="en-US" sz="2600" b="1" dirty="0">
                <a:solidFill>
                  <a:schemeClr val="accent1"/>
                </a:solidFill>
              </a:rPr>
              <a:t>  	E = 	|       	 |</a:t>
            </a:r>
          </a:p>
          <a:p>
            <a:r>
              <a:rPr lang="en-US" sz="2600" b="1" dirty="0">
                <a:solidFill>
                  <a:schemeClr val="accent1"/>
                </a:solidFill>
              </a:rPr>
              <a:t>      		| 3 1 2 |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E26E-37EA-574A-9C7A-CEF0E66B7325}"/>
              </a:ext>
            </a:extLst>
          </p:cNvPr>
          <p:cNvSpPr txBox="1"/>
          <p:nvPr/>
        </p:nvSpPr>
        <p:spPr>
          <a:xfrm>
            <a:off x="152400" y="2590800"/>
            <a:ext cx="883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b="1" dirty="0">
                <a:solidFill>
                  <a:srgbClr val="6CCCE6"/>
                </a:solidFill>
              </a:rPr>
              <a:t>Breaks an input into three blocks</a:t>
            </a:r>
            <a:br>
              <a:rPr lang="en-US" sz="3000" b="1" dirty="0">
                <a:solidFill>
                  <a:srgbClr val="6CCCE6"/>
                </a:solidFill>
              </a:rPr>
            </a:br>
            <a:endParaRPr lang="en-US" sz="3000" b="1" dirty="0">
              <a:solidFill>
                <a:srgbClr val="6CCCE6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rgbClr val="6CCCE6"/>
                </a:solidFill>
              </a:rPr>
              <a:t>Replaces the 1st, 2nd, and 3rd letters of the block with the 3rd, 1st, and 2nd, respectively.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pPr marL="342900" indent="-342900">
              <a:buAutoNum type="arabicPeriod"/>
            </a:pPr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i="1" dirty="0">
                <a:solidFill>
                  <a:srgbClr val="6CCCE6"/>
                </a:solidFill>
              </a:rPr>
              <a:t>This encrypts the message `hello!` to `</a:t>
            </a:r>
            <a:r>
              <a:rPr lang="en-US" sz="3000" b="1" i="1" dirty="0" err="1">
                <a:solidFill>
                  <a:srgbClr val="6CCCE6"/>
                </a:solidFill>
              </a:rPr>
              <a:t>lhe!lo</a:t>
            </a:r>
            <a:r>
              <a:rPr lang="en-US" sz="3000" b="1" i="1" dirty="0">
                <a:solidFill>
                  <a:srgbClr val="6CCCE6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06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Simple Ciphers and </a:t>
            </a:r>
            <a:r>
              <a:rPr lang="en-US" dirty="0" err="1"/>
              <a:t>Keyspaces</a:t>
            </a:r>
            <a:r>
              <a:rPr lang="en-US" dirty="0"/>
              <a:t> (13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09916"/>
            <a:ext cx="8715530" cy="601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In this activity, you will practice using each of the classic ciphers discussed in lecture, and analyze their </a:t>
            </a:r>
            <a:r>
              <a:rPr lang="en-US" sz="2200" dirty="0" err="1"/>
              <a:t>keyspaces</a:t>
            </a:r>
            <a:r>
              <a:rPr lang="en-US" sz="2200" dirty="0"/>
              <a:t> to "rank" them in terms of strength.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Instructions</a:t>
            </a:r>
          </a:p>
          <a:p>
            <a:endParaRPr lang="en-US" sz="2200" dirty="0"/>
          </a:p>
          <a:p>
            <a:pPr lvl="1"/>
            <a:r>
              <a:rPr lang="en-US" sz="2200" dirty="0"/>
              <a:t>Answer the questions in the worksheet provided to you</a:t>
            </a:r>
          </a:p>
        </p:txBody>
      </p:sp>
    </p:spTree>
    <p:extLst>
      <p:ext uri="{BB962C8B-B14F-4D97-AF65-F5344CB8AC3E}">
        <p14:creationId xmlns:p14="http://schemas.microsoft.com/office/powerpoint/2010/main" val="5635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Simple Ciphers and </a:t>
            </a:r>
            <a:r>
              <a:rPr lang="en-US" dirty="0" err="1"/>
              <a:t>Keyspaces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7438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Discuss modern encryption standards, and in particular AES.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substitution and transposition ciphers.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966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86800" cy="704060"/>
          </a:xfrm>
        </p:spPr>
        <p:txBody>
          <a:bodyPr>
            <a:noAutofit/>
          </a:bodyPr>
          <a:lstStyle/>
          <a:p>
            <a:r>
              <a:rPr lang="en-US" sz="3800" dirty="0"/>
              <a:t>Character Encoding and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87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B2D-36EB-274D-88C2-239AAB3A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5D5-9622-C44A-BC9B-40DAABDD9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097681"/>
            <a:ext cx="9144000" cy="1600937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1F82A910-8119-AF42-8207-8ECEEBD8AD74}"/>
              </a:ext>
            </a:extLst>
          </p:cNvPr>
          <p:cNvSpPr/>
          <p:nvPr/>
        </p:nvSpPr>
        <p:spPr>
          <a:xfrm>
            <a:off x="6929797" y="101597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D09B07F-11CE-D34D-94F1-8A54832B57DF}"/>
              </a:ext>
            </a:extLst>
          </p:cNvPr>
          <p:cNvSpPr/>
          <p:nvPr/>
        </p:nvSpPr>
        <p:spPr>
          <a:xfrm>
            <a:off x="8192681" y="101597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A00A1-79F7-AC42-B450-6380A2E55411}"/>
              </a:ext>
            </a:extLst>
          </p:cNvPr>
          <p:cNvSpPr txBox="1"/>
          <p:nvPr/>
        </p:nvSpPr>
        <p:spPr>
          <a:xfrm>
            <a:off x="6836496" y="646645"/>
            <a:ext cx="67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CCCE6"/>
                </a:solidFill>
              </a:rPr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5EA97-9E88-1148-9894-8AEFF8F69BA9}"/>
              </a:ext>
            </a:extLst>
          </p:cNvPr>
          <p:cNvSpPr txBox="1"/>
          <p:nvPr/>
        </p:nvSpPr>
        <p:spPr>
          <a:xfrm>
            <a:off x="8182099" y="646645"/>
            <a:ext cx="61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6CCCE6"/>
                </a:solidFill>
              </a:rPr>
              <a:t>Chr</a:t>
            </a:r>
            <a:endParaRPr lang="en-US" b="1" dirty="0">
              <a:solidFill>
                <a:srgbClr val="6CCCE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0A369-C491-634D-A6E6-ABF9D6B470E4}"/>
              </a:ext>
            </a:extLst>
          </p:cNvPr>
          <p:cNvSpPr txBox="1"/>
          <p:nvPr/>
        </p:nvSpPr>
        <p:spPr>
          <a:xfrm>
            <a:off x="457200" y="4060741"/>
            <a:ext cx="7620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solidFill>
                  <a:schemeClr val="accent1"/>
                </a:solidFill>
              </a:rPr>
              <a:t>Chr</a:t>
            </a:r>
            <a:r>
              <a:rPr lang="en-US" sz="4500" b="1" dirty="0">
                <a:solidFill>
                  <a:schemeClr val="accent1"/>
                </a:solidFill>
              </a:rPr>
              <a:t>    Dec     Hex       Oct </a:t>
            </a:r>
          </a:p>
          <a:p>
            <a:r>
              <a:rPr lang="en-US" sz="4500" b="1" dirty="0">
                <a:solidFill>
                  <a:schemeClr val="accent1"/>
                </a:solidFill>
              </a:rPr>
              <a:t>A</a:t>
            </a:r>
            <a:r>
              <a:rPr lang="en-US" sz="4500" b="1" dirty="0">
                <a:solidFill>
                  <a:srgbClr val="6CCCE6"/>
                </a:solidFill>
              </a:rPr>
              <a:t>   	 =   65   =  41   =   101</a:t>
            </a:r>
          </a:p>
          <a:p>
            <a:r>
              <a:rPr lang="en-US" sz="4500" b="1" dirty="0">
                <a:solidFill>
                  <a:schemeClr val="accent1"/>
                </a:solidFill>
              </a:rPr>
              <a:t>a</a:t>
            </a:r>
            <a:r>
              <a:rPr lang="en-US" sz="4500" b="1" dirty="0">
                <a:solidFill>
                  <a:srgbClr val="6CCCE6"/>
                </a:solidFill>
              </a:rPr>
              <a:t>   	 =   97   =  61   =   141</a:t>
            </a:r>
          </a:p>
        </p:txBody>
      </p:sp>
    </p:spTree>
    <p:extLst>
      <p:ext uri="{BB962C8B-B14F-4D97-AF65-F5344CB8AC3E}">
        <p14:creationId xmlns:p14="http://schemas.microsoft.com/office/powerpoint/2010/main" val="14823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3F20-D1AF-0D40-98A6-F0587D10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32A3AB-481E-D440-97C5-9250A2805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9131"/>
              </p:ext>
            </p:extLst>
          </p:nvPr>
        </p:nvGraphicFramePr>
        <p:xfrm>
          <a:off x="609600" y="882828"/>
          <a:ext cx="7848600" cy="490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036">
                  <a:extLst>
                    <a:ext uri="{9D8B030D-6E8A-4147-A177-3AD203B41FA5}">
                      <a16:colId xmlns:a16="http://schemas.microsoft.com/office/drawing/2014/main" val="4234508539"/>
                    </a:ext>
                  </a:extLst>
                </a:gridCol>
                <a:gridCol w="4994564">
                  <a:extLst>
                    <a:ext uri="{9D8B030D-6E8A-4147-A177-3AD203B41FA5}">
                      <a16:colId xmlns:a16="http://schemas.microsoft.com/office/drawing/2014/main" val="1920566040"/>
                    </a:ext>
                  </a:extLst>
                </a:gridCol>
              </a:tblGrid>
              <a:tr h="11771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in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00167"/>
                  </a:ext>
                </a:extLst>
              </a:tr>
              <a:tr h="932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 ten </a:t>
                      </a:r>
                      <a:br>
                        <a:rPr lang="en-US" b="1" dirty="0"/>
                      </a:br>
                      <a:r>
                        <a:rPr lang="en-US" b="1" dirty="0"/>
                        <a:t>0 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826190"/>
                  </a:ext>
                </a:extLst>
              </a:tr>
              <a:tr h="932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 ten </a:t>
                      </a:r>
                      <a:br>
                        <a:rPr lang="en-US" b="1" dirty="0"/>
                      </a:br>
                      <a:r>
                        <a:rPr lang="en-US" b="1" dirty="0"/>
                        <a:t>1 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28965"/>
                  </a:ext>
                </a:extLst>
              </a:tr>
              <a:tr h="932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 ten </a:t>
                      </a:r>
                      <a:br>
                        <a:rPr lang="en-US" b="1" dirty="0"/>
                      </a:br>
                      <a:r>
                        <a:rPr lang="en-US" b="1" dirty="0"/>
                        <a:t>2 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11446"/>
                  </a:ext>
                </a:extLst>
              </a:tr>
              <a:tr h="932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10 tens</a:t>
                      </a:r>
                    </a:p>
                    <a:p>
                      <a:pPr algn="l"/>
                      <a:r>
                        <a:rPr lang="en-US" b="1" dirty="0"/>
                        <a:t>0 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47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185FAB-A405-044A-90B4-882C027661BF}"/>
              </a:ext>
            </a:extLst>
          </p:cNvPr>
          <p:cNvSpPr txBox="1"/>
          <p:nvPr/>
        </p:nvSpPr>
        <p:spPr>
          <a:xfrm>
            <a:off x="952500" y="1282700"/>
            <a:ext cx="248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F366-0222-6A4E-92F3-ADD96FFE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72979-21EF-AF49-B739-692259807C84}"/>
              </a:ext>
            </a:extLst>
          </p:cNvPr>
          <p:cNvSpPr txBox="1"/>
          <p:nvPr/>
        </p:nvSpPr>
        <p:spPr>
          <a:xfrm>
            <a:off x="609600" y="914400"/>
            <a:ext cx="320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6CCCE6"/>
                </a:solidFill>
              </a:rPr>
              <a:t>Privacy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Authenticity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Integrity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3607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3F20-D1AF-0D40-98A6-F0587D10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5FAB-A405-044A-90B4-882C027661BF}"/>
              </a:ext>
            </a:extLst>
          </p:cNvPr>
          <p:cNvSpPr txBox="1"/>
          <p:nvPr/>
        </p:nvSpPr>
        <p:spPr>
          <a:xfrm>
            <a:off x="952500" y="1282700"/>
            <a:ext cx="248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55E3D4-18FB-3449-AA8E-72FD15E8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52607"/>
              </p:ext>
            </p:extLst>
          </p:nvPr>
        </p:nvGraphicFramePr>
        <p:xfrm>
          <a:off x="685800" y="1282700"/>
          <a:ext cx="7620000" cy="40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85">
                  <a:extLst>
                    <a:ext uri="{9D8B030D-6E8A-4147-A177-3AD203B41FA5}">
                      <a16:colId xmlns:a16="http://schemas.microsoft.com/office/drawing/2014/main" val="1619563119"/>
                    </a:ext>
                  </a:extLst>
                </a:gridCol>
                <a:gridCol w="1821029">
                  <a:extLst>
                    <a:ext uri="{9D8B030D-6E8A-4147-A177-3AD203B41FA5}">
                      <a16:colId xmlns:a16="http://schemas.microsoft.com/office/drawing/2014/main" val="3749645284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609621256"/>
                    </a:ext>
                  </a:extLst>
                </a:gridCol>
              </a:tblGrid>
              <a:tr h="1012825">
                <a:tc>
                  <a:txBody>
                    <a:bodyPr/>
                    <a:lstStyle/>
                    <a:p>
                      <a:r>
                        <a:rPr lang="en-US" dirty="0"/>
                        <a:t>Number in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to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5182"/>
                  </a:ext>
                </a:extLst>
              </a:tr>
              <a:tr h="1012825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two</a:t>
                      </a:r>
                      <a:br>
                        <a:rPr lang="en-US" dirty="0"/>
                      </a:br>
                      <a:r>
                        <a:rPr lang="en-US" dirty="0"/>
                        <a:t>0 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          </a:t>
                      </a:r>
                      <a:r>
                        <a:rPr lang="en-US" i="1" dirty="0"/>
                        <a:t>(1 × 2¹) + (0 × 2⁰)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38269"/>
                  </a:ext>
                </a:extLst>
              </a:tr>
              <a:tr h="101282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two </a:t>
                      </a:r>
                      <a:br>
                        <a:rPr lang="en-US" dirty="0"/>
                      </a:br>
                      <a:r>
                        <a:rPr lang="en-US" dirty="0"/>
                        <a:t>1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          </a:t>
                      </a:r>
                      <a:r>
                        <a:rPr lang="en-US" i="1" dirty="0"/>
                        <a:t>(1 × 2¹) + (1 × 2⁰)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38138"/>
                  </a:ext>
                </a:extLst>
              </a:tr>
              <a:tr h="1012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twos</a:t>
                      </a:r>
                      <a:br>
                        <a:rPr lang="en-US" dirty="0"/>
                      </a:br>
                      <a:r>
                        <a:rPr lang="en-US" dirty="0"/>
                        <a:t>0 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          </a:t>
                      </a:r>
                      <a:r>
                        <a:rPr lang="en-US" i="1" dirty="0"/>
                        <a:t>(1 × 2²) + (0 × 2¹) + (0 × 2⁰)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0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6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0E6-DC24-204D-A52D-161BA93D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B6D13-DEE2-C64D-862A-73E575769B19}"/>
              </a:ext>
            </a:extLst>
          </p:cNvPr>
          <p:cNvSpPr txBox="1"/>
          <p:nvPr/>
        </p:nvSpPr>
        <p:spPr>
          <a:xfrm>
            <a:off x="304800" y="838200"/>
            <a:ext cx="8839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6CCCE6"/>
                </a:solidFill>
              </a:rPr>
              <a:t>Hexadecimal numbers are written with a preceding \x, to indicate the number that follows is in hex format, e.g.: \x10.</a:t>
            </a:r>
          </a:p>
          <a:p>
            <a:br>
              <a:rPr lang="en-US" sz="3000" b="1" dirty="0">
                <a:solidFill>
                  <a:srgbClr val="6CCCE6"/>
                </a:solidFill>
              </a:rPr>
            </a:br>
            <a:r>
              <a:rPr lang="en-US" sz="3000" b="1" dirty="0">
                <a:solidFill>
                  <a:srgbClr val="6CCCE6"/>
                </a:solidFill>
              </a:rPr>
              <a:t>a-f are treated as the </a:t>
            </a:r>
            <a:r>
              <a:rPr lang="en-US" sz="3000" b="1" i="1" dirty="0">
                <a:solidFill>
                  <a:srgbClr val="6CCCE6"/>
                </a:solidFill>
              </a:rPr>
              <a:t>numbers</a:t>
            </a:r>
            <a:r>
              <a:rPr lang="en-US" sz="3000" b="1" dirty="0">
                <a:solidFill>
                  <a:srgbClr val="6CCCE6"/>
                </a:solidFill>
              </a:rPr>
              <a:t> 11 through 16.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3000" b="1" dirty="0">
                <a:solidFill>
                  <a:schemeClr val="accent1"/>
                </a:solidFill>
              </a:rPr>
              <a:t>The hex number \x10 is 10 in decimal </a:t>
            </a:r>
            <a:br>
              <a:rPr lang="en-US" sz="3000" b="1" dirty="0">
                <a:solidFill>
                  <a:schemeClr val="accent1"/>
                </a:solidFill>
              </a:rPr>
            </a:br>
            <a:br>
              <a:rPr lang="en-US" sz="3000" b="1" dirty="0">
                <a:solidFill>
                  <a:schemeClr val="accent1"/>
                </a:solidFill>
              </a:rPr>
            </a:br>
            <a:r>
              <a:rPr lang="en-US" sz="3000" b="1" dirty="0">
                <a:solidFill>
                  <a:schemeClr val="accent1"/>
                </a:solidFill>
              </a:rPr>
              <a:t>The hex "number" \</a:t>
            </a:r>
            <a:r>
              <a:rPr lang="en-US" sz="3000" b="1" dirty="0" err="1">
                <a:solidFill>
                  <a:schemeClr val="accent1"/>
                </a:solidFill>
              </a:rPr>
              <a:t>xa</a:t>
            </a:r>
            <a:r>
              <a:rPr lang="en-US" sz="3000" b="1" dirty="0">
                <a:solidFill>
                  <a:schemeClr val="accent1"/>
                </a:solidFill>
              </a:rPr>
              <a:t> is 11 in decimal</a:t>
            </a:r>
          </a:p>
          <a:p>
            <a:endParaRPr lang="en-US" sz="3000" b="1" dirty="0">
              <a:solidFill>
                <a:schemeClr val="accent1"/>
              </a:solidFill>
            </a:endParaRPr>
          </a:p>
          <a:p>
            <a:r>
              <a:rPr lang="en-US" sz="3000" b="1" dirty="0">
                <a:solidFill>
                  <a:schemeClr val="accent1"/>
                </a:solidFill>
              </a:rPr>
              <a:t>The hex “number”  \</a:t>
            </a:r>
            <a:r>
              <a:rPr lang="en-US" sz="3000" b="1" dirty="0" err="1">
                <a:solidFill>
                  <a:schemeClr val="accent1"/>
                </a:solidFill>
              </a:rPr>
              <a:t>xf</a:t>
            </a:r>
            <a:r>
              <a:rPr lang="en-US" sz="3000" b="1" dirty="0">
                <a:solidFill>
                  <a:schemeClr val="accent1"/>
                </a:solidFill>
              </a:rPr>
              <a:t> is 16 in decimal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0E6-DC24-204D-A52D-161BA93D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/>
          <a:lstStyle/>
          <a:p>
            <a:r>
              <a:rPr lang="en-US" dirty="0"/>
              <a:t>Hexadecimal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B6D13-DEE2-C64D-862A-73E575769B19}"/>
              </a:ext>
            </a:extLst>
          </p:cNvPr>
          <p:cNvSpPr txBox="1"/>
          <p:nvPr/>
        </p:nvSpPr>
        <p:spPr>
          <a:xfrm>
            <a:off x="533400" y="666554"/>
            <a:ext cx="838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 </a:t>
            </a:r>
            <a:r>
              <a:rPr lang="en-US" sz="3000" b="1" dirty="0">
                <a:solidFill>
                  <a:schemeClr val="accent1"/>
                </a:solidFill>
              </a:rPr>
              <a:t>\</a:t>
            </a:r>
            <a:r>
              <a:rPr lang="en-US" sz="2800" b="1" dirty="0">
                <a:solidFill>
                  <a:schemeClr val="accent1"/>
                </a:solidFill>
              </a:rPr>
              <a:t>x10: </a:t>
            </a: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6CCCE6"/>
                </a:solidFill>
              </a:rPr>
              <a:t>"I have one sixteen, and zero ones"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So, \x10 is 16 in decimal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accent1"/>
                </a:solidFill>
              </a:rPr>
              <a:t> \x16: </a:t>
            </a: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6CCCE6"/>
                </a:solidFill>
              </a:rPr>
              <a:t>"I have one sixteen and six ones"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So, \x16 is 24 in decimal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accent1"/>
                </a:solidFill>
              </a:rPr>
              <a:t>\x2a: </a:t>
            </a: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6CCCE6"/>
                </a:solidFill>
              </a:rPr>
              <a:t>"I have two sixteens and one eleven",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So, \x2a is 43 in decimal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5DB8-C121-304A-903F-10BD04CE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4A97C-5732-BF4F-9A63-20B2AB6DEAA5}"/>
              </a:ext>
            </a:extLst>
          </p:cNvPr>
          <p:cNvSpPr txBox="1"/>
          <p:nvPr/>
        </p:nvSpPr>
        <p:spPr>
          <a:xfrm>
            <a:off x="304800" y="13716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6CCCE6"/>
                </a:solidFill>
              </a:rPr>
              <a:t>Counts in eights instead of sixteens</a:t>
            </a:r>
          </a:p>
          <a:p>
            <a:pPr marL="285750" indent="-285750">
              <a:buFontTx/>
              <a:buChar char="-"/>
            </a:pP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  <a:p>
            <a:r>
              <a:rPr lang="en-US" sz="3400" b="1" dirty="0">
                <a:solidFill>
                  <a:schemeClr val="accent1"/>
                </a:solidFill>
              </a:rPr>
              <a:t>Octal 042: </a:t>
            </a:r>
          </a:p>
          <a:p>
            <a:r>
              <a:rPr lang="en-US" sz="3400" b="1" dirty="0"/>
              <a:t>	</a:t>
            </a:r>
            <a:r>
              <a:rPr lang="en-US" sz="3400" b="1" dirty="0">
                <a:solidFill>
                  <a:srgbClr val="6CCCE6"/>
                </a:solidFill>
              </a:rPr>
              <a:t>"I have four eights and two ones" </a:t>
            </a:r>
          </a:p>
          <a:p>
            <a:r>
              <a:rPr lang="en-US" sz="3400" b="1" dirty="0">
                <a:solidFill>
                  <a:schemeClr val="accent1"/>
                </a:solidFill>
              </a:rPr>
              <a:t>So, octal 042 is 34 in decimal </a:t>
            </a:r>
          </a:p>
        </p:txBody>
      </p:sp>
    </p:spTree>
    <p:extLst>
      <p:ext uri="{BB962C8B-B14F-4D97-AF65-F5344CB8AC3E}">
        <p14:creationId xmlns:p14="http://schemas.microsoft.com/office/powerpoint/2010/main" val="38088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848D-24E5-F447-A0B9-4EAA1FE0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65F01-E577-FD4B-BE0C-795AE8B9976A}"/>
              </a:ext>
            </a:extLst>
          </p:cNvPr>
          <p:cNvSpPr/>
          <p:nvPr/>
        </p:nvSpPr>
        <p:spPr>
          <a:xfrm>
            <a:off x="304800" y="16002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366D6"/>
                </a:solidFill>
                <a:latin typeface="-apple-system"/>
                <a:hlinkClick r:id="rId2"/>
              </a:rPr>
              <a:t>https://www.rapidtables.com/convert/number/binary-to-hex.html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 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08487-DB66-DB4B-B62A-37B30A5F1677}"/>
              </a:ext>
            </a:extLst>
          </p:cNvPr>
          <p:cNvSpPr/>
          <p:nvPr/>
        </p:nvSpPr>
        <p:spPr>
          <a:xfrm>
            <a:off x="304800" y="2915878"/>
            <a:ext cx="5837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sz="2400" dirty="0">
                <a:solidFill>
                  <a:srgbClr val="0366D6"/>
                </a:solidFill>
                <a:latin typeface="-apple-system"/>
                <a:hlinkClick r:id="rId3"/>
              </a:rPr>
              <a:t>https://www.branah.com/ascii-converter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4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8FB2-1687-45CC-A791-2FE37BF8B2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599" y="914400"/>
            <a:ext cx="8715529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this activity, you will do a scavenger hunt by trying to figure out what is the type of character encoding, and decode it to find the next clue. This will help teach </a:t>
            </a:r>
            <a:r>
              <a:rPr lang="en-US" dirty="0" err="1"/>
              <a:t>youhow</a:t>
            </a:r>
            <a:r>
              <a:rPr lang="en-US" dirty="0"/>
              <a:t> to identify what looks like Binary vs ASCII, vs hex and other formats, as well as how to use web tools to convert.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b="1" dirty="0"/>
              <a:t>Instructions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Convert the following into binary code:</a:t>
            </a:r>
          </a:p>
          <a:p>
            <a:r>
              <a:rPr lang="en-US" dirty="0"/>
              <a:t>57 65 6c 63 6f 6d 65 20 74 6f 20 74 68 65 20 73 63 61 76 65 6e 67 65 72 20 68 75 6e 74 21 20 47 6f 20 74 6f 20 74 68 65 20 66 6f 6c 6c 6f 77 69 6e 67 20 77 65 62 73 69 74 65 3a 0a 68 74 74 70 3a 2f 2f 77 77 77 2e 70 61 67 65 6f 72 61 6d 61 2e 63 6f 6d 2f 3f 70 3d 73 65 63 72 65 74 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Hint: </a:t>
            </a:r>
            <a:r>
              <a:rPr lang="en-US" i="1" dirty="0"/>
              <a:t>Copy and paste the above into Google and this should give you a list of results that will convert this code for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C808-8028-40C6-AE08-ED3491E36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en-US" dirty="0"/>
              <a:t>Activity: </a:t>
            </a:r>
            <a:r>
              <a:rPr lang="en-US" b="0" dirty="0"/>
              <a:t>Character Encoding (10 Mins)</a:t>
            </a:r>
          </a:p>
        </p:txBody>
      </p:sp>
    </p:spTree>
    <p:extLst>
      <p:ext uri="{BB962C8B-B14F-4D97-AF65-F5344CB8AC3E}">
        <p14:creationId xmlns:p14="http://schemas.microsoft.com/office/powerpoint/2010/main" val="29563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Character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978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Discuss modern encryption standards, and in particular AES.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substitution and transposition ciphers.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321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153400" cy="704060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 and XOR Cipher</a:t>
            </a:r>
          </a:p>
        </p:txBody>
      </p:sp>
    </p:spTree>
    <p:extLst>
      <p:ext uri="{BB962C8B-B14F-4D97-AF65-F5344CB8AC3E}">
        <p14:creationId xmlns:p14="http://schemas.microsoft.com/office/powerpoint/2010/main" val="34279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BEC5-444E-FE43-9AE0-680BACDA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D616C-D936-C347-A173-B88B5116A07F}"/>
              </a:ext>
            </a:extLst>
          </p:cNvPr>
          <p:cNvSpPr txBox="1"/>
          <p:nvPr/>
        </p:nvSpPr>
        <p:spPr>
          <a:xfrm>
            <a:off x="457200" y="1034168"/>
            <a:ext cx="2930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                          </a:t>
            </a:r>
            <a:r>
              <a:rPr lang="en-US" sz="4000" b="1" dirty="0">
                <a:solidFill>
                  <a:srgbClr val="6CCCE6"/>
                </a:solidFill>
              </a:rPr>
              <a:t>1101000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71BA810E-990B-2C4F-93BE-0E0D9AE97A12}"/>
              </a:ext>
            </a:extLst>
          </p:cNvPr>
          <p:cNvSpPr/>
          <p:nvPr/>
        </p:nvSpPr>
        <p:spPr>
          <a:xfrm>
            <a:off x="722884" y="224871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9909E-1C4A-9D47-A800-B1E09278161C}"/>
              </a:ext>
            </a:extLst>
          </p:cNvPr>
          <p:cNvSpPr txBox="1"/>
          <p:nvPr/>
        </p:nvSpPr>
        <p:spPr>
          <a:xfrm>
            <a:off x="715073" y="329180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AE137-496C-B548-BD6E-C2886ACA667F}"/>
              </a:ext>
            </a:extLst>
          </p:cNvPr>
          <p:cNvSpPr txBox="1"/>
          <p:nvPr/>
        </p:nvSpPr>
        <p:spPr>
          <a:xfrm>
            <a:off x="4724400" y="3227125"/>
            <a:ext cx="4195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Group of 8 bits = Byte</a:t>
            </a:r>
          </a:p>
        </p:txBody>
      </p:sp>
    </p:spTree>
    <p:extLst>
      <p:ext uri="{BB962C8B-B14F-4D97-AF65-F5344CB8AC3E}">
        <p14:creationId xmlns:p14="http://schemas.microsoft.com/office/powerpoint/2010/main" val="39920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F366-0222-6A4E-92F3-ADD96FFE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72979-21EF-AF49-B739-692259807C84}"/>
              </a:ext>
            </a:extLst>
          </p:cNvPr>
          <p:cNvSpPr txBox="1"/>
          <p:nvPr/>
        </p:nvSpPr>
        <p:spPr>
          <a:xfrm>
            <a:off x="609600" y="914400"/>
            <a:ext cx="3048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6CCCE6"/>
                </a:solidFill>
              </a:rPr>
              <a:t>Privacy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Authenticity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Integrity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Non-repudiation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43A152D-D092-EA43-97CD-2B2FF402D88F}"/>
              </a:ext>
            </a:extLst>
          </p:cNvPr>
          <p:cNvSpPr/>
          <p:nvPr/>
        </p:nvSpPr>
        <p:spPr>
          <a:xfrm>
            <a:off x="3323019" y="1025502"/>
            <a:ext cx="14036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266688B-2C69-0D46-A8DB-84DB49A74235}"/>
              </a:ext>
            </a:extLst>
          </p:cNvPr>
          <p:cNvSpPr/>
          <p:nvPr/>
        </p:nvSpPr>
        <p:spPr>
          <a:xfrm>
            <a:off x="3340164" y="2342327"/>
            <a:ext cx="14036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8D0A5F7-638C-234F-973C-351971028CB2}"/>
              </a:ext>
            </a:extLst>
          </p:cNvPr>
          <p:cNvSpPr/>
          <p:nvPr/>
        </p:nvSpPr>
        <p:spPr>
          <a:xfrm>
            <a:off x="3340164" y="3742770"/>
            <a:ext cx="14036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5A614A6-0783-7148-95D0-2F1277B76751}"/>
              </a:ext>
            </a:extLst>
          </p:cNvPr>
          <p:cNvSpPr/>
          <p:nvPr/>
        </p:nvSpPr>
        <p:spPr>
          <a:xfrm>
            <a:off x="3340164" y="5153193"/>
            <a:ext cx="14036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D0A6C-5744-B94D-8B4C-271B0B970F94}"/>
              </a:ext>
            </a:extLst>
          </p:cNvPr>
          <p:cNvSpPr txBox="1"/>
          <p:nvPr/>
        </p:nvSpPr>
        <p:spPr>
          <a:xfrm>
            <a:off x="5181600" y="914400"/>
            <a:ext cx="3505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6CCCE6"/>
                </a:solidFill>
              </a:rPr>
              <a:t>Encryption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Digital Signatures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Hashes</a:t>
            </a:r>
          </a:p>
          <a:p>
            <a:endParaRPr lang="en-US" sz="3000" b="1" dirty="0">
              <a:solidFill>
                <a:srgbClr val="6CCCE6"/>
              </a:solidFill>
            </a:endParaRPr>
          </a:p>
          <a:p>
            <a:endParaRPr lang="en-US" sz="3000" b="1" dirty="0">
              <a:solidFill>
                <a:srgbClr val="6CCCE6"/>
              </a:solidFill>
            </a:endParaRPr>
          </a:p>
          <a:p>
            <a:r>
              <a:rPr lang="en-US" sz="3000" b="1" dirty="0">
                <a:solidFill>
                  <a:srgbClr val="6CCCE6"/>
                </a:solidFill>
              </a:rPr>
              <a:t>Signatures and</a:t>
            </a:r>
          </a:p>
          <a:p>
            <a:r>
              <a:rPr lang="en-US" sz="3000" b="1" dirty="0">
                <a:solidFill>
                  <a:srgbClr val="6CCCE6"/>
                </a:solidFill>
              </a:rPr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39482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6C71-318F-C64D-A044-7EE2ADB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81CB8-3307-D44F-A150-85F5196C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39751"/>
              </p:ext>
            </p:extLst>
          </p:nvPr>
        </p:nvGraphicFramePr>
        <p:xfrm>
          <a:off x="457200" y="1219200"/>
          <a:ext cx="8077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320931399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0416628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668656724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90981419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91522645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X^Y (XOR)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6517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4219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388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3602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7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6C71-318F-C64D-A044-7EE2ADB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7FD52E-D2E5-6C43-A340-D062EE579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50954"/>
              </p:ext>
            </p:extLst>
          </p:nvPr>
        </p:nvGraphicFramePr>
        <p:xfrm>
          <a:off x="1371600" y="2133600"/>
          <a:ext cx="6400800" cy="164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3006282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9942967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6084031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0404082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28500203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X^Y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61921"/>
                  </a:ext>
                </a:extLst>
              </a:tr>
              <a:tr h="81063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1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6C71-318F-C64D-A044-7EE2ADB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is Reversible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40F8F4-B614-EA4F-BF2D-5E8E0CEBE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3146"/>
              </p:ext>
            </p:extLst>
          </p:nvPr>
        </p:nvGraphicFramePr>
        <p:xfrm>
          <a:off x="2743200" y="1066800"/>
          <a:ext cx="3657600" cy="112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61526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710131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5515537"/>
                    </a:ext>
                  </a:extLst>
                </a:gridCol>
              </a:tblGrid>
              <a:tr h="30310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8504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61297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843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D1C815-6C80-8843-9201-FDBBCFBCB39B}"/>
              </a:ext>
            </a:extLst>
          </p:cNvPr>
          <p:cNvSpPr txBox="1"/>
          <p:nvPr/>
        </p:nvSpPr>
        <p:spPr>
          <a:xfrm>
            <a:off x="457200" y="2874942"/>
            <a:ext cx="76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	A ^ B = C</a:t>
            </a:r>
            <a:r>
              <a:rPr lang="en-US" sz="3000" dirty="0"/>
              <a:t>                             </a:t>
            </a:r>
            <a:r>
              <a:rPr lang="en-US" sz="3000" b="1" dirty="0"/>
              <a:t>C ^ B = A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F2E075C-157D-6E42-9E6D-B789FBA567E3}"/>
              </a:ext>
            </a:extLst>
          </p:cNvPr>
          <p:cNvSpPr/>
          <p:nvPr/>
        </p:nvSpPr>
        <p:spPr>
          <a:xfrm>
            <a:off x="3963924" y="293262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5106B-E3A3-DA4C-8391-BC5D1BA01948}"/>
              </a:ext>
            </a:extLst>
          </p:cNvPr>
          <p:cNvSpPr txBox="1"/>
          <p:nvPr/>
        </p:nvSpPr>
        <p:spPr>
          <a:xfrm>
            <a:off x="202887" y="4125408"/>
            <a:ext cx="87382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We can encrypt a number, A, by using a key, B, to </a:t>
            </a:r>
          </a:p>
          <a:p>
            <a:r>
              <a:rPr lang="en-US" sz="2800" b="1" i="1" dirty="0"/>
              <a:t>produce the encoded data in C</a:t>
            </a:r>
          </a:p>
          <a:p>
            <a:endParaRPr lang="en-US" sz="2800" b="1" i="1" dirty="0"/>
          </a:p>
          <a:p>
            <a:r>
              <a:rPr lang="en-US" sz="2800" b="1" i="1" dirty="0"/>
              <a:t>We can decrypt C by XOR-</a:t>
            </a:r>
            <a:r>
              <a:rPr lang="en-US" sz="2800" b="1" i="1" dirty="0" err="1"/>
              <a:t>ing</a:t>
            </a:r>
            <a:r>
              <a:rPr lang="en-US" sz="2800" b="1" i="1" dirty="0"/>
              <a:t> it with the key, B, </a:t>
            </a:r>
          </a:p>
          <a:p>
            <a:r>
              <a:rPr lang="en-US" sz="2800" b="1" i="1" dirty="0"/>
              <a:t>to retrieve the plaintext, A</a:t>
            </a:r>
          </a:p>
        </p:txBody>
      </p:sp>
    </p:spTree>
    <p:extLst>
      <p:ext uri="{BB962C8B-B14F-4D97-AF65-F5344CB8AC3E}">
        <p14:creationId xmlns:p14="http://schemas.microsoft.com/office/powerpoint/2010/main" val="6950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101B-E7AE-C447-948E-F8509EF4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/>
          <a:lstStyle/>
          <a:p>
            <a:r>
              <a:rPr lang="en-US" dirty="0"/>
              <a:t>Image Encrypted with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4F632-B28E-764B-86AA-61A7B8C5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0"/>
            <a:ext cx="462915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4F05A-D2E8-4040-AB4B-D87208F404B1}"/>
              </a:ext>
            </a:extLst>
          </p:cNvPr>
          <p:cNvSpPr txBox="1"/>
          <p:nvPr/>
        </p:nvSpPr>
        <p:spPr>
          <a:xfrm>
            <a:off x="7162800" y="590446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12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832D-6BCF-B444-8375-7C2FA987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Encrypted with 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8B1D3-0DAB-BA41-B7BD-35825802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17" y="762000"/>
            <a:ext cx="4693444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03C9E-BCB7-F142-9EF1-60CB572E219B}"/>
              </a:ext>
            </a:extLst>
          </p:cNvPr>
          <p:cNvSpPr txBox="1"/>
          <p:nvPr/>
        </p:nvSpPr>
        <p:spPr>
          <a:xfrm>
            <a:off x="7162800" y="595526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6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30A7-33DF-FB4E-AF21-9B92DF98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Encrypted with XOR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B22D-D48F-D849-B68A-3EAD8CC89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4570049" cy="5416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DC824-BBD7-6646-A186-487881CEA3FC}"/>
              </a:ext>
            </a:extLst>
          </p:cNvPr>
          <p:cNvSpPr txBox="1"/>
          <p:nvPr/>
        </p:nvSpPr>
        <p:spPr>
          <a:xfrm>
            <a:off x="6934200" y="5715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39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8FB2-1687-45CC-A791-2FE37BF8B2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599" y="914400"/>
            <a:ext cx="8715529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In this activity, you will: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Develop an intuition for the behavior of XOR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Build "truth tables" for AND, OR, and XOR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dirty="0"/>
              <a:t>Instructions: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Complete the three section of the worksheet</a:t>
            </a:r>
            <a:br>
              <a:rPr lang="en-US" sz="2000" dirty="0"/>
            </a:br>
            <a:endParaRPr lang="en-US" sz="200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XOR Practice</a:t>
            </a:r>
            <a:br>
              <a:rPr lang="en-US" sz="2000" dirty="0"/>
            </a:br>
            <a:endParaRPr lang="en-US" sz="200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Truth Tables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Questions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C808-8028-40C6-AE08-ED3491E36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en-US" dirty="0"/>
              <a:t>Activity: </a:t>
            </a:r>
            <a:r>
              <a:rPr lang="en-US" b="0" dirty="0"/>
              <a:t>XOR Cipher (7 Mins)</a:t>
            </a:r>
          </a:p>
        </p:txBody>
      </p:sp>
    </p:spTree>
    <p:extLst>
      <p:ext uri="{BB962C8B-B14F-4D97-AF65-F5344CB8AC3E}">
        <p14:creationId xmlns:p14="http://schemas.microsoft.com/office/powerpoint/2010/main" val="5881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XOR Cipher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5235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Discuss modern encryption standards, and in particular AES.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substitution and transposition ciphers.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633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0"/>
            <a:ext cx="8839200" cy="704060"/>
          </a:xfrm>
        </p:spPr>
        <p:txBody>
          <a:bodyPr>
            <a:normAutofit/>
          </a:bodyPr>
          <a:lstStyle/>
          <a:p>
            <a:r>
              <a:rPr lang="en-US" sz="3400" dirty="0"/>
              <a:t>Symmetric vs. Asymmetric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35400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Key Terms and Orientation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600" y="492416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100" dirty="0"/>
              <a:t>In this activity, you will familiarize yourself with some key terms in cryptography.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b="1" dirty="0"/>
              <a:t>Instructions:</a:t>
            </a:r>
            <a:endParaRPr lang="en-US" sz="2100" dirty="0"/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Open the file which contains key terms in cryptography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Use the Cryptography Terminology Resource and Wikipedia to define and give examples of these key terms</a:t>
            </a:r>
          </a:p>
        </p:txBody>
      </p:sp>
    </p:spTree>
    <p:extLst>
      <p:ext uri="{BB962C8B-B14F-4D97-AF65-F5344CB8AC3E}">
        <p14:creationId xmlns:p14="http://schemas.microsoft.com/office/powerpoint/2010/main" val="1324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DEB5-C594-DB4A-91B9-B97DDDF2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12D19-8CFA-1A48-9704-F2090851A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358900"/>
            <a:ext cx="7581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9E35-ACB7-CF42-94DD-D8B2AA97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2538-6324-9341-9B65-0BCED754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81117"/>
            <a:ext cx="4124092" cy="528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A7E2D-DB6D-FD46-8DF3-36064E125272}"/>
              </a:ext>
            </a:extLst>
          </p:cNvPr>
          <p:cNvSpPr txBox="1"/>
          <p:nvPr/>
        </p:nvSpPr>
        <p:spPr>
          <a:xfrm>
            <a:off x="4495800" y="1081117"/>
            <a:ext cx="4419600" cy="5170646"/>
          </a:xfrm>
          <a:prstGeom prst="rect">
            <a:avLst/>
          </a:prstGeom>
          <a:noFill/>
          <a:ln w="15875">
            <a:solidFill>
              <a:srgbClr val="1E4B87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200" b="1" dirty="0">
                <a:solidFill>
                  <a:srgbClr val="6CCCE6"/>
                </a:solidFill>
              </a:rPr>
              <a:t>  * </a:t>
            </a:r>
            <a:r>
              <a:rPr lang="en-US" sz="2600" b="1" dirty="0">
                <a:solidFill>
                  <a:srgbClr val="6CCCE6"/>
                </a:solidFill>
              </a:rPr>
              <a:t>Divide data into blocks (as in transposition)</a:t>
            </a:r>
          </a:p>
          <a:p>
            <a:r>
              <a:rPr lang="en-US" sz="2600" b="1" dirty="0">
                <a:solidFill>
                  <a:srgbClr val="6CCCE6"/>
                </a:solidFill>
              </a:rPr>
              <a:t>  </a:t>
            </a:r>
          </a:p>
          <a:p>
            <a:r>
              <a:rPr lang="en-US" sz="2600" b="1" dirty="0">
                <a:solidFill>
                  <a:srgbClr val="6CCCE6"/>
                </a:solidFill>
              </a:rPr>
              <a:t>  * Perform a substitution on each block</a:t>
            </a:r>
          </a:p>
          <a:p>
            <a:r>
              <a:rPr lang="en-US" sz="2600" b="1" dirty="0">
                <a:solidFill>
                  <a:srgbClr val="6CCCE6"/>
                </a:solidFill>
              </a:rPr>
              <a:t>  </a:t>
            </a:r>
          </a:p>
          <a:p>
            <a:r>
              <a:rPr lang="en-US" sz="2600" b="1" dirty="0">
                <a:solidFill>
                  <a:srgbClr val="6CCCE6"/>
                </a:solidFill>
              </a:rPr>
              <a:t>  * Perform a permutation of the resulting substitution</a:t>
            </a:r>
          </a:p>
          <a:p>
            <a:r>
              <a:rPr lang="en-US" sz="2600" b="1" dirty="0">
                <a:solidFill>
                  <a:srgbClr val="6CCCE6"/>
                </a:solidFill>
              </a:rPr>
              <a:t>  </a:t>
            </a:r>
          </a:p>
          <a:p>
            <a:r>
              <a:rPr lang="en-US" sz="2600" b="1" dirty="0">
                <a:solidFill>
                  <a:srgbClr val="6CCCE6"/>
                </a:solidFill>
              </a:rPr>
              <a:t>  * The key is </a:t>
            </a:r>
            <a:r>
              <a:rPr lang="en-US" sz="2600" b="1" dirty="0" err="1">
                <a:solidFill>
                  <a:srgbClr val="6CCCE6"/>
                </a:solidFill>
              </a:rPr>
              <a:t>XOR'ed</a:t>
            </a:r>
            <a:r>
              <a:rPr lang="en-US" sz="2600" b="1" dirty="0">
                <a:solidFill>
                  <a:srgbClr val="6CCCE6"/>
                </a:solidFill>
              </a:rPr>
              <a:t> with the resulting permutation</a:t>
            </a:r>
          </a:p>
        </p:txBody>
      </p:sp>
    </p:spTree>
    <p:extLst>
      <p:ext uri="{BB962C8B-B14F-4D97-AF65-F5344CB8AC3E}">
        <p14:creationId xmlns:p14="http://schemas.microsoft.com/office/powerpoint/2010/main" val="31475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6D7-C180-3447-BD7B-E359843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39625-8015-BE47-9747-CAF3E567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FFD1-1851-CD4A-819C-EA482FC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8A149-9E13-6441-8C16-A0B5C868FA5E}"/>
              </a:ext>
            </a:extLst>
          </p:cNvPr>
          <p:cNvSpPr/>
          <p:nvPr/>
        </p:nvSpPr>
        <p:spPr>
          <a:xfrm>
            <a:off x="838200" y="1655840"/>
            <a:ext cx="70104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000" b="1" dirty="0">
                <a:solidFill>
                  <a:srgbClr val="1E4B87"/>
                </a:solidFill>
              </a:rPr>
              <a:t>Alice</a:t>
            </a:r>
            <a:r>
              <a:rPr lang="en-US" sz="3000" dirty="0">
                <a:solidFill>
                  <a:srgbClr val="1E4B87"/>
                </a:solidFill>
              </a:rPr>
              <a:t>, </a:t>
            </a:r>
            <a:r>
              <a:rPr lang="en-US" sz="3000" b="1" dirty="0">
                <a:solidFill>
                  <a:srgbClr val="1E4B87"/>
                </a:solidFill>
              </a:rPr>
              <a:t>Bob</a:t>
            </a:r>
            <a:r>
              <a:rPr lang="en-US" sz="3000" dirty="0">
                <a:solidFill>
                  <a:srgbClr val="1E4B87"/>
                </a:solidFill>
              </a:rPr>
              <a:t>, </a:t>
            </a:r>
            <a:r>
              <a:rPr lang="en-US" sz="3000" b="1" dirty="0">
                <a:solidFill>
                  <a:srgbClr val="1E4B87"/>
                </a:solidFill>
              </a:rPr>
              <a:t>Eve</a:t>
            </a:r>
            <a:r>
              <a:rPr lang="en-US" sz="3000" dirty="0">
                <a:solidFill>
                  <a:srgbClr val="1E4B87"/>
                </a:solidFill>
              </a:rPr>
              <a:t>, and </a:t>
            </a:r>
            <a:r>
              <a:rPr lang="en-US" sz="3000" b="1" dirty="0">
                <a:solidFill>
                  <a:srgbClr val="1E4B87"/>
                </a:solidFill>
              </a:rPr>
              <a:t>Jane</a:t>
            </a:r>
            <a:br>
              <a:rPr lang="en-US" sz="3000" b="1" dirty="0">
                <a:solidFill>
                  <a:srgbClr val="1E4B87"/>
                </a:solidFill>
              </a:rPr>
            </a:br>
            <a:endParaRPr lang="en-US" sz="1300" dirty="0">
              <a:solidFill>
                <a:srgbClr val="6CCCE6"/>
              </a:solidFill>
            </a:endParaRPr>
          </a:p>
          <a:p>
            <a:pPr algn="ctr"/>
            <a:r>
              <a:rPr lang="en-US" sz="3000" b="1" dirty="0">
                <a:solidFill>
                  <a:srgbClr val="6CCCE6"/>
                </a:solidFill>
              </a:rPr>
              <a:t>Alice &lt;&gt; Bob</a:t>
            </a:r>
          </a:p>
          <a:p>
            <a:pPr algn="ctr"/>
            <a:r>
              <a:rPr lang="en-US" sz="3000" b="1" dirty="0">
                <a:solidFill>
                  <a:srgbClr val="6CCCE6"/>
                </a:solidFill>
              </a:rPr>
              <a:t>Alice &lt;&gt; Eve</a:t>
            </a:r>
          </a:p>
          <a:p>
            <a:pPr algn="ctr"/>
            <a:r>
              <a:rPr lang="en-US" sz="3000" b="1" dirty="0">
                <a:solidFill>
                  <a:srgbClr val="6CCCE6"/>
                </a:solidFill>
              </a:rPr>
              <a:t>Alice &lt;&gt; Jane</a:t>
            </a:r>
          </a:p>
          <a:p>
            <a:pPr algn="ctr"/>
            <a:r>
              <a:rPr lang="en-US" sz="3000" b="1" dirty="0">
                <a:solidFill>
                  <a:srgbClr val="6CCCE6"/>
                </a:solidFill>
              </a:rPr>
              <a:t>Bob &lt;&gt; Eve</a:t>
            </a:r>
          </a:p>
          <a:p>
            <a:pPr algn="ctr"/>
            <a:r>
              <a:rPr lang="en-US" sz="3000" b="1" dirty="0">
                <a:solidFill>
                  <a:srgbClr val="6CCCE6"/>
                </a:solidFill>
              </a:rPr>
              <a:t>Bob &lt;&gt; Jane</a:t>
            </a:r>
          </a:p>
          <a:p>
            <a:pPr algn="ctr"/>
            <a:r>
              <a:rPr lang="en-US" sz="3000" b="1" dirty="0">
                <a:solidFill>
                  <a:srgbClr val="6CCCE6"/>
                </a:solidFill>
              </a:rPr>
              <a:t>Jane &lt;&gt; Eve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A4095-7DA8-F44B-9F36-13FC07E5421D}"/>
              </a:ext>
            </a:extLst>
          </p:cNvPr>
          <p:cNvSpPr txBox="1"/>
          <p:nvPr/>
        </p:nvSpPr>
        <p:spPr>
          <a:xfrm>
            <a:off x="0" y="762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One key is required for every pair of people which wants to share encrypted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9B554-F102-804C-B571-2A6AB7AC2CAB}"/>
              </a:ext>
            </a:extLst>
          </p:cNvPr>
          <p:cNvSpPr txBox="1"/>
          <p:nvPr/>
        </p:nvSpPr>
        <p:spPr>
          <a:xfrm>
            <a:off x="567263" y="5623030"/>
            <a:ext cx="7704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6CCCE6"/>
                </a:solidFill>
              </a:rPr>
              <a:t>Six different keys are required!</a:t>
            </a:r>
          </a:p>
        </p:txBody>
      </p:sp>
    </p:spTree>
    <p:extLst>
      <p:ext uri="{BB962C8B-B14F-4D97-AF65-F5344CB8AC3E}">
        <p14:creationId xmlns:p14="http://schemas.microsoft.com/office/powerpoint/2010/main" val="5807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593F-BBD4-BA42-BD82-8C3FB27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4362E-D4A2-0E46-A1E6-B86DFD303BC2}"/>
              </a:ext>
            </a:extLst>
          </p:cNvPr>
          <p:cNvSpPr txBox="1"/>
          <p:nvPr/>
        </p:nvSpPr>
        <p:spPr>
          <a:xfrm>
            <a:off x="457200" y="1066800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1" dirty="0"/>
              <a:t>This key exchange problem motivates a model that uses  two keys instead of one. </a:t>
            </a:r>
          </a:p>
          <a:p>
            <a:endParaRPr lang="en-US" sz="3400" b="1" i="1" dirty="0"/>
          </a:p>
          <a:p>
            <a:endParaRPr lang="en-US" sz="3400" b="1" i="1" dirty="0"/>
          </a:p>
          <a:p>
            <a:r>
              <a:rPr lang="en-US" sz="3400" b="1" i="1" dirty="0"/>
              <a:t>This "two key" model is known as </a:t>
            </a:r>
            <a:r>
              <a:rPr lang="en-US" sz="3400" b="1" i="1" dirty="0">
                <a:solidFill>
                  <a:srgbClr val="6CCCE6"/>
                </a:solidFill>
              </a:rPr>
              <a:t>asymmetric cryptography</a:t>
            </a:r>
            <a:r>
              <a:rPr lang="en-US" sz="3400" b="1" i="1" dirty="0"/>
              <a:t>, or </a:t>
            </a:r>
            <a:r>
              <a:rPr lang="en-US" sz="3400" b="1" i="1" dirty="0">
                <a:solidFill>
                  <a:srgbClr val="6CCCE6"/>
                </a:solidFill>
              </a:rPr>
              <a:t>public-key cryptography</a:t>
            </a:r>
            <a:r>
              <a:rPr lang="en-US" sz="30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3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CF25-01DE-DC4C-B7F5-9DF9BD9E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6E779-0E7B-8940-94EE-42250C42B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64FB-B0E1-3F4D-A7D2-F17C036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1461-8AB3-6E43-9F54-408128B81690}"/>
              </a:ext>
            </a:extLst>
          </p:cNvPr>
          <p:cNvSpPr txBox="1"/>
          <p:nvPr/>
        </p:nvSpPr>
        <p:spPr>
          <a:xfrm>
            <a:off x="330201" y="990600"/>
            <a:ext cx="8280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Faster</a:t>
            </a:r>
            <a:br>
              <a:rPr lang="en-US" sz="3000" b="1" i="1" dirty="0">
                <a:solidFill>
                  <a:srgbClr val="6CCCE6"/>
                </a:solidFill>
              </a:rPr>
            </a:br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Less computationally intense</a:t>
            </a:r>
            <a:br>
              <a:rPr lang="en-US" sz="3000" b="1" i="1" dirty="0">
                <a:solidFill>
                  <a:srgbClr val="6CCCE6"/>
                </a:solidFill>
              </a:rPr>
            </a:br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Pose challenges due to the key-exchange problem</a:t>
            </a:r>
            <a:br>
              <a:rPr lang="en-US" sz="3000" b="1" i="1" dirty="0">
                <a:solidFill>
                  <a:srgbClr val="6CCCE6"/>
                </a:solidFill>
              </a:rPr>
            </a:br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The de facto standard symmetric algorithm is </a:t>
            </a:r>
            <a:r>
              <a:rPr lang="en-US" sz="3000" b="1" i="1" dirty="0">
                <a:solidFill>
                  <a:srgbClr val="1E4B87"/>
                </a:solidFill>
              </a:rPr>
              <a:t>AES</a:t>
            </a:r>
            <a:r>
              <a:rPr lang="en-US" sz="3000" b="1" i="1" dirty="0">
                <a:solidFill>
                  <a:srgbClr val="6CCCE6"/>
                </a:solidFill>
              </a:rPr>
              <a:t>, the Advanced Encryption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64FB-B0E1-3F4D-A7D2-F17C036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1461-8AB3-6E43-9F54-408128B81690}"/>
              </a:ext>
            </a:extLst>
          </p:cNvPr>
          <p:cNvSpPr txBox="1"/>
          <p:nvPr/>
        </p:nvSpPr>
        <p:spPr>
          <a:xfrm>
            <a:off x="304800" y="457200"/>
            <a:ext cx="843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More computationally intense</a:t>
            </a:r>
            <a:br>
              <a:rPr lang="en-US" sz="3000" b="1" i="1" dirty="0">
                <a:solidFill>
                  <a:srgbClr val="6CCCE6"/>
                </a:solidFill>
              </a:rPr>
            </a:br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Don't have a key-exchange problem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Easier to use with many people</a:t>
            </a:r>
            <a:br>
              <a:rPr lang="en-US" sz="3000" b="1" i="1" dirty="0">
                <a:solidFill>
                  <a:srgbClr val="6CCCE6"/>
                </a:solidFill>
              </a:rPr>
            </a:br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Used to verify identity/authenticity via digital signatures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Symmetric algorithms cannot do this</a:t>
            </a:r>
            <a:br>
              <a:rPr lang="en-US" sz="3000" b="1" i="1" dirty="0">
                <a:solidFill>
                  <a:srgbClr val="6CCCE6"/>
                </a:solidFill>
              </a:rPr>
            </a:br>
            <a:endParaRPr lang="en-US" sz="3000" b="1" i="1" dirty="0">
              <a:solidFill>
                <a:srgbClr val="6CCC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rgbClr val="6CCCE6"/>
                </a:solidFill>
              </a:rPr>
              <a:t>The de facto standard asymmetric algorithm is </a:t>
            </a:r>
            <a:r>
              <a:rPr lang="en-US" sz="3000" b="1" i="1" dirty="0">
                <a:solidFill>
                  <a:srgbClr val="1E4B87"/>
                </a:solidFill>
              </a:rPr>
              <a:t>RSA</a:t>
            </a:r>
            <a:r>
              <a:rPr lang="en-US" sz="3000" b="1" i="1" dirty="0">
                <a:solidFill>
                  <a:srgbClr val="6CCCE6"/>
                </a:solidFill>
              </a:rPr>
              <a:t>, the </a:t>
            </a:r>
            <a:r>
              <a:rPr lang="en-US" sz="3000" b="1" i="1" dirty="0" err="1">
                <a:solidFill>
                  <a:srgbClr val="6CCCE6"/>
                </a:solidFill>
              </a:rPr>
              <a:t>Rivest</a:t>
            </a:r>
            <a:r>
              <a:rPr lang="en-US" sz="3000" b="1" i="1" dirty="0">
                <a:solidFill>
                  <a:srgbClr val="6CCCE6"/>
                </a:solidFill>
              </a:rPr>
              <a:t>-Shamir-</a:t>
            </a:r>
            <a:r>
              <a:rPr lang="en-US" sz="3000" b="1" i="1" dirty="0" err="1">
                <a:solidFill>
                  <a:srgbClr val="6CCCE6"/>
                </a:solidFill>
              </a:rPr>
              <a:t>Adleman</a:t>
            </a:r>
            <a:r>
              <a:rPr lang="en-US" sz="3000" b="1" i="1" dirty="0">
                <a:solidFill>
                  <a:srgbClr val="6CCCE6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152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Discuss modern encryption standards, and in particular AES.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substitution and transposition ciphers.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20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839200" cy="704060"/>
          </a:xfrm>
        </p:spPr>
        <p:txBody>
          <a:bodyPr>
            <a:normAutofit/>
          </a:bodyPr>
          <a:lstStyle/>
          <a:p>
            <a:r>
              <a:rPr lang="en-US" dirty="0"/>
              <a:t>Encrypting Data with OpenSSL</a:t>
            </a:r>
          </a:p>
        </p:txBody>
      </p:sp>
    </p:spTree>
    <p:extLst>
      <p:ext uri="{BB962C8B-B14F-4D97-AF65-F5344CB8AC3E}">
        <p14:creationId xmlns:p14="http://schemas.microsoft.com/office/powerpoint/2010/main" val="41254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Key Terms and Orientation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5784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with SSL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AA0D-915D-4B34-9221-E5233347E722}"/>
              </a:ext>
            </a:extLst>
          </p:cNvPr>
          <p:cNvSpPr txBox="1"/>
          <p:nvPr/>
        </p:nvSpPr>
        <p:spPr>
          <a:xfrm>
            <a:off x="152400" y="342900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`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` program</a:t>
            </a:r>
          </a:p>
          <a:p>
            <a:r>
              <a:rPr lang="en-US" sz="3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</a:t>
            </a:r>
          </a:p>
          <a:p>
            <a:r>
              <a:rPr lang="en-US" sz="3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-aes-256-cbc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cipher to use</a:t>
            </a:r>
          </a:p>
          <a:p>
            <a:r>
              <a:rPr lang="en-US" sz="3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file to encrypt</a:t>
            </a:r>
          </a:p>
          <a:p>
            <a:r>
              <a:rPr lang="en-US" sz="3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-out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file to save the encrypted output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B0AE-4431-4DC3-9557-F541EABF5535}"/>
              </a:ext>
            </a:extLst>
          </p:cNvPr>
          <p:cNvSpPr txBox="1"/>
          <p:nvPr/>
        </p:nvSpPr>
        <p:spPr>
          <a:xfrm>
            <a:off x="304800" y="990600"/>
            <a:ext cx="8686800" cy="2369880"/>
          </a:xfrm>
          <a:prstGeom prst="rect">
            <a:avLst/>
          </a:prstGeom>
          <a:noFill/>
          <a:ln cmpd="sng">
            <a:solidFill>
              <a:srgbClr val="1E4B87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-aes-256-cbc -in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encrypted_output</a:t>
            </a:r>
            <a:endParaRPr lang="en-US" sz="40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8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 with SSL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AA0D-915D-4B34-9221-E5233347E722}"/>
              </a:ext>
            </a:extLst>
          </p:cNvPr>
          <p:cNvSpPr txBox="1"/>
          <p:nvPr/>
        </p:nvSpPr>
        <p:spPr>
          <a:xfrm>
            <a:off x="152400" y="3429000"/>
            <a:ext cx="922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decrypt</a:t>
            </a:r>
          </a:p>
          <a:p>
            <a:r>
              <a:rPr lang="en-US" sz="3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-in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encrypted file to decrypt</a:t>
            </a:r>
          </a:p>
          <a:p>
            <a:r>
              <a:rPr lang="en-US" sz="3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-pass pass:&lt;password&gt;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password to use to decrypt.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B0AE-4431-4DC3-9557-F541EABF5535}"/>
              </a:ext>
            </a:extLst>
          </p:cNvPr>
          <p:cNvSpPr txBox="1"/>
          <p:nvPr/>
        </p:nvSpPr>
        <p:spPr>
          <a:xfrm>
            <a:off x="76200" y="990600"/>
            <a:ext cx="8686800" cy="1938992"/>
          </a:xfrm>
          <a:prstGeom prst="rect">
            <a:avLst/>
          </a:prstGeom>
          <a:noFill/>
          <a:ln cmpd="sng">
            <a:solidFill>
              <a:srgbClr val="1E4B87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-aes-256-cbc -d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-in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encrypted_output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-pass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pass:hello</a:t>
            </a:r>
            <a:endParaRPr lang="en-US" sz="28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 this activity you will use the command-line tool OpenSSL to encrypt data with the AES symmetric cipher.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Instructions</a:t>
            </a:r>
            <a:br>
              <a:rPr lang="en-US" sz="2400" b="1" dirty="0"/>
            </a:br>
            <a:endParaRPr lang="en-US" sz="2400" b="1" dirty="0"/>
          </a:p>
          <a:p>
            <a:pPr lvl="1">
              <a:lnSpc>
                <a:spcPct val="120000"/>
              </a:lnSpc>
            </a:pPr>
            <a:r>
              <a:rPr lang="en-US" sz="2400" dirty="0"/>
              <a:t>Follow the steps in the worksheet to generate your key and IV, encrypt, and decrypt your messages.</a:t>
            </a:r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Send your partner an encrypted message, your key, and your IV. Verify that they're able to decrypt the message.</a:t>
            </a:r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Answer the questions in the 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0" y="80936"/>
            <a:ext cx="6124729" cy="411480"/>
          </a:xfrm>
        </p:spPr>
        <p:txBody>
          <a:bodyPr/>
          <a:lstStyle/>
          <a:p>
            <a:r>
              <a:rPr lang="en-US" dirty="0"/>
              <a:t>Activity: Symmetric Encryption with OpenSSL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Symmetric Encryption with OpenSSL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686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Discuss modern encryption standards, and in particular AES.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substitution and transposition ciphers.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666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152400" y="687721"/>
            <a:ext cx="8839200" cy="844846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br>
              <a:rPr lang="en-US" sz="2100" b="1" dirty="0"/>
            </a:br>
            <a:endParaRPr lang="en-US" sz="21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/>
              <a:t>Articulate the goals of cryptography: privacy, authentication, integrity, and non-repudiation.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Discuss modern encryption standards, and in particular AES.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substitution and transposition ciphers.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Explain how textual data can be represented in binary, octal, and hex.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Determine the output of the XOR operation given two input bitstreams.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Compare and contrast symmetric and asymmetric cryptography.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1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100" dirty="0"/>
              <a:t>Use OpenSSL to encrypt data with a symmetric key.</a:t>
            </a:r>
          </a:p>
          <a:p>
            <a:br>
              <a:rPr lang="en-US" sz="2400" dirty="0"/>
            </a:b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4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pPr marL="171450" indent="-171450">
              <a:buFont typeface="Wingdings" pitchFamily="2" charset="2"/>
              <a:buChar char="q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65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534400" cy="704060"/>
          </a:xfrm>
        </p:spPr>
        <p:txBody>
          <a:bodyPr>
            <a:noAutofit/>
          </a:bodyPr>
          <a:lstStyle/>
          <a:p>
            <a:r>
              <a:rPr lang="en-US" sz="3600" dirty="0"/>
              <a:t>Modern Cryptosystems and </a:t>
            </a:r>
            <a:r>
              <a:rPr lang="en-US" sz="3500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985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41173</TotalTime>
  <Words>2015</Words>
  <Application>Microsoft Macintosh PowerPoint</Application>
  <PresentationFormat>On-screen Show (4:3)</PresentationFormat>
  <Paragraphs>713</Paragraphs>
  <Slides>74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-apple-system</vt:lpstr>
      <vt:lpstr>Arial</vt:lpstr>
      <vt:lpstr>Calibri</vt:lpstr>
      <vt:lpstr>Courier New</vt:lpstr>
      <vt:lpstr>Roboto</vt:lpstr>
      <vt:lpstr>Wingdings</vt:lpstr>
      <vt:lpstr>Trilogy_Class_Template</vt:lpstr>
      <vt:lpstr>Intro to Cryptography</vt:lpstr>
      <vt:lpstr>Today’s Goals</vt:lpstr>
      <vt:lpstr>Why Cryptography Matters</vt:lpstr>
      <vt:lpstr>Goals of Cryptography</vt:lpstr>
      <vt:lpstr>Goals of Cryptography</vt:lpstr>
      <vt:lpstr>PowerPoint Presentation</vt:lpstr>
      <vt:lpstr>Key Terms and Orientation</vt:lpstr>
      <vt:lpstr>Today’s Goals</vt:lpstr>
      <vt:lpstr>Modern Cryptosystems and Standards</vt:lpstr>
      <vt:lpstr>Encryption, Decryption, Keys</vt:lpstr>
      <vt:lpstr>Goals of Cryptography, Revisited</vt:lpstr>
      <vt:lpstr>Privacy/ Confidentiality </vt:lpstr>
      <vt:lpstr>Examples of Protecting Data at Rest</vt:lpstr>
      <vt:lpstr>Protecting Data in Motion is More Complicated</vt:lpstr>
      <vt:lpstr>Examples of Protecting Data in Motion</vt:lpstr>
      <vt:lpstr>Examples of Cryptography for Authentication</vt:lpstr>
      <vt:lpstr>Protecting Integrity</vt:lpstr>
      <vt:lpstr>AES</vt:lpstr>
      <vt:lpstr>PowerPoint Presentation</vt:lpstr>
      <vt:lpstr>PowerPoint Presentation</vt:lpstr>
      <vt:lpstr>DES Death March</vt:lpstr>
      <vt:lpstr>Today’s Goals</vt:lpstr>
      <vt:lpstr>Ciphers and Keys</vt:lpstr>
      <vt:lpstr>The Key Concept in Cryptography</vt:lpstr>
      <vt:lpstr>Strength vs Computational Efficiency</vt:lpstr>
      <vt:lpstr>History of Caesar Cipher</vt:lpstr>
      <vt:lpstr>How the Caesar Cipher Works</vt:lpstr>
      <vt:lpstr>Caesar At Work (Message Encoding)</vt:lpstr>
      <vt:lpstr>Caesar At Work (Message Encoding)</vt:lpstr>
      <vt:lpstr>Caesar At Work (Message Encoding)</vt:lpstr>
      <vt:lpstr>Permutation</vt:lpstr>
      <vt:lpstr>Transposition Cipher</vt:lpstr>
      <vt:lpstr>Transposition Cipher</vt:lpstr>
      <vt:lpstr>PowerPoint Presentation</vt:lpstr>
      <vt:lpstr>Simple Ciphers and Keyspaces</vt:lpstr>
      <vt:lpstr>Today’s Goals</vt:lpstr>
      <vt:lpstr>Character Encoding and Binary Representation</vt:lpstr>
      <vt:lpstr>ASCII Encoding</vt:lpstr>
      <vt:lpstr>Binary</vt:lpstr>
      <vt:lpstr>Binary</vt:lpstr>
      <vt:lpstr>Hexadecimal </vt:lpstr>
      <vt:lpstr>Hexadecimal </vt:lpstr>
      <vt:lpstr>Octal</vt:lpstr>
      <vt:lpstr>Character Encoding</vt:lpstr>
      <vt:lpstr>PowerPoint Presentation</vt:lpstr>
      <vt:lpstr>Character Encoding</vt:lpstr>
      <vt:lpstr>Today’s Goals</vt:lpstr>
      <vt:lpstr>Bitwise Operators and XOR Cipher</vt:lpstr>
      <vt:lpstr>Bits and Bytes</vt:lpstr>
      <vt:lpstr>Bitwise Operator</vt:lpstr>
      <vt:lpstr>Bitwise Operator</vt:lpstr>
      <vt:lpstr>XOR is Reversible</vt:lpstr>
      <vt:lpstr>Image Encrypted with AND</vt:lpstr>
      <vt:lpstr>Image Encrypted with OR</vt:lpstr>
      <vt:lpstr>Image Encrypted with XOR</vt:lpstr>
      <vt:lpstr>PowerPoint Presentation</vt:lpstr>
      <vt:lpstr>XOR Cipher</vt:lpstr>
      <vt:lpstr>Today’s Goals</vt:lpstr>
      <vt:lpstr>Symmetric vs. Asymmetric Cryptography</vt:lpstr>
      <vt:lpstr>Symmetric Encryption</vt:lpstr>
      <vt:lpstr>Symmetric Encryption</vt:lpstr>
      <vt:lpstr>Symmetric Encryption</vt:lpstr>
      <vt:lpstr>Key Exchange</vt:lpstr>
      <vt:lpstr>Asymmetric Cryptography</vt:lpstr>
      <vt:lpstr>Asymmetric Cryptography</vt:lpstr>
      <vt:lpstr>Symmetric Algorithms</vt:lpstr>
      <vt:lpstr>Asymmetric Algorithms</vt:lpstr>
      <vt:lpstr>Today’s Goals</vt:lpstr>
      <vt:lpstr>Encrypting Data with OpenSSL</vt:lpstr>
      <vt:lpstr>Encrypting with SSL </vt:lpstr>
      <vt:lpstr>Decrypting with SSL </vt:lpstr>
      <vt:lpstr>PowerPoint Presentation</vt:lpstr>
      <vt:lpstr>Symmetric Encryption with OpenSSL</vt:lpstr>
      <vt:lpstr>Today’s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Ann John</cp:lastModifiedBy>
  <cp:revision>2140</cp:revision>
  <cp:lastPrinted>2016-01-30T16:23:56Z</cp:lastPrinted>
  <dcterms:created xsi:type="dcterms:W3CDTF">2015-01-20T17:19:00Z</dcterms:created>
  <dcterms:modified xsi:type="dcterms:W3CDTF">2018-12-04T19:13:50Z</dcterms:modified>
</cp:coreProperties>
</file>