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07" r:id="rId2"/>
    <p:sldId id="725" r:id="rId3"/>
    <p:sldId id="674" r:id="rId4"/>
    <p:sldId id="595" r:id="rId5"/>
    <p:sldId id="735" r:id="rId6"/>
    <p:sldId id="738" r:id="rId7"/>
    <p:sldId id="736" r:id="rId8"/>
    <p:sldId id="737" r:id="rId9"/>
    <p:sldId id="739" r:id="rId10"/>
    <p:sldId id="753" r:id="rId11"/>
    <p:sldId id="740" r:id="rId12"/>
    <p:sldId id="741" r:id="rId13"/>
    <p:sldId id="726" r:id="rId14"/>
    <p:sldId id="754" r:id="rId15"/>
    <p:sldId id="742" r:id="rId16"/>
    <p:sldId id="729" r:id="rId17"/>
    <p:sldId id="728" r:id="rId18"/>
    <p:sldId id="743" r:id="rId19"/>
    <p:sldId id="744" r:id="rId20"/>
    <p:sldId id="755" r:id="rId21"/>
    <p:sldId id="666" r:id="rId22"/>
    <p:sldId id="745" r:id="rId23"/>
    <p:sldId id="746" r:id="rId24"/>
    <p:sldId id="731" r:id="rId25"/>
    <p:sldId id="732" r:id="rId26"/>
    <p:sldId id="756" r:id="rId27"/>
    <p:sldId id="747" r:id="rId28"/>
    <p:sldId id="748" r:id="rId29"/>
    <p:sldId id="733" r:id="rId30"/>
    <p:sldId id="750" r:id="rId31"/>
    <p:sldId id="751" r:id="rId32"/>
    <p:sldId id="752" r:id="rId33"/>
    <p:sldId id="757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Ann John" initials="AJ" lastIdx="3" clrIdx="1">
    <p:extLst>
      <p:ext uri="{19B8F6BF-5375-455C-9EA6-DF929625EA0E}">
        <p15:presenceInfo xmlns:p15="http://schemas.microsoft.com/office/powerpoint/2012/main" userId="7df219c60c194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6CCCE6"/>
    <a:srgbClr val="FFCC00"/>
    <a:srgbClr val="FFF2CC"/>
    <a:srgbClr val="C0504D"/>
    <a:srgbClr val="FF8200"/>
    <a:srgbClr val="BF5700"/>
    <a:srgbClr val="1D1A36"/>
    <a:srgbClr val="262626"/>
    <a:srgbClr val="1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0" autoAdjust="0"/>
    <p:restoredTop sz="88298" autoAdjust="0"/>
  </p:normalViewPr>
  <p:slideViewPr>
    <p:cSldViewPr>
      <p:cViewPr varScale="1">
        <p:scale>
          <a:sx n="100" d="100"/>
          <a:sy n="100" d="100"/>
        </p:scale>
        <p:origin x="24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3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7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85043"/>
            <a:ext cx="8747009" cy="710167"/>
          </a:xfrm>
        </p:spPr>
        <p:txBody>
          <a:bodyPr>
            <a:noAutofit/>
          </a:bodyPr>
          <a:lstStyle/>
          <a:p>
            <a:r>
              <a:rPr lang="en-US" sz="3000" i="1" dirty="0"/>
              <a:t>Asymmetric Encryption and Digital 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5.2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40849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5F9-A3D5-3B40-A19E-E8B40D4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A7063-B36C-1D41-A895-A36E40ED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5F9-A3D5-3B40-A19E-E8B40D4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89320-CAE2-C84C-9018-9A571B28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5181600" cy="50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Public Key Cryptography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In this activity, you will:</a:t>
            </a:r>
          </a:p>
          <a:p>
            <a:r>
              <a:rPr lang="en-US" sz="2200" dirty="0"/>
              <a:t>Investigate a specific scenario to review the structure of asymmetric algorithms.</a:t>
            </a:r>
          </a:p>
          <a:p>
            <a:r>
              <a:rPr lang="en-US" sz="2200" dirty="0"/>
              <a:t>Learn about the the SSL/TLS Handshake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Instructions:</a:t>
            </a:r>
          </a:p>
          <a:p>
            <a:r>
              <a:rPr lang="en-US" sz="2200" dirty="0"/>
              <a:t>Complete the activity using the instructions in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3081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707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2EE6-BA0A-9B43-A1BF-D2E555D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 with GPG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687BD-FF0B-D041-A150-98FACC69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50800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8717E-A6D4-6241-A6F8-4D5254784EF3}"/>
              </a:ext>
            </a:extLst>
          </p:cNvPr>
          <p:cNvSpPr txBox="1"/>
          <p:nvPr/>
        </p:nvSpPr>
        <p:spPr>
          <a:xfrm>
            <a:off x="342900" y="3962400"/>
            <a:ext cx="58293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1E4B87"/>
                </a:solidFill>
              </a:rPr>
              <a:t>1. Generate a public/private key</a:t>
            </a:r>
            <a:br>
              <a:rPr lang="en-US" sz="2600" b="1" i="1" dirty="0">
                <a:solidFill>
                  <a:srgbClr val="1E4B87"/>
                </a:solidFill>
              </a:rPr>
            </a:br>
            <a:endParaRPr lang="en-US" sz="2600" b="1" i="1" dirty="0">
              <a:solidFill>
                <a:srgbClr val="1E4B87"/>
              </a:solidFill>
            </a:endParaRPr>
          </a:p>
          <a:p>
            <a:r>
              <a:rPr lang="en-US" sz="2600" b="1" i="1" dirty="0">
                <a:solidFill>
                  <a:srgbClr val="1E4B87"/>
                </a:solidFill>
              </a:rPr>
              <a:t>2. Export and share the key</a:t>
            </a:r>
            <a:br>
              <a:rPr lang="en-US" sz="2600" b="1" i="1" dirty="0">
                <a:solidFill>
                  <a:srgbClr val="1E4B87"/>
                </a:solidFill>
              </a:rPr>
            </a:br>
            <a:endParaRPr lang="en-US" sz="2600" b="1" i="1" dirty="0">
              <a:solidFill>
                <a:srgbClr val="1E4B87"/>
              </a:solidFill>
            </a:endParaRPr>
          </a:p>
          <a:p>
            <a:r>
              <a:rPr lang="en-US" sz="2600" b="1" i="1" dirty="0">
                <a:solidFill>
                  <a:srgbClr val="1E4B87"/>
                </a:solidFill>
              </a:rPr>
              <a:t>3. Encrypt/Decrypt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Installing GPG (5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In this activity you will ensure that you have GPG installed.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GPG comes pre-installed in </a:t>
            </a:r>
            <a:r>
              <a:rPr lang="en-US" sz="2000" dirty="0" err="1"/>
              <a:t>GitBash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Mac users will need to do the following steps:</a:t>
            </a:r>
          </a:p>
          <a:p>
            <a:endParaRPr lang="en-US" sz="2000" dirty="0"/>
          </a:p>
          <a:p>
            <a:pPr lvl="1"/>
            <a:r>
              <a:rPr lang="en-US" sz="2000" dirty="0"/>
              <a:t>Go to </a:t>
            </a:r>
            <a:r>
              <a:rPr lang="en-US" sz="2000" dirty="0">
                <a:hlinkClick r:id="rId3"/>
              </a:rPr>
              <a:t>https://brew.sh/</a:t>
            </a:r>
            <a:endParaRPr lang="en-US" sz="2000" dirty="0"/>
          </a:p>
          <a:p>
            <a:pPr lvl="1"/>
            <a:r>
              <a:rPr lang="en-US" sz="2000" dirty="0"/>
              <a:t>Copy and paste the command to install into Terminal</a:t>
            </a:r>
          </a:p>
          <a:p>
            <a:pPr lvl="1"/>
            <a:r>
              <a:rPr lang="en-US" sz="2000" dirty="0"/>
              <a:t>Once done, enter the command `brew update`</a:t>
            </a:r>
          </a:p>
          <a:p>
            <a:pPr lvl="1"/>
            <a:r>
              <a:rPr lang="en-US" sz="2000" dirty="0"/>
              <a:t>Then enter `brew install </a:t>
            </a:r>
            <a:r>
              <a:rPr lang="en-US" sz="2000" dirty="0" err="1"/>
              <a:t>gpg</a:t>
            </a:r>
            <a:r>
              <a:rPr lang="en-US" sz="2000" dirty="0"/>
              <a:t>`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5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Generating Keypairs and Encrypting/Decrypting with GPG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7155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512174-14C8-CA40-9B39-F2CB2E04B2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this activity you  will use GNU Privacy Guard (GPG) to: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dirty="0"/>
              <a:t>Generate a public/private keypair</a:t>
            </a:r>
          </a:p>
          <a:p>
            <a:pPr lvl="1"/>
            <a:r>
              <a:rPr lang="en-US" sz="2200" dirty="0"/>
              <a:t>Generate a revocation certificate</a:t>
            </a:r>
          </a:p>
          <a:p>
            <a:pPr lvl="1"/>
            <a:r>
              <a:rPr lang="en-US" sz="2200" dirty="0"/>
              <a:t>Encrypt and decrypt data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b="1" dirty="0"/>
              <a:t>Instructions</a:t>
            </a:r>
          </a:p>
          <a:p>
            <a:endParaRPr lang="en-US" sz="2200" b="1" dirty="0"/>
          </a:p>
          <a:p>
            <a:pPr lvl="1"/>
            <a:r>
              <a:rPr lang="en-US" sz="2200" dirty="0"/>
              <a:t>Complete the activity using the instructions in the file provided to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54D6-ACA2-AE4E-805F-C68FBEC73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Encrypting with GPG (10 min)</a:t>
            </a:r>
          </a:p>
        </p:txBody>
      </p:sp>
    </p:spTree>
    <p:extLst>
      <p:ext uri="{BB962C8B-B14F-4D97-AF65-F5344CB8AC3E}">
        <p14:creationId xmlns:p14="http://schemas.microsoft.com/office/powerpoint/2010/main" val="34363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Encrypting with GPG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55778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5600" y="80936"/>
            <a:ext cx="6048529" cy="411480"/>
          </a:xfrm>
        </p:spPr>
        <p:txBody>
          <a:bodyPr/>
          <a:lstStyle/>
          <a:p>
            <a:r>
              <a:rPr lang="en-US" dirty="0"/>
              <a:t>Warm-Up Activity: Cryptography Refresher (7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200" dirty="0"/>
              <a:t>In this activity, you’ll answer questions to review the topics covered in Day 1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Instructions:</a:t>
            </a:r>
          </a:p>
          <a:p>
            <a:pPr marL="0" indent="0">
              <a:buNone/>
            </a:pPr>
            <a:endParaRPr lang="en-US" sz="2200" b="1" dirty="0"/>
          </a:p>
          <a:p>
            <a:pPr lvl="1"/>
            <a:r>
              <a:rPr lang="en-US" sz="2200" dirty="0"/>
              <a:t>Complete the activity using the instructions in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1324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2993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606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B58-8E76-5049-AD64-A020347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1E20B-9450-5A47-B91A-47139D1FD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5715000" cy="54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B58-8E76-5049-AD64-A020347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with GPG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1733B-98E9-9B4F-9A72-CD2CB0E51057}"/>
              </a:ext>
            </a:extLst>
          </p:cNvPr>
          <p:cNvSpPr txBox="1"/>
          <p:nvPr/>
        </p:nvSpPr>
        <p:spPr>
          <a:xfrm>
            <a:off x="304801" y="990600"/>
            <a:ext cx="838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1E4B87"/>
                </a:solidFill>
              </a:rPr>
              <a:t>"All at once" </a:t>
            </a:r>
          </a:p>
          <a:p>
            <a:r>
              <a:rPr lang="en-US" sz="2600" dirty="0"/>
              <a:t>i.e., GPG generates an encrypted message with an appended signature</a:t>
            </a:r>
          </a:p>
          <a:p>
            <a:endParaRPr lang="en-US" sz="2600" dirty="0"/>
          </a:p>
          <a:p>
            <a:r>
              <a:rPr lang="en-US" sz="2600" b="1" i="1" dirty="0" err="1">
                <a:solidFill>
                  <a:srgbClr val="1E4B87"/>
                </a:solidFill>
              </a:rPr>
              <a:t>Clearsigned</a:t>
            </a:r>
            <a:endParaRPr lang="en-US" sz="2600" b="1" i="1" dirty="0">
              <a:solidFill>
                <a:srgbClr val="1E4B87"/>
              </a:solidFill>
            </a:endParaRPr>
          </a:p>
          <a:p>
            <a:r>
              <a:rPr lang="en-US" sz="2600" dirty="0"/>
              <a:t>i.e., GPG generates a signature, which it attaches to the </a:t>
            </a:r>
            <a:r>
              <a:rPr lang="en-US" sz="2600" i="1" dirty="0"/>
              <a:t>unencrypted</a:t>
            </a:r>
            <a:r>
              <a:rPr lang="en-US" sz="2600" dirty="0"/>
              <a:t> message</a:t>
            </a:r>
          </a:p>
          <a:p>
            <a:endParaRPr lang="en-US" sz="2600" dirty="0"/>
          </a:p>
          <a:p>
            <a:r>
              <a:rPr lang="en-US" sz="2600" b="1" i="1" dirty="0">
                <a:solidFill>
                  <a:srgbClr val="1E4B87"/>
                </a:solidFill>
              </a:rPr>
              <a:t>Detached Signatures</a:t>
            </a:r>
          </a:p>
          <a:p>
            <a:r>
              <a:rPr lang="en-US" sz="2600" dirty="0"/>
              <a:t>i.e., GPG generates an encrypted document, </a:t>
            </a:r>
            <a:r>
              <a:rPr lang="en-US" sz="2600" i="1" dirty="0"/>
              <a:t>without</a:t>
            </a:r>
            <a:r>
              <a:rPr lang="en-US" sz="2600" dirty="0"/>
              <a:t> an appended signature; and a separate file containing the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Signing Documents (13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In this activity, you'll use GPG to</a:t>
            </a:r>
          </a:p>
          <a:p>
            <a:r>
              <a:rPr lang="en-US" sz="2200" dirty="0"/>
              <a:t>Sign documents</a:t>
            </a:r>
          </a:p>
          <a:p>
            <a:r>
              <a:rPr lang="en-US" sz="2200" dirty="0"/>
              <a:t>Verify signatures</a:t>
            </a:r>
          </a:p>
          <a:p>
            <a:r>
              <a:rPr lang="en-US" sz="2200" dirty="0"/>
              <a:t>Generate </a:t>
            </a:r>
            <a:r>
              <a:rPr lang="en-US" sz="2200" dirty="0" err="1"/>
              <a:t>clearsigned</a:t>
            </a:r>
            <a:r>
              <a:rPr lang="en-US" sz="2200" dirty="0"/>
              <a:t> documents and detached signatures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Instructions</a:t>
            </a:r>
          </a:p>
          <a:p>
            <a:r>
              <a:rPr lang="en-US" sz="2200" dirty="0"/>
              <a:t>Complete the activity using the instructions in the file provided to you </a:t>
            </a:r>
          </a:p>
          <a:p>
            <a:endParaRPr lang="en-US" sz="2200" dirty="0"/>
          </a:p>
          <a:p>
            <a:r>
              <a:rPr lang="en-US" sz="2200" dirty="0"/>
              <a:t>Answer the questions in the file as you complete the activity.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Note</a:t>
            </a:r>
            <a:r>
              <a:rPr lang="en-US" sz="2200" dirty="0"/>
              <a:t>: You will need to figure out  how to generate detached signatures and </a:t>
            </a:r>
            <a:r>
              <a:rPr lang="en-US" sz="2200" dirty="0" err="1"/>
              <a:t>clearsigned</a:t>
            </a:r>
            <a:r>
              <a:rPr lang="en-US" sz="2200" dirty="0"/>
              <a:t> documents</a:t>
            </a:r>
          </a:p>
        </p:txBody>
      </p:sp>
    </p:spTree>
    <p:extLst>
      <p:ext uri="{BB962C8B-B14F-4D97-AF65-F5344CB8AC3E}">
        <p14:creationId xmlns:p14="http://schemas.microsoft.com/office/powerpoint/2010/main" val="14771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Signing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6147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4100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A7F6-A734-554B-8557-5C624FEE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57CD1-5525-7D48-A9B2-F482E553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44616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14D-3547-F046-B7E3-2D762169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7DBE0-5DEB-744A-A1D1-7B596349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Certificate Authorities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9906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In this activity, you will: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Dig deeper into Certificate Authorities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Learn more about the Web of Trust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2000" dirty="0"/>
            </a:br>
            <a:r>
              <a:rPr lang="en-US" sz="2000" b="1" dirty="0"/>
              <a:t>Instructions:</a:t>
            </a:r>
            <a:endParaRPr lang="en-US" sz="2000" dirty="0"/>
          </a:p>
          <a:p>
            <a:r>
              <a:rPr lang="en-US" sz="2000" dirty="0"/>
              <a:t>Complete the activity using the instructions in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3456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Cryptography Refresher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5784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5008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Inspecting Certificates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9906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In this partner activity, you will: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Research and answer questions on different types of certificates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Open up the "Manage Certificates" dialog in Chrome and inspect certificates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2200" dirty="0"/>
            </a:br>
            <a:r>
              <a:rPr lang="en-US" sz="2200" b="1" dirty="0"/>
              <a:t>Instructions:</a:t>
            </a:r>
            <a:endParaRPr lang="en-US" sz="2200" dirty="0"/>
          </a:p>
          <a:p>
            <a:r>
              <a:rPr lang="en-US" sz="2200" dirty="0"/>
              <a:t>Complete the activity using the instructions in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17663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Inspecting Certificates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3443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  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39298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46166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Compare and contrast block and stream ciphers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public key cryptography uses a keypair for encryption and decryption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Use a command line program, GPG, to encrypt and sign documents with public/private keys</a:t>
            </a:r>
            <a:br>
              <a:rPr lang="en-US" sz="2100" dirty="0"/>
            </a:b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how digital signatures use private and public keys to generate and verify signatures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100" dirty="0"/>
              <a:t>   Describe and explain how digital certificates verify digital entities</a:t>
            </a:r>
          </a:p>
        </p:txBody>
      </p:sp>
    </p:spTree>
    <p:extLst>
      <p:ext uri="{BB962C8B-B14F-4D97-AF65-F5344CB8AC3E}">
        <p14:creationId xmlns:p14="http://schemas.microsoft.com/office/powerpoint/2010/main" val="2581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E9F-AD1C-A54D-A687-EF32FF3C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Stream Ciphers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3F370-872B-8641-AD2C-632086B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305800" cy="39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47A7-317C-F44A-B986-108D3314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7F3D7-4318-BA4C-A311-D3DA82A9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0BC-0002-DB4F-8A96-0794D9FA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in Stream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677E7-CFCF-7E4F-AC2F-25B284A8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52600"/>
            <a:ext cx="9462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717-7E09-DD4F-A95A-8D2F0B7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in Stream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39698-055C-6945-9CFA-A794B668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" y="1752600"/>
            <a:ext cx="9078242" cy="36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5F9-A3D5-3B40-A19E-E8B40D4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19F6F-213E-FA48-8BE0-66C5D9305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455552" cy="5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38036</TotalTime>
  <Words>552</Words>
  <Application>Microsoft Macintosh PowerPoint</Application>
  <PresentationFormat>On-screen Show (4:3)</PresentationFormat>
  <Paragraphs>187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Roboto</vt:lpstr>
      <vt:lpstr>Wingdings</vt:lpstr>
      <vt:lpstr>Trilogy_Class_Template</vt:lpstr>
      <vt:lpstr>Asymmetric Encryption and Digital Signatures</vt:lpstr>
      <vt:lpstr>PowerPoint Presentation</vt:lpstr>
      <vt:lpstr>Cryptography Refresher</vt:lpstr>
      <vt:lpstr>Today’s Goals</vt:lpstr>
      <vt:lpstr>Block vs Stream Ciphers</vt:lpstr>
      <vt:lpstr>Block Cipher</vt:lpstr>
      <vt:lpstr>Block Cipher in Stream Mode</vt:lpstr>
      <vt:lpstr>Block Cipher in Stream Mode</vt:lpstr>
      <vt:lpstr>Stream Cipher</vt:lpstr>
      <vt:lpstr>Today’s Goals</vt:lpstr>
      <vt:lpstr>Public Key Cryptography</vt:lpstr>
      <vt:lpstr>Public Key Cryptography</vt:lpstr>
      <vt:lpstr>PowerPoint Presentation</vt:lpstr>
      <vt:lpstr>Today’s Goals</vt:lpstr>
      <vt:lpstr>Public Key Encryption with GPG</vt:lpstr>
      <vt:lpstr>PowerPoint Presentation</vt:lpstr>
      <vt:lpstr>Generating Keypairs and Encrypting/Decrypting with GPG</vt:lpstr>
      <vt:lpstr>PowerPoint Presentation</vt:lpstr>
      <vt:lpstr>Encrypting with GPG</vt:lpstr>
      <vt:lpstr>Today’s Goals</vt:lpstr>
      <vt:lpstr>BREAK</vt:lpstr>
      <vt:lpstr>Digital Signatures</vt:lpstr>
      <vt:lpstr>Signing with GPG </vt:lpstr>
      <vt:lpstr>PowerPoint Presentation</vt:lpstr>
      <vt:lpstr>Signing Documents</vt:lpstr>
      <vt:lpstr>Today’s Goals</vt:lpstr>
      <vt:lpstr>Digital Certificates</vt:lpstr>
      <vt:lpstr>Certificate Authority</vt:lpstr>
      <vt:lpstr>PowerPoint Presentation</vt:lpstr>
      <vt:lpstr>Certificate Authorities</vt:lpstr>
      <vt:lpstr>PowerPoint Presentation</vt:lpstr>
      <vt:lpstr>Inspecting Certificates</vt:lpstr>
      <vt:lpstr>Today’s Goals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Ann John</cp:lastModifiedBy>
  <cp:revision>2091</cp:revision>
  <cp:lastPrinted>2016-01-30T16:23:56Z</cp:lastPrinted>
  <dcterms:created xsi:type="dcterms:W3CDTF">2015-01-20T17:19:00Z</dcterms:created>
  <dcterms:modified xsi:type="dcterms:W3CDTF">2018-10-18T05:13:51Z</dcterms:modified>
</cp:coreProperties>
</file>