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507" r:id="rId2"/>
    <p:sldId id="824" r:id="rId3"/>
    <p:sldId id="595" r:id="rId4"/>
    <p:sldId id="825" r:id="rId5"/>
    <p:sldId id="821" r:id="rId6"/>
    <p:sldId id="823" r:id="rId7"/>
    <p:sldId id="826" r:id="rId8"/>
    <p:sldId id="827" r:id="rId9"/>
    <p:sldId id="828" r:id="rId10"/>
    <p:sldId id="829" r:id="rId11"/>
    <p:sldId id="822" r:id="rId12"/>
    <p:sldId id="783" r:id="rId13"/>
    <p:sldId id="843" r:id="rId14"/>
    <p:sldId id="832" r:id="rId15"/>
    <p:sldId id="788" r:id="rId16"/>
    <p:sldId id="789" r:id="rId17"/>
    <p:sldId id="831" r:id="rId18"/>
    <p:sldId id="833" r:id="rId19"/>
    <p:sldId id="834" r:id="rId20"/>
    <p:sldId id="835" r:id="rId21"/>
    <p:sldId id="836" r:id="rId22"/>
    <p:sldId id="837" r:id="rId23"/>
    <p:sldId id="838" r:id="rId24"/>
    <p:sldId id="790" r:id="rId25"/>
    <p:sldId id="791" r:id="rId26"/>
    <p:sldId id="803" r:id="rId27"/>
    <p:sldId id="711" r:id="rId28"/>
    <p:sldId id="807" r:id="rId29"/>
    <p:sldId id="839" r:id="rId30"/>
    <p:sldId id="840" r:id="rId31"/>
    <p:sldId id="820" r:id="rId32"/>
    <p:sldId id="841" r:id="rId33"/>
    <p:sldId id="842" r:id="rId34"/>
    <p:sldId id="787"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ext uri="{19B8F6BF-5375-455C-9EA6-DF929625EA0E}">
        <p15:presenceInfo xmlns:p15="http://schemas.microsoft.com/office/powerpoint/2012/main" userId="Microsoft Office User" providerId="None"/>
      </p:ext>
    </p:extLst>
  </p:cmAuthor>
  <p:cmAuthor id="2" name="Ann John" initials="AJ" lastIdx="3" clrIdx="1">
    <p:extLst>
      <p:ext uri="{19B8F6BF-5375-455C-9EA6-DF929625EA0E}">
        <p15:presenceInfo xmlns:p15="http://schemas.microsoft.com/office/powerpoint/2012/main" userId="7df219c60c1946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B87"/>
    <a:srgbClr val="6CCCE6"/>
    <a:srgbClr val="FFCC00"/>
    <a:srgbClr val="FFF2CC"/>
    <a:srgbClr val="C0504D"/>
    <a:srgbClr val="FF8200"/>
    <a:srgbClr val="BF5700"/>
    <a:srgbClr val="1D1A36"/>
    <a:srgbClr val="262626"/>
    <a:srgbClr val="1B3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2" autoAdjust="0"/>
    <p:restoredTop sz="59240" autoAdjust="0"/>
  </p:normalViewPr>
  <p:slideViewPr>
    <p:cSldViewPr>
      <p:cViewPr varScale="1">
        <p:scale>
          <a:sx n="51" d="100"/>
          <a:sy n="51" d="100"/>
        </p:scale>
        <p:origin x="2539" y="34"/>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3/8/2019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3/8/2019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0" dirty="0"/>
          </a:p>
          <a:p>
            <a:pPr marL="171450" lvl="0" indent="-171450">
              <a:buFontTx/>
              <a:buChar char="-"/>
            </a:pPr>
            <a:endParaRPr lang="en-US" b="0" dirty="0"/>
          </a:p>
        </p:txBody>
      </p:sp>
      <p:sp>
        <p:nvSpPr>
          <p:cNvPr id="4" name="Slide Number Placeholder 3"/>
          <p:cNvSpPr>
            <a:spLocks noGrp="1"/>
          </p:cNvSpPr>
          <p:nvPr>
            <p:ph type="sldNum" sz="quarter" idx="5"/>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70635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that testing web applications involves finding vulnerabilities like those discussed in the OWASP Top 10.</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Explain that detecting these vulnerabilities involves tasks like the following:</a:t>
            </a:r>
          </a:p>
          <a:p>
            <a:pPr lvl="1"/>
            <a:r>
              <a:rPr lang="en-US" sz="1200" b="0" i="0" kern="1200" dirty="0">
                <a:solidFill>
                  <a:schemeClr val="tx1"/>
                </a:solidFill>
                <a:effectLst/>
                <a:latin typeface="+mn-lt"/>
                <a:ea typeface="+mn-ea"/>
                <a:cs typeface="+mn-cs"/>
              </a:rPr>
              <a:t>Determining how servers process user-submitted data (e.g., to see if you can send a shell command to the server, or if it "cleans" user submissions first)</a:t>
            </a:r>
          </a:p>
          <a:p>
            <a:pPr lvl="1"/>
            <a:r>
              <a:rPr lang="en-US" sz="1200" b="0" i="0" kern="1200" dirty="0">
                <a:solidFill>
                  <a:schemeClr val="tx1"/>
                </a:solidFill>
                <a:effectLst/>
                <a:latin typeface="+mn-lt"/>
                <a:ea typeface="+mn-ea"/>
                <a:cs typeface="+mn-cs"/>
              </a:rPr>
              <a:t>Sending large numbers of requests over and over (e.g., to brute-force a login form)</a:t>
            </a:r>
          </a:p>
          <a:p>
            <a:pPr lvl="1"/>
            <a:r>
              <a:rPr lang="en-US" sz="1200" b="0" i="0" kern="1200" dirty="0">
                <a:solidFill>
                  <a:schemeClr val="tx1"/>
                </a:solidFill>
                <a:effectLst/>
                <a:latin typeface="+mn-lt"/>
                <a:ea typeface="+mn-ea"/>
                <a:cs typeface="+mn-cs"/>
              </a:rPr>
              <a:t>Encoding/Decoding data in URLs (e.g., to send a complicated exploit through a URL)</a:t>
            </a:r>
          </a:p>
          <a:p>
            <a:br>
              <a:rPr lang="en-US" dirty="0"/>
            </a:br>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87162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5466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62820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verify that everyone’s workstation is running as expected before proceeding.</a:t>
            </a:r>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341014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 students know that you’ll kick off by reviewing Burp Suite’s site map and spidering features.</a:t>
            </a:r>
          </a:p>
        </p:txBody>
      </p:sp>
      <p:sp>
        <p:nvSpPr>
          <p:cNvPr id="4" name="Slide Number Placeholder 3"/>
          <p:cNvSpPr>
            <a:spLocks noGrp="1"/>
          </p:cNvSpPr>
          <p:nvPr>
            <p:ph type="sldNum" sz="quarter" idx="5"/>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170284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the above: </a:t>
            </a:r>
            <a:br>
              <a:rPr lang="en-US" dirty="0"/>
            </a:br>
            <a:endParaRPr lang="en-US" dirty="0"/>
          </a:p>
          <a:p>
            <a:endParaRPr lang="en-US" dirty="0"/>
          </a:p>
          <a:p>
            <a:endParaRPr lang="en-US" dirty="0"/>
          </a:p>
          <a:p>
            <a:r>
              <a:rPr lang="en-US" dirty="0"/>
              <a:t>- Try to navigate to `https://</a:t>
            </a:r>
            <a:r>
              <a:rPr lang="en-US" dirty="0" err="1"/>
              <a:t>google.com</a:t>
            </a:r>
            <a:r>
              <a:rPr lang="en-US" dirty="0"/>
              <a:t>`, and point out that the connection fails.</a:t>
            </a:r>
          </a:p>
          <a:p>
            <a:endParaRPr lang="en-US" dirty="0"/>
          </a:p>
          <a:p>
            <a:r>
              <a:rPr lang="en-US" dirty="0"/>
              <a:t>- Explain that this is because you haven't enabled Burp suite, so your browser is dropping traffic.</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2815203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the above</a:t>
            </a:r>
          </a:p>
          <a:p>
            <a:endParaRPr lang="en-US" dirty="0"/>
          </a:p>
          <a:p>
            <a:r>
              <a:rPr lang="en-US" dirty="0"/>
              <a:t>- Navigate to: `https://</a:t>
            </a:r>
            <a:r>
              <a:rPr lang="en-US" dirty="0" err="1"/>
              <a:t>google.com</a:t>
            </a:r>
            <a:r>
              <a:rPr lang="en-US" dirty="0"/>
              <a:t>`. The page should fail to load, but if you open Burp Suite, you'll see that Proxy intercepted the request.</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3001307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verify that everyone’s workstation is running as expected before proceeding.</a:t>
            </a:r>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885186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Point out the rows of tabs at the top of the Burp Suite interface, and explain that each one corresponds to a different tool in Burp Suite.</a:t>
            </a:r>
          </a:p>
          <a:p>
            <a:endParaRPr lang="en-US" dirty="0"/>
          </a:p>
          <a:p>
            <a:pPr marL="171450" indent="-171450">
              <a:buFontTx/>
              <a:buChar char="-"/>
            </a:pPr>
            <a:r>
              <a:rPr lang="en-US" dirty="0"/>
              <a:t>Let students know that you'll start with a quick tour of the important tools, and then use Burp to generate a site map of DVWA.</a:t>
            </a:r>
          </a:p>
          <a:p>
            <a:pPr marL="171450" indent="-171450">
              <a:buFontTx/>
              <a:buChar char="-"/>
            </a:pPr>
            <a:endParaRPr lang="en-US" dirty="0"/>
          </a:p>
          <a:p>
            <a:pPr marL="171450" indent="-171450">
              <a:buFontTx/>
              <a:buChar char="-"/>
            </a:pPr>
            <a:endParaRPr lang="en-US" dirty="0"/>
          </a:p>
          <a:p>
            <a:pPr marL="171450" indent="-171450">
              <a:buFontTx/>
              <a:buChar char="-"/>
            </a:pPr>
            <a:r>
              <a:rPr lang="en-US" dirty="0"/>
              <a:t>#### Proxy</a:t>
            </a:r>
          </a:p>
          <a:p>
            <a:pPr marL="171450" indent="-171450">
              <a:buFontTx/>
              <a:buChar char="-"/>
            </a:pPr>
            <a:r>
              <a:rPr lang="en-US" dirty="0"/>
              <a:t>- Explain that **Burp Proxy** is the tool that intercepts HTTP requests.</a:t>
            </a:r>
          </a:p>
          <a:p>
            <a:pPr marL="171450" indent="-171450">
              <a:buFontTx/>
              <a:buChar char="-"/>
            </a:pPr>
            <a:endParaRPr lang="en-US" dirty="0"/>
          </a:p>
          <a:p>
            <a:pPr marL="171450" indent="-171450">
              <a:buFontTx/>
              <a:buChar char="-"/>
            </a:pPr>
            <a:r>
              <a:rPr lang="en-US" dirty="0"/>
              <a:t>- Ensure that Intercept is on, and browse to a site, e.g., `https://</a:t>
            </a:r>
            <a:r>
              <a:rPr lang="en-US" dirty="0" err="1"/>
              <a:t>google.com</a:t>
            </a:r>
            <a:r>
              <a:rPr lang="en-US" dirty="0"/>
              <a:t>`.</a:t>
            </a:r>
          </a:p>
          <a:p>
            <a:pPr marL="171450" indent="-171450">
              <a:buFontTx/>
              <a:buChar char="-"/>
            </a:pPr>
            <a:endParaRPr lang="en-US" dirty="0"/>
          </a:p>
          <a:p>
            <a:pPr marL="171450" indent="-171450">
              <a:buFontTx/>
              <a:buChar char="-"/>
            </a:pPr>
            <a:r>
              <a:rPr lang="en-US" dirty="0"/>
              <a:t>- Return to Burp Suite, and point out that the **Proxy** tab is selected by default demonstrate that the HTTP request is caught and displayed in Proxy.</a:t>
            </a:r>
          </a:p>
          <a:p>
            <a:pPr marL="171450" indent="-171450">
              <a:buFontTx/>
              <a:buChar char="-"/>
            </a:pPr>
            <a:endParaRPr lang="en-US" dirty="0"/>
          </a:p>
          <a:p>
            <a:pPr marL="171450" indent="-171450">
              <a:buFontTx/>
              <a:buChar char="-"/>
            </a:pPr>
            <a:r>
              <a:rPr lang="en-US" dirty="0"/>
              <a:t>- Click the **Actions** button, and point out that there are various options here related to other tools—**Send to Repeater**, **Send to Intruder**, etc.</a:t>
            </a:r>
          </a:p>
          <a:p>
            <a:pPr marL="171450" indent="-171450">
              <a:buFontTx/>
              <a:buChar char="-"/>
            </a:pPr>
            <a:endParaRPr lang="en-US" dirty="0"/>
          </a:p>
          <a:p>
            <a:pPr marL="171450" indent="-171450">
              <a:buFontTx/>
              <a:buChar char="-"/>
            </a:pPr>
            <a:r>
              <a:rPr lang="en-US" dirty="0"/>
              <a:t>- Explain that the Actions button is how students will send requests they intercept to more sophisticated tools that can repeat them, decode them, etc.</a:t>
            </a:r>
          </a:p>
          <a:p>
            <a:pPr marL="171450" indent="-171450">
              <a:buFontTx/>
              <a:buChar char="-"/>
            </a:pPr>
            <a:endParaRPr lang="en-US" dirty="0"/>
          </a:p>
          <a:p>
            <a:pPr marL="171450" indent="-171450">
              <a:buFontTx/>
              <a:buChar char="-"/>
            </a:pPr>
            <a:r>
              <a:rPr lang="en-US" dirty="0"/>
              <a:t>#### Target and Spider</a:t>
            </a:r>
          </a:p>
          <a:p>
            <a:pPr marL="171450" indent="-171450">
              <a:buFontTx/>
              <a:buChar char="-"/>
            </a:pPr>
            <a:r>
              <a:rPr lang="en-US" dirty="0"/>
              <a:t>- Click the **Target** tab in the top-left, and explain that this is where Burp stores records of HTTP requests/responses that it's intercepted.</a:t>
            </a:r>
          </a:p>
          <a:p>
            <a:pPr marL="171450" indent="-171450">
              <a:buFontTx/>
              <a:buChar char="-"/>
            </a:pPr>
            <a:endParaRPr lang="en-US" dirty="0"/>
          </a:p>
          <a:p>
            <a:pPr marL="171450" indent="-171450">
              <a:buFontTx/>
              <a:buChar char="-"/>
            </a:pPr>
            <a:r>
              <a:rPr lang="en-US" dirty="0"/>
              <a:t>- Explain that Burp remembers each request you make to every site you browse to. This record of requests/responses can be used as a **site map**—i.e., a list of all the files/directories available on the website.</a:t>
            </a:r>
          </a:p>
          <a:p>
            <a:pPr marL="171450" indent="-171450">
              <a:buFontTx/>
              <a:buChar char="-"/>
            </a:pPr>
            <a:endParaRPr lang="en-US" dirty="0"/>
          </a:p>
          <a:p>
            <a:pPr marL="171450" indent="-171450">
              <a:buFontTx/>
              <a:buChar char="-"/>
            </a:pPr>
            <a:r>
              <a:rPr lang="en-US" dirty="0"/>
              <a:t>- Explain that Burp adds pages to the site map as you browse manually. </a:t>
            </a:r>
          </a:p>
          <a:p>
            <a:pPr marL="171450" indent="-171450">
              <a:buFontTx/>
              <a:buChar char="-"/>
            </a:pPr>
            <a:endParaRPr lang="en-US" dirty="0"/>
          </a:p>
          <a:p>
            <a:pPr marL="171450" indent="-171450">
              <a:buFontTx/>
              <a:buChar char="-"/>
            </a:pPr>
            <a:r>
              <a:rPr lang="en-US" dirty="0"/>
              <a:t>- Explain that Burp is also able to automatically find pages in a site using a tool called **Burp Spider**.</a:t>
            </a:r>
          </a:p>
          <a:p>
            <a:pPr marL="171450" indent="-171450">
              <a:buFontTx/>
              <a:buChar char="-"/>
            </a:pPr>
            <a:endParaRPr lang="en-US" dirty="0"/>
          </a:p>
          <a:p>
            <a:pPr marL="171450" indent="-171450">
              <a:buFontTx/>
              <a:buChar char="-"/>
            </a:pPr>
            <a:r>
              <a:rPr lang="en-US" dirty="0"/>
              <a:t>- Explain that Spider enumerates pages on a website by loading the home page of the site, then recursively following internal links to other pages on the same site. </a:t>
            </a:r>
          </a:p>
          <a:p>
            <a:pPr marL="171450" indent="-171450">
              <a:buFontTx/>
              <a:buChar char="-"/>
            </a:pPr>
            <a:endParaRPr lang="en-US" dirty="0"/>
          </a:p>
          <a:p>
            <a:pPr marL="171450" indent="-171450">
              <a:buFontTx/>
              <a:buChar char="-"/>
            </a:pPr>
            <a:r>
              <a:rPr lang="en-US" dirty="0"/>
              <a:t>- Demonstrate how to use Spider by right-clicking on the domain name/IP Address for DVWA, and selecting **Spider this host**.</a:t>
            </a:r>
          </a:p>
          <a:p>
            <a:pPr marL="171450" indent="-171450">
              <a:buFontTx/>
              <a:buChar char="-"/>
            </a:pPr>
            <a:r>
              <a:rPr lang="en-US" dirty="0"/>
              <a:t>  - **Mac**: Look for `http://localhost`.</a:t>
            </a:r>
          </a:p>
          <a:p>
            <a:pPr marL="171450" indent="-171450">
              <a:buFontTx/>
              <a:buChar char="-"/>
            </a:pPr>
            <a:r>
              <a:rPr lang="en-US" dirty="0"/>
              <a:t>  - **Windows**: Look for `http://192.168.99.100`.</a:t>
            </a:r>
          </a:p>
          <a:p>
            <a:pPr marL="171450" indent="-171450">
              <a:buFontTx/>
              <a:buChar char="-"/>
            </a:pPr>
            <a:endParaRPr lang="en-US" dirty="0"/>
          </a:p>
          <a:p>
            <a:pPr marL="171450" indent="-171450">
              <a:buFontTx/>
              <a:buChar char="-"/>
            </a:pPr>
            <a:r>
              <a:rPr lang="en-US" dirty="0"/>
              <a:t>- Point out that the Site Map grows immediately.</a:t>
            </a:r>
          </a:p>
          <a:p>
            <a:pPr marL="171450" indent="-171450">
              <a:buFontTx/>
              <a:buChar char="-"/>
            </a:pPr>
            <a:endParaRPr lang="en-US" dirty="0"/>
          </a:p>
          <a:p>
            <a:pPr marL="171450" indent="-171450">
              <a:buFontTx/>
              <a:buChar char="-"/>
            </a:pPr>
            <a:r>
              <a:rPr lang="en-US" dirty="0"/>
              <a:t>#### Repeater</a:t>
            </a:r>
          </a:p>
          <a:p>
            <a:pPr marL="171450" indent="-171450">
              <a:buFontTx/>
              <a:buChar char="-"/>
            </a:pPr>
            <a:r>
              <a:rPr lang="en-US" dirty="0"/>
              <a:t>- Explain that Burp Repeater is a tool used to resend requests several times, with slightly different data.</a:t>
            </a:r>
          </a:p>
          <a:p>
            <a:pPr marL="171450" indent="-171450">
              <a:buFontTx/>
              <a:buChar char="-"/>
            </a:pPr>
            <a:endParaRPr lang="en-US" dirty="0"/>
          </a:p>
          <a:p>
            <a:pPr marL="171450" indent="-171450">
              <a:buFontTx/>
              <a:buChar char="-"/>
            </a:pPr>
            <a:r>
              <a:rPr lang="en-US" dirty="0"/>
              <a:t>- Explain that Repeater is useful when you need to see how a given endpoint/URL responds to requests with different data—e.g., when looking for injection vulnerabilities, etc.</a:t>
            </a:r>
          </a:p>
          <a:p>
            <a:pPr marL="171450" indent="-171450">
              <a:buFontTx/>
              <a:buChar char="-"/>
            </a:pPr>
            <a:endParaRPr lang="en-US" dirty="0"/>
          </a:p>
          <a:p>
            <a:pPr marL="171450" indent="-171450">
              <a:buFontTx/>
              <a:buChar char="-"/>
            </a:pPr>
            <a:r>
              <a:rPr lang="en-US" dirty="0"/>
              <a:t>- Ensure Intercept is on, then navigate to any web page, e.g.: `https://</a:t>
            </a:r>
            <a:r>
              <a:rPr lang="en-US" dirty="0" err="1"/>
              <a:t>jsonplaceholder.typicode.com</a:t>
            </a:r>
            <a:r>
              <a:rPr lang="en-US" dirty="0"/>
              <a:t>/posts/1`.</a:t>
            </a:r>
          </a:p>
          <a:p>
            <a:pPr marL="171450" indent="-171450">
              <a:buFontTx/>
              <a:buChar char="-"/>
            </a:pPr>
            <a:r>
              <a:rPr lang="en-US" dirty="0"/>
              <a:t>  - This URL loads a single item from a database. Note the `1` at the end of the URL.</a:t>
            </a:r>
          </a:p>
          <a:p>
            <a:pPr marL="171450" indent="-171450">
              <a:buFontTx/>
              <a:buChar char="-"/>
            </a:pPr>
            <a:endParaRPr lang="en-US" dirty="0"/>
          </a:p>
          <a:p>
            <a:pPr marL="171450" indent="-171450">
              <a:buFontTx/>
              <a:buChar char="-"/>
            </a:pPr>
            <a:r>
              <a:rPr lang="en-US" dirty="0"/>
              <a:t>- Return to Burp, and click **Proxy**.</a:t>
            </a:r>
          </a:p>
          <a:p>
            <a:pPr marL="171450" indent="-171450">
              <a:buFontTx/>
              <a:buChar char="-"/>
            </a:pPr>
            <a:endParaRPr lang="en-US" dirty="0"/>
          </a:p>
          <a:p>
            <a:pPr marL="171450" indent="-171450">
              <a:buFontTx/>
              <a:buChar char="-"/>
            </a:pPr>
            <a:r>
              <a:rPr lang="en-US" dirty="0"/>
              <a:t>- Press `Ctrl + R` to send the request to Burp Repeater, then click the **Repeater** tab.</a:t>
            </a:r>
          </a:p>
          <a:p>
            <a:pPr marL="171450" indent="-171450">
              <a:buFontTx/>
              <a:buChar char="-"/>
            </a:pPr>
            <a:endParaRPr lang="en-US" dirty="0"/>
          </a:p>
          <a:p>
            <a:pPr marL="171450" indent="-171450">
              <a:buFontTx/>
              <a:buChar char="-"/>
            </a:pPr>
            <a:r>
              <a:rPr lang="en-US" dirty="0"/>
              <a:t>- Point out that you can see the request, just like you could in Proxy.</a:t>
            </a:r>
          </a:p>
          <a:p>
            <a:pPr marL="171450" indent="-171450">
              <a:buFontTx/>
              <a:buChar char="-"/>
            </a:pPr>
            <a:endParaRPr lang="en-US" dirty="0"/>
          </a:p>
          <a:p>
            <a:pPr marL="171450" indent="-171450">
              <a:buFontTx/>
              <a:buChar char="-"/>
            </a:pPr>
            <a:r>
              <a:rPr lang="en-US" dirty="0"/>
              <a:t>- Click **Go** to send the request, then point out the different options in the **Response** tab on the right—in particular, **Raw** and **Render**.</a:t>
            </a:r>
          </a:p>
          <a:p>
            <a:pPr marL="171450" indent="-171450">
              <a:buFontTx/>
              <a:buChar char="-"/>
            </a:pPr>
            <a:r>
              <a:rPr lang="en-US" dirty="0"/>
              <a:t>  - **Raw** shows the raw response, with headers; body; etc.</a:t>
            </a:r>
          </a:p>
          <a:p>
            <a:pPr marL="171450" indent="-171450">
              <a:buFontTx/>
              <a:buChar char="-"/>
            </a:pPr>
            <a:r>
              <a:rPr lang="en-US" dirty="0"/>
              <a:t>  - **Render** shows web page contained in the response as it would be seen in the browser.</a:t>
            </a:r>
          </a:p>
          <a:p>
            <a:pPr marL="171450" indent="-171450">
              <a:buFontTx/>
              <a:buChar char="-"/>
            </a:pPr>
            <a:endParaRPr lang="en-US" dirty="0"/>
          </a:p>
          <a:p>
            <a:pPr marL="171450" indent="-171450">
              <a:buFontTx/>
              <a:buChar char="-"/>
            </a:pPr>
            <a:r>
              <a:rPr lang="en-US" dirty="0"/>
              <a:t>- Explain that the chief difference to Burp Proxy is that you can now click inside of the request, and change the values.</a:t>
            </a:r>
          </a:p>
          <a:p>
            <a:pPr marL="171450" indent="-171450">
              <a:buFontTx/>
              <a:buChar char="-"/>
            </a:pPr>
            <a:endParaRPr lang="en-US" dirty="0"/>
          </a:p>
          <a:p>
            <a:pPr marL="171450" indent="-171450">
              <a:buFontTx/>
              <a:buChar char="-"/>
            </a:pPr>
            <a:r>
              <a:rPr lang="en-US" dirty="0"/>
              <a:t>- In the request line, change the requested resource from `/posts/1` to `/posts/2`. Press **Go**, and point out that the response is now different!</a:t>
            </a:r>
          </a:p>
          <a:p>
            <a:pPr marL="171450" indent="-171450">
              <a:buFontTx/>
              <a:buChar char="-"/>
            </a:pPr>
            <a:endParaRPr lang="en-US" dirty="0"/>
          </a:p>
          <a:p>
            <a:pPr marL="171450" indent="-171450">
              <a:buFontTx/>
              <a:buChar char="-"/>
            </a:pPr>
            <a:r>
              <a:rPr lang="en-US" dirty="0"/>
              <a:t>- Let students know that they'll get practice with Repeater towards the end of class.</a:t>
            </a:r>
          </a:p>
          <a:p>
            <a:pPr marL="171450" indent="-171450">
              <a:buFontTx/>
              <a:buChar char="-"/>
            </a:pPr>
            <a:endParaRPr lang="en-US" dirty="0"/>
          </a:p>
          <a:p>
            <a:pPr marL="171450" indent="-171450">
              <a:buFontTx/>
              <a:buChar char="-"/>
            </a:pPr>
            <a:r>
              <a:rPr lang="en-US" dirty="0"/>
              <a:t>#### Intruder</a:t>
            </a:r>
          </a:p>
          <a:p>
            <a:pPr marL="171450" indent="-171450">
              <a:buFontTx/>
              <a:buChar char="-"/>
            </a:pPr>
            <a:r>
              <a:rPr lang="en-US" dirty="0"/>
              <a:t>- Explain that there is one last major tool to be familiar with, called **Burp Intruder**.</a:t>
            </a:r>
          </a:p>
          <a:p>
            <a:pPr marL="171450" indent="-171450">
              <a:buFontTx/>
              <a:buChar char="-"/>
            </a:pPr>
            <a:endParaRPr lang="en-US" dirty="0"/>
          </a:p>
          <a:p>
            <a:pPr marL="171450" indent="-171450">
              <a:buFontTx/>
              <a:buChar char="-"/>
            </a:pPr>
            <a:r>
              <a:rPr lang="en-US" dirty="0"/>
              <a:t>- Explain that Burp Intruder is used to send a series of parameterized requests—e.g., send a request for resources `/posts/$VALUE`, where `$VALUE` is the numbers `1, 2,..., 100`.</a:t>
            </a:r>
          </a:p>
          <a:p>
            <a:pPr marL="171450" indent="-171450">
              <a:buFontTx/>
              <a:buChar char="-"/>
            </a:pPr>
            <a:endParaRPr lang="en-US" dirty="0"/>
          </a:p>
          <a:p>
            <a:pPr marL="171450" indent="-171450">
              <a:buFontTx/>
              <a:buChar char="-"/>
            </a:pPr>
            <a:r>
              <a:rPr lang="en-US" dirty="0"/>
              <a:t>- Intruder is useful for cases where you want to use Repeater to send a slightly different request over and over, but need to send a larger volume of requests than you can build by hand.</a:t>
            </a:r>
          </a:p>
          <a:p>
            <a:pPr marL="171450" indent="-171450">
              <a:buFontTx/>
              <a:buChar char="-"/>
            </a:pPr>
            <a:endParaRPr lang="en-US" dirty="0"/>
          </a:p>
          <a:p>
            <a:pPr marL="171450" indent="-171450">
              <a:buFontTx/>
              <a:buChar char="-"/>
            </a:pPr>
            <a:r>
              <a:rPr lang="en-US" dirty="0"/>
              <a:t>- Let students know that you'll demonstrate Intruder later—for now, they'll get their feet wet by exploring Site Maps and Spidering.</a:t>
            </a:r>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3207088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997413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dirty="0"/>
              <a:t>- Let students know that this week's lessons will focus on web vulnerabilities.</a:t>
            </a:r>
          </a:p>
          <a:p>
            <a:pPr marL="0" lvl="0" indent="0">
              <a:buFontTx/>
              <a:buNone/>
            </a:pPr>
            <a:endParaRPr lang="en-US" b="0" dirty="0"/>
          </a:p>
          <a:p>
            <a:pPr marL="0" lvl="0" indent="0">
              <a:buFontTx/>
              <a:buNone/>
            </a:pPr>
            <a:r>
              <a:rPr lang="en-US" b="0" dirty="0"/>
              <a:t>- Explain that you'll study a vulnerable web application running on a LAMP stack similar to what students built last week.</a:t>
            </a:r>
          </a:p>
        </p:txBody>
      </p:sp>
      <p:sp>
        <p:nvSpPr>
          <p:cNvPr id="4" name="Slide Number Placeholder 3"/>
          <p:cNvSpPr>
            <a:spLocks noGrp="1"/>
          </p:cNvSpPr>
          <p:nvPr>
            <p:ph type="sldNum" sz="quarter" idx="5"/>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08046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Solution</a:t>
            </a:r>
            <a:endParaRPr lang="en-US" b="0" dirty="0"/>
          </a:p>
          <a:p>
            <a:pPr marL="171450" indent="-171450">
              <a:buFontTx/>
              <a:buChar char="-"/>
            </a:pPr>
            <a:r>
              <a:rPr lang="en-US" b="0" dirty="0"/>
              <a:t>In Burp, ensure the Interceptor is on, and open the </a:t>
            </a:r>
            <a:r>
              <a:rPr lang="en-US" b="1" dirty="0"/>
              <a:t>Target</a:t>
            </a:r>
            <a:r>
              <a:rPr lang="en-US" b="0" dirty="0"/>
              <a:t> tab. Select </a:t>
            </a:r>
            <a:r>
              <a:rPr lang="en-US" b="1" dirty="0"/>
              <a:t>http://192.168.99.100</a:t>
            </a:r>
            <a:r>
              <a:rPr lang="en-US" b="0" dirty="0"/>
              <a:t> in the </a:t>
            </a:r>
            <a:r>
              <a:rPr lang="en-US" b="1" dirty="0"/>
              <a:t>Site Map</a:t>
            </a:r>
            <a:r>
              <a:rPr lang="en-US" b="0" dirty="0"/>
              <a:t> column on the left.</a:t>
            </a:r>
          </a:p>
          <a:p>
            <a:pPr marL="171450" indent="-171450">
              <a:buFontTx/>
              <a:buChar char="-"/>
            </a:pPr>
            <a:r>
              <a:rPr lang="en-US" b="0" dirty="0"/>
              <a:t>Navigate to </a:t>
            </a:r>
            <a:r>
              <a:rPr lang="en-US" b="1" dirty="0"/>
              <a:t>http://192.168.99.100</a:t>
            </a:r>
            <a:r>
              <a:rPr lang="en-US" b="0" dirty="0"/>
              <a:t>. Click around a bit, then return to Burp to demonstrate that the site map has grown.</a:t>
            </a:r>
          </a:p>
          <a:p>
            <a:pPr marL="171450" indent="-171450">
              <a:buFontTx/>
              <a:buChar char="-"/>
            </a:pPr>
            <a:r>
              <a:rPr lang="en-US" b="0" dirty="0"/>
              <a:t>Click the </a:t>
            </a:r>
            <a:r>
              <a:rPr lang="en-US" b="1" dirty="0"/>
              <a:t>Scope</a:t>
            </a:r>
            <a:r>
              <a:rPr lang="en-US" b="0" dirty="0"/>
              <a:t> tab in the top left. Add </a:t>
            </a:r>
            <a:r>
              <a:rPr lang="en-US" b="1" dirty="0"/>
              <a:t>http://192.168.99.100</a:t>
            </a:r>
            <a:r>
              <a:rPr lang="en-US" b="0" dirty="0"/>
              <a:t> to the </a:t>
            </a:r>
            <a:r>
              <a:rPr lang="en-US" b="1" dirty="0"/>
              <a:t>Sources</a:t>
            </a:r>
            <a:r>
              <a:rPr lang="en-US" b="0" dirty="0"/>
              <a:t>.</a:t>
            </a:r>
          </a:p>
          <a:p>
            <a:pPr marL="171450" indent="-171450">
              <a:buFontTx/>
              <a:buChar char="-"/>
            </a:pPr>
            <a:r>
              <a:rPr lang="en-US" b="0" dirty="0"/>
              <a:t>Click the </a:t>
            </a:r>
            <a:r>
              <a:rPr lang="en-US" b="1" dirty="0"/>
              <a:t>Site Map</a:t>
            </a:r>
            <a:r>
              <a:rPr lang="en-US" b="0" dirty="0"/>
              <a:t> tab in the top left. Right-click </a:t>
            </a:r>
            <a:r>
              <a:rPr lang="en-US" b="1" dirty="0"/>
              <a:t>http://192.168.99.100</a:t>
            </a:r>
            <a:r>
              <a:rPr lang="en-US" b="0" dirty="0"/>
              <a:t> in the </a:t>
            </a:r>
            <a:r>
              <a:rPr lang="en-US" b="1" dirty="0"/>
              <a:t>Site Map</a:t>
            </a:r>
            <a:r>
              <a:rPr lang="en-US" b="0" dirty="0"/>
              <a:t> column, and click </a:t>
            </a:r>
            <a:r>
              <a:rPr lang="en-US" b="1" dirty="0"/>
              <a:t>Spider this Site</a:t>
            </a:r>
            <a:r>
              <a:rPr lang="en-US" b="0" dirty="0"/>
              <a:t>.</a:t>
            </a:r>
          </a:p>
          <a:p>
            <a:pPr marL="628650" lvl="1" indent="-171450">
              <a:buFontTx/>
              <a:buChar char="-"/>
            </a:pPr>
            <a:r>
              <a:rPr lang="en-US" b="0" dirty="0"/>
              <a:t>Explain that this tells Burp to attempt a brute-force enumeration of the site’s files and folders.</a:t>
            </a:r>
          </a:p>
          <a:p>
            <a:pPr marL="171450" lvl="0" indent="-171450">
              <a:buFontTx/>
              <a:buChar char="-"/>
            </a:pPr>
            <a:r>
              <a:rPr lang="en-US" b="0" dirty="0"/>
              <a:t>Explain how to analyze the results of the scan to identify the potentially vulnerable pages enumerated in </a:t>
            </a:r>
            <a:r>
              <a:rPr lang="en-US" b="1" dirty="0"/>
              <a:t>Activities/</a:t>
            </a:r>
            <a:r>
              <a:rPr lang="en-US" b="1" dirty="0" err="1"/>
              <a:t>Stu_Site_Enumeration</a:t>
            </a:r>
            <a:r>
              <a:rPr lang="en-US" b="1" dirty="0"/>
              <a:t>/Solved/README.md</a:t>
            </a:r>
            <a:r>
              <a:rPr lang="en-US" b="0" dirty="0"/>
              <a:t>.</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2199325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that you can save and resend an intercepted request over and again with Burp Repeater.</a:t>
            </a:r>
          </a:p>
          <a:p>
            <a:r>
              <a:rPr lang="en-US" sz="1200" b="0" i="0" kern="1200" dirty="0">
                <a:solidFill>
                  <a:schemeClr val="tx1"/>
                </a:solidFill>
                <a:effectLst/>
                <a:latin typeface="+mn-lt"/>
                <a:ea typeface="+mn-ea"/>
                <a:cs typeface="+mn-cs"/>
              </a:rPr>
              <a:t>Open DVWA, and navigate to the </a:t>
            </a:r>
            <a:r>
              <a:rPr lang="en-US" sz="1200" b="1" i="0" kern="1200" dirty="0">
                <a:solidFill>
                  <a:schemeClr val="tx1"/>
                </a:solidFill>
                <a:effectLst/>
                <a:latin typeface="+mn-lt"/>
                <a:ea typeface="+mn-ea"/>
                <a:cs typeface="+mn-cs"/>
              </a:rPr>
              <a:t>Brute Force</a:t>
            </a:r>
            <a:r>
              <a:rPr lang="en-US" sz="1200" b="0" i="0" kern="1200" dirty="0">
                <a:solidFill>
                  <a:schemeClr val="tx1"/>
                </a:solidFill>
                <a:effectLst/>
                <a:latin typeface="+mn-lt"/>
                <a:ea typeface="+mn-ea"/>
                <a:cs typeface="+mn-cs"/>
              </a:rPr>
              <a:t> vulnerability.</a:t>
            </a:r>
          </a:p>
          <a:p>
            <a:r>
              <a:rPr lang="en-US" sz="1200" b="0" i="0" kern="1200" dirty="0">
                <a:solidFill>
                  <a:schemeClr val="tx1"/>
                </a:solidFill>
                <a:effectLst/>
                <a:latin typeface="+mn-lt"/>
                <a:ea typeface="+mn-ea"/>
                <a:cs typeface="+mn-cs"/>
              </a:rPr>
              <a:t>Point out that this page presents a login form which, as the name suggests, is easy to break.</a:t>
            </a:r>
          </a:p>
          <a:p>
            <a:r>
              <a:rPr lang="en-US" sz="1200" b="0" i="0" kern="1200" dirty="0">
                <a:solidFill>
                  <a:schemeClr val="tx1"/>
                </a:solidFill>
                <a:effectLst/>
                <a:latin typeface="+mn-lt"/>
                <a:ea typeface="+mn-ea"/>
                <a:cs typeface="+mn-cs"/>
              </a:rPr>
              <a:t>Open Burp Proxy, and ensure Intercept is on.</a:t>
            </a:r>
          </a:p>
          <a:p>
            <a:r>
              <a:rPr lang="en-US" sz="1200" b="0" i="0" kern="1200" dirty="0">
                <a:solidFill>
                  <a:schemeClr val="tx1"/>
                </a:solidFill>
                <a:effectLst/>
                <a:latin typeface="+mn-lt"/>
                <a:ea typeface="+mn-ea"/>
                <a:cs typeface="+mn-cs"/>
              </a:rPr>
              <a:t>Return to DVWA; enter a username of USER and a password of PASSWORD; and submit the form.</a:t>
            </a:r>
          </a:p>
          <a:p>
            <a:r>
              <a:rPr lang="en-US" sz="1200" b="0" i="0" kern="1200" dirty="0">
                <a:solidFill>
                  <a:schemeClr val="tx1"/>
                </a:solidFill>
                <a:effectLst/>
                <a:latin typeface="+mn-lt"/>
                <a:ea typeface="+mn-ea"/>
                <a:cs typeface="+mn-cs"/>
              </a:rPr>
              <a:t>Press Ctrl + R, then click the </a:t>
            </a:r>
            <a:r>
              <a:rPr lang="en-US" sz="1200" b="1" i="0" kern="1200" dirty="0">
                <a:solidFill>
                  <a:schemeClr val="tx1"/>
                </a:solidFill>
                <a:effectLst/>
                <a:latin typeface="+mn-lt"/>
                <a:ea typeface="+mn-ea"/>
                <a:cs typeface="+mn-cs"/>
              </a:rPr>
              <a:t>Repeater</a:t>
            </a:r>
            <a:r>
              <a:rPr lang="en-US" sz="1200" b="0" i="0" kern="1200" dirty="0">
                <a:solidFill>
                  <a:schemeClr val="tx1"/>
                </a:solidFill>
                <a:effectLst/>
                <a:latin typeface="+mn-lt"/>
                <a:ea typeface="+mn-ea"/>
                <a:cs typeface="+mn-cs"/>
              </a:rPr>
              <a:t> tab.</a:t>
            </a:r>
          </a:p>
          <a:p>
            <a:r>
              <a:rPr lang="en-US" sz="1200" b="0" i="0" kern="1200" dirty="0">
                <a:solidFill>
                  <a:schemeClr val="tx1"/>
                </a:solidFill>
                <a:effectLst/>
                <a:latin typeface="+mn-lt"/>
                <a:ea typeface="+mn-ea"/>
                <a:cs typeface="+mn-cs"/>
              </a:rPr>
              <a:t>Point out the username and password fields in the POST body of the request. They should have the values </a:t>
            </a:r>
            <a:r>
              <a:rPr lang="en-US" sz="1200" b="0" i="0" kern="1200" dirty="0" err="1">
                <a:solidFill>
                  <a:schemeClr val="tx1"/>
                </a:solidFill>
                <a:effectLst/>
                <a:latin typeface="+mn-lt"/>
                <a:ea typeface="+mn-ea"/>
                <a:cs typeface="+mn-cs"/>
              </a:rPr>
              <a:t>USERand</a:t>
            </a:r>
            <a:r>
              <a:rPr lang="en-US" sz="1200" b="0" i="0" kern="1200" dirty="0">
                <a:solidFill>
                  <a:schemeClr val="tx1"/>
                </a:solidFill>
                <a:effectLst/>
                <a:latin typeface="+mn-lt"/>
                <a:ea typeface="+mn-ea"/>
                <a:cs typeface="+mn-cs"/>
              </a:rPr>
              <a:t> PASSWORD (or whatever else you entered).</a:t>
            </a:r>
          </a:p>
          <a:p>
            <a:r>
              <a:rPr lang="en-US" sz="1200" b="0" i="0" kern="1200" dirty="0">
                <a:solidFill>
                  <a:schemeClr val="tx1"/>
                </a:solidFill>
                <a:effectLst/>
                <a:latin typeface="+mn-lt"/>
                <a:ea typeface="+mn-ea"/>
                <a:cs typeface="+mn-cs"/>
              </a:rPr>
              <a:t>Explain that you can send this request as-is by pressing </a:t>
            </a:r>
            <a:r>
              <a:rPr lang="en-US" sz="1200" b="1" i="0" kern="1200" dirty="0">
                <a:solidFill>
                  <a:schemeClr val="tx1"/>
                </a:solidFill>
                <a:effectLst/>
                <a:latin typeface="+mn-lt"/>
                <a:ea typeface="+mn-ea"/>
                <a:cs typeface="+mn-cs"/>
              </a:rPr>
              <a:t>Go</a:t>
            </a:r>
            <a:r>
              <a:rPr lang="en-US" sz="1200" b="0" i="0" kern="1200" dirty="0">
                <a:solidFill>
                  <a:schemeClr val="tx1"/>
                </a:solidFill>
                <a:effectLst/>
                <a:latin typeface="+mn-lt"/>
                <a:ea typeface="+mn-ea"/>
                <a:cs typeface="+mn-cs"/>
              </a:rPr>
              <a:t> in the upper-left corner. Press </a:t>
            </a:r>
            <a:r>
              <a:rPr lang="en-US" sz="1200" b="1" i="0" kern="1200" dirty="0">
                <a:solidFill>
                  <a:schemeClr val="tx1"/>
                </a:solidFill>
                <a:effectLst/>
                <a:latin typeface="+mn-lt"/>
                <a:ea typeface="+mn-ea"/>
                <a:cs typeface="+mn-cs"/>
              </a:rPr>
              <a:t>Go</a:t>
            </a:r>
            <a:r>
              <a:rPr lang="en-US" sz="1200" b="0" i="0" kern="1200" dirty="0">
                <a:solidFill>
                  <a:schemeClr val="tx1"/>
                </a:solidFill>
                <a:effectLst/>
                <a:latin typeface="+mn-lt"/>
                <a:ea typeface="+mn-ea"/>
                <a:cs typeface="+mn-cs"/>
              </a:rPr>
              <a:t>, and call attention to the results in the Response pane on the right.</a:t>
            </a:r>
          </a:p>
          <a:p>
            <a:r>
              <a:rPr lang="en-US" sz="1200" b="0" i="0" kern="1200" dirty="0">
                <a:solidFill>
                  <a:schemeClr val="tx1"/>
                </a:solidFill>
                <a:effectLst/>
                <a:latin typeface="+mn-lt"/>
                <a:ea typeface="+mn-ea"/>
                <a:cs typeface="+mn-cs"/>
              </a:rPr>
              <a:t>Remind students that you can change the request data in the Repeater pane. Select USER and change it to admin, then change PASSWORD to password.</a:t>
            </a:r>
          </a:p>
          <a:p>
            <a:r>
              <a:rPr lang="en-US" sz="1200" b="0" i="0" kern="1200" dirty="0">
                <a:solidFill>
                  <a:schemeClr val="tx1"/>
                </a:solidFill>
                <a:effectLst/>
                <a:latin typeface="+mn-lt"/>
                <a:ea typeface="+mn-ea"/>
                <a:cs typeface="+mn-cs"/>
              </a:rPr>
              <a:t>Press </a:t>
            </a:r>
            <a:r>
              <a:rPr lang="en-US" sz="1200" b="1" i="0" kern="1200" dirty="0">
                <a:solidFill>
                  <a:schemeClr val="tx1"/>
                </a:solidFill>
                <a:effectLst/>
                <a:latin typeface="+mn-lt"/>
                <a:ea typeface="+mn-ea"/>
                <a:cs typeface="+mn-cs"/>
              </a:rPr>
              <a:t>Go</a:t>
            </a:r>
            <a:r>
              <a:rPr lang="en-US" sz="1200" b="0" i="0" kern="1200" dirty="0">
                <a:solidFill>
                  <a:schemeClr val="tx1"/>
                </a:solidFill>
                <a:effectLst/>
                <a:latin typeface="+mn-lt"/>
                <a:ea typeface="+mn-ea"/>
                <a:cs typeface="+mn-cs"/>
              </a:rPr>
              <a:t>, and click </a:t>
            </a:r>
            <a:r>
              <a:rPr lang="en-US" sz="1200" b="1" i="0" kern="1200" dirty="0">
                <a:solidFill>
                  <a:schemeClr val="tx1"/>
                </a:solidFill>
                <a:effectLst/>
                <a:latin typeface="+mn-lt"/>
                <a:ea typeface="+mn-ea"/>
                <a:cs typeface="+mn-cs"/>
              </a:rPr>
              <a:t>Rendered</a:t>
            </a:r>
            <a:r>
              <a:rPr lang="en-US" sz="1200" b="0" i="0" kern="1200" dirty="0">
                <a:solidFill>
                  <a:schemeClr val="tx1"/>
                </a:solidFill>
                <a:effectLst/>
                <a:latin typeface="+mn-lt"/>
                <a:ea typeface="+mn-ea"/>
                <a:cs typeface="+mn-cs"/>
              </a:rPr>
              <a:t> in the Response pane. Point out that this attempt was successful.</a:t>
            </a:r>
          </a:p>
          <a:p>
            <a:r>
              <a:rPr lang="en-US" sz="1200" b="0" i="0" kern="1200" dirty="0">
                <a:solidFill>
                  <a:schemeClr val="tx1"/>
                </a:solidFill>
                <a:effectLst/>
                <a:latin typeface="+mn-lt"/>
                <a:ea typeface="+mn-ea"/>
                <a:cs typeface="+mn-cs"/>
              </a:rPr>
              <a:t>Emphasize that Repeater allowed you to quickly resend a request with slightly different parameters—in this case, with different POST data, but identical headers, request line, etc.—and that this is essential for assessing web applications.</a:t>
            </a:r>
          </a:p>
          <a:p>
            <a:r>
              <a:rPr lang="en-US" sz="1200" b="0" i="0" kern="1200" dirty="0">
                <a:solidFill>
                  <a:schemeClr val="tx1"/>
                </a:solidFill>
                <a:effectLst/>
                <a:latin typeface="+mn-lt"/>
                <a:ea typeface="+mn-ea"/>
                <a:cs typeface="+mn-cs"/>
              </a:rPr>
              <a:t>Take a moment to address remaining questions before proceeding.</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772189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Remind students that cookies can be used to modify a web application's behavior by changing user preferences, etc.</a:t>
            </a:r>
          </a:p>
          <a:p>
            <a:r>
              <a:rPr lang="en-US" sz="1200" b="0" i="0" kern="1200" dirty="0">
                <a:solidFill>
                  <a:schemeClr val="tx1"/>
                </a:solidFill>
                <a:effectLst/>
                <a:latin typeface="+mn-lt"/>
                <a:ea typeface="+mn-ea"/>
                <a:cs typeface="+mn-cs"/>
              </a:rPr>
              <a:t>Review the "high points" about cookies in the slides.</a:t>
            </a:r>
          </a:p>
          <a:p>
            <a:pPr lvl="1"/>
            <a:r>
              <a:rPr lang="en-US" sz="1200" b="0" i="0" kern="1200" dirty="0">
                <a:solidFill>
                  <a:schemeClr val="tx1"/>
                </a:solidFill>
                <a:effectLst/>
                <a:latin typeface="+mn-lt"/>
                <a:ea typeface="+mn-ea"/>
                <a:cs typeface="+mn-cs"/>
              </a:rPr>
              <a:t>In particular, refer to the slide immediately prior to the </a:t>
            </a:r>
            <a:r>
              <a:rPr lang="en-US" sz="1200" b="1" i="0" kern="1200" dirty="0">
                <a:solidFill>
                  <a:schemeClr val="tx1"/>
                </a:solidFill>
                <a:effectLst/>
                <a:latin typeface="+mn-lt"/>
                <a:ea typeface="+mn-ea"/>
                <a:cs typeface="+mn-cs"/>
              </a:rPr>
              <a:t>Repeater and Cookies</a:t>
            </a:r>
            <a:r>
              <a:rPr lang="en-US" sz="1200" b="0" i="0" kern="1200" dirty="0">
                <a:solidFill>
                  <a:schemeClr val="tx1"/>
                </a:solidFill>
                <a:effectLst/>
                <a:latin typeface="+mn-lt"/>
                <a:ea typeface="+mn-ea"/>
                <a:cs typeface="+mn-cs"/>
              </a:rPr>
              <a:t> exercise slide/instructions.</a:t>
            </a:r>
          </a:p>
          <a:p>
            <a:r>
              <a:rPr lang="en-US" sz="1200" b="0" i="0" kern="1200" dirty="0">
                <a:solidFill>
                  <a:schemeClr val="tx1"/>
                </a:solidFill>
                <a:effectLst/>
                <a:latin typeface="+mn-lt"/>
                <a:ea typeface="+mn-ea"/>
                <a:cs typeface="+mn-cs"/>
              </a:rPr>
              <a:t>Emphasize:</a:t>
            </a:r>
          </a:p>
          <a:p>
            <a:pPr lvl="1"/>
            <a:r>
              <a:rPr lang="en-US" sz="1200" b="0" i="0" kern="1200" dirty="0">
                <a:solidFill>
                  <a:schemeClr val="tx1"/>
                </a:solidFill>
                <a:effectLst/>
                <a:latin typeface="+mn-lt"/>
                <a:ea typeface="+mn-ea"/>
                <a:cs typeface="+mn-cs"/>
              </a:rPr>
              <a:t>HTTP is stateless: Server’s can’t “remember” old requests.</a:t>
            </a:r>
          </a:p>
          <a:p>
            <a:pPr lvl="1"/>
            <a:r>
              <a:rPr lang="en-US" sz="1200" b="0" i="0" kern="1200" dirty="0">
                <a:solidFill>
                  <a:schemeClr val="tx1"/>
                </a:solidFill>
                <a:effectLst/>
                <a:latin typeface="+mn-lt"/>
                <a:ea typeface="+mn-ea"/>
                <a:cs typeface="+mn-cs"/>
              </a:rPr>
              <a:t>Cookies and sessions allow servers to circumvent this limitation.</a:t>
            </a:r>
          </a:p>
          <a:p>
            <a:pPr lvl="1"/>
            <a:r>
              <a:rPr lang="en-US" sz="1200" b="0" i="0" kern="1200" dirty="0">
                <a:solidFill>
                  <a:schemeClr val="tx1"/>
                </a:solidFill>
                <a:effectLst/>
                <a:latin typeface="+mn-lt"/>
                <a:ea typeface="+mn-ea"/>
                <a:cs typeface="+mn-cs"/>
              </a:rPr>
              <a:t>Cookies store information about the user’s web application instance in the browser.</a:t>
            </a:r>
          </a:p>
          <a:p>
            <a:pPr lvl="1"/>
            <a:r>
              <a:rPr lang="en-US" sz="1200" b="0" i="0" kern="1200" dirty="0">
                <a:solidFill>
                  <a:schemeClr val="tx1"/>
                </a:solidFill>
                <a:effectLst/>
                <a:latin typeface="+mn-lt"/>
                <a:ea typeface="+mn-ea"/>
                <a:cs typeface="+mn-cs"/>
              </a:rPr>
              <a:t>Sessions store information about the user’s web application instance on the server.</a:t>
            </a:r>
          </a:p>
          <a:p>
            <a:r>
              <a:rPr lang="en-US" sz="1200" b="0" i="0" kern="1200" dirty="0">
                <a:solidFill>
                  <a:schemeClr val="tx1"/>
                </a:solidFill>
                <a:effectLst/>
                <a:latin typeface="+mn-lt"/>
                <a:ea typeface="+mn-ea"/>
                <a:cs typeface="+mn-cs"/>
              </a:rPr>
              <a:t>Specifically regarding cookies:</a:t>
            </a:r>
          </a:p>
          <a:p>
            <a:pPr lvl="1"/>
            <a:r>
              <a:rPr lang="en-US" sz="1200" b="0" i="0" kern="1200" dirty="0">
                <a:solidFill>
                  <a:schemeClr val="tx1"/>
                </a:solidFill>
                <a:effectLst/>
                <a:latin typeface="+mn-lt"/>
                <a:ea typeface="+mn-ea"/>
                <a:cs typeface="+mn-cs"/>
              </a:rPr>
              <a:t>Cookies are set by the server, via the Set-Cookie response header.</a:t>
            </a:r>
          </a:p>
          <a:p>
            <a:pPr lvl="1"/>
            <a:r>
              <a:rPr lang="en-US" sz="1200" b="0" i="0" kern="1200" dirty="0">
                <a:solidFill>
                  <a:schemeClr val="tx1"/>
                </a:solidFill>
                <a:effectLst/>
                <a:latin typeface="+mn-lt"/>
                <a:ea typeface="+mn-ea"/>
                <a:cs typeface="+mn-cs"/>
              </a:rPr>
              <a:t>Cookies are stored in the browser. That means: on the client machine. That means: not the server.</a:t>
            </a:r>
          </a:p>
          <a:p>
            <a:pPr lvl="1"/>
            <a:r>
              <a:rPr lang="en-US" sz="1200" b="0" i="0" kern="1200" dirty="0">
                <a:solidFill>
                  <a:schemeClr val="tx1"/>
                </a:solidFill>
                <a:effectLst/>
                <a:latin typeface="+mn-lt"/>
                <a:ea typeface="+mn-ea"/>
                <a:cs typeface="+mn-cs"/>
              </a:rPr>
              <a:t>Give the following examples of use cases for cookies:</a:t>
            </a:r>
          </a:p>
          <a:p>
            <a:pPr lvl="2"/>
            <a:r>
              <a:rPr lang="en-US" sz="1200" b="0" i="0" kern="1200" dirty="0">
                <a:solidFill>
                  <a:schemeClr val="tx1"/>
                </a:solidFill>
                <a:effectLst/>
                <a:latin typeface="+mn-lt"/>
                <a:ea typeface="+mn-ea"/>
                <a:cs typeface="+mn-cs"/>
              </a:rPr>
              <a:t>Setting the user’s preferred color scheme, language, or font</a:t>
            </a:r>
          </a:p>
          <a:p>
            <a:pPr lvl="2"/>
            <a:r>
              <a:rPr lang="en-US" sz="1200" b="0" i="0" kern="1200" dirty="0">
                <a:solidFill>
                  <a:schemeClr val="tx1"/>
                </a:solidFill>
                <a:effectLst/>
                <a:latin typeface="+mn-lt"/>
                <a:ea typeface="+mn-ea"/>
                <a:cs typeface="+mn-cs"/>
              </a:rPr>
              <a:t>Storing the user’s shopping cart items</a:t>
            </a:r>
          </a:p>
          <a:p>
            <a:pPr lvl="2"/>
            <a:r>
              <a:rPr lang="en-US" sz="1200" b="0" i="0" kern="1200" dirty="0">
                <a:solidFill>
                  <a:schemeClr val="tx1"/>
                </a:solidFill>
                <a:effectLst/>
                <a:latin typeface="+mn-lt"/>
                <a:ea typeface="+mn-ea"/>
                <a:cs typeface="+mn-cs"/>
              </a:rPr>
              <a:t>“Remembering” a user after login</a:t>
            </a:r>
          </a:p>
          <a:p>
            <a:r>
              <a:rPr lang="en-US" sz="1200" b="0" i="0" kern="1200" dirty="0">
                <a:solidFill>
                  <a:schemeClr val="tx1"/>
                </a:solidFill>
                <a:effectLst/>
                <a:latin typeface="+mn-lt"/>
                <a:ea typeface="+mn-ea"/>
                <a:cs typeface="+mn-cs"/>
              </a:rPr>
              <a:t>Specifically regarding sessions:</a:t>
            </a:r>
          </a:p>
          <a:p>
            <a:pPr lvl="1"/>
            <a:r>
              <a:rPr lang="en-US" sz="1200" b="0" i="0" kern="1200" dirty="0">
                <a:solidFill>
                  <a:schemeClr val="tx1"/>
                </a:solidFill>
                <a:effectLst/>
                <a:latin typeface="+mn-lt"/>
                <a:ea typeface="+mn-ea"/>
                <a:cs typeface="+mn-cs"/>
              </a:rPr>
              <a:t>Sessions are managed by the server.</a:t>
            </a:r>
          </a:p>
          <a:p>
            <a:pPr lvl="1"/>
            <a:r>
              <a:rPr lang="en-US" sz="1200" b="0" i="0" kern="1200" dirty="0">
                <a:solidFill>
                  <a:schemeClr val="tx1"/>
                </a:solidFill>
                <a:effectLst/>
                <a:latin typeface="+mn-lt"/>
                <a:ea typeface="+mn-ea"/>
                <a:cs typeface="+mn-cs"/>
              </a:rPr>
              <a:t>Cookies and sessions solve the same conceptual problem (allowing web applications to persist information across requests), but as a rule of thumb, sessions are often used for:</a:t>
            </a:r>
          </a:p>
          <a:p>
            <a:pPr lvl="2"/>
            <a:r>
              <a:rPr lang="en-US" sz="1200" b="0" i="0" kern="1200" dirty="0">
                <a:solidFill>
                  <a:schemeClr val="tx1"/>
                </a:solidFill>
                <a:effectLst/>
                <a:latin typeface="+mn-lt"/>
                <a:ea typeface="+mn-ea"/>
                <a:cs typeface="+mn-cs"/>
              </a:rPr>
              <a:t>Persisting more sensitive data</a:t>
            </a:r>
          </a:p>
          <a:p>
            <a:pPr lvl="2"/>
            <a:r>
              <a:rPr lang="en-US" sz="1200" b="0" i="0" kern="1200" dirty="0">
                <a:solidFill>
                  <a:schemeClr val="tx1"/>
                </a:solidFill>
                <a:effectLst/>
                <a:latin typeface="+mn-lt"/>
                <a:ea typeface="+mn-ea"/>
                <a:cs typeface="+mn-cs"/>
              </a:rPr>
              <a:t>Remembering a user’s authentication status</a:t>
            </a:r>
          </a:p>
          <a:p>
            <a:pPr lvl="2"/>
            <a:r>
              <a:rPr lang="en-US" sz="1200" b="0" i="0" kern="1200" dirty="0">
                <a:solidFill>
                  <a:schemeClr val="tx1"/>
                </a:solidFill>
                <a:effectLst/>
                <a:latin typeface="+mn-lt"/>
                <a:ea typeface="+mn-ea"/>
                <a:cs typeface="+mn-cs"/>
              </a:rPr>
              <a:t>Storing sensitive information required by the application on the server instead of sending it on the network all the way to the client</a:t>
            </a:r>
          </a:p>
          <a:p>
            <a:endParaRPr lang="en-US" b="0" i="0" dirty="0"/>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3101774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that one task Repeater is useful for is intercepting requests so that you can can change the values of cookies, then seeing how the web application handles the change (Does it break? Does its behavior change? Does it just ignore or reset the cookie?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Explain that the process of changing the value of a parameter (like a cookie) over a series of requests is called </a:t>
            </a:r>
            <a:r>
              <a:rPr lang="en-US" sz="1200" b="1" i="0" kern="1200" dirty="0">
                <a:solidFill>
                  <a:schemeClr val="tx1"/>
                </a:solidFill>
                <a:effectLst/>
                <a:latin typeface="+mn-lt"/>
                <a:ea typeface="+mn-ea"/>
                <a:cs typeface="+mn-cs"/>
              </a:rPr>
              <a:t>fuzzing</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Remind students that understanding how an application processes cookies can be key to planning an attack against its authentication mechanisms, etc., so using Repeater to fuzz cookie data in requests is an important skill.</a:t>
            </a:r>
          </a:p>
          <a:p>
            <a:pPr marL="0" indent="0">
              <a:buFontTx/>
              <a:buNone/>
            </a:pPr>
            <a:endParaRPr lang="en-US" b="1" dirty="0"/>
          </a:p>
          <a:p>
            <a:pPr marL="0" indent="0">
              <a:buFontTx/>
              <a:buNone/>
            </a:pPr>
            <a:endParaRPr lang="en-US" b="1" dirty="0"/>
          </a:p>
          <a:p>
            <a:pPr marL="0" indent="0">
              <a:buFontTx/>
              <a:buNone/>
            </a:pPr>
            <a:endParaRPr lang="en-US" b="1" dirty="0"/>
          </a:p>
          <a:p>
            <a:pPr marL="0" indent="0">
              <a:buFontTx/>
              <a:buNone/>
            </a:pPr>
            <a:endParaRPr lang="en-US" b="1" dirty="0"/>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3037295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4486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32353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dirty="0"/>
          </a:p>
          <a:p>
            <a:pPr marL="0" indent="0">
              <a:buFontTx/>
              <a:buNone/>
            </a:pPr>
            <a:r>
              <a:rPr lang="en-US" b="0" dirty="0"/>
              <a:t>- Point out that, while powerful, Repeater is not useful for real brute-force scenarios, which require thousands of requests.</a:t>
            </a:r>
          </a:p>
          <a:p>
            <a:pPr marL="0" indent="0">
              <a:buFontTx/>
              <a:buNone/>
            </a:pPr>
            <a:endParaRPr lang="en-US" b="0" dirty="0"/>
          </a:p>
          <a:p>
            <a:pPr marL="0" indent="0">
              <a:buFontTx/>
              <a:buNone/>
            </a:pPr>
            <a:r>
              <a:rPr lang="en-US" b="0" dirty="0"/>
              <a:t>- Explain that Burp Intruder is the tool to use to send a large number of requests programmatically.</a:t>
            </a:r>
          </a:p>
          <a:p>
            <a:pPr marL="0" indent="0">
              <a:buFontTx/>
              <a:buNone/>
            </a:pPr>
            <a:endParaRPr lang="en-US" b="0" dirty="0"/>
          </a:p>
          <a:p>
            <a:pPr marL="0" indent="0">
              <a:buFontTx/>
              <a:buNone/>
            </a:pPr>
            <a:r>
              <a:rPr lang="en-US" b="0" dirty="0"/>
              <a:t>- Explain that, like Repeater, Intruder is capable of sending multiple "versions" of the same request. However, rather than updating and sending each request manually, Intruder accepts a list of the payloads to test, and uses the list to automatically send requests.</a:t>
            </a:r>
          </a:p>
          <a:p>
            <a:pPr marL="0" indent="0">
              <a:buFontTx/>
              <a:buNone/>
            </a:pPr>
            <a:r>
              <a:rPr lang="en-US" b="0" dirty="0"/>
              <a:t>  - For example, you can provide a list of usernames/passwords, like `john`, `jane`, `molly`, and Intruder will automatically send 3 POST requests, each with a different username. </a:t>
            </a:r>
          </a:p>
          <a:p>
            <a:pPr marL="0" indent="0">
              <a:buFontTx/>
              <a:buNone/>
            </a:pPr>
            <a:endParaRPr lang="en-US" b="0" dirty="0"/>
          </a:p>
          <a:p>
            <a:pPr marL="0" indent="0">
              <a:buFontTx/>
              <a:buNone/>
            </a:pPr>
            <a:r>
              <a:rPr lang="en-US" b="0" dirty="0"/>
              <a:t>- Make sure Intercept is on, and navigate to the **Brute Force** vulnerability. Submit a username of `USER` and a password of `PASS` (or use whatever you want).</a:t>
            </a:r>
          </a:p>
          <a:p>
            <a:pPr marL="0" indent="0">
              <a:buFontTx/>
              <a:buNone/>
            </a:pPr>
            <a:endParaRPr lang="en-US" b="0" dirty="0"/>
          </a:p>
          <a:p>
            <a:pPr marL="0" indent="0">
              <a:buFontTx/>
              <a:buNone/>
            </a:pPr>
            <a:r>
              <a:rPr lang="en-US" b="0" dirty="0"/>
              <a:t>- Send the intercepted request to Intruder by pressing `Ctrl + I`, then click the **Intruder** tab.</a:t>
            </a:r>
          </a:p>
          <a:p>
            <a:pPr marL="0" indent="0">
              <a:buFontTx/>
              <a:buNone/>
            </a:pPr>
            <a:endParaRPr lang="en-US" b="0" dirty="0"/>
          </a:p>
          <a:p>
            <a:pPr marL="0" indent="0">
              <a:buFontTx/>
              <a:buNone/>
            </a:pPr>
            <a:r>
              <a:rPr lang="en-US" b="0" dirty="0"/>
              <a:t>#### Target</a:t>
            </a:r>
          </a:p>
          <a:p>
            <a:pPr marL="0" indent="0">
              <a:buFontTx/>
              <a:buNone/>
            </a:pPr>
            <a:r>
              <a:rPr lang="en-US" b="0" dirty="0"/>
              <a:t>- This loads Intruder's **Target** pane. Point out that Burp requires the target IP Address and Port Number, which it's </a:t>
            </a:r>
            <a:r>
              <a:rPr lang="en-US" b="0" dirty="0" err="1"/>
              <a:t>autofilled</a:t>
            </a:r>
            <a:r>
              <a:rPr lang="en-US" b="0" dirty="0"/>
              <a:t>.</a:t>
            </a:r>
          </a:p>
          <a:p>
            <a:pPr marL="0" indent="0">
              <a:buFontTx/>
              <a:buNone/>
            </a:pPr>
            <a:endParaRPr lang="en-US" b="0" dirty="0"/>
          </a:p>
          <a:p>
            <a:pPr marL="0" indent="0">
              <a:buFontTx/>
              <a:buNone/>
            </a:pPr>
            <a:r>
              <a:rPr lang="en-US" b="0" dirty="0"/>
              <a:t>#### Positions</a:t>
            </a:r>
          </a:p>
          <a:p>
            <a:pPr marL="0" indent="0">
              <a:buFontTx/>
              <a:buNone/>
            </a:pPr>
            <a:r>
              <a:rPr lang="en-US" b="0" dirty="0"/>
              <a:t>- Click the **Positions** tab, and explain that this is where you tell Burp which part of the request to replace.</a:t>
            </a:r>
          </a:p>
          <a:p>
            <a:pPr marL="0" indent="0">
              <a:buFontTx/>
              <a:buNone/>
            </a:pPr>
            <a:endParaRPr lang="en-US" b="0" dirty="0"/>
          </a:p>
          <a:p>
            <a:pPr marL="0" indent="0">
              <a:buFontTx/>
              <a:buNone/>
            </a:pPr>
            <a:r>
              <a:rPr lang="en-US" b="0" dirty="0"/>
              <a:t>- Point out the `username` and `password` parameters in the POST body, and point out that they're wrapped in the special character `§`.</a:t>
            </a:r>
          </a:p>
          <a:p>
            <a:pPr marL="0" indent="0">
              <a:buFontTx/>
              <a:buNone/>
            </a:pPr>
            <a:endParaRPr lang="en-US" b="0" dirty="0"/>
          </a:p>
          <a:p>
            <a:pPr marL="0" indent="0">
              <a:buFontTx/>
              <a:buNone/>
            </a:pPr>
            <a:r>
              <a:rPr lang="en-US" b="0" dirty="0"/>
              <a:t>- Explain that wrapping a value in `§` turns it into a **position**, i.e., a part of the request that Intruder will replace as it generates a series of requests.</a:t>
            </a:r>
          </a:p>
          <a:p>
            <a:pPr marL="0" indent="0">
              <a:buFontTx/>
              <a:buNone/>
            </a:pPr>
            <a:endParaRPr lang="en-US" b="0" dirty="0"/>
          </a:p>
          <a:p>
            <a:pPr marL="0" indent="0">
              <a:buFontTx/>
              <a:buNone/>
            </a:pPr>
            <a:r>
              <a:rPr lang="en-US" b="0" dirty="0"/>
              <a:t>- Click **Clear §**, then wrap _just_ the username and password values in `§`.</a:t>
            </a:r>
          </a:p>
          <a:p>
            <a:pPr marL="0" indent="0">
              <a:buFontTx/>
              <a:buNone/>
            </a:pPr>
            <a:r>
              <a:rPr lang="en-US" b="0" dirty="0"/>
              <a:t>  - Your POST body should look something like: `username=§USER§&amp;password=§PASS§`.</a:t>
            </a:r>
          </a:p>
          <a:p>
            <a:pPr marL="0" indent="0">
              <a:buFontTx/>
              <a:buNone/>
            </a:pPr>
            <a:endParaRPr lang="en-US" b="0" dirty="0"/>
          </a:p>
          <a:p>
            <a:pPr marL="0" indent="0">
              <a:buFontTx/>
              <a:buNone/>
            </a:pPr>
            <a:r>
              <a:rPr lang="en-US" b="0" dirty="0"/>
              <a:t>- Change the **Attack Type** to _Cluster Bomb_.</a:t>
            </a:r>
          </a:p>
          <a:p>
            <a:pPr marL="0" indent="0">
              <a:buFontTx/>
              <a:buNone/>
            </a:pPr>
            <a:r>
              <a:rPr lang="en-US" b="0" dirty="0"/>
              <a:t>  - Explain that _Cluster Bomb_ tries each password with each username. E.g., the usernames `john` and `jane` with the passwords `password1` and `password2` would generate requests with: `john:password1`, `john:password2`, `jane:password1` and `jane:password2`.</a:t>
            </a:r>
          </a:p>
          <a:p>
            <a:pPr marL="0" indent="0">
              <a:buFontTx/>
              <a:buNone/>
            </a:pPr>
            <a:r>
              <a:rPr lang="en-US" b="0" dirty="0"/>
              <a:t>  - Explain that _Pitchfork_ tries sequential pairs of values. E.g., the usernames `john` and `jane` with the passwords `password1` and `password2` would generate just two requests: `john:password1` and `jane:password2`.</a:t>
            </a:r>
          </a:p>
          <a:p>
            <a:pPr marL="0" indent="0">
              <a:buFontTx/>
              <a:buNone/>
            </a:pPr>
            <a:endParaRPr lang="en-US" b="0" dirty="0"/>
          </a:p>
          <a:p>
            <a:pPr marL="0" indent="0">
              <a:buFontTx/>
              <a:buNone/>
            </a:pPr>
            <a:r>
              <a:rPr lang="en-US" b="0" dirty="0"/>
              <a:t>#### Payloads</a:t>
            </a:r>
          </a:p>
          <a:p>
            <a:pPr marL="0" indent="0">
              <a:buFontTx/>
              <a:buNone/>
            </a:pPr>
            <a:r>
              <a:rPr lang="en-US" b="0" dirty="0"/>
              <a:t>- Click on **Payloads**.</a:t>
            </a:r>
          </a:p>
          <a:p>
            <a:pPr marL="0" indent="0">
              <a:buFontTx/>
              <a:buNone/>
            </a:pPr>
            <a:endParaRPr lang="en-US" b="0" dirty="0"/>
          </a:p>
          <a:p>
            <a:pPr marL="0" indent="0">
              <a:buFontTx/>
              <a:buNone/>
            </a:pPr>
            <a:r>
              <a:rPr lang="en-US" b="0" dirty="0"/>
              <a:t>- Explain that this is the pane where you provide the values Intruder should use to generate requests.</a:t>
            </a:r>
          </a:p>
          <a:p>
            <a:pPr marL="0" indent="0">
              <a:buFontTx/>
              <a:buNone/>
            </a:pPr>
            <a:endParaRPr lang="en-US" b="0" dirty="0"/>
          </a:p>
          <a:p>
            <a:pPr marL="0" indent="0">
              <a:buFontTx/>
              <a:buNone/>
            </a:pPr>
            <a:r>
              <a:rPr lang="en-US" b="0" dirty="0"/>
              <a:t>- Set **Payload set** to `1`, and select `Simple List` as **Payload type**.</a:t>
            </a:r>
          </a:p>
          <a:p>
            <a:pPr marL="0" indent="0">
              <a:buFontTx/>
              <a:buNone/>
            </a:pPr>
            <a:r>
              <a:rPr lang="en-US" b="0" dirty="0"/>
              <a:t>  - Explain that positions are numbered sequentially. Payload set 1 refers to the set of payloads used to substitute position 1, which is the username field.</a:t>
            </a:r>
          </a:p>
          <a:p>
            <a:pPr marL="0" indent="0">
              <a:buFontTx/>
              <a:buNone/>
            </a:pPr>
            <a:endParaRPr lang="en-US" b="0" dirty="0"/>
          </a:p>
          <a:p>
            <a:pPr marL="0" indent="0">
              <a:buFontTx/>
              <a:buNone/>
            </a:pPr>
            <a:r>
              <a:rPr lang="en-US" b="0" dirty="0"/>
              <a:t>- In **Payload Options [Simple List]**, click the field that says _Enter a new item_. Add 3-5 usernames.</a:t>
            </a:r>
          </a:p>
          <a:p>
            <a:pPr marL="0" indent="0">
              <a:buFontTx/>
              <a:buNone/>
            </a:pPr>
            <a:r>
              <a:rPr lang="en-US" b="0" dirty="0"/>
              <a:t>  - Add whichever usernames you'd like, but be sure to include `admin` as one of them.</a:t>
            </a:r>
          </a:p>
          <a:p>
            <a:pPr marL="0" indent="0">
              <a:buFontTx/>
              <a:buNone/>
            </a:pPr>
            <a:endParaRPr lang="en-US" b="0" dirty="0"/>
          </a:p>
          <a:p>
            <a:pPr marL="0" indent="0">
              <a:buFontTx/>
              <a:buNone/>
            </a:pPr>
            <a:r>
              <a:rPr lang="en-US" b="0" dirty="0"/>
              <a:t>- Set **Payload set** to `2`, and add some example passwords.</a:t>
            </a:r>
          </a:p>
          <a:p>
            <a:pPr marL="0" indent="0">
              <a:buFontTx/>
              <a:buNone/>
            </a:pPr>
            <a:r>
              <a:rPr lang="en-US" b="0" dirty="0"/>
              <a:t>  - Add whichever passwords you'd like, but be sure to include `password` as one of them.</a:t>
            </a:r>
          </a:p>
          <a:p>
            <a:pPr marL="0" indent="0">
              <a:buFontTx/>
              <a:buNone/>
            </a:pPr>
            <a:endParaRPr lang="en-US" b="0" dirty="0"/>
          </a:p>
          <a:p>
            <a:pPr marL="0" indent="0">
              <a:buFontTx/>
              <a:buNone/>
            </a:pPr>
            <a:r>
              <a:rPr lang="en-US" b="0" dirty="0"/>
              <a:t>- Click **Start Attack** in the top-right to raise the **Attack Pane**.</a:t>
            </a:r>
          </a:p>
          <a:p>
            <a:pPr marL="0" indent="0">
              <a:buFontTx/>
              <a:buNone/>
            </a:pPr>
            <a:r>
              <a:rPr lang="en-US" b="0" dirty="0"/>
              <a:t>  - The Attack Pane contains all the requests/responses sent/received by Intruder during an attack.</a:t>
            </a:r>
          </a:p>
          <a:p>
            <a:pPr marL="0" indent="0">
              <a:buFontTx/>
              <a:buNone/>
            </a:pPr>
            <a:endParaRPr lang="en-US" b="0" dirty="0"/>
          </a:p>
          <a:p>
            <a:pPr marL="0" indent="0">
              <a:buFontTx/>
              <a:buNone/>
            </a:pPr>
            <a:r>
              <a:rPr lang="en-US" b="0" dirty="0"/>
              <a:t>#### Analyzing Results</a:t>
            </a:r>
          </a:p>
          <a:p>
            <a:pPr marL="0" indent="0">
              <a:buFontTx/>
              <a:buNone/>
            </a:pPr>
            <a:r>
              <a:rPr lang="en-US" b="0" dirty="0"/>
              <a:t>- Point out that Intruder collects the responses to each request it generates in the Attack pane.</a:t>
            </a:r>
          </a:p>
          <a:p>
            <a:pPr marL="0" indent="0">
              <a:buFontTx/>
              <a:buNone/>
            </a:pPr>
            <a:endParaRPr lang="en-US" b="0" dirty="0"/>
          </a:p>
          <a:p>
            <a:pPr marL="0" indent="0">
              <a:buFontTx/>
              <a:buNone/>
            </a:pPr>
            <a:r>
              <a:rPr lang="en-US" b="0" dirty="0"/>
              <a:t>- Point out that the first request always has blank payloads set. This provides a "baseline" response to compare the other ones to.</a:t>
            </a:r>
          </a:p>
          <a:p>
            <a:pPr marL="0" indent="0">
              <a:buFontTx/>
              <a:buNone/>
            </a:pPr>
            <a:endParaRPr lang="en-US" b="0" dirty="0"/>
          </a:p>
          <a:p>
            <a:pPr marL="0" indent="0">
              <a:buFontTx/>
              <a:buNone/>
            </a:pPr>
            <a:r>
              <a:rPr lang="en-US" b="0" dirty="0"/>
              <a:t>- Explain that the length of this baseline response will often be different than that of more "interesting" responses, such as those in which login was actually successful.</a:t>
            </a:r>
          </a:p>
          <a:p>
            <a:pPr marL="0" indent="0">
              <a:buFontTx/>
              <a:buNone/>
            </a:pPr>
            <a:endParaRPr lang="en-US" b="0" dirty="0"/>
          </a:p>
          <a:p>
            <a:pPr marL="0" indent="0">
              <a:buFontTx/>
              <a:buNone/>
            </a:pPr>
            <a:r>
              <a:rPr lang="en-US" b="0" dirty="0"/>
              <a:t>- Click the **Length** column to sort descending. Point out that most of these responses have the same length, indicating that they're probably associated failed login attempts.</a:t>
            </a:r>
          </a:p>
          <a:p>
            <a:pPr marL="0" indent="0">
              <a:buFontTx/>
              <a:buNone/>
            </a:pPr>
            <a:r>
              <a:rPr lang="en-US" b="0" dirty="0"/>
              <a:t>  - Click one of these responses; click **Response** in the details pane; then click **Render**.</a:t>
            </a:r>
          </a:p>
          <a:p>
            <a:pPr marL="0" indent="0">
              <a:buFontTx/>
              <a:buNone/>
            </a:pPr>
            <a:r>
              <a:rPr lang="en-US" b="0" dirty="0"/>
              <a:t>  - Point out that these pages are in fact associated with failed login attempts.</a:t>
            </a:r>
          </a:p>
          <a:p>
            <a:pPr marL="0" indent="0">
              <a:buFontTx/>
              <a:buNone/>
            </a:pPr>
            <a:endParaRPr lang="en-US" b="0" dirty="0"/>
          </a:p>
          <a:p>
            <a:pPr marL="0" indent="0">
              <a:buFontTx/>
              <a:buNone/>
            </a:pPr>
            <a:r>
              <a:rPr lang="en-US" b="0" dirty="0"/>
              <a:t>- Show the rendered version of the response with unique length, and point out that this authentication attempt was successful.</a:t>
            </a:r>
          </a:p>
          <a:p>
            <a:pPr marL="0" indent="0">
              <a:buFontTx/>
              <a:buNone/>
            </a:pPr>
            <a:r>
              <a:rPr lang="en-US" b="0" dirty="0"/>
              <a:t>  - The successful credentials can simply be read from the Attack pane.</a:t>
            </a:r>
          </a:p>
          <a:p>
            <a:pPr marL="0" indent="0">
              <a:buFontTx/>
              <a:buNone/>
            </a:pPr>
            <a:endParaRPr lang="en-US" b="0" dirty="0"/>
          </a:p>
          <a:p>
            <a:pPr marL="0" indent="0">
              <a:buFontTx/>
              <a:buNone/>
            </a:pPr>
            <a:r>
              <a:rPr lang="en-US" b="0" dirty="0"/>
              <a:t>- Let students know that the next exercise will provide an opportunity for them to familiarize themselves with Intruder by attacking the same login form, in preparation for using it to discover command injection vulnerabilities in the next session.</a:t>
            </a:r>
          </a:p>
          <a:p>
            <a:pPr marL="0" indent="0">
              <a:buFontTx/>
              <a:buNone/>
            </a:pPr>
            <a:endParaRPr lang="en-US" b="0" dirty="0"/>
          </a:p>
          <a:p>
            <a:pPr marL="0" indent="0">
              <a:buFontTx/>
              <a:buNone/>
            </a:pPr>
            <a:r>
              <a:rPr lang="en-US" b="0" dirty="0"/>
              <a:t>- Take a moment to address remaining questions before proceeding.</a:t>
            </a:r>
            <a:endParaRPr lang="en-US" b="1" dirty="0"/>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2895316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3485422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17272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790470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82917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endParaRPr lang="en-US" b="0" dirty="0"/>
          </a:p>
        </p:txBody>
      </p:sp>
      <p:sp>
        <p:nvSpPr>
          <p:cNvPr id="4" name="Slide Number Placeholder 3"/>
          <p:cNvSpPr>
            <a:spLocks noGrp="1"/>
          </p:cNvSpPr>
          <p:nvPr>
            <p:ph type="sldNum" sz="quarter" idx="5"/>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11398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a:t>- Let's get started with a discussion of OWASP and its relation to DVWA.</a:t>
            </a:r>
          </a:p>
          <a:p>
            <a:pPr marL="0" indent="0">
              <a:buFontTx/>
              <a:buNone/>
            </a:pPr>
            <a:endParaRPr lang="en-US" b="0" dirty="0"/>
          </a:p>
          <a:p>
            <a:pPr marL="0" indent="0">
              <a:buFontTx/>
              <a:buNone/>
            </a:pPr>
            <a:r>
              <a:rPr lang="en-US" b="0" dirty="0"/>
              <a:t>- Point out that, while there are thousands of vulnerabilities affecting web servers, certain attacks are more common/dangerous than others. </a:t>
            </a:r>
          </a:p>
          <a:p>
            <a:pPr marL="0" indent="0">
              <a:buFontTx/>
              <a:buNone/>
            </a:pPr>
            <a:endParaRPr lang="en-US" b="0" dirty="0"/>
          </a:p>
          <a:p>
            <a:pPr marL="0" indent="0">
              <a:buFontTx/>
              <a:buNone/>
            </a:pPr>
            <a:r>
              <a:rPr lang="en-US" b="0" dirty="0"/>
              <a:t>- Explain that the </a:t>
            </a:r>
            <a:r>
              <a:rPr lang="en-US" b="1" dirty="0"/>
              <a:t>OWASP Top 10 </a:t>
            </a:r>
            <a:r>
              <a:rPr lang="en-US" b="0" dirty="0"/>
              <a:t>is an annual list of the year's most significant vulnerabilities.</a:t>
            </a:r>
          </a:p>
          <a:p>
            <a:pPr marL="0" indent="0">
              <a:buFontTx/>
              <a:buNone/>
            </a:pPr>
            <a:endParaRPr lang="en-US" b="0" dirty="0"/>
          </a:p>
          <a:p>
            <a:pPr marL="0" indent="0">
              <a:buFontTx/>
              <a:buNone/>
            </a:pPr>
            <a:r>
              <a:rPr lang="en-US" b="0" dirty="0"/>
              <a:t>- Explain that the OWASP Top 10 is generated by studying which vulnerabilities are most ubiquitous and most frequently exploited.</a:t>
            </a:r>
          </a:p>
          <a:p>
            <a:pPr marL="0" indent="0">
              <a:buFontTx/>
              <a:buNone/>
            </a:pPr>
            <a:endParaRPr lang="en-US" b="0" dirty="0"/>
          </a:p>
          <a:p>
            <a:pPr marL="0" indent="0">
              <a:buFontTx/>
              <a:buNone/>
            </a:pPr>
            <a:r>
              <a:rPr lang="en-US" b="0" dirty="0"/>
              <a:t>- Briefly explain each of the vulnerabilities in the OWASP Top 10 for 2018: </a:t>
            </a:r>
          </a:p>
          <a:p>
            <a:pPr marL="0" indent="0">
              <a:buFontTx/>
              <a:buNone/>
            </a:pPr>
            <a:r>
              <a:rPr lang="en-US" b="0" dirty="0"/>
              <a:t>  - </a:t>
            </a:r>
            <a:r>
              <a:rPr lang="en-US" b="1" dirty="0"/>
              <a:t>Injection</a:t>
            </a:r>
            <a:r>
              <a:rPr lang="en-US" b="0" dirty="0"/>
              <a:t>: Occurs when users can "trick" an application into executing commands/code </a:t>
            </a:r>
          </a:p>
          <a:p>
            <a:pPr marL="0" indent="0">
              <a:buFontTx/>
              <a:buNone/>
            </a:pPr>
            <a:r>
              <a:rPr lang="en-US" b="0" dirty="0"/>
              <a:t>  - </a:t>
            </a:r>
            <a:r>
              <a:rPr lang="en-US" b="1" dirty="0"/>
              <a:t>Broken Authentication</a:t>
            </a:r>
            <a:r>
              <a:rPr lang="en-US" b="0" dirty="0"/>
              <a:t>: Occurs when a user's identity is compromised</a:t>
            </a:r>
          </a:p>
          <a:p>
            <a:pPr marL="0" indent="0">
              <a:buFontTx/>
              <a:buNone/>
            </a:pPr>
            <a:r>
              <a:rPr lang="en-US" b="0" dirty="0"/>
              <a:t>  - </a:t>
            </a:r>
            <a:r>
              <a:rPr lang="en-US" b="1" dirty="0"/>
              <a:t>Sensitive Data Exposure</a:t>
            </a:r>
            <a:r>
              <a:rPr lang="en-US" b="0" dirty="0"/>
              <a:t>: Occurs when a user's data is improperly secure (e.g., weak or no encryption is used; etc.)</a:t>
            </a:r>
          </a:p>
          <a:p>
            <a:pPr marL="0" indent="0">
              <a:buFontTx/>
              <a:buNone/>
            </a:pPr>
            <a:r>
              <a:rPr lang="en-US" b="0" dirty="0"/>
              <a:t>  - </a:t>
            </a:r>
            <a:r>
              <a:rPr lang="en-US" b="1" dirty="0"/>
              <a:t>XML External Entities</a:t>
            </a:r>
            <a:r>
              <a:rPr lang="en-US" b="0" dirty="0"/>
              <a:t>: Occurs when a user is able to upload a malicious XML file</a:t>
            </a:r>
          </a:p>
          <a:p>
            <a:pPr marL="0" indent="0">
              <a:buFontTx/>
              <a:buNone/>
            </a:pPr>
            <a:r>
              <a:rPr lang="en-US" b="0" dirty="0"/>
              <a:t>  - </a:t>
            </a:r>
            <a:r>
              <a:rPr lang="en-US" b="1" dirty="0"/>
              <a:t>Broken Access Control</a:t>
            </a:r>
            <a:r>
              <a:rPr lang="en-US" b="0" dirty="0"/>
              <a:t>: Occurs if a user is able to access unauthorized resources</a:t>
            </a:r>
          </a:p>
          <a:p>
            <a:pPr marL="0" indent="0">
              <a:buFontTx/>
              <a:buNone/>
            </a:pPr>
            <a:r>
              <a:rPr lang="en-US" b="0" dirty="0"/>
              <a:t>  - </a:t>
            </a:r>
            <a:r>
              <a:rPr lang="en-US" b="1" dirty="0"/>
              <a:t>Security Misconfigurations</a:t>
            </a:r>
            <a:r>
              <a:rPr lang="en-US" b="0" dirty="0"/>
              <a:t>: Use of weak or default passwords; default scripts; error messages; etc.</a:t>
            </a:r>
          </a:p>
          <a:p>
            <a:pPr marL="0" indent="0">
              <a:buFontTx/>
              <a:buNone/>
            </a:pPr>
            <a:r>
              <a:rPr lang="en-US" b="0" dirty="0"/>
              <a:t>  - </a:t>
            </a:r>
            <a:r>
              <a:rPr lang="en-US" b="1" dirty="0"/>
              <a:t>Cross-Site Scripting (XSS)</a:t>
            </a:r>
            <a:r>
              <a:rPr lang="en-US" b="0" dirty="0"/>
              <a:t> : Occurs when a user is able to insert malicious JavaScript into a web page.</a:t>
            </a:r>
          </a:p>
          <a:p>
            <a:pPr marL="0" indent="0">
              <a:buFontTx/>
              <a:buNone/>
            </a:pPr>
            <a:r>
              <a:rPr lang="en-US" b="0" dirty="0"/>
              <a:t>  - </a:t>
            </a:r>
            <a:r>
              <a:rPr lang="en-US" b="1" dirty="0"/>
              <a:t>Insecure Deserialization</a:t>
            </a:r>
            <a:r>
              <a:rPr lang="en-US" b="0" dirty="0"/>
              <a:t>: Exploitation of the process by which an application converts a </a:t>
            </a:r>
            <a:r>
              <a:rPr lang="en-US" b="0" dirty="0" err="1"/>
              <a:t>bytestream</a:t>
            </a:r>
            <a:r>
              <a:rPr lang="en-US" b="0" dirty="0"/>
              <a:t> into an object within the application runtime. Let students know that deserialization bugs are well out of scope for this course.</a:t>
            </a:r>
          </a:p>
          <a:p>
            <a:pPr marL="0" indent="0">
              <a:buFontTx/>
              <a:buNone/>
            </a:pPr>
            <a:r>
              <a:rPr lang="en-US" b="0" dirty="0"/>
              <a:t>  - </a:t>
            </a:r>
            <a:r>
              <a:rPr lang="en-US" b="1" dirty="0"/>
              <a:t>Components with Known Vulnerabilities</a:t>
            </a:r>
            <a:r>
              <a:rPr lang="en-US" b="0" dirty="0"/>
              <a:t>: Using insecure libraries, components, etc.</a:t>
            </a:r>
          </a:p>
          <a:p>
            <a:pPr marL="0" indent="0">
              <a:buFontTx/>
              <a:buNone/>
            </a:pPr>
            <a:r>
              <a:rPr lang="en-US" b="0" dirty="0"/>
              <a:t>  - </a:t>
            </a:r>
            <a:r>
              <a:rPr lang="en-US" b="1" dirty="0"/>
              <a:t>Insufficient Logging/Monitoring</a:t>
            </a:r>
            <a:r>
              <a:rPr lang="en-US" b="0" dirty="0"/>
              <a:t>: Failure to keep adequate logs makes it difficult to detect a breach after it's occurred.  </a:t>
            </a:r>
          </a:p>
          <a:p>
            <a:pPr marL="0" indent="0">
              <a:buFontTx/>
              <a:buNone/>
            </a:pPr>
            <a:endParaRPr lang="en-US" b="0" dirty="0"/>
          </a:p>
          <a:p>
            <a:pPr marL="0" indent="0">
              <a:buFontTx/>
              <a:buNone/>
            </a:pPr>
            <a:r>
              <a:rPr lang="en-US" b="0" dirty="0"/>
              <a:t>- Explain that DVWA is an intentionally vulnerable web application, specifically designed to facilitate study of the OWASP Top 10.</a:t>
            </a:r>
          </a:p>
          <a:p>
            <a:pPr marL="0" indent="0">
              <a:buFontTx/>
              <a:buNone/>
            </a:pPr>
            <a:endParaRPr lang="en-US" b="0" dirty="0"/>
          </a:p>
          <a:p>
            <a:pPr marL="0" indent="0">
              <a:buFontTx/>
              <a:buNone/>
            </a:pPr>
            <a:r>
              <a:rPr lang="en-US" b="0" dirty="0"/>
              <a:t>- Explain that DVWA has pages vulnerable to each of the OWASP Top 10, making it an ideal starting point for thorough study of web vulnerabilities.</a:t>
            </a:r>
          </a:p>
          <a:p>
            <a:pPr marL="0" indent="0">
              <a:buFontTx/>
              <a:buNone/>
            </a:pPr>
            <a:endParaRPr lang="en-US" b="0" dirty="0"/>
          </a:p>
          <a:p>
            <a:pPr marL="0" indent="0">
              <a:buFontTx/>
              <a:buNone/>
            </a:pPr>
            <a:r>
              <a:rPr lang="en-US" b="0" dirty="0"/>
              <a:t>- Let students know that the first half of class will proceed as follows:</a:t>
            </a:r>
          </a:p>
          <a:p>
            <a:pPr marL="0" indent="0">
              <a:buFontTx/>
              <a:buNone/>
            </a:pPr>
            <a:r>
              <a:rPr lang="en-US" b="0" dirty="0"/>
              <a:t>  - Background research on OWASP</a:t>
            </a:r>
          </a:p>
          <a:p>
            <a:pPr marL="0" indent="0">
              <a:buFontTx/>
              <a:buNone/>
            </a:pPr>
            <a:r>
              <a:rPr lang="en-US" b="0" dirty="0"/>
              <a:t>  - Setting up DVWA</a:t>
            </a:r>
          </a:p>
          <a:p>
            <a:pPr marL="0" indent="0">
              <a:buFontTx/>
              <a:buNone/>
            </a:pPr>
            <a:r>
              <a:rPr lang="en-US" b="0" dirty="0"/>
              <a:t>  - Configuring Burp Suite</a:t>
            </a:r>
          </a:p>
          <a:p>
            <a:pPr marL="0" indent="0">
              <a:buFontTx/>
              <a:buNone/>
            </a:pPr>
            <a:endParaRPr lang="en-US" b="0" dirty="0"/>
          </a:p>
          <a:p>
            <a:pPr marL="0" indent="0">
              <a:buFontTx/>
              <a:buNone/>
            </a:pPr>
            <a:r>
              <a:rPr lang="en-US" b="0" dirty="0"/>
              <a:t>- Take a moment to address remaining questions before proceeding.</a:t>
            </a:r>
            <a:endParaRPr lang="en-US" b="1"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9521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Explain that DVWA is an intentionally vulnerable web application, specifically designed to facilitate study of the OWASP Top 10.</a:t>
            </a:r>
          </a:p>
          <a:p>
            <a:endParaRPr lang="en-US" dirty="0"/>
          </a:p>
          <a:p>
            <a:pPr marL="171450" indent="-171450">
              <a:buFontTx/>
              <a:buChar char="-"/>
            </a:pPr>
            <a:r>
              <a:rPr lang="en-US" dirty="0"/>
              <a:t>Explain that DVWA has pages vulnerable to each of the OWASP Top 10, making it an ideal starting point for thorough study of web vulnerabilities.</a:t>
            </a:r>
          </a:p>
          <a:p>
            <a:pPr marL="171450" indent="-171450">
              <a:buFontTx/>
              <a:buChar char="-"/>
            </a:pPr>
            <a:endParaRPr lang="en-US" dirty="0"/>
          </a:p>
          <a:p>
            <a:pPr marL="171450" indent="-171450">
              <a:buFontTx/>
              <a:buChar char="-"/>
            </a:pPr>
            <a:r>
              <a:rPr lang="en-US" dirty="0"/>
              <a:t>- Let students know that the first half of class will proceed as follows:</a:t>
            </a:r>
          </a:p>
          <a:p>
            <a:pPr marL="171450" indent="-171450">
              <a:buFontTx/>
              <a:buChar char="-"/>
            </a:pPr>
            <a:r>
              <a:rPr lang="en-US" dirty="0"/>
              <a:t>  - Background research on OWASP</a:t>
            </a:r>
          </a:p>
          <a:p>
            <a:pPr marL="171450" indent="-171450">
              <a:buFontTx/>
              <a:buChar char="-"/>
            </a:pPr>
            <a:r>
              <a:rPr lang="en-US" dirty="0"/>
              <a:t>  - Setting up DVWA</a:t>
            </a:r>
          </a:p>
          <a:p>
            <a:pPr marL="171450" indent="-171450">
              <a:buFontTx/>
              <a:buChar char="-"/>
            </a:pPr>
            <a:r>
              <a:rPr lang="en-US" dirty="0"/>
              <a:t>  - Configuring Burp Suite</a:t>
            </a:r>
          </a:p>
        </p:txBody>
      </p:sp>
      <p:sp>
        <p:nvSpPr>
          <p:cNvPr id="4" name="Slide Number Placeholder 3"/>
          <p:cNvSpPr>
            <a:spLocks noGrp="1"/>
          </p:cNvSpPr>
          <p:nvPr>
            <p:ph type="sldNum" sz="quarter" idx="5"/>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002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54439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0" dirty="0"/>
          </a:p>
          <a:p>
            <a:pPr marL="171450" indent="-171450">
              <a:buFontTx/>
              <a:buChar char="-"/>
            </a:pPr>
            <a:r>
              <a:rPr lang="en-US" b="0" dirty="0"/>
              <a:t>Let students know that they’ll download and run the app using Docker.</a:t>
            </a:r>
          </a:p>
          <a:p>
            <a:pPr marL="171450" indent="-171450">
              <a:buFontTx/>
              <a:buChar char="-"/>
            </a:pPr>
            <a:r>
              <a:rPr lang="en-US" b="0" dirty="0"/>
              <a:t>To download DVWA, run: </a:t>
            </a:r>
            <a:r>
              <a:rPr lang="en-US" b="1" dirty="0"/>
              <a:t>docker pull </a:t>
            </a:r>
            <a:r>
              <a:rPr lang="en-US" b="1" dirty="0" err="1"/>
              <a:t>vulnerables</a:t>
            </a:r>
            <a:r>
              <a:rPr lang="en-US" b="1" dirty="0"/>
              <a:t>/web-</a:t>
            </a:r>
            <a:r>
              <a:rPr lang="en-US" b="1" dirty="0" err="1"/>
              <a:t>dvwa</a:t>
            </a:r>
            <a:endParaRPr lang="en-US" b="0" dirty="0"/>
          </a:p>
          <a:p>
            <a:pPr marL="628650" lvl="1" indent="-171450">
              <a:buFontTx/>
              <a:buChar char="-"/>
            </a:pPr>
            <a:r>
              <a:rPr lang="en-US" b="1" i="0" dirty="0"/>
              <a:t>Note</a:t>
            </a:r>
            <a:r>
              <a:rPr lang="en-US" b="0" i="0" dirty="0"/>
              <a:t>: Windows users should run this in </a:t>
            </a:r>
            <a:r>
              <a:rPr lang="en-US" b="0" i="0" u="sng" dirty="0"/>
              <a:t>Docker </a:t>
            </a:r>
            <a:r>
              <a:rPr lang="en-US" b="0" i="0" u="sng" dirty="0" err="1"/>
              <a:t>Quickstart</a:t>
            </a:r>
            <a:r>
              <a:rPr lang="en-US" b="0" i="0" u="sng" dirty="0"/>
              <a:t> Terminal</a:t>
            </a:r>
            <a:r>
              <a:rPr lang="en-US" b="0" i="0" u="none" dirty="0"/>
              <a:t>.</a:t>
            </a:r>
          </a:p>
          <a:p>
            <a:pPr marL="171450" lvl="0" indent="-171450">
              <a:buFontTx/>
              <a:buChar char="-"/>
            </a:pPr>
            <a:r>
              <a:rPr lang="en-US" b="0" i="0" u="none" dirty="0"/>
              <a:t>To run DVWA, run: </a:t>
            </a:r>
            <a:r>
              <a:rPr lang="en-US" b="1" i="0" u="none" dirty="0"/>
              <a:t>docker run --rm -p 80:80 </a:t>
            </a:r>
            <a:r>
              <a:rPr lang="en-US" b="1" i="0" u="none" dirty="0" err="1"/>
              <a:t>vulnerables</a:t>
            </a:r>
            <a:r>
              <a:rPr lang="en-US" b="1" i="0" u="none" dirty="0"/>
              <a:t>/web-</a:t>
            </a:r>
            <a:r>
              <a:rPr lang="en-US" b="1" i="0" u="none" dirty="0" err="1"/>
              <a:t>dvwa</a:t>
            </a:r>
            <a:endParaRPr lang="en-US" b="0" i="0" u="none" dirty="0"/>
          </a:p>
          <a:p>
            <a:pPr marL="171450" lvl="0" indent="-171450">
              <a:buFontTx/>
              <a:buChar char="-"/>
            </a:pPr>
            <a:r>
              <a:rPr lang="en-US" b="0" i="0" u="none" dirty="0"/>
              <a:t>Open a browser, and navigate to the appropriate URL below.</a:t>
            </a:r>
          </a:p>
          <a:p>
            <a:pPr marL="628650" lvl="1" indent="-171450">
              <a:buFontTx/>
              <a:buChar char="-"/>
            </a:pPr>
            <a:r>
              <a:rPr lang="en-US" b="1" i="0" u="none" dirty="0"/>
              <a:t>Mac</a:t>
            </a:r>
            <a:r>
              <a:rPr lang="en-US" b="0" i="0" u="none" dirty="0"/>
              <a:t>: http://localhost</a:t>
            </a:r>
          </a:p>
          <a:p>
            <a:pPr marL="628650" lvl="1" indent="-171450">
              <a:buFontTx/>
              <a:buChar char="-"/>
            </a:pPr>
            <a:r>
              <a:rPr lang="en-US" b="1" i="0" u="none" dirty="0"/>
              <a:t>Windows</a:t>
            </a:r>
            <a:r>
              <a:rPr lang="en-US" b="0" i="0" u="none" dirty="0"/>
              <a:t>: http://192.168.99.100</a:t>
            </a:r>
          </a:p>
          <a:p>
            <a:pPr marL="171450" lvl="0" indent="-171450">
              <a:buFontTx/>
              <a:buChar char="-"/>
            </a:pPr>
            <a:r>
              <a:rPr lang="en-US" b="0" dirty="0"/>
              <a:t>Students will verify that Burp Suite is up and running in the next exercise.</a:t>
            </a:r>
          </a:p>
          <a:p>
            <a:endParaRPr lang="en-US" b="0" dirty="0"/>
          </a:p>
          <a:p>
            <a:pPr marL="0" lvl="0" indent="0">
              <a:buFontTx/>
              <a:buNone/>
            </a:pPr>
            <a:endParaRPr lang="en-US" b="0" dirty="0"/>
          </a:p>
        </p:txBody>
      </p:sp>
      <p:sp>
        <p:nvSpPr>
          <p:cNvPr id="4" name="Slide Number Placeholder 3"/>
          <p:cNvSpPr>
            <a:spLocks noGrp="1"/>
          </p:cNvSpPr>
          <p:nvPr>
            <p:ph type="sldNum" sz="quarter" idx="5"/>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81912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3/8/2019</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greycampus.com/blog/information-security/owasp-top-vulnerabilities-in-web-application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192.168.99.100/"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danielmiessler/SecList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a:xfrm>
            <a:off x="396991" y="2947433"/>
            <a:ext cx="8747009" cy="710167"/>
          </a:xfrm>
        </p:spPr>
        <p:txBody>
          <a:bodyPr>
            <a:noAutofit/>
          </a:bodyPr>
          <a:lstStyle/>
          <a:p>
            <a:r>
              <a:rPr lang="en-US" sz="3000" dirty="0"/>
              <a:t>Assessing Web Apps with </a:t>
            </a:r>
            <a:r>
              <a:rPr lang="en-US" sz="3000" dirty="0">
                <a:solidFill>
                  <a:srgbClr val="FFC000"/>
                </a:solidFill>
              </a:rPr>
              <a:t>Burp Suite</a:t>
            </a:r>
            <a:endParaRPr lang="en-US" sz="1800" dirty="0">
              <a:solidFill>
                <a:srgbClr val="92D050"/>
              </a:solidFill>
            </a:endParaRP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r>
              <a:rPr lang="en-US"/>
              <a:t>November 27, 2018</a:t>
            </a:r>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18.1</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A1AA-029E-A547-A662-DABAA4D10B2A}"/>
              </a:ext>
            </a:extLst>
          </p:cNvPr>
          <p:cNvSpPr>
            <a:spLocks noGrp="1"/>
          </p:cNvSpPr>
          <p:nvPr>
            <p:ph type="title"/>
          </p:nvPr>
        </p:nvSpPr>
        <p:spPr/>
        <p:txBody>
          <a:bodyPr/>
          <a:lstStyle/>
          <a:p>
            <a:r>
              <a:rPr lang="en-US" dirty="0"/>
              <a:t>DVWA and OWASP </a:t>
            </a:r>
          </a:p>
        </p:txBody>
      </p:sp>
      <p:pic>
        <p:nvPicPr>
          <p:cNvPr id="4" name="Picture 3" descr="A screenshot of a social media post&#10;&#10;Description automatically generated">
            <a:extLst>
              <a:ext uri="{FF2B5EF4-FFF2-40B4-BE49-F238E27FC236}">
                <a16:creationId xmlns:a16="http://schemas.microsoft.com/office/drawing/2014/main" id="{F273061A-F212-A54C-9A54-64F787B9E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00" y="1143000"/>
            <a:ext cx="5308600" cy="2984500"/>
          </a:xfrm>
          <a:prstGeom prst="rect">
            <a:avLst/>
          </a:prstGeom>
        </p:spPr>
      </p:pic>
      <p:sp>
        <p:nvSpPr>
          <p:cNvPr id="5" name="TextBox 4">
            <a:extLst>
              <a:ext uri="{FF2B5EF4-FFF2-40B4-BE49-F238E27FC236}">
                <a16:creationId xmlns:a16="http://schemas.microsoft.com/office/drawing/2014/main" id="{801D9E28-8E92-474C-A8BC-4E8C9C8DADF5}"/>
              </a:ext>
            </a:extLst>
          </p:cNvPr>
          <p:cNvSpPr txBox="1"/>
          <p:nvPr/>
        </p:nvSpPr>
        <p:spPr>
          <a:xfrm>
            <a:off x="342900" y="4616646"/>
            <a:ext cx="8458200" cy="1692771"/>
          </a:xfrm>
          <a:prstGeom prst="rect">
            <a:avLst/>
          </a:prstGeom>
          <a:noFill/>
        </p:spPr>
        <p:txBody>
          <a:bodyPr wrap="square" rtlCol="0">
            <a:spAutoFit/>
          </a:bodyPr>
          <a:lstStyle/>
          <a:p>
            <a:pPr algn="ctr"/>
            <a:r>
              <a:rPr lang="en-US" sz="2600" b="1" i="1" dirty="0">
                <a:solidFill>
                  <a:srgbClr val="1E4B87"/>
                </a:solidFill>
              </a:rPr>
              <a:t>DVWA is an intentionally vulnerable web application, specifically designed to facilitate study of the OWASP Top 10.</a:t>
            </a:r>
          </a:p>
          <a:p>
            <a:pPr algn="ctr"/>
            <a:r>
              <a:rPr lang="en-US" sz="2600" b="1" i="1" dirty="0">
                <a:solidFill>
                  <a:srgbClr val="1E4B87"/>
                </a:solidFill>
              </a:rPr>
              <a:t>.</a:t>
            </a:r>
          </a:p>
        </p:txBody>
      </p:sp>
    </p:spTree>
    <p:extLst>
      <p:ext uri="{BB962C8B-B14F-4D97-AF65-F5344CB8AC3E}">
        <p14:creationId xmlns:p14="http://schemas.microsoft.com/office/powerpoint/2010/main" val="530872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2895600" y="80936"/>
            <a:ext cx="6048529" cy="411480"/>
          </a:xfrm>
        </p:spPr>
        <p:txBody>
          <a:bodyPr/>
          <a:lstStyle/>
          <a:p>
            <a:r>
              <a:rPr lang="en-US" dirty="0"/>
              <a:t>Activity: Getting Familiar w/ OWASP  (15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29"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Overview\</a:t>
            </a:r>
            <a:endParaRPr lang="en-US" dirty="0"/>
          </a:p>
          <a:p>
            <a:pPr marL="0" indent="0">
              <a:buNone/>
            </a:pPr>
            <a:r>
              <a:rPr lang="en-US" dirty="0"/>
              <a:t>In this exercise, you'll get familiar with the categories of vulnerability in the OWASP Top 10.</a:t>
            </a:r>
          </a:p>
          <a:p>
            <a:pPr marL="0" indent="0">
              <a:buNone/>
            </a:pPr>
            <a:endParaRPr lang="en-US" dirty="0"/>
          </a:p>
          <a:p>
            <a:pPr marL="0" indent="0">
              <a:buNone/>
            </a:pPr>
            <a:r>
              <a:rPr lang="en-US" dirty="0"/>
              <a:t>Refer to the following article for you reading: </a:t>
            </a:r>
            <a:r>
              <a:rPr lang="en-US" dirty="0">
                <a:hlinkClick r:id="rId3"/>
              </a:rPr>
              <a:t>https://www.greycampus.com/blog/information-security/owasp-top-vulnerabilities-in-web-applications</a:t>
            </a:r>
            <a:endParaRPr lang="en-US" dirty="0"/>
          </a:p>
          <a:p>
            <a:pPr marL="0" indent="0">
              <a:buNone/>
            </a:pPr>
            <a:endParaRPr lang="en-US" dirty="0"/>
          </a:p>
          <a:p>
            <a:pPr marL="0" indent="0">
              <a:buNone/>
            </a:pPr>
            <a:r>
              <a:rPr lang="en-US" b="1" u="sng" dirty="0"/>
              <a:t>Instructions</a:t>
            </a:r>
          </a:p>
          <a:p>
            <a:r>
              <a:rPr lang="en-US" dirty="0"/>
              <a:t>Read each section in the article. For each, be sure to be able to:</a:t>
            </a:r>
          </a:p>
          <a:p>
            <a:pPr lvl="1"/>
            <a:r>
              <a:rPr lang="en-US" dirty="0"/>
              <a:t>Define the vulnerability</a:t>
            </a:r>
          </a:p>
          <a:p>
            <a:pPr lvl="1"/>
            <a:r>
              <a:rPr lang="en-US" dirty="0"/>
              <a:t>Provide an example of how much damage exploitation of each vulnerability could have</a:t>
            </a:r>
          </a:p>
          <a:p>
            <a:pPr lvl="1"/>
            <a:r>
              <a:rPr lang="en-US" dirty="0"/>
              <a:t>Identify at least one countermeasure for each vulnerability, and explain why it works.</a:t>
            </a:r>
          </a:p>
        </p:txBody>
      </p:sp>
    </p:spTree>
    <p:extLst>
      <p:ext uri="{BB962C8B-B14F-4D97-AF65-F5344CB8AC3E}">
        <p14:creationId xmlns:p14="http://schemas.microsoft.com/office/powerpoint/2010/main" val="379897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Overview and Setup</a:t>
            </a:r>
          </a:p>
        </p:txBody>
      </p:sp>
    </p:spTree>
    <p:extLst>
      <p:ext uri="{BB962C8B-B14F-4D97-AF65-F5344CB8AC3E}">
        <p14:creationId xmlns:p14="http://schemas.microsoft.com/office/powerpoint/2010/main" val="4170399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C4C5-E005-E343-AEBC-4F68A4F22AA0}"/>
              </a:ext>
            </a:extLst>
          </p:cNvPr>
          <p:cNvSpPr>
            <a:spLocks noGrp="1"/>
          </p:cNvSpPr>
          <p:nvPr>
            <p:ph type="title"/>
          </p:nvPr>
        </p:nvSpPr>
        <p:spPr/>
        <p:txBody>
          <a:bodyPr/>
          <a:lstStyle/>
          <a:p>
            <a:r>
              <a:rPr lang="en-US" dirty="0"/>
              <a:t>What is </a:t>
            </a:r>
            <a:r>
              <a:rPr lang="en-US" dirty="0" err="1"/>
              <a:t>Burpsuite</a:t>
            </a:r>
            <a:r>
              <a:rPr lang="en-US" dirty="0"/>
              <a:t>? </a:t>
            </a:r>
          </a:p>
        </p:txBody>
      </p:sp>
      <p:pic>
        <p:nvPicPr>
          <p:cNvPr id="5" name="Picture 4" descr="A close up of a logo&#10;&#10;Description automatically generated">
            <a:extLst>
              <a:ext uri="{FF2B5EF4-FFF2-40B4-BE49-F238E27FC236}">
                <a16:creationId xmlns:a16="http://schemas.microsoft.com/office/drawing/2014/main" id="{9DC8AD39-BD35-4045-A6D6-40C3F9585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 y="902017"/>
            <a:ext cx="7528560" cy="4517136"/>
          </a:xfrm>
          <a:prstGeom prst="rect">
            <a:avLst/>
          </a:prstGeom>
        </p:spPr>
      </p:pic>
      <p:sp>
        <p:nvSpPr>
          <p:cNvPr id="6" name="TextBox 5">
            <a:extLst>
              <a:ext uri="{FF2B5EF4-FFF2-40B4-BE49-F238E27FC236}">
                <a16:creationId xmlns:a16="http://schemas.microsoft.com/office/drawing/2014/main" id="{7224C120-43F7-354E-AEBB-B4257CB0E54C}"/>
              </a:ext>
            </a:extLst>
          </p:cNvPr>
          <p:cNvSpPr txBox="1"/>
          <p:nvPr/>
        </p:nvSpPr>
        <p:spPr>
          <a:xfrm>
            <a:off x="480985" y="5455920"/>
            <a:ext cx="8389620" cy="492443"/>
          </a:xfrm>
          <a:prstGeom prst="rect">
            <a:avLst/>
          </a:prstGeom>
          <a:noFill/>
        </p:spPr>
        <p:txBody>
          <a:bodyPr wrap="square" rtlCol="0">
            <a:spAutoFit/>
          </a:bodyPr>
          <a:lstStyle/>
          <a:p>
            <a:r>
              <a:rPr lang="en-US" sz="2600" b="1" i="1" dirty="0"/>
              <a:t> A collection of tools used to test web applications</a:t>
            </a:r>
          </a:p>
        </p:txBody>
      </p:sp>
    </p:spTree>
    <p:extLst>
      <p:ext uri="{BB962C8B-B14F-4D97-AF65-F5344CB8AC3E}">
        <p14:creationId xmlns:p14="http://schemas.microsoft.com/office/powerpoint/2010/main" val="3314691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85CA-C4DA-2344-B62D-A84209163134}"/>
              </a:ext>
            </a:extLst>
          </p:cNvPr>
          <p:cNvSpPr>
            <a:spLocks noGrp="1"/>
          </p:cNvSpPr>
          <p:nvPr>
            <p:ph type="title"/>
          </p:nvPr>
        </p:nvSpPr>
        <p:spPr/>
        <p:txBody>
          <a:bodyPr/>
          <a:lstStyle/>
          <a:p>
            <a:r>
              <a:rPr lang="en-US" dirty="0"/>
              <a:t>Four Fundamental Tools </a:t>
            </a:r>
          </a:p>
        </p:txBody>
      </p:sp>
      <p:sp>
        <p:nvSpPr>
          <p:cNvPr id="3" name="TextBox 2">
            <a:extLst>
              <a:ext uri="{FF2B5EF4-FFF2-40B4-BE49-F238E27FC236}">
                <a16:creationId xmlns:a16="http://schemas.microsoft.com/office/drawing/2014/main" id="{0E15D868-3D75-494C-B329-69BD5EA9FC86}"/>
              </a:ext>
            </a:extLst>
          </p:cNvPr>
          <p:cNvSpPr txBox="1"/>
          <p:nvPr/>
        </p:nvSpPr>
        <p:spPr>
          <a:xfrm>
            <a:off x="365761" y="1234440"/>
            <a:ext cx="8244839" cy="4832092"/>
          </a:xfrm>
          <a:prstGeom prst="rect">
            <a:avLst/>
          </a:prstGeom>
          <a:noFill/>
        </p:spPr>
        <p:txBody>
          <a:bodyPr wrap="square" rtlCol="0">
            <a:spAutoFit/>
          </a:bodyPr>
          <a:lstStyle/>
          <a:p>
            <a:r>
              <a:rPr lang="en-US" sz="2800" b="1" dirty="0">
                <a:solidFill>
                  <a:srgbClr val="1E4B87"/>
                </a:solidFill>
              </a:rPr>
              <a:t>HTTP Proxy:  </a:t>
            </a:r>
            <a:r>
              <a:rPr lang="en-US" sz="2800" dirty="0"/>
              <a:t>(aka Interceptor): Intercepts requests from the browser</a:t>
            </a:r>
            <a:br>
              <a:rPr lang="en-US" sz="2800" dirty="0"/>
            </a:br>
            <a:endParaRPr lang="en-US" sz="2800" dirty="0"/>
          </a:p>
          <a:p>
            <a:r>
              <a:rPr lang="en-US" sz="2800" b="1" dirty="0">
                <a:solidFill>
                  <a:srgbClr val="1E4B87"/>
                </a:solidFill>
              </a:rPr>
              <a:t>Spider</a:t>
            </a:r>
            <a:r>
              <a:rPr lang="en-US" sz="2800" dirty="0"/>
              <a:t>: Used to generate maps of the files and folders of a given site.</a:t>
            </a:r>
            <a:br>
              <a:rPr lang="en-US" sz="2800" dirty="0"/>
            </a:br>
            <a:endParaRPr lang="en-US" sz="2800" b="1" dirty="0">
              <a:solidFill>
                <a:srgbClr val="1E4B87"/>
              </a:solidFill>
            </a:endParaRPr>
          </a:p>
          <a:p>
            <a:r>
              <a:rPr lang="en-US" sz="2800" b="1" dirty="0">
                <a:solidFill>
                  <a:srgbClr val="1E4B87"/>
                </a:solidFill>
              </a:rPr>
              <a:t>Repeater</a:t>
            </a:r>
            <a:r>
              <a:rPr lang="en-US" sz="2800" dirty="0"/>
              <a:t>: Used to edit and re-send a given request, with different parameters each time.</a:t>
            </a:r>
            <a:br>
              <a:rPr lang="en-US" sz="2800" dirty="0"/>
            </a:br>
            <a:endParaRPr lang="en-US" sz="2800" dirty="0"/>
          </a:p>
          <a:p>
            <a:r>
              <a:rPr lang="en-US" sz="2800" b="1" dirty="0">
                <a:solidFill>
                  <a:srgbClr val="1E4B87"/>
                </a:solidFill>
              </a:rPr>
              <a:t>Intruder: </a:t>
            </a:r>
            <a:r>
              <a:rPr lang="en-US" sz="2800" dirty="0"/>
              <a:t>Used to script resending of requests. One way to think of it is as a “scripted Repeater”.</a:t>
            </a:r>
          </a:p>
        </p:txBody>
      </p:sp>
    </p:spTree>
    <p:extLst>
      <p:ext uri="{BB962C8B-B14F-4D97-AF65-F5344CB8AC3E}">
        <p14:creationId xmlns:p14="http://schemas.microsoft.com/office/powerpoint/2010/main" val="2999654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2895600" y="80936"/>
            <a:ext cx="6048529" cy="411480"/>
          </a:xfrm>
        </p:spPr>
        <p:txBody>
          <a:bodyPr/>
          <a:lstStyle/>
          <a:p>
            <a:r>
              <a:rPr lang="en-US" dirty="0"/>
              <a:t>Activity: Setting Up (5-10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29"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this activity, you’ll verify and launch your Burp Suite configuration and lab setup.</a:t>
            </a:r>
          </a:p>
          <a:p>
            <a:pPr marL="0" indent="0">
              <a:buNone/>
            </a:pPr>
            <a:endParaRPr lang="en-US" dirty="0"/>
          </a:p>
          <a:p>
            <a:pPr marL="0" indent="0">
              <a:buNone/>
            </a:pPr>
            <a:r>
              <a:rPr lang="en-US" b="1" u="sng" dirty="0"/>
              <a:t>Instructions</a:t>
            </a:r>
          </a:p>
          <a:p>
            <a:pPr marL="285750" indent="-285750">
              <a:buFontTx/>
              <a:buChar char="-"/>
            </a:pPr>
            <a:r>
              <a:rPr lang="en-US" dirty="0"/>
              <a:t>Launch DVWA by opening a terminal and running: </a:t>
            </a:r>
            <a:r>
              <a:rPr lang="en-US" dirty="0" err="1">
                <a:latin typeface="Courier New" panose="02070309020205020404" pitchFamily="49" charset="0"/>
                <a:cs typeface="Courier New" panose="02070309020205020404" pitchFamily="49" charset="0"/>
              </a:rPr>
              <a:t>start_dvwa</a:t>
            </a:r>
            <a:r>
              <a:rPr lang="en-US" dirty="0"/>
              <a:t>.</a:t>
            </a:r>
          </a:p>
          <a:p>
            <a:pPr marL="285750" indent="-285750">
              <a:buFontTx/>
              <a:buChar char="-"/>
            </a:pPr>
            <a:r>
              <a:rPr lang="en-US" dirty="0"/>
              <a:t>Open </a:t>
            </a:r>
            <a:r>
              <a:rPr lang="en-US" dirty="0" err="1"/>
              <a:t>FIrefox</a:t>
            </a:r>
            <a:r>
              <a:rPr lang="en-US" dirty="0"/>
              <a:t>, and navigate to: </a:t>
            </a:r>
            <a:r>
              <a:rPr lang="en-US" dirty="0">
                <a:latin typeface="Courier New" panose="02070309020205020404" pitchFamily="49" charset="0"/>
                <a:cs typeface="Courier New" panose="02070309020205020404" pitchFamily="49" charset="0"/>
              </a:rPr>
              <a:t>http://localhost</a:t>
            </a:r>
            <a:r>
              <a:rPr lang="en-US" dirty="0"/>
              <a:t>.</a:t>
            </a:r>
          </a:p>
          <a:p>
            <a:pPr marL="285750" indent="-285750">
              <a:buFontTx/>
              <a:buChar char="-"/>
            </a:pPr>
            <a:r>
              <a:rPr lang="en-US" dirty="0"/>
              <a:t>Login with the credentials below.</a:t>
            </a:r>
          </a:p>
          <a:p>
            <a:pPr lvl="1"/>
            <a:r>
              <a:rPr lang="en-US" b="1" dirty="0"/>
              <a:t>Username</a:t>
            </a:r>
            <a:r>
              <a:rPr lang="en-US" dirty="0"/>
              <a:t>: </a:t>
            </a:r>
            <a:r>
              <a:rPr lang="en-US" dirty="0">
                <a:latin typeface="Courier New" panose="02070309020205020404" pitchFamily="49" charset="0"/>
                <a:cs typeface="Courier New" panose="02070309020205020404" pitchFamily="49" charset="0"/>
              </a:rPr>
              <a:t>admin</a:t>
            </a:r>
          </a:p>
          <a:p>
            <a:pPr lvl="1"/>
            <a:r>
              <a:rPr lang="en-US" dirty="0"/>
              <a:t> </a:t>
            </a:r>
            <a:r>
              <a:rPr lang="en-US" b="1" dirty="0"/>
              <a:t>Password</a:t>
            </a:r>
            <a:r>
              <a:rPr lang="en-US" dirty="0"/>
              <a:t>: </a:t>
            </a:r>
            <a:r>
              <a:rPr lang="en-US" dirty="0">
                <a:latin typeface="Courier New" panose="02070309020205020404" pitchFamily="49" charset="0"/>
                <a:cs typeface="Courier New" panose="02070309020205020404" pitchFamily="49" charset="0"/>
              </a:rPr>
              <a:t>password</a:t>
            </a:r>
          </a:p>
          <a:p>
            <a:pPr marL="285750" indent="-285750">
              <a:buFontTx/>
              <a:buChar char="-"/>
            </a:pPr>
            <a:r>
              <a:rPr lang="en-US" dirty="0"/>
              <a:t>Click </a:t>
            </a:r>
            <a:r>
              <a:rPr lang="en-US" b="1" dirty="0"/>
              <a:t>Create/Reset Database</a:t>
            </a:r>
            <a:r>
              <a:rPr lang="en-US" dirty="0"/>
              <a:t>, then log in again with the same credentials</a:t>
            </a:r>
          </a:p>
          <a:p>
            <a:pPr marL="285750" indent="-285750">
              <a:buFontTx/>
              <a:buChar char="-"/>
            </a:pPr>
            <a:r>
              <a:rPr lang="en-US" dirty="0"/>
              <a:t>Launch Burp Suite, and start the proxy.</a:t>
            </a:r>
          </a:p>
          <a:p>
            <a:pPr marL="285750" indent="-285750">
              <a:buFontTx/>
              <a:buChar char="-"/>
            </a:pPr>
            <a:r>
              <a:rPr lang="en-US" dirty="0"/>
              <a:t>Turn on Foxy Proxy.</a:t>
            </a:r>
          </a:p>
          <a:p>
            <a:pPr marL="285750" indent="-285750">
              <a:buFontTx/>
              <a:buChar char="-"/>
            </a:pPr>
            <a:r>
              <a:rPr lang="en-US" dirty="0"/>
              <a:t>Navigate to **DVWA Security**. Verify that Burp Suite intercepts your request (you don't have to do anything with it yet—just make sure the interceptor is working)..</a:t>
            </a:r>
          </a:p>
        </p:txBody>
      </p:sp>
    </p:spTree>
    <p:extLst>
      <p:ext uri="{BB962C8B-B14F-4D97-AF65-F5344CB8AC3E}">
        <p14:creationId xmlns:p14="http://schemas.microsoft.com/office/powerpoint/2010/main" val="312234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Troubleshooting</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6CCCE6"/>
            </a:solidFill>
          </a:ln>
        </p:spPr>
        <p:txBody>
          <a:bodyPr wrap="square" rtlCol="0">
            <a:spAutoFit/>
          </a:bodyPr>
          <a:lstStyle/>
          <a:p>
            <a:pPr algn="ctr"/>
            <a:r>
              <a:rPr lang="en-US" sz="6400" b="1" dirty="0">
                <a:solidFill>
                  <a:srgbClr val="6CCCE6"/>
                </a:solidFill>
              </a:rPr>
              <a:t>Troubleshooting</a:t>
            </a:r>
          </a:p>
        </p:txBody>
      </p:sp>
    </p:spTree>
    <p:extLst>
      <p:ext uri="{BB962C8B-B14F-4D97-AF65-F5344CB8AC3E}">
        <p14:creationId xmlns:p14="http://schemas.microsoft.com/office/powerpoint/2010/main" val="2777068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Site Maps and Spidering</a:t>
            </a:r>
          </a:p>
        </p:txBody>
      </p:sp>
    </p:spTree>
    <p:extLst>
      <p:ext uri="{BB962C8B-B14F-4D97-AF65-F5344CB8AC3E}">
        <p14:creationId xmlns:p14="http://schemas.microsoft.com/office/powerpoint/2010/main" val="210845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1F65-C10C-574E-A628-7976E4C08193}"/>
              </a:ext>
            </a:extLst>
          </p:cNvPr>
          <p:cNvSpPr>
            <a:spLocks noGrp="1"/>
          </p:cNvSpPr>
          <p:nvPr>
            <p:ph type="title"/>
          </p:nvPr>
        </p:nvSpPr>
        <p:spPr/>
        <p:txBody>
          <a:bodyPr/>
          <a:lstStyle/>
          <a:p>
            <a:r>
              <a:rPr lang="en-US" dirty="0"/>
              <a:t>Foxy Proxy </a:t>
            </a:r>
          </a:p>
        </p:txBody>
      </p:sp>
      <p:sp>
        <p:nvSpPr>
          <p:cNvPr id="3" name="TextBox 2">
            <a:extLst>
              <a:ext uri="{FF2B5EF4-FFF2-40B4-BE49-F238E27FC236}">
                <a16:creationId xmlns:a16="http://schemas.microsoft.com/office/drawing/2014/main" id="{71A0F92B-6A76-AE49-A6C9-3A4CCF078030}"/>
              </a:ext>
            </a:extLst>
          </p:cNvPr>
          <p:cNvSpPr txBox="1"/>
          <p:nvPr/>
        </p:nvSpPr>
        <p:spPr>
          <a:xfrm>
            <a:off x="114300" y="723900"/>
            <a:ext cx="8915400" cy="5355312"/>
          </a:xfrm>
          <a:prstGeom prst="rect">
            <a:avLst/>
          </a:prstGeom>
          <a:noFill/>
        </p:spPr>
        <p:txBody>
          <a:bodyPr wrap="square" rtlCol="0">
            <a:spAutoFit/>
          </a:bodyPr>
          <a:lstStyle/>
          <a:p>
            <a:r>
              <a:rPr lang="en-US" dirty="0"/>
              <a:t>Foxy Proxy is a Firefox plugin that allows you to easily turn on/off your proxy server.</a:t>
            </a:r>
          </a:p>
          <a:p>
            <a:endParaRPr lang="en-US" dirty="0"/>
          </a:p>
          <a:p>
            <a:r>
              <a:rPr lang="en-US" b="1" dirty="0"/>
              <a:t>Steps: </a:t>
            </a:r>
          </a:p>
          <a:p>
            <a:r>
              <a:rPr lang="en-US" dirty="0"/>
              <a:t>Open Firefox Developer edition and navigate to: &lt;https://</a:t>
            </a:r>
            <a:r>
              <a:rPr lang="en-US" dirty="0" err="1"/>
              <a:t>addons.mozilla.org</a:t>
            </a:r>
            <a:r>
              <a:rPr lang="en-US" dirty="0"/>
              <a:t>/</a:t>
            </a:r>
            <a:r>
              <a:rPr lang="en-US" dirty="0" err="1"/>
              <a:t>en</a:t>
            </a:r>
            <a:r>
              <a:rPr lang="en-US" dirty="0"/>
              <a:t>-US/</a:t>
            </a:r>
            <a:r>
              <a:rPr lang="en-US" dirty="0" err="1"/>
              <a:t>firefox</a:t>
            </a:r>
            <a:r>
              <a:rPr lang="en-US" dirty="0"/>
              <a:t>/addon/</a:t>
            </a:r>
            <a:r>
              <a:rPr lang="en-US" dirty="0" err="1"/>
              <a:t>foxyproxy</a:t>
            </a:r>
            <a:r>
              <a:rPr lang="en-US" dirty="0"/>
              <a:t>-standard/versions/&gt;</a:t>
            </a:r>
          </a:p>
          <a:p>
            <a:endParaRPr lang="en-US" dirty="0"/>
          </a:p>
          <a:p>
            <a:r>
              <a:rPr lang="en-US" dirty="0"/>
              <a:t>After installation, click the Foxy Proxy icon in the top-right of the browser. </a:t>
            </a:r>
          </a:p>
          <a:p>
            <a:endParaRPr lang="en-US" dirty="0"/>
          </a:p>
          <a:p>
            <a:r>
              <a:rPr lang="en-US" dirty="0"/>
              <a:t>Click **Options**, then **Add** in the top left corner.</a:t>
            </a:r>
          </a:p>
          <a:p>
            <a:endParaRPr lang="en-US" dirty="0"/>
          </a:p>
          <a:p>
            <a:r>
              <a:rPr lang="en-US" dirty="0"/>
              <a:t>Fill in the following details:</a:t>
            </a:r>
          </a:p>
          <a:p>
            <a:r>
              <a:rPr lang="en-US" dirty="0"/>
              <a:t>   - </a:t>
            </a:r>
            <a:r>
              <a:rPr lang="en-US" b="1" dirty="0"/>
              <a:t>Title</a:t>
            </a:r>
            <a:r>
              <a:rPr lang="en-US" dirty="0"/>
              <a:t>: Burp Suite</a:t>
            </a:r>
          </a:p>
          <a:p>
            <a:r>
              <a:rPr lang="en-US" dirty="0"/>
              <a:t>   - </a:t>
            </a:r>
            <a:r>
              <a:rPr lang="en-US" b="1" dirty="0"/>
              <a:t>IP Address</a:t>
            </a:r>
            <a:r>
              <a:rPr lang="en-US" dirty="0"/>
              <a:t>: </a:t>
            </a:r>
            <a:r>
              <a:rPr lang="en-US" dirty="0">
                <a:latin typeface="Courier New" panose="02070309020205020404" pitchFamily="49" charset="0"/>
                <a:cs typeface="Courier New" panose="02070309020205020404" pitchFamily="49" charset="0"/>
              </a:rPr>
              <a:t>127.0.0.1</a:t>
            </a:r>
          </a:p>
          <a:p>
            <a:r>
              <a:rPr lang="en-US" dirty="0"/>
              <a:t>   - </a:t>
            </a:r>
            <a:r>
              <a:rPr lang="en-US" b="1" dirty="0"/>
              <a:t>Port</a:t>
            </a:r>
            <a:r>
              <a:rPr lang="en-US" dirty="0"/>
              <a:t>: 8080</a:t>
            </a:r>
          </a:p>
          <a:p>
            <a:r>
              <a:rPr lang="en-US" dirty="0"/>
              <a:t>   - Ensure the </a:t>
            </a:r>
            <a:r>
              <a:rPr lang="en-US" b="1" dirty="0"/>
              <a:t>Do not use for localhost and intranet/private IP addresses</a:t>
            </a:r>
            <a:r>
              <a:rPr lang="en-US" dirty="0"/>
              <a:t> switch on the left is </a:t>
            </a:r>
            <a:r>
              <a:rPr lang="en-US" b="1" dirty="0"/>
              <a:t>off</a:t>
            </a:r>
            <a:r>
              <a:rPr lang="en-US" dirty="0"/>
              <a:t>.</a:t>
            </a:r>
          </a:p>
          <a:p>
            <a:r>
              <a:rPr lang="en-US" dirty="0"/>
              <a:t>   - Click </a:t>
            </a:r>
            <a:r>
              <a:rPr lang="en-US" b="1" dirty="0"/>
              <a:t>Save</a:t>
            </a:r>
            <a:r>
              <a:rPr lang="en-US" dirty="0"/>
              <a:t>.</a:t>
            </a:r>
          </a:p>
          <a:p>
            <a:endParaRPr lang="en-US" dirty="0"/>
          </a:p>
          <a:p>
            <a:r>
              <a:rPr lang="en-US" dirty="0"/>
              <a:t>Click the Foxy Proxy icon, and click </a:t>
            </a:r>
            <a:r>
              <a:rPr lang="en-US" b="1" dirty="0"/>
              <a:t>Use Burp Suite</a:t>
            </a:r>
            <a:r>
              <a:rPr lang="en-US" dirty="0"/>
              <a:t>.</a:t>
            </a:r>
          </a:p>
        </p:txBody>
      </p:sp>
    </p:spTree>
    <p:extLst>
      <p:ext uri="{BB962C8B-B14F-4D97-AF65-F5344CB8AC3E}">
        <p14:creationId xmlns:p14="http://schemas.microsoft.com/office/powerpoint/2010/main" val="2675855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7D4F-03F7-7046-A967-70E40CE65751}"/>
              </a:ext>
            </a:extLst>
          </p:cNvPr>
          <p:cNvSpPr>
            <a:spLocks noGrp="1"/>
          </p:cNvSpPr>
          <p:nvPr>
            <p:ph type="title"/>
          </p:nvPr>
        </p:nvSpPr>
        <p:spPr/>
        <p:txBody>
          <a:bodyPr/>
          <a:lstStyle/>
          <a:p>
            <a:r>
              <a:rPr lang="en-US" dirty="0" err="1"/>
              <a:t>BurpSuite</a:t>
            </a:r>
            <a:endParaRPr lang="en-US" dirty="0"/>
          </a:p>
        </p:txBody>
      </p:sp>
      <p:sp>
        <p:nvSpPr>
          <p:cNvPr id="3" name="TextBox 2">
            <a:extLst>
              <a:ext uri="{FF2B5EF4-FFF2-40B4-BE49-F238E27FC236}">
                <a16:creationId xmlns:a16="http://schemas.microsoft.com/office/drawing/2014/main" id="{0F194405-3B0F-B242-9816-15D0B2DB9770}"/>
              </a:ext>
            </a:extLst>
          </p:cNvPr>
          <p:cNvSpPr txBox="1"/>
          <p:nvPr/>
        </p:nvSpPr>
        <p:spPr>
          <a:xfrm>
            <a:off x="304800" y="1382434"/>
            <a:ext cx="8305800" cy="4247317"/>
          </a:xfrm>
          <a:prstGeom prst="rect">
            <a:avLst/>
          </a:prstGeom>
          <a:noFill/>
        </p:spPr>
        <p:txBody>
          <a:bodyPr wrap="square" rtlCol="0">
            <a:spAutoFit/>
          </a:bodyPr>
          <a:lstStyle/>
          <a:p>
            <a:r>
              <a:rPr lang="en-US" sz="3000" b="1" i="1" dirty="0">
                <a:solidFill>
                  <a:srgbClr val="6CCCE6"/>
                </a:solidFill>
              </a:rPr>
              <a:t>Burp</a:t>
            </a:r>
            <a:r>
              <a:rPr lang="en-US" sz="3000" b="1" i="1" dirty="0">
                <a:solidFill>
                  <a:srgbClr val="1E4B87"/>
                </a:solidFill>
              </a:rPr>
              <a:t> intercepts and forwards web traffic.</a:t>
            </a:r>
          </a:p>
          <a:p>
            <a:endParaRPr lang="en-US" sz="3000" b="1" i="1" dirty="0">
              <a:solidFill>
                <a:srgbClr val="1E4B87"/>
              </a:solidFill>
            </a:endParaRPr>
          </a:p>
          <a:p>
            <a:r>
              <a:rPr lang="en-US" sz="3000" b="1" i="1" dirty="0">
                <a:solidFill>
                  <a:srgbClr val="6CCCE6"/>
                </a:solidFill>
              </a:rPr>
              <a:t>Burp</a:t>
            </a:r>
            <a:r>
              <a:rPr lang="en-US" sz="3000" b="1" i="1" dirty="0">
                <a:solidFill>
                  <a:srgbClr val="1E4B87"/>
                </a:solidFill>
              </a:rPr>
              <a:t> will often forward requests over HTTPS, so it must be able to establish secure connections over TLS.</a:t>
            </a:r>
          </a:p>
          <a:p>
            <a:endParaRPr lang="en-US" sz="3000" b="1" i="1" dirty="0">
              <a:solidFill>
                <a:srgbClr val="1E4B87"/>
              </a:solidFill>
            </a:endParaRPr>
          </a:p>
          <a:p>
            <a:r>
              <a:rPr lang="en-US" sz="3000" b="1" i="1" dirty="0">
                <a:solidFill>
                  <a:srgbClr val="1E4B87"/>
                </a:solidFill>
              </a:rPr>
              <a:t>This requires a digital certificate:</a:t>
            </a:r>
          </a:p>
          <a:p>
            <a:r>
              <a:rPr lang="en-US" sz="3000" b="1" i="1" dirty="0">
                <a:solidFill>
                  <a:srgbClr val="1E4B87"/>
                </a:solidFill>
              </a:rPr>
              <a:t>  - Download Burp Proxy's CA Certificate</a:t>
            </a:r>
          </a:p>
          <a:p>
            <a:r>
              <a:rPr lang="en-US" sz="3000" b="1" i="1" dirty="0">
                <a:solidFill>
                  <a:srgbClr val="1E4B87"/>
                </a:solidFill>
              </a:rPr>
              <a:t>  - Import the certificate into Firefox</a:t>
            </a:r>
          </a:p>
        </p:txBody>
      </p:sp>
    </p:spTree>
    <p:extLst>
      <p:ext uri="{BB962C8B-B14F-4D97-AF65-F5344CB8AC3E}">
        <p14:creationId xmlns:p14="http://schemas.microsoft.com/office/powerpoint/2010/main" val="116483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Web Vulnerabilities</a:t>
            </a:r>
          </a:p>
        </p:txBody>
      </p:sp>
    </p:spTree>
    <p:extLst>
      <p:ext uri="{BB962C8B-B14F-4D97-AF65-F5344CB8AC3E}">
        <p14:creationId xmlns:p14="http://schemas.microsoft.com/office/powerpoint/2010/main" val="1940616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73A9-889C-6441-8B57-32E8FFDDCE38}"/>
              </a:ext>
            </a:extLst>
          </p:cNvPr>
          <p:cNvSpPr>
            <a:spLocks noGrp="1"/>
          </p:cNvSpPr>
          <p:nvPr>
            <p:ph type="title"/>
          </p:nvPr>
        </p:nvSpPr>
        <p:spPr/>
        <p:txBody>
          <a:bodyPr/>
          <a:lstStyle/>
          <a:p>
            <a:r>
              <a:rPr lang="en-US" dirty="0"/>
              <a:t>Burp Setup </a:t>
            </a:r>
          </a:p>
        </p:txBody>
      </p:sp>
      <p:sp>
        <p:nvSpPr>
          <p:cNvPr id="3" name="TextBox 2">
            <a:extLst>
              <a:ext uri="{FF2B5EF4-FFF2-40B4-BE49-F238E27FC236}">
                <a16:creationId xmlns:a16="http://schemas.microsoft.com/office/drawing/2014/main" id="{5199D93E-F4FC-E347-A906-65F8E73BFB11}"/>
              </a:ext>
            </a:extLst>
          </p:cNvPr>
          <p:cNvSpPr txBox="1"/>
          <p:nvPr/>
        </p:nvSpPr>
        <p:spPr>
          <a:xfrm>
            <a:off x="320040" y="982980"/>
            <a:ext cx="8061960" cy="5016758"/>
          </a:xfrm>
          <a:prstGeom prst="rect">
            <a:avLst/>
          </a:prstGeom>
          <a:noFill/>
        </p:spPr>
        <p:txBody>
          <a:bodyPr wrap="square" rtlCol="0">
            <a:spAutoFit/>
          </a:bodyPr>
          <a:lstStyle/>
          <a:p>
            <a:r>
              <a:rPr lang="en-US" sz="2000" b="1" dirty="0">
                <a:solidFill>
                  <a:srgbClr val="1E4B87"/>
                </a:solidFill>
              </a:rPr>
              <a:t>Launch Burp Suite, and click **Next**; then **Start Burp**.</a:t>
            </a:r>
          </a:p>
          <a:p>
            <a:endParaRPr lang="en-US" sz="2000" b="1" dirty="0">
              <a:solidFill>
                <a:srgbClr val="1E4B87"/>
              </a:solidFill>
            </a:endParaRPr>
          </a:p>
          <a:p>
            <a:r>
              <a:rPr lang="en-US" sz="2000" b="1" dirty="0">
                <a:solidFill>
                  <a:srgbClr val="1E4B87"/>
                </a:solidFill>
              </a:rPr>
              <a:t>Return to Firefox, and navigate to `http://burp`.</a:t>
            </a:r>
          </a:p>
          <a:p>
            <a:endParaRPr lang="en-US" sz="2000" b="1" dirty="0">
              <a:solidFill>
                <a:srgbClr val="1E4B87"/>
              </a:solidFill>
            </a:endParaRPr>
          </a:p>
          <a:p>
            <a:r>
              <a:rPr lang="en-US" sz="2000" b="1" dirty="0">
                <a:solidFill>
                  <a:srgbClr val="1E4B87"/>
                </a:solidFill>
              </a:rPr>
              <a:t>Click **CA Certificate**. This downloads a file called `</a:t>
            </a:r>
            <a:r>
              <a:rPr lang="en-US" sz="2000" b="1" dirty="0" err="1">
                <a:solidFill>
                  <a:srgbClr val="1E4B87"/>
                </a:solidFill>
              </a:rPr>
              <a:t>cacert.der</a:t>
            </a:r>
            <a:r>
              <a:rPr lang="en-US" sz="2000" b="1" dirty="0">
                <a:solidFill>
                  <a:srgbClr val="1E4B87"/>
                </a:solidFill>
              </a:rPr>
              <a:t>`.</a:t>
            </a:r>
          </a:p>
          <a:p>
            <a:endParaRPr lang="en-US" sz="2000" b="1" dirty="0">
              <a:solidFill>
                <a:srgbClr val="1E4B87"/>
              </a:solidFill>
            </a:endParaRPr>
          </a:p>
          <a:p>
            <a:r>
              <a:rPr lang="en-US" sz="2000" b="1" dirty="0">
                <a:solidFill>
                  <a:srgbClr val="1E4B87"/>
                </a:solidFill>
              </a:rPr>
              <a:t>Click the hamburger menu in the top-right of Firefox, then click **Options**.</a:t>
            </a:r>
          </a:p>
          <a:p>
            <a:endParaRPr lang="en-US" sz="2000" b="1" dirty="0">
              <a:solidFill>
                <a:srgbClr val="1E4B87"/>
              </a:solidFill>
            </a:endParaRPr>
          </a:p>
          <a:p>
            <a:r>
              <a:rPr lang="en-US" sz="2000" b="1" dirty="0">
                <a:solidFill>
                  <a:srgbClr val="1E4B87"/>
                </a:solidFill>
              </a:rPr>
              <a:t>In the search bar, type: **Certificates**.</a:t>
            </a:r>
          </a:p>
          <a:p>
            <a:endParaRPr lang="en-US" sz="2000" b="1" dirty="0">
              <a:solidFill>
                <a:srgbClr val="1E4B87"/>
              </a:solidFill>
            </a:endParaRPr>
          </a:p>
          <a:p>
            <a:r>
              <a:rPr lang="en-US" sz="2000" b="1" dirty="0">
                <a:solidFill>
                  <a:srgbClr val="1E4B87"/>
                </a:solidFill>
              </a:rPr>
              <a:t>Click: **View Certificates**.</a:t>
            </a:r>
          </a:p>
          <a:p>
            <a:endParaRPr lang="en-US" sz="2000" b="1" dirty="0">
              <a:solidFill>
                <a:srgbClr val="1E4B87"/>
              </a:solidFill>
            </a:endParaRPr>
          </a:p>
          <a:p>
            <a:r>
              <a:rPr lang="en-US" sz="2000" b="1" dirty="0">
                <a:solidFill>
                  <a:srgbClr val="1E4B87"/>
                </a:solidFill>
              </a:rPr>
              <a:t>Click: **Import**, and select `~/Downloads/</a:t>
            </a:r>
            <a:r>
              <a:rPr lang="en-US" sz="2000" b="1" dirty="0" err="1">
                <a:solidFill>
                  <a:srgbClr val="1E4B87"/>
                </a:solidFill>
              </a:rPr>
              <a:t>cacert.der</a:t>
            </a:r>
            <a:r>
              <a:rPr lang="en-US" sz="2000" b="1" dirty="0">
                <a:solidFill>
                  <a:srgbClr val="1E4B87"/>
                </a:solidFill>
              </a:rPr>
              <a:t>`.</a:t>
            </a:r>
          </a:p>
          <a:p>
            <a:endParaRPr lang="en-US" sz="2000" b="1" dirty="0">
              <a:solidFill>
                <a:srgbClr val="1E4B87"/>
              </a:solidFill>
            </a:endParaRPr>
          </a:p>
          <a:p>
            <a:r>
              <a:rPr lang="en-US" sz="2000" b="1" dirty="0">
                <a:solidFill>
                  <a:srgbClr val="1E4B87"/>
                </a:solidFill>
              </a:rPr>
              <a:t>Save your changes.</a:t>
            </a:r>
          </a:p>
        </p:txBody>
      </p:sp>
    </p:spTree>
    <p:extLst>
      <p:ext uri="{BB962C8B-B14F-4D97-AF65-F5344CB8AC3E}">
        <p14:creationId xmlns:p14="http://schemas.microsoft.com/office/powerpoint/2010/main" val="3142002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77A999-5A9D-7542-B397-A785DCCB2666}"/>
              </a:ext>
            </a:extLst>
          </p:cNvPr>
          <p:cNvSpPr>
            <a:spLocks noGrp="1"/>
          </p:cNvSpPr>
          <p:nvPr>
            <p:ph sz="quarter" idx="10"/>
          </p:nvPr>
        </p:nvSpPr>
        <p:spPr/>
        <p:txBody>
          <a:bodyPr/>
          <a:lstStyle/>
          <a:p>
            <a:r>
              <a:rPr lang="en-US" dirty="0"/>
              <a:t>In this exercise, you will:</a:t>
            </a:r>
          </a:p>
          <a:p>
            <a:pPr lvl="1"/>
            <a:r>
              <a:rPr lang="en-US" dirty="0"/>
              <a:t>Download Firefox </a:t>
            </a:r>
            <a:r>
              <a:rPr lang="en-US"/>
              <a:t>Developer Edition.</a:t>
            </a:r>
            <a:endParaRPr lang="en-US" dirty="0"/>
          </a:p>
          <a:p>
            <a:pPr lvl="1"/>
            <a:r>
              <a:rPr lang="en-US" dirty="0"/>
              <a:t>Set up Burp Suite</a:t>
            </a:r>
          </a:p>
          <a:p>
            <a:pPr lvl="1"/>
            <a:r>
              <a:rPr lang="en-US" dirty="0"/>
              <a:t>Configure Foxy Proxy profiles</a:t>
            </a:r>
          </a:p>
          <a:p>
            <a:endParaRPr lang="en-US" dirty="0"/>
          </a:p>
          <a:p>
            <a:endParaRPr lang="en-US" dirty="0"/>
          </a:p>
          <a:p>
            <a:pPr marL="0" indent="0">
              <a:buNone/>
            </a:pPr>
            <a:r>
              <a:rPr lang="en-US" b="1" dirty="0"/>
              <a:t>Instructions: </a:t>
            </a:r>
            <a:endParaRPr lang="en-US" dirty="0"/>
          </a:p>
          <a:p>
            <a:pPr marL="0" indent="0">
              <a:buNone/>
            </a:pPr>
            <a:r>
              <a:rPr lang="en-US" dirty="0"/>
              <a:t>- Complete the activity using the file provided to you</a:t>
            </a:r>
          </a:p>
        </p:txBody>
      </p:sp>
      <p:sp>
        <p:nvSpPr>
          <p:cNvPr id="3" name="Text Placeholder 2">
            <a:extLst>
              <a:ext uri="{FF2B5EF4-FFF2-40B4-BE49-F238E27FC236}">
                <a16:creationId xmlns:a16="http://schemas.microsoft.com/office/drawing/2014/main" id="{8874F328-E97E-E245-8F3C-37494780ED06}"/>
              </a:ext>
            </a:extLst>
          </p:cNvPr>
          <p:cNvSpPr>
            <a:spLocks noGrp="1"/>
          </p:cNvSpPr>
          <p:nvPr>
            <p:ph type="body" sz="quarter" idx="11"/>
          </p:nvPr>
        </p:nvSpPr>
        <p:spPr>
          <a:xfrm>
            <a:off x="3048000" y="152400"/>
            <a:ext cx="5896129" cy="340016"/>
          </a:xfrm>
        </p:spPr>
        <p:txBody>
          <a:bodyPr/>
          <a:lstStyle/>
          <a:p>
            <a:r>
              <a:rPr lang="en-US" dirty="0"/>
              <a:t>Activity: Configuring Burp and Foxy Proxy  (15 min)</a:t>
            </a:r>
          </a:p>
        </p:txBody>
      </p:sp>
    </p:spTree>
    <p:extLst>
      <p:ext uri="{BB962C8B-B14F-4D97-AF65-F5344CB8AC3E}">
        <p14:creationId xmlns:p14="http://schemas.microsoft.com/office/powerpoint/2010/main" val="3041650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Configuring Burp and Foxy Proxy</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6CCCE6"/>
            </a:solidFill>
          </a:ln>
        </p:spPr>
        <p:txBody>
          <a:bodyPr wrap="square" rtlCol="0">
            <a:spAutoFit/>
          </a:bodyPr>
          <a:lstStyle/>
          <a:p>
            <a:pPr algn="ctr"/>
            <a:r>
              <a:rPr lang="en-US" sz="6400" b="1" dirty="0">
                <a:solidFill>
                  <a:srgbClr val="6CCCE6"/>
                </a:solidFill>
              </a:rPr>
              <a:t>Verify Installation </a:t>
            </a:r>
          </a:p>
        </p:txBody>
      </p:sp>
    </p:spTree>
    <p:extLst>
      <p:ext uri="{BB962C8B-B14F-4D97-AF65-F5344CB8AC3E}">
        <p14:creationId xmlns:p14="http://schemas.microsoft.com/office/powerpoint/2010/main" val="911748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Tour of </a:t>
            </a:r>
            <a:r>
              <a:rPr lang="en-US" dirty="0" err="1"/>
              <a:t>BurpSuite</a:t>
            </a:r>
            <a:endParaRPr lang="en-US" dirty="0"/>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6CCCE6"/>
            </a:solidFill>
          </a:ln>
        </p:spPr>
        <p:txBody>
          <a:bodyPr wrap="square" rtlCol="0">
            <a:spAutoFit/>
          </a:bodyPr>
          <a:lstStyle/>
          <a:p>
            <a:pPr algn="ctr"/>
            <a:r>
              <a:rPr lang="en-US" sz="6400" b="1" dirty="0">
                <a:solidFill>
                  <a:srgbClr val="6CCCE6"/>
                </a:solidFill>
              </a:rPr>
              <a:t>Demonstration</a:t>
            </a:r>
          </a:p>
        </p:txBody>
      </p:sp>
    </p:spTree>
    <p:extLst>
      <p:ext uri="{BB962C8B-B14F-4D97-AF65-F5344CB8AC3E}">
        <p14:creationId xmlns:p14="http://schemas.microsoft.com/office/powerpoint/2010/main" val="601402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2895600" y="80936"/>
            <a:ext cx="6048529" cy="411480"/>
          </a:xfrm>
        </p:spPr>
        <p:txBody>
          <a:bodyPr/>
          <a:lstStyle/>
          <a:p>
            <a:r>
              <a:rPr lang="en-US" dirty="0"/>
              <a:t>Activity: Site Enumeration  (10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29"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this activity, you will</a:t>
            </a:r>
          </a:p>
          <a:p>
            <a:pPr>
              <a:buFontTx/>
              <a:buChar char="-"/>
            </a:pPr>
            <a:r>
              <a:rPr lang="en-US" dirty="0"/>
              <a:t>Enumerate the files and folders on DVWA with Burp’s </a:t>
            </a:r>
            <a:r>
              <a:rPr lang="en-US" b="1" dirty="0"/>
              <a:t>Target</a:t>
            </a:r>
            <a:r>
              <a:rPr lang="en-US" dirty="0"/>
              <a:t> and </a:t>
            </a:r>
            <a:r>
              <a:rPr lang="en-US" b="1" dirty="0"/>
              <a:t>Spider</a:t>
            </a:r>
            <a:r>
              <a:rPr lang="en-US" dirty="0"/>
              <a:t> tools</a:t>
            </a:r>
          </a:p>
          <a:p>
            <a:pPr>
              <a:buFontTx/>
              <a:buChar char="-"/>
            </a:pPr>
            <a:r>
              <a:rPr lang="en-US" dirty="0"/>
              <a:t>Analyze the results to identify potential attack surfaces</a:t>
            </a:r>
          </a:p>
          <a:p>
            <a:pPr marL="0" indent="0">
              <a:buNone/>
            </a:pPr>
            <a:endParaRPr lang="en-US" b="1" u="sng" dirty="0"/>
          </a:p>
          <a:p>
            <a:pPr marL="0" indent="0">
              <a:buNone/>
            </a:pPr>
            <a:r>
              <a:rPr lang="en-US" b="1" u="sng" dirty="0"/>
              <a:t>Instructions</a:t>
            </a:r>
            <a:endParaRPr lang="en-US" u="sng" dirty="0"/>
          </a:p>
          <a:p>
            <a:r>
              <a:rPr lang="en-US" dirty="0"/>
              <a:t>Turn on Burp’s Interceptor, and click around DVWA.</a:t>
            </a:r>
          </a:p>
          <a:p>
            <a:r>
              <a:rPr lang="en-US" dirty="0"/>
              <a:t>Navigate to the </a:t>
            </a:r>
            <a:r>
              <a:rPr lang="en-US" b="1" dirty="0"/>
              <a:t>Target</a:t>
            </a:r>
            <a:r>
              <a:rPr lang="en-US" dirty="0"/>
              <a:t> pane, and click </a:t>
            </a:r>
            <a:r>
              <a:rPr lang="en-US" dirty="0">
                <a:hlinkClick r:id="rId3"/>
              </a:rPr>
              <a:t>http://192.168.99.100</a:t>
            </a:r>
            <a:r>
              <a:rPr lang="en-US" dirty="0"/>
              <a:t> in the </a:t>
            </a:r>
            <a:r>
              <a:rPr lang="en-US" b="1" dirty="0"/>
              <a:t>Site Map</a:t>
            </a:r>
            <a:r>
              <a:rPr lang="en-US" dirty="0"/>
              <a:t> tab.</a:t>
            </a:r>
          </a:p>
          <a:p>
            <a:pPr lvl="1"/>
            <a:r>
              <a:rPr lang="en-US" dirty="0"/>
              <a:t>Note that Burp saves all of the requests/responses to/from the target site.</a:t>
            </a:r>
          </a:p>
          <a:p>
            <a:r>
              <a:rPr lang="en-US" dirty="0"/>
              <a:t>Click </a:t>
            </a:r>
            <a:r>
              <a:rPr lang="en-US" b="1" dirty="0"/>
              <a:t>Scope</a:t>
            </a:r>
            <a:r>
              <a:rPr lang="en-US" dirty="0"/>
              <a:t>, and add </a:t>
            </a:r>
            <a:r>
              <a:rPr lang="en-US" dirty="0">
                <a:hlinkClick r:id="rId3"/>
              </a:rPr>
              <a:t>http://192.168.99.100</a:t>
            </a:r>
            <a:r>
              <a:rPr lang="en-US" dirty="0"/>
              <a:t> to your scopes.</a:t>
            </a:r>
          </a:p>
          <a:p>
            <a:r>
              <a:rPr lang="en-US" dirty="0"/>
              <a:t>Return to </a:t>
            </a:r>
            <a:r>
              <a:rPr lang="en-US" b="1" dirty="0"/>
              <a:t>Target</a:t>
            </a:r>
            <a:r>
              <a:rPr lang="en-US" dirty="0"/>
              <a:t>, and spider</a:t>
            </a:r>
            <a:r>
              <a:rPr lang="en-US" dirty="0">
                <a:hlinkClick r:id="rId3"/>
              </a:rPr>
              <a:t> http://192.168.99.100</a:t>
            </a:r>
            <a:r>
              <a:rPr lang="en-US" dirty="0"/>
              <a:t>.</a:t>
            </a:r>
          </a:p>
          <a:p>
            <a:r>
              <a:rPr lang="en-US" dirty="0"/>
              <a:t>Inspect the results, and generate a list of:</a:t>
            </a:r>
          </a:p>
          <a:p>
            <a:pPr lvl="1"/>
            <a:r>
              <a:rPr lang="en-US" dirty="0"/>
              <a:t>URLs that might be susceptible to injection attacks via GET Query Params</a:t>
            </a:r>
          </a:p>
          <a:p>
            <a:pPr lvl="1"/>
            <a:r>
              <a:rPr lang="en-US" dirty="0"/>
              <a:t>RLs that might be susceptible to injection attacks via malicious POST data</a:t>
            </a:r>
          </a:p>
          <a:p>
            <a:r>
              <a:rPr lang="en-US" dirty="0"/>
              <a:t>Refer to the instructions in the </a:t>
            </a:r>
            <a:r>
              <a:rPr lang="en-US" dirty="0">
                <a:latin typeface="Courier New" panose="02070309020205020404" pitchFamily="49" charset="0"/>
                <a:cs typeface="Courier New" panose="02070309020205020404" pitchFamily="49" charset="0"/>
              </a:rPr>
              <a:t>README.md</a:t>
            </a:r>
            <a:r>
              <a:rPr lang="en-US" dirty="0"/>
              <a:t> sent via Slack for additional details.</a:t>
            </a:r>
          </a:p>
        </p:txBody>
      </p:sp>
    </p:spTree>
    <p:extLst>
      <p:ext uri="{BB962C8B-B14F-4D97-AF65-F5344CB8AC3E}">
        <p14:creationId xmlns:p14="http://schemas.microsoft.com/office/powerpoint/2010/main" val="2755737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Site Enumeration</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397949"/>
            <a:ext cx="8610600" cy="2062103"/>
          </a:xfrm>
          <a:prstGeom prst="rect">
            <a:avLst/>
          </a:prstGeom>
          <a:noFill/>
          <a:ln w="19050">
            <a:solidFill>
              <a:srgbClr val="6CCCE6"/>
            </a:solidFill>
          </a:ln>
        </p:spPr>
        <p:txBody>
          <a:bodyPr wrap="square" rtlCol="0">
            <a:spAutoFit/>
          </a:bodyPr>
          <a:lstStyle/>
          <a:p>
            <a:pPr algn="ctr"/>
            <a:r>
              <a:rPr lang="en-US" sz="6400" b="1" dirty="0">
                <a:solidFill>
                  <a:srgbClr val="6CCCE6"/>
                </a:solidFill>
              </a:rPr>
              <a:t>Review</a:t>
            </a:r>
          </a:p>
          <a:p>
            <a:pPr algn="ctr"/>
            <a:r>
              <a:rPr lang="en-US" sz="6400" b="1" dirty="0">
                <a:solidFill>
                  <a:srgbClr val="6CCCE6"/>
                </a:solidFill>
              </a:rPr>
              <a:t>Site Enumeration</a:t>
            </a:r>
          </a:p>
        </p:txBody>
      </p:sp>
    </p:spTree>
    <p:extLst>
      <p:ext uri="{BB962C8B-B14F-4D97-AF65-F5344CB8AC3E}">
        <p14:creationId xmlns:p14="http://schemas.microsoft.com/office/powerpoint/2010/main" val="1868351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fontScale="90000"/>
          </a:bodyPr>
          <a:lstStyle/>
          <a:p>
            <a:r>
              <a:rPr lang="en-US" dirty="0"/>
              <a:t>Replaying Requests with Repeater</a:t>
            </a:r>
          </a:p>
        </p:txBody>
      </p:sp>
    </p:spTree>
    <p:extLst>
      <p:ext uri="{BB962C8B-B14F-4D97-AF65-F5344CB8AC3E}">
        <p14:creationId xmlns:p14="http://schemas.microsoft.com/office/powerpoint/2010/main" val="2367831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Cookies and Sessions</a:t>
            </a:r>
          </a:p>
        </p:txBody>
      </p:sp>
      <p:sp>
        <p:nvSpPr>
          <p:cNvPr id="3" name="TextBox 2">
            <a:extLst>
              <a:ext uri="{FF2B5EF4-FFF2-40B4-BE49-F238E27FC236}">
                <a16:creationId xmlns:a16="http://schemas.microsoft.com/office/drawing/2014/main" id="{5CCD0CD7-F454-43B6-A623-7B93B7847CAE}"/>
              </a:ext>
            </a:extLst>
          </p:cNvPr>
          <p:cNvSpPr txBox="1"/>
          <p:nvPr/>
        </p:nvSpPr>
        <p:spPr>
          <a:xfrm>
            <a:off x="381000" y="838200"/>
            <a:ext cx="8610600" cy="3785652"/>
          </a:xfrm>
          <a:prstGeom prst="rect">
            <a:avLst/>
          </a:prstGeom>
          <a:noFill/>
          <a:ln w="19050">
            <a:noFill/>
          </a:ln>
        </p:spPr>
        <p:txBody>
          <a:bodyPr wrap="square" rtlCol="0">
            <a:spAutoFit/>
          </a:bodyPr>
          <a:lstStyle/>
          <a:p>
            <a:pPr marL="342900" indent="-342900">
              <a:buFont typeface="Arial" panose="020B0604020202020204" pitchFamily="34" charset="0"/>
              <a:buChar char="•"/>
            </a:pPr>
            <a:r>
              <a:rPr lang="en-US" sz="2400" dirty="0"/>
              <a:t>HTTP is </a:t>
            </a:r>
            <a:r>
              <a:rPr lang="en-US" sz="2400" b="1" dirty="0"/>
              <a:t>stateless</a:t>
            </a:r>
            <a:r>
              <a:rPr lang="en-US" sz="2400" dirty="0"/>
              <a:t>: Server’s can’t “remember” old requests.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Cookies</a:t>
            </a:r>
            <a:r>
              <a:rPr lang="en-US" sz="2400" dirty="0"/>
              <a:t> </a:t>
            </a:r>
            <a:r>
              <a:rPr lang="en-US" sz="2400" b="1" dirty="0"/>
              <a:t>and sessions</a:t>
            </a:r>
            <a:r>
              <a:rPr lang="en-US" sz="2400" dirty="0"/>
              <a:t> allow servers to circumvent this limitation.</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Cookies</a:t>
            </a:r>
            <a:r>
              <a:rPr lang="en-US" sz="2400" dirty="0"/>
              <a:t> store information about the user’s web application instance in the </a:t>
            </a:r>
            <a:r>
              <a:rPr lang="en-US" sz="2400" i="1" dirty="0"/>
              <a:t>browser</a:t>
            </a:r>
            <a:r>
              <a:rPr lang="en-US" sz="2400" dirty="0"/>
              <a:t>.</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Sessions </a:t>
            </a:r>
            <a:r>
              <a:rPr lang="en-US" sz="2400" dirty="0"/>
              <a:t>store information about the user’s web application instance on the </a:t>
            </a:r>
            <a:r>
              <a:rPr lang="en-US" sz="2400" i="1" dirty="0"/>
              <a:t>server</a:t>
            </a:r>
            <a:r>
              <a:rPr lang="en-US" sz="2400" dirty="0"/>
              <a:t>.</a:t>
            </a:r>
            <a:endParaRPr lang="en-US" sz="2400" b="1" dirty="0"/>
          </a:p>
        </p:txBody>
      </p:sp>
    </p:spTree>
    <p:extLst>
      <p:ext uri="{BB962C8B-B14F-4D97-AF65-F5344CB8AC3E}">
        <p14:creationId xmlns:p14="http://schemas.microsoft.com/office/powerpoint/2010/main" val="1452326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Fuzzing with Repeater</a:t>
            </a:r>
          </a:p>
        </p:txBody>
      </p:sp>
      <p:sp>
        <p:nvSpPr>
          <p:cNvPr id="6" name="TextBox 5">
            <a:extLst>
              <a:ext uri="{FF2B5EF4-FFF2-40B4-BE49-F238E27FC236}">
                <a16:creationId xmlns:a16="http://schemas.microsoft.com/office/drawing/2014/main" id="{E3452340-9D1D-4DCC-A011-C07117E86B57}"/>
              </a:ext>
            </a:extLst>
          </p:cNvPr>
          <p:cNvSpPr txBox="1"/>
          <p:nvPr/>
        </p:nvSpPr>
        <p:spPr>
          <a:xfrm>
            <a:off x="381000" y="838200"/>
            <a:ext cx="8610600" cy="5262979"/>
          </a:xfrm>
          <a:prstGeom prst="rect">
            <a:avLst/>
          </a:prstGeom>
          <a:noFill/>
          <a:ln w="19050">
            <a:noFill/>
          </a:ln>
        </p:spPr>
        <p:txBody>
          <a:bodyPr wrap="square" rtlCol="0">
            <a:spAutoFit/>
          </a:bodyPr>
          <a:lstStyle/>
          <a:p>
            <a:endParaRPr lang="en-US" sz="2400" dirty="0"/>
          </a:p>
          <a:p>
            <a:pPr marL="342900" indent="-342900">
              <a:buFont typeface="Arial" panose="020B0604020202020204" pitchFamily="34" charset="0"/>
              <a:buChar char="•"/>
            </a:pPr>
            <a:r>
              <a:rPr lang="en-US" sz="2400" dirty="0" err="1"/>
              <a:t>Pentesting</a:t>
            </a:r>
            <a:r>
              <a:rPr lang="en-US" sz="2400" dirty="0"/>
              <a:t> requires testing how a server responds to different kinds of requests to different pages.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Often, testers will send the same request repeatedly, but change just one or two pieces at a time.</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The process of changing the value of a parameter (like a cookie) over a series of requests is called </a:t>
            </a:r>
            <a:r>
              <a:rPr lang="en-US" sz="2400" b="1" dirty="0"/>
              <a:t>fuzzing</a:t>
            </a:r>
            <a:r>
              <a:rPr lang="en-US" sz="2400" dirty="0"/>
              <a:t>.</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Fuzzing is used to identify potential vulnerabilities in targets.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Repeater</a:t>
            </a:r>
            <a:r>
              <a:rPr lang="en-US" sz="2400" dirty="0"/>
              <a:t> and </a:t>
            </a:r>
            <a:r>
              <a:rPr lang="en-US" sz="2400" b="1" dirty="0"/>
              <a:t>Intruder</a:t>
            </a:r>
            <a:r>
              <a:rPr lang="en-US" sz="2400" dirty="0"/>
              <a:t> are common fuzzing tools.</a:t>
            </a:r>
            <a:endParaRPr lang="en-US" sz="2400" b="1" dirty="0"/>
          </a:p>
        </p:txBody>
      </p:sp>
    </p:spTree>
    <p:extLst>
      <p:ext uri="{BB962C8B-B14F-4D97-AF65-F5344CB8AC3E}">
        <p14:creationId xmlns:p14="http://schemas.microsoft.com/office/powerpoint/2010/main" val="1558604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7D8FA7-580B-6448-BF82-652A282CE16C}"/>
              </a:ext>
            </a:extLst>
          </p:cNvPr>
          <p:cNvSpPr>
            <a:spLocks noGrp="1"/>
          </p:cNvSpPr>
          <p:nvPr>
            <p:ph sz="quarter" idx="10"/>
          </p:nvPr>
        </p:nvSpPr>
        <p:spPr/>
        <p:txBody>
          <a:bodyPr/>
          <a:lstStyle/>
          <a:p>
            <a:pPr marL="0" indent="0">
              <a:buNone/>
            </a:pPr>
            <a:r>
              <a:rPr lang="en-US" dirty="0"/>
              <a:t>In this exercise, you'll practice</a:t>
            </a:r>
          </a:p>
          <a:p>
            <a:r>
              <a:rPr lang="en-US" dirty="0"/>
              <a:t>Using Burp Repeater to resend requests with different parameters</a:t>
            </a:r>
          </a:p>
          <a:p>
            <a:r>
              <a:rPr lang="en-US" dirty="0"/>
              <a:t>Manipulating cookies to change an application's behavior</a:t>
            </a:r>
          </a:p>
          <a:p>
            <a:pPr marL="0" indent="0">
              <a:buNone/>
            </a:pPr>
            <a:endParaRPr lang="en-US" dirty="0"/>
          </a:p>
          <a:p>
            <a:pPr marL="0" indent="0">
              <a:buNone/>
            </a:pPr>
            <a:r>
              <a:rPr lang="en-US" b="1" dirty="0"/>
              <a:t>Instructions:</a:t>
            </a:r>
            <a:endParaRPr lang="en-US" dirty="0"/>
          </a:p>
          <a:p>
            <a:r>
              <a:rPr lang="en-US" dirty="0"/>
              <a:t>Navigate to any vulnerability in DVWA.</a:t>
            </a:r>
          </a:p>
          <a:p>
            <a:r>
              <a:rPr lang="en-US" dirty="0"/>
              <a:t>Turn on Burp Interceptor, and reload the page. Inspect the intercepted request.</a:t>
            </a:r>
          </a:p>
          <a:p>
            <a:pPr lvl="1"/>
            <a:r>
              <a:rPr lang="en-US" dirty="0"/>
              <a:t>Which cookies do you see?</a:t>
            </a:r>
          </a:p>
          <a:p>
            <a:r>
              <a:rPr lang="en-US" dirty="0"/>
              <a:t>Send the intercepted request to Repeater. Then, forward it as-is.</a:t>
            </a:r>
          </a:p>
          <a:p>
            <a:r>
              <a:rPr lang="en-US" dirty="0"/>
              <a:t>Inspect the response. What is the </a:t>
            </a:r>
            <a:r>
              <a:rPr lang="en-US" b="1" dirty="0"/>
              <a:t>Security Level</a:t>
            </a:r>
            <a:r>
              <a:rPr lang="en-US" dirty="0"/>
              <a:t> of DVWA, based on the response?</a:t>
            </a:r>
          </a:p>
          <a:p>
            <a:r>
              <a:rPr lang="en-US" dirty="0"/>
              <a:t>Use Repeater to set the security level to impossible, and use the response to determine if your "hack" was successful.</a:t>
            </a:r>
          </a:p>
        </p:txBody>
      </p:sp>
      <p:sp>
        <p:nvSpPr>
          <p:cNvPr id="3" name="Text Placeholder 2">
            <a:extLst>
              <a:ext uri="{FF2B5EF4-FFF2-40B4-BE49-F238E27FC236}">
                <a16:creationId xmlns:a16="http://schemas.microsoft.com/office/drawing/2014/main" id="{30E56919-F629-9541-9696-E78116FD381A}"/>
              </a:ext>
            </a:extLst>
          </p:cNvPr>
          <p:cNvSpPr>
            <a:spLocks noGrp="1"/>
          </p:cNvSpPr>
          <p:nvPr>
            <p:ph type="body" sz="quarter" idx="11"/>
          </p:nvPr>
        </p:nvSpPr>
        <p:spPr>
          <a:xfrm>
            <a:off x="2667000" y="30480"/>
            <a:ext cx="6254270" cy="655320"/>
          </a:xfrm>
        </p:spPr>
        <p:txBody>
          <a:bodyPr/>
          <a:lstStyle/>
          <a:p>
            <a:r>
              <a:rPr lang="en-US" dirty="0"/>
              <a:t>Activity: Replaying Requests with Repeater (10 min)</a:t>
            </a:r>
          </a:p>
        </p:txBody>
      </p:sp>
    </p:spTree>
    <p:extLst>
      <p:ext uri="{BB962C8B-B14F-4D97-AF65-F5344CB8AC3E}">
        <p14:creationId xmlns:p14="http://schemas.microsoft.com/office/powerpoint/2010/main" val="3047200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This Week’s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1143000"/>
            <a:ext cx="8534400" cy="2769989"/>
          </a:xfrm>
          <a:prstGeom prst="rect">
            <a:avLst/>
          </a:prstGeom>
          <a:noFill/>
          <a:ln w="6350">
            <a:solidFill>
              <a:schemeClr val="tx1"/>
            </a:solidFill>
            <a:prstDash val="dash"/>
          </a:ln>
        </p:spPr>
        <p:txBody>
          <a:bodyPr wrap="square" rtlCol="0">
            <a:spAutoFit/>
          </a:bodyPr>
          <a:lstStyle/>
          <a:p>
            <a:r>
              <a:rPr lang="en-US" sz="2100" b="1" dirty="0"/>
              <a:t>By the end of this week, you will be able to: </a:t>
            </a:r>
          </a:p>
          <a:p>
            <a:endParaRPr lang="en-US" sz="2100" b="1" dirty="0"/>
          </a:p>
          <a:p>
            <a:pPr marL="342900" indent="-342900">
              <a:buFont typeface="Wingdings" pitchFamily="2" charset="2"/>
              <a:buChar char="q"/>
            </a:pPr>
            <a:r>
              <a:rPr lang="en-US" sz="2200" dirty="0"/>
              <a:t>Use Burp Suite to map/spider sites</a:t>
            </a:r>
            <a:br>
              <a:rPr lang="en-US" sz="2200" dirty="0"/>
            </a:br>
            <a:endParaRPr lang="en-US" sz="2200" dirty="0"/>
          </a:p>
          <a:p>
            <a:pPr marL="342900" indent="-342900">
              <a:buFont typeface="Wingdings" pitchFamily="2" charset="2"/>
              <a:buChar char="q"/>
            </a:pPr>
            <a:r>
              <a:rPr lang="en-US" sz="2200" dirty="0"/>
              <a:t>Test for injection vulnerabilities with Burp Repeater</a:t>
            </a:r>
            <a:br>
              <a:rPr lang="en-US" sz="2200" dirty="0"/>
            </a:br>
            <a:endParaRPr lang="en-US" sz="2200" dirty="0"/>
          </a:p>
          <a:p>
            <a:pPr marL="342900" indent="-342900">
              <a:buFont typeface="Wingdings" pitchFamily="2" charset="2"/>
              <a:buChar char="q"/>
            </a:pPr>
            <a:r>
              <a:rPr lang="en-US" sz="2200" dirty="0"/>
              <a:t>Spray injection payloads and perform brute force attacks with Burp Intruder</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158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Replaying Requests with Repeater</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397949"/>
            <a:ext cx="8610600" cy="1077218"/>
          </a:xfrm>
          <a:prstGeom prst="rect">
            <a:avLst/>
          </a:prstGeom>
          <a:noFill/>
          <a:ln w="19050">
            <a:solidFill>
              <a:srgbClr val="6CCCE6"/>
            </a:solidFill>
          </a:ln>
        </p:spPr>
        <p:txBody>
          <a:bodyPr wrap="square" rtlCol="0">
            <a:spAutoFit/>
          </a:bodyPr>
          <a:lstStyle/>
          <a:p>
            <a:pPr algn="ctr"/>
            <a:r>
              <a:rPr lang="en-US" sz="6400" b="1" dirty="0">
                <a:solidFill>
                  <a:srgbClr val="6CCCE6"/>
                </a:solidFill>
              </a:rPr>
              <a:t>Review</a:t>
            </a:r>
          </a:p>
        </p:txBody>
      </p:sp>
    </p:spTree>
    <p:extLst>
      <p:ext uri="{BB962C8B-B14F-4D97-AF65-F5344CB8AC3E}">
        <p14:creationId xmlns:p14="http://schemas.microsoft.com/office/powerpoint/2010/main" val="494432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Automating Replays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6CCCE6"/>
            </a:solidFill>
          </a:ln>
        </p:spPr>
        <p:txBody>
          <a:bodyPr wrap="square" rtlCol="0">
            <a:spAutoFit/>
          </a:bodyPr>
          <a:lstStyle/>
          <a:p>
            <a:pPr algn="ctr"/>
            <a:r>
              <a:rPr lang="en-US" sz="6400" b="1" dirty="0">
                <a:solidFill>
                  <a:srgbClr val="6CCCE6"/>
                </a:solidFill>
              </a:rPr>
              <a:t>Introducing Intruder</a:t>
            </a:r>
          </a:p>
        </p:txBody>
      </p:sp>
    </p:spTree>
    <p:extLst>
      <p:ext uri="{BB962C8B-B14F-4D97-AF65-F5344CB8AC3E}">
        <p14:creationId xmlns:p14="http://schemas.microsoft.com/office/powerpoint/2010/main" val="3501329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C46A8-CE14-2849-AB93-B4BA59054467}"/>
              </a:ext>
            </a:extLst>
          </p:cNvPr>
          <p:cNvSpPr>
            <a:spLocks noGrp="1"/>
          </p:cNvSpPr>
          <p:nvPr>
            <p:ph sz="quarter" idx="10"/>
          </p:nvPr>
        </p:nvSpPr>
        <p:spPr/>
        <p:txBody>
          <a:bodyPr>
            <a:normAutofit fontScale="85000" lnSpcReduction="20000"/>
          </a:bodyPr>
          <a:lstStyle/>
          <a:p>
            <a:r>
              <a:rPr lang="en-US" dirty="0"/>
              <a:t>In this exercise, you'll practice</a:t>
            </a:r>
          </a:p>
          <a:p>
            <a:pPr lvl="1"/>
            <a:r>
              <a:rPr lang="en-US" dirty="0"/>
              <a:t>Scripting request replays with Burp Intruder</a:t>
            </a:r>
          </a:p>
          <a:p>
            <a:pPr lvl="1"/>
            <a:r>
              <a:rPr lang="en-US" dirty="0"/>
              <a:t>Launching brute-force attacks against weak login logic</a:t>
            </a:r>
          </a:p>
          <a:p>
            <a:pPr marL="0" indent="0">
              <a:buNone/>
            </a:pPr>
            <a:endParaRPr lang="en-US" dirty="0"/>
          </a:p>
          <a:p>
            <a:pPr marL="0" indent="0">
              <a:buNone/>
            </a:pPr>
            <a:r>
              <a:rPr lang="en-US" b="1" dirty="0"/>
              <a:t>Instructions</a:t>
            </a:r>
            <a:endParaRPr lang="en-US" dirty="0"/>
          </a:p>
          <a:p>
            <a:r>
              <a:rPr lang="en-US" dirty="0"/>
              <a:t>If you're on Mac, navigate to http://localhost/vulnerabilities/brute</a:t>
            </a:r>
          </a:p>
          <a:p>
            <a:r>
              <a:rPr lang="en-US" dirty="0"/>
              <a:t>If you're on Windows, navigate to http://192.168.99.100/vulnerabilities/brute.</a:t>
            </a:r>
          </a:p>
          <a:p>
            <a:r>
              <a:rPr lang="en-US" dirty="0"/>
              <a:t>Submit an arbitrary username and password, and send the intercepted request to Intruder.</a:t>
            </a:r>
          </a:p>
          <a:p>
            <a:r>
              <a:rPr lang="en-US" dirty="0"/>
              <a:t>Parameterize the username and password in the request, and select </a:t>
            </a:r>
            <a:r>
              <a:rPr lang="en-US" b="1" dirty="0"/>
              <a:t>Sniper</a:t>
            </a:r>
            <a:r>
              <a:rPr lang="en-US" dirty="0"/>
              <a:t> as the attack type.</a:t>
            </a:r>
          </a:p>
          <a:p>
            <a:r>
              <a:rPr lang="en-US" dirty="0"/>
              <a:t>Add a handful of potential usernames and passwords as Intruder payloads, then run the attack.</a:t>
            </a:r>
          </a:p>
          <a:p>
            <a:pPr lvl="1"/>
            <a:r>
              <a:rPr lang="en-US" b="1" dirty="0"/>
              <a:t>Note</a:t>
            </a:r>
            <a:endParaRPr lang="en-US" dirty="0"/>
          </a:p>
          <a:p>
            <a:pPr lvl="2"/>
            <a:r>
              <a:rPr lang="en-US" dirty="0"/>
              <a:t>The credentials </a:t>
            </a:r>
            <a:r>
              <a:rPr lang="en-US" dirty="0" err="1"/>
              <a:t>admin:password</a:t>
            </a:r>
            <a:r>
              <a:rPr lang="en-US" dirty="0"/>
              <a:t> will work, but add a few others so you can see what an unsuccessful login attempt looks like.</a:t>
            </a:r>
          </a:p>
          <a:p>
            <a:pPr lvl="2"/>
            <a:r>
              <a:rPr lang="en-US" dirty="0"/>
              <a:t>Use the username/password lists maintained by Daniel </a:t>
            </a:r>
            <a:r>
              <a:rPr lang="en-US" dirty="0" err="1"/>
              <a:t>Miessler</a:t>
            </a:r>
            <a:r>
              <a:rPr lang="en-US" dirty="0"/>
              <a:t>: </a:t>
            </a:r>
            <a:r>
              <a:rPr lang="en-US" dirty="0">
                <a:hlinkClick r:id="rId2"/>
              </a:rPr>
              <a:t>https://github.com/danielmiessler/SecLists</a:t>
            </a:r>
            <a:endParaRPr lang="en-US" dirty="0"/>
          </a:p>
          <a:p>
            <a:r>
              <a:rPr lang="en-US" dirty="0"/>
              <a:t>Review each response from the server, and identify the successful username/password combination.</a:t>
            </a:r>
          </a:p>
          <a:p>
            <a:r>
              <a:rPr lang="en-US" dirty="0"/>
              <a:t>Next, navigate to /</a:t>
            </a:r>
            <a:r>
              <a:rPr lang="en-US" dirty="0" err="1"/>
              <a:t>security.php</a:t>
            </a:r>
            <a:r>
              <a:rPr lang="en-US" dirty="0"/>
              <a:t>, and set your security level to </a:t>
            </a:r>
            <a:r>
              <a:rPr lang="en-US" b="1" dirty="0"/>
              <a:t>Medium</a:t>
            </a:r>
            <a:r>
              <a:rPr lang="en-US" dirty="0"/>
              <a:t>.</a:t>
            </a:r>
          </a:p>
          <a:p>
            <a:r>
              <a:rPr lang="en-US" dirty="0"/>
              <a:t>Attempt the brute-force attack again. What's different?</a:t>
            </a:r>
          </a:p>
          <a:p>
            <a:pPr marL="0" indent="0">
              <a:buNone/>
            </a:pPr>
            <a:endParaRPr lang="en-US" b="1" dirty="0"/>
          </a:p>
        </p:txBody>
      </p:sp>
      <p:sp>
        <p:nvSpPr>
          <p:cNvPr id="3" name="Text Placeholder 2">
            <a:extLst>
              <a:ext uri="{FF2B5EF4-FFF2-40B4-BE49-F238E27FC236}">
                <a16:creationId xmlns:a16="http://schemas.microsoft.com/office/drawing/2014/main" id="{D649D417-41EF-7D41-8444-FA8255F47718}"/>
              </a:ext>
            </a:extLst>
          </p:cNvPr>
          <p:cNvSpPr>
            <a:spLocks noGrp="1"/>
          </p:cNvSpPr>
          <p:nvPr>
            <p:ph type="body" sz="quarter" idx="11"/>
          </p:nvPr>
        </p:nvSpPr>
        <p:spPr/>
        <p:txBody>
          <a:bodyPr/>
          <a:lstStyle/>
          <a:p>
            <a:r>
              <a:rPr lang="en-US" dirty="0"/>
              <a:t>Activity: Brute Force Intrusion (10 min)</a:t>
            </a:r>
          </a:p>
        </p:txBody>
      </p:sp>
    </p:spTree>
    <p:extLst>
      <p:ext uri="{BB962C8B-B14F-4D97-AF65-F5344CB8AC3E}">
        <p14:creationId xmlns:p14="http://schemas.microsoft.com/office/powerpoint/2010/main" val="2448845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Brute Force Intrusion </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397949"/>
            <a:ext cx="8610600" cy="1077218"/>
          </a:xfrm>
          <a:prstGeom prst="rect">
            <a:avLst/>
          </a:prstGeom>
          <a:noFill/>
          <a:ln w="19050">
            <a:solidFill>
              <a:srgbClr val="6CCCE6"/>
            </a:solidFill>
          </a:ln>
        </p:spPr>
        <p:txBody>
          <a:bodyPr wrap="square" rtlCol="0">
            <a:spAutoFit/>
          </a:bodyPr>
          <a:lstStyle/>
          <a:p>
            <a:pPr algn="ctr"/>
            <a:r>
              <a:rPr lang="en-US" sz="6400" b="1" dirty="0">
                <a:solidFill>
                  <a:srgbClr val="6CCCE6"/>
                </a:solidFill>
              </a:rPr>
              <a:t>Review</a:t>
            </a:r>
          </a:p>
        </p:txBody>
      </p:sp>
    </p:spTree>
    <p:extLst>
      <p:ext uri="{BB962C8B-B14F-4D97-AF65-F5344CB8AC3E}">
        <p14:creationId xmlns:p14="http://schemas.microsoft.com/office/powerpoint/2010/main" val="2546851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FIN</a:t>
            </a:r>
          </a:p>
        </p:txBody>
      </p:sp>
    </p:spTree>
    <p:extLst>
      <p:ext uri="{BB962C8B-B14F-4D97-AF65-F5344CB8AC3E}">
        <p14:creationId xmlns:p14="http://schemas.microsoft.com/office/powerpoint/2010/main" val="67762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1143000"/>
            <a:ext cx="8534400" cy="2785378"/>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200" dirty="0"/>
          </a:p>
          <a:p>
            <a:pPr marL="285750" indent="-285750">
              <a:buFont typeface="Wingdings" pitchFamily="2" charset="2"/>
              <a:buChar char="q"/>
            </a:pPr>
            <a:r>
              <a:rPr lang="en-US" sz="2200" dirty="0"/>
              <a:t>Configure Burp Suite and Foxy Proxy</a:t>
            </a:r>
          </a:p>
          <a:p>
            <a:pPr marL="285750" indent="-285750">
              <a:buFont typeface="Wingdings" pitchFamily="2" charset="2"/>
              <a:buChar char="q"/>
            </a:pPr>
            <a:endParaRPr lang="en-US" sz="2200" dirty="0"/>
          </a:p>
          <a:p>
            <a:pPr marL="285750" indent="-285750">
              <a:buFont typeface="Wingdings" pitchFamily="2" charset="2"/>
              <a:buChar char="q"/>
            </a:pPr>
            <a:r>
              <a:rPr lang="en-US" sz="2200" dirty="0"/>
              <a:t>Use Burp Repeater to modify and replay requests</a:t>
            </a:r>
          </a:p>
          <a:p>
            <a:pPr marL="285750" indent="-285750">
              <a:buFont typeface="Wingdings" pitchFamily="2" charset="2"/>
              <a:buChar char="q"/>
            </a:pPr>
            <a:endParaRPr lang="en-US" sz="2200" dirty="0"/>
          </a:p>
          <a:p>
            <a:pPr marL="285750" indent="-285750">
              <a:buFont typeface="Wingdings" pitchFamily="2" charset="2"/>
              <a:buChar char="q"/>
            </a:pPr>
            <a:r>
              <a:rPr lang="en-US" sz="2200" dirty="0"/>
              <a:t>Use Burp Intruder to script a series of requests</a:t>
            </a:r>
          </a:p>
          <a:p>
            <a:pPr marL="171450" indent="-171450">
              <a:buFont typeface="Wingdings" pitchFamily="2" charset="2"/>
              <a:buChar char="q"/>
            </a:pP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4469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OWASP</a:t>
            </a:r>
          </a:p>
        </p:txBody>
      </p:sp>
    </p:spTree>
    <p:extLst>
      <p:ext uri="{BB962C8B-B14F-4D97-AF65-F5344CB8AC3E}">
        <p14:creationId xmlns:p14="http://schemas.microsoft.com/office/powerpoint/2010/main" val="59525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OWASP Top 10</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6CCCE6"/>
            </a:solidFill>
          </a:ln>
        </p:spPr>
        <p:txBody>
          <a:bodyPr wrap="square" rtlCol="0">
            <a:spAutoFit/>
          </a:bodyPr>
          <a:lstStyle/>
          <a:p>
            <a:pPr algn="ctr"/>
            <a:r>
              <a:rPr lang="en-US" sz="6400" b="1" dirty="0">
                <a:solidFill>
                  <a:srgbClr val="6CCCE6"/>
                </a:solidFill>
              </a:rPr>
              <a:t>The OWASP Top 10</a:t>
            </a:r>
          </a:p>
        </p:txBody>
      </p:sp>
    </p:spTree>
    <p:extLst>
      <p:ext uri="{BB962C8B-B14F-4D97-AF65-F5344CB8AC3E}">
        <p14:creationId xmlns:p14="http://schemas.microsoft.com/office/powerpoint/2010/main" val="31671859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CDF2-8472-7A4B-A3E3-365F4868DB84}"/>
              </a:ext>
            </a:extLst>
          </p:cNvPr>
          <p:cNvSpPr>
            <a:spLocks noGrp="1"/>
          </p:cNvSpPr>
          <p:nvPr>
            <p:ph type="title"/>
          </p:nvPr>
        </p:nvSpPr>
        <p:spPr/>
        <p:txBody>
          <a:bodyPr/>
          <a:lstStyle/>
          <a:p>
            <a:r>
              <a:rPr lang="en-US" dirty="0"/>
              <a:t>The OWASP Top 10 </a:t>
            </a:r>
          </a:p>
        </p:txBody>
      </p:sp>
      <p:sp>
        <p:nvSpPr>
          <p:cNvPr id="3" name="TextBox 2">
            <a:extLst>
              <a:ext uri="{FF2B5EF4-FFF2-40B4-BE49-F238E27FC236}">
                <a16:creationId xmlns:a16="http://schemas.microsoft.com/office/drawing/2014/main" id="{D8B97ABA-5D11-914E-8AD2-70E2C87A4243}"/>
              </a:ext>
            </a:extLst>
          </p:cNvPr>
          <p:cNvSpPr txBox="1"/>
          <p:nvPr/>
        </p:nvSpPr>
        <p:spPr>
          <a:xfrm>
            <a:off x="304799" y="990600"/>
            <a:ext cx="8458201" cy="4524315"/>
          </a:xfrm>
          <a:prstGeom prst="rect">
            <a:avLst/>
          </a:prstGeom>
          <a:noFill/>
        </p:spPr>
        <p:txBody>
          <a:bodyPr wrap="square" rtlCol="0">
            <a:spAutoFit/>
          </a:bodyPr>
          <a:lstStyle/>
          <a:p>
            <a:r>
              <a:rPr lang="en-US" sz="3000" b="1" dirty="0">
                <a:solidFill>
                  <a:srgbClr val="00B0F0"/>
                </a:solidFill>
              </a:rPr>
              <a:t>Injection</a:t>
            </a:r>
            <a:r>
              <a:rPr lang="en-US" sz="3000" dirty="0">
                <a:solidFill>
                  <a:srgbClr val="00B0F0"/>
                </a:solidFill>
              </a:rPr>
              <a:t>:  </a:t>
            </a:r>
            <a:r>
              <a:rPr lang="en-US" sz="3000" dirty="0"/>
              <a:t>Occurs when users can "trick" an application into executing commands/code </a:t>
            </a:r>
            <a:br>
              <a:rPr lang="en-US" sz="3000" dirty="0"/>
            </a:br>
            <a:endParaRPr lang="en-US" sz="3000" dirty="0"/>
          </a:p>
          <a:p>
            <a:r>
              <a:rPr lang="en-US" sz="3000" b="1" dirty="0">
                <a:solidFill>
                  <a:srgbClr val="00B0F0"/>
                </a:solidFill>
              </a:rPr>
              <a:t>Broken Authentication</a:t>
            </a:r>
            <a:r>
              <a:rPr lang="en-US" sz="3000" dirty="0">
                <a:solidFill>
                  <a:srgbClr val="00B0F0"/>
                </a:solidFill>
              </a:rPr>
              <a:t>: </a:t>
            </a:r>
            <a:r>
              <a:rPr lang="en-US" sz="3000" dirty="0"/>
              <a:t>Occurs when a user's identity is compromised</a:t>
            </a:r>
            <a:br>
              <a:rPr lang="en-US" sz="3000" dirty="0"/>
            </a:br>
            <a:endParaRPr lang="en-US" sz="3000" b="1" dirty="0"/>
          </a:p>
          <a:p>
            <a:r>
              <a:rPr lang="en-US" sz="3000" b="1" dirty="0">
                <a:solidFill>
                  <a:srgbClr val="00B0F0"/>
                </a:solidFill>
              </a:rPr>
              <a:t>Sensitive Data Exposure</a:t>
            </a:r>
            <a:r>
              <a:rPr lang="en-US" sz="3000" dirty="0"/>
              <a:t>: Occurs when a user's data is improperly secure (e.g., weak or no encryption is used; etc.)</a:t>
            </a:r>
            <a:br>
              <a:rPr lang="en-US" dirty="0"/>
            </a:br>
            <a:endParaRPr lang="en-US" dirty="0"/>
          </a:p>
        </p:txBody>
      </p:sp>
    </p:spTree>
    <p:extLst>
      <p:ext uri="{BB962C8B-B14F-4D97-AF65-F5344CB8AC3E}">
        <p14:creationId xmlns:p14="http://schemas.microsoft.com/office/powerpoint/2010/main" val="306368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CDF2-8472-7A4B-A3E3-365F4868DB84}"/>
              </a:ext>
            </a:extLst>
          </p:cNvPr>
          <p:cNvSpPr>
            <a:spLocks noGrp="1"/>
          </p:cNvSpPr>
          <p:nvPr>
            <p:ph type="title"/>
          </p:nvPr>
        </p:nvSpPr>
        <p:spPr/>
        <p:txBody>
          <a:bodyPr/>
          <a:lstStyle/>
          <a:p>
            <a:r>
              <a:rPr lang="en-US" dirty="0"/>
              <a:t>The OWASP Top 10 </a:t>
            </a:r>
          </a:p>
        </p:txBody>
      </p:sp>
      <p:sp>
        <p:nvSpPr>
          <p:cNvPr id="3" name="TextBox 2">
            <a:extLst>
              <a:ext uri="{FF2B5EF4-FFF2-40B4-BE49-F238E27FC236}">
                <a16:creationId xmlns:a16="http://schemas.microsoft.com/office/drawing/2014/main" id="{D8B97ABA-5D11-914E-8AD2-70E2C87A4243}"/>
              </a:ext>
            </a:extLst>
          </p:cNvPr>
          <p:cNvSpPr txBox="1"/>
          <p:nvPr/>
        </p:nvSpPr>
        <p:spPr>
          <a:xfrm>
            <a:off x="304799" y="990600"/>
            <a:ext cx="8458201" cy="4708981"/>
          </a:xfrm>
          <a:prstGeom prst="rect">
            <a:avLst/>
          </a:prstGeom>
          <a:noFill/>
        </p:spPr>
        <p:txBody>
          <a:bodyPr wrap="square" rtlCol="0">
            <a:spAutoFit/>
          </a:bodyPr>
          <a:lstStyle/>
          <a:p>
            <a:r>
              <a:rPr lang="en-US" sz="3000" b="1" dirty="0">
                <a:solidFill>
                  <a:srgbClr val="00B0F0"/>
                </a:solidFill>
              </a:rPr>
              <a:t>XML External Entities</a:t>
            </a:r>
            <a:r>
              <a:rPr lang="en-US" sz="3000" dirty="0">
                <a:solidFill>
                  <a:srgbClr val="00B0F0"/>
                </a:solidFill>
              </a:rPr>
              <a:t>: </a:t>
            </a:r>
            <a:r>
              <a:rPr lang="en-US" sz="3000" dirty="0"/>
              <a:t>Occurs when a user is able to upload a malicious XML file</a:t>
            </a:r>
            <a:br>
              <a:rPr lang="en-US" sz="3000" dirty="0"/>
            </a:br>
            <a:endParaRPr lang="en-US" sz="3000" dirty="0"/>
          </a:p>
          <a:p>
            <a:r>
              <a:rPr lang="en-US" sz="3000" b="1" dirty="0">
                <a:solidFill>
                  <a:srgbClr val="00B0F0"/>
                </a:solidFill>
              </a:rPr>
              <a:t>Broken Access Control</a:t>
            </a:r>
            <a:r>
              <a:rPr lang="en-US" sz="3000" dirty="0">
                <a:solidFill>
                  <a:srgbClr val="00B0F0"/>
                </a:solidFill>
              </a:rPr>
              <a:t>: </a:t>
            </a:r>
            <a:r>
              <a:rPr lang="en-US" sz="3000" dirty="0"/>
              <a:t>Occurs if a user is able to access unauthorized resources</a:t>
            </a:r>
          </a:p>
          <a:p>
            <a:endParaRPr lang="en-US" sz="3000" dirty="0"/>
          </a:p>
          <a:p>
            <a:r>
              <a:rPr lang="en-US" sz="3000" b="1" dirty="0">
                <a:solidFill>
                  <a:srgbClr val="00B0F0"/>
                </a:solidFill>
              </a:rPr>
              <a:t>Security Misconfigurations: </a:t>
            </a:r>
            <a:r>
              <a:rPr lang="en-US" sz="3000" dirty="0"/>
              <a:t>Use of weak or default passwords; default scripts; error messages; etc.</a:t>
            </a:r>
            <a:br>
              <a:rPr lang="en-US" sz="3000" dirty="0"/>
            </a:br>
            <a:endParaRPr lang="en-US" sz="3000" dirty="0"/>
          </a:p>
        </p:txBody>
      </p:sp>
    </p:spTree>
    <p:extLst>
      <p:ext uri="{BB962C8B-B14F-4D97-AF65-F5344CB8AC3E}">
        <p14:creationId xmlns:p14="http://schemas.microsoft.com/office/powerpoint/2010/main" val="1022871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CDF2-8472-7A4B-A3E3-365F4868DB84}"/>
              </a:ext>
            </a:extLst>
          </p:cNvPr>
          <p:cNvSpPr>
            <a:spLocks noGrp="1"/>
          </p:cNvSpPr>
          <p:nvPr>
            <p:ph type="title"/>
          </p:nvPr>
        </p:nvSpPr>
        <p:spPr/>
        <p:txBody>
          <a:bodyPr/>
          <a:lstStyle/>
          <a:p>
            <a:r>
              <a:rPr lang="en-US" dirty="0"/>
              <a:t>The OWASP Top 10 </a:t>
            </a:r>
          </a:p>
        </p:txBody>
      </p:sp>
      <p:sp>
        <p:nvSpPr>
          <p:cNvPr id="3" name="TextBox 2">
            <a:extLst>
              <a:ext uri="{FF2B5EF4-FFF2-40B4-BE49-F238E27FC236}">
                <a16:creationId xmlns:a16="http://schemas.microsoft.com/office/drawing/2014/main" id="{D8B97ABA-5D11-914E-8AD2-70E2C87A4243}"/>
              </a:ext>
            </a:extLst>
          </p:cNvPr>
          <p:cNvSpPr txBox="1"/>
          <p:nvPr/>
        </p:nvSpPr>
        <p:spPr>
          <a:xfrm>
            <a:off x="304799" y="990600"/>
            <a:ext cx="8458201" cy="5478423"/>
          </a:xfrm>
          <a:prstGeom prst="rect">
            <a:avLst/>
          </a:prstGeom>
          <a:noFill/>
        </p:spPr>
        <p:txBody>
          <a:bodyPr wrap="square" rtlCol="0">
            <a:spAutoFit/>
          </a:bodyPr>
          <a:lstStyle/>
          <a:p>
            <a:r>
              <a:rPr lang="en-US" sz="2500" b="1" dirty="0">
                <a:solidFill>
                  <a:srgbClr val="00B0F0"/>
                </a:solidFill>
              </a:rPr>
              <a:t>Cross-Site Scripting (XSS): </a:t>
            </a:r>
            <a:r>
              <a:rPr lang="en-US" sz="2500" dirty="0"/>
              <a:t>Occurs when a user is able to insert malicious JavaScript into a web page.</a:t>
            </a:r>
          </a:p>
          <a:p>
            <a:endParaRPr lang="en-US" sz="2500" dirty="0"/>
          </a:p>
          <a:p>
            <a:r>
              <a:rPr lang="en-US" sz="2500" b="1" dirty="0">
                <a:solidFill>
                  <a:srgbClr val="00B0F0"/>
                </a:solidFill>
              </a:rPr>
              <a:t>Insecure Deserialization</a:t>
            </a:r>
            <a:r>
              <a:rPr lang="en-US" sz="2500" dirty="0">
                <a:solidFill>
                  <a:srgbClr val="00B0F0"/>
                </a:solidFill>
              </a:rPr>
              <a:t>: </a:t>
            </a:r>
            <a:r>
              <a:rPr lang="en-US" sz="2500" dirty="0"/>
              <a:t>Exploitation of the process by which an application converts a </a:t>
            </a:r>
            <a:r>
              <a:rPr lang="en-US" sz="2500" dirty="0" err="1"/>
              <a:t>bytestream</a:t>
            </a:r>
            <a:r>
              <a:rPr lang="en-US" sz="2500" dirty="0"/>
              <a:t> into an object within the application runtime. Let students know that deserialization bugs are well out of scope for this course.</a:t>
            </a:r>
          </a:p>
          <a:p>
            <a:endParaRPr lang="en-US" sz="2500" dirty="0"/>
          </a:p>
          <a:p>
            <a:r>
              <a:rPr lang="en-US" sz="2500" b="1" dirty="0">
                <a:solidFill>
                  <a:srgbClr val="00B0F0"/>
                </a:solidFill>
              </a:rPr>
              <a:t>Components with Known Vulnerabilities: </a:t>
            </a:r>
            <a:r>
              <a:rPr lang="en-US" sz="2500" dirty="0"/>
              <a:t>Using insecure libraries, components, etc.</a:t>
            </a:r>
          </a:p>
          <a:p>
            <a:endParaRPr lang="en-US" sz="2500" dirty="0"/>
          </a:p>
          <a:p>
            <a:r>
              <a:rPr lang="en-US" sz="2500" b="1" dirty="0">
                <a:solidFill>
                  <a:srgbClr val="00B0F0"/>
                </a:solidFill>
              </a:rPr>
              <a:t>Insufficient Logging/Monitoring</a:t>
            </a:r>
            <a:r>
              <a:rPr lang="en-US" sz="2500" dirty="0">
                <a:solidFill>
                  <a:srgbClr val="00B0F0"/>
                </a:solidFill>
              </a:rPr>
              <a:t>: </a:t>
            </a:r>
            <a:r>
              <a:rPr lang="en-US" sz="2500" dirty="0"/>
              <a:t>Failure to keep adequate logs makes it difficult to detect a breach after it's occurred. </a:t>
            </a:r>
          </a:p>
        </p:txBody>
      </p:sp>
    </p:spTree>
    <p:extLst>
      <p:ext uri="{BB962C8B-B14F-4D97-AF65-F5344CB8AC3E}">
        <p14:creationId xmlns:p14="http://schemas.microsoft.com/office/powerpoint/2010/main" val="2664075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4030</Words>
  <Application>Microsoft Office PowerPoint</Application>
  <PresentationFormat>On-screen Show (4:3)</PresentationFormat>
  <Paragraphs>476</Paragraphs>
  <Slides>34</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Wingdings</vt:lpstr>
      <vt:lpstr>Trilogy_Class_Template</vt:lpstr>
      <vt:lpstr>Assessing Web Apps with Burp Suite</vt:lpstr>
      <vt:lpstr>Web Vulnerabilities</vt:lpstr>
      <vt:lpstr>This Week’s Goals</vt:lpstr>
      <vt:lpstr>Today’s Goals</vt:lpstr>
      <vt:lpstr>OWASP</vt:lpstr>
      <vt:lpstr>OWASP Top 10</vt:lpstr>
      <vt:lpstr>The OWASP Top 10 </vt:lpstr>
      <vt:lpstr>The OWASP Top 10 </vt:lpstr>
      <vt:lpstr>The OWASP Top 10 </vt:lpstr>
      <vt:lpstr>DVWA and OWASP </vt:lpstr>
      <vt:lpstr>PowerPoint Presentation</vt:lpstr>
      <vt:lpstr>Overview and Setup</vt:lpstr>
      <vt:lpstr>What is Burpsuite? </vt:lpstr>
      <vt:lpstr>Four Fundamental Tools </vt:lpstr>
      <vt:lpstr>PowerPoint Presentation</vt:lpstr>
      <vt:lpstr>Troubleshooting</vt:lpstr>
      <vt:lpstr>Site Maps and Spidering</vt:lpstr>
      <vt:lpstr>Foxy Proxy </vt:lpstr>
      <vt:lpstr>BurpSuite</vt:lpstr>
      <vt:lpstr>Burp Setup </vt:lpstr>
      <vt:lpstr>PowerPoint Presentation</vt:lpstr>
      <vt:lpstr>Configuring Burp and Foxy Proxy</vt:lpstr>
      <vt:lpstr>Tour of BurpSuite</vt:lpstr>
      <vt:lpstr>PowerPoint Presentation</vt:lpstr>
      <vt:lpstr>Site Enumeration</vt:lpstr>
      <vt:lpstr>Replaying Requests with Repeater</vt:lpstr>
      <vt:lpstr>Cookies and Sessions</vt:lpstr>
      <vt:lpstr>Fuzzing with Repeater</vt:lpstr>
      <vt:lpstr>PowerPoint Presentation</vt:lpstr>
      <vt:lpstr>Replaying Requests with Repeater</vt:lpstr>
      <vt:lpstr>Automating Replays</vt:lpstr>
      <vt:lpstr>PowerPoint Presentation</vt:lpstr>
      <vt:lpstr>Brute Force Intrusion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subject>Cybersecurity</dc:subject>
  <dc:creator>tteltrab</dc:creator>
  <cp:keywords>LP Slideshow</cp:keywords>
  <cp:lastModifiedBy>Peleke Sengstacke</cp:lastModifiedBy>
  <cp:revision>3036</cp:revision>
  <cp:lastPrinted>2016-01-30T16:23:56Z</cp:lastPrinted>
  <dcterms:created xsi:type="dcterms:W3CDTF">2015-01-20T17:19:00Z</dcterms:created>
  <dcterms:modified xsi:type="dcterms:W3CDTF">2019-03-08T20:56:41Z</dcterms:modified>
</cp:coreProperties>
</file>