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handoutMasterIdLst>
    <p:handoutMasterId r:id="rId43"/>
  </p:handoutMasterIdLst>
  <p:sldIdLst>
    <p:sldId id="507" r:id="rId2"/>
    <p:sldId id="1055" r:id="rId3"/>
    <p:sldId id="1056" r:id="rId4"/>
    <p:sldId id="1095" r:id="rId5"/>
    <p:sldId id="1057" r:id="rId6"/>
    <p:sldId id="824" r:id="rId7"/>
    <p:sldId id="1080" r:id="rId8"/>
    <p:sldId id="1105" r:id="rId9"/>
    <p:sldId id="1081" r:id="rId10"/>
    <p:sldId id="1106" r:id="rId11"/>
    <p:sldId id="1107" r:id="rId12"/>
    <p:sldId id="1108" r:id="rId13"/>
    <p:sldId id="1112" r:id="rId14"/>
    <p:sldId id="1110" r:id="rId15"/>
    <p:sldId id="1109" r:id="rId16"/>
    <p:sldId id="1113" r:id="rId17"/>
    <p:sldId id="1114" r:id="rId18"/>
    <p:sldId id="1115" r:id="rId19"/>
    <p:sldId id="1116" r:id="rId20"/>
    <p:sldId id="1117" r:id="rId21"/>
    <p:sldId id="821" r:id="rId22"/>
    <p:sldId id="823" r:id="rId23"/>
    <p:sldId id="1118" r:id="rId24"/>
    <p:sldId id="1119" r:id="rId25"/>
    <p:sldId id="1121" r:id="rId26"/>
    <p:sldId id="1120" r:id="rId27"/>
    <p:sldId id="1072" r:id="rId28"/>
    <p:sldId id="822" r:id="rId29"/>
    <p:sldId id="1122" r:id="rId30"/>
    <p:sldId id="783" r:id="rId31"/>
    <p:sldId id="1123" r:id="rId32"/>
    <p:sldId id="1126" r:id="rId33"/>
    <p:sldId id="1127" r:id="rId34"/>
    <p:sldId id="1124" r:id="rId35"/>
    <p:sldId id="1128" r:id="rId36"/>
    <p:sldId id="1129" r:id="rId37"/>
    <p:sldId id="1130" r:id="rId38"/>
    <p:sldId id="1131" r:id="rId39"/>
    <p:sldId id="1132" r:id="rId40"/>
    <p:sldId id="787" r:id="rId4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9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2" name="Ann John" initials="AJ" lastIdx="3" clrIdx="1">
    <p:extLst>
      <p:ext uri="{19B8F6BF-5375-455C-9EA6-DF929625EA0E}">
        <p15:presenceInfo xmlns:p15="http://schemas.microsoft.com/office/powerpoint/2012/main" userId="7df219c60c1946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92D050"/>
    <a:srgbClr val="7AAA46"/>
    <a:srgbClr val="8C8C8C"/>
    <a:srgbClr val="848484"/>
    <a:srgbClr val="262626"/>
    <a:srgbClr val="1E4B87"/>
    <a:srgbClr val="6CCCE6"/>
    <a:srgbClr val="FFCC00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9" autoAdjust="0"/>
    <p:restoredTop sz="80851" autoAdjust="0"/>
  </p:normalViewPr>
  <p:slideViewPr>
    <p:cSldViewPr>
      <p:cViewPr varScale="1">
        <p:scale>
          <a:sx n="69" d="100"/>
          <a:sy n="69" d="100"/>
        </p:scale>
        <p:origin x="1915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79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0" dirty="0"/>
          </a:p>
          <a:p>
            <a:pPr marL="171450" lvl="0" indent="-171450">
              <a:buFontTx/>
              <a:buChar char="-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5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 code like this can be used to achieve some sophisticated effects:</a:t>
            </a:r>
          </a:p>
          <a:p>
            <a:pPr marL="171450" indent="-171450">
              <a:buFontTx/>
              <a:buChar char="-"/>
            </a:pPr>
            <a:r>
              <a:rPr lang="en-US" dirty="0"/>
              <a:t>Updating an elements text every second allows us to make a clock</a:t>
            </a:r>
          </a:p>
          <a:p>
            <a:pPr marL="171450" indent="-171450">
              <a:buFontTx/>
              <a:buChar char="-"/>
            </a:pPr>
            <a:r>
              <a:rPr lang="en-US" dirty="0"/>
              <a:t>Advanced techniques let us update the page so quickly we can achieve high-quality animations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Using JS to respond to user clicks on menu icons allows us to make intuitive UI elements for better user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29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that, in addition to these legitimate uses, attackers can program more malicious interactions…</a:t>
            </a:r>
          </a:p>
          <a:p>
            <a:endParaRPr lang="en-US" dirty="0"/>
          </a:p>
          <a:p>
            <a:r>
              <a:rPr lang="en-US" dirty="0"/>
              <a:t>Explain that, in this snippet from the earlier </a:t>
            </a:r>
            <a:r>
              <a:rPr lang="en-US" dirty="0" err="1"/>
              <a:t>NewEgg</a:t>
            </a:r>
            <a:r>
              <a:rPr lang="en-US" dirty="0"/>
              <a:t> article, the attacker has selected the element with id `#</a:t>
            </a:r>
            <a:r>
              <a:rPr lang="en-US" dirty="0" err="1"/>
              <a:t>btnCreditCard</a:t>
            </a:r>
            <a:r>
              <a:rPr lang="en-US" dirty="0"/>
              <a:t>`. Instead of repainting a pretty menu, this code sends the user’s credit card number to the hacker’s servers as they type it.</a:t>
            </a:r>
          </a:p>
          <a:p>
            <a:endParaRPr lang="en-US" dirty="0"/>
          </a:p>
          <a:p>
            <a:r>
              <a:rPr lang="en-US" dirty="0"/>
              <a:t>Let students know that we’ll understand each line of this function on Saturday. </a:t>
            </a:r>
          </a:p>
          <a:p>
            <a:endParaRPr lang="en-US" dirty="0"/>
          </a:p>
          <a:p>
            <a:r>
              <a:rPr lang="en-US" dirty="0"/>
              <a:t>Emphasize that, for now, the takeaway is that being able to modify the page allows us to build rich interactive experiences, but also opens numerous avenues of attacks.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87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en-US" b="0" dirty="0"/>
              <a:t>Let students know that you’ll now turn to exploring how JavaScript’s DOM updates can be leveraged for malicious purposes.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99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that, in addition to the examples of interactivity previewed earlier, JavaScript is often used to update the page based on a user’s input.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60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adds interactivity, but at the cost of vulnerability.</a:t>
            </a:r>
          </a:p>
          <a:p>
            <a:endParaRPr lang="en-US" dirty="0"/>
          </a:p>
          <a:p>
            <a:r>
              <a:rPr lang="en-US" dirty="0"/>
              <a:t>Attackers can submit malicious HTML instead of “expected” input, causing the web application to behave in unexpected ways.</a:t>
            </a:r>
          </a:p>
          <a:p>
            <a:endParaRPr lang="en-US" dirty="0"/>
          </a:p>
          <a:p>
            <a:r>
              <a:rPr lang="en-US" dirty="0"/>
              <a:t>In this example, a user added an HTML element that causes JavaScript to execute when the user passes their mouse over the name </a:t>
            </a:r>
            <a:r>
              <a:rPr lang="en-US" b="1" dirty="0"/>
              <a:t>Mnemosyne</a:t>
            </a:r>
            <a:r>
              <a:rPr lang="en-US" b="0" dirty="0"/>
              <a:t>!</a:t>
            </a:r>
          </a:p>
          <a:p>
            <a:endParaRPr lang="en-US" b="0" dirty="0"/>
          </a:p>
          <a:p>
            <a:r>
              <a:rPr lang="en-US" b="0" dirty="0"/>
              <a:t>In a real attack, the attacker could have sent the user’s private cookie data to a malicious server, </a:t>
            </a:r>
            <a:r>
              <a:rPr lang="en-US" b="0" i="1" dirty="0"/>
              <a:t>without the user seeing a pop-up or any other evidence of exploitation</a:t>
            </a:r>
            <a:r>
              <a:rPr lang="en-US" b="0" i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98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that, if JavaScript is used to modify the </a:t>
            </a:r>
            <a:r>
              <a:rPr lang="en-US" b="1" dirty="0"/>
              <a:t>HTML</a:t>
            </a:r>
            <a:r>
              <a:rPr lang="en-US" b="0" dirty="0"/>
              <a:t> of an element (instead of its </a:t>
            </a:r>
            <a:r>
              <a:rPr lang="en-US" b="0" i="1" dirty="0"/>
              <a:t>text</a:t>
            </a:r>
            <a:r>
              <a:rPr lang="en-US" b="0" i="0" dirty="0"/>
              <a:t>), attackers can dump malicious, executable code into the web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81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Emphasize that XSS is a threat </a:t>
            </a:r>
            <a:r>
              <a:rPr lang="en-US" b="0" i="1" dirty="0"/>
              <a:t>anywhere</a:t>
            </a:r>
            <a:r>
              <a:rPr lang="en-US" b="0" i="0" dirty="0"/>
              <a:t> that user input is reflected into an HTML document.</a:t>
            </a:r>
          </a:p>
          <a:p>
            <a:endParaRPr lang="en-US" b="0" i="0" dirty="0"/>
          </a:p>
          <a:p>
            <a:r>
              <a:rPr lang="en-US" b="0" i="0" dirty="0"/>
              <a:t>…</a:t>
            </a:r>
            <a:r>
              <a:rPr lang="en-US" b="1" i="1" dirty="0"/>
              <a:t>Anywhere</a:t>
            </a:r>
            <a:r>
              <a:rPr lang="en-US" b="0" i="0" dirty="0"/>
              <a:t>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82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Explain that there are three main varieties of XSS.</a:t>
            </a:r>
          </a:p>
          <a:p>
            <a:endParaRPr lang="en-US" b="0" dirty="0"/>
          </a:p>
          <a:p>
            <a:r>
              <a:rPr lang="en-US" b="0" dirty="0"/>
              <a:t>Explain that the main types of XSS students need to understand are </a:t>
            </a:r>
            <a:r>
              <a:rPr lang="en-US" b="1" dirty="0"/>
              <a:t>Reflected</a:t>
            </a:r>
            <a:r>
              <a:rPr lang="en-US" b="0" dirty="0"/>
              <a:t> and </a:t>
            </a:r>
            <a:r>
              <a:rPr lang="en-US" b="1" dirty="0"/>
              <a:t>Persistent</a:t>
            </a:r>
            <a:r>
              <a:rPr lang="en-US" b="0" dirty="0"/>
              <a:t> XSS.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65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617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06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that, while JavaScript is used for a multitude of tasks, the motivation for its invention was the desire to add </a:t>
            </a:r>
            <a:r>
              <a:rPr lang="en-US" i="1" dirty="0"/>
              <a:t>interactivity</a:t>
            </a:r>
            <a:r>
              <a:rPr lang="en-US" i="0" dirty="0"/>
              <a:t> to web pages.</a:t>
            </a:r>
          </a:p>
          <a:p>
            <a:endParaRPr lang="en-US" i="0" dirty="0"/>
          </a:p>
          <a:p>
            <a:r>
              <a:rPr lang="en-US" i="0" dirty="0"/>
              <a:t>Explain that JavaScript is the magic that allows us to create games, animations, and high-tech dashboards in the browser.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880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278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842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0" dirty="0"/>
              <a:t>Explain that user input from forms is often sent to servers via GET query parameters (as you see in the URL bar).</a:t>
            </a:r>
          </a:p>
          <a:p>
            <a:pPr marL="0" indent="0">
              <a:buFontTx/>
              <a:buNone/>
            </a:pPr>
            <a:endParaRPr lang="en-US" b="0" dirty="0"/>
          </a:p>
          <a:p>
            <a:pPr marL="0" indent="0">
              <a:buFontTx/>
              <a:buNone/>
            </a:pPr>
            <a:r>
              <a:rPr lang="en-US" b="0" dirty="0"/>
              <a:t>The server uses these query parameters to generate the HTML page it sends back ( as you see in “</a:t>
            </a:r>
            <a:r>
              <a:rPr lang="en-US" b="1" dirty="0"/>
              <a:t>Hello Jane</a:t>
            </a:r>
            <a:r>
              <a:rPr lang="en-US" b="0" dirty="0"/>
              <a:t>”, at the bottom).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62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0" dirty="0"/>
              <a:t>However, if a user sends JavaScript instead of expected text, the server will add the malicious script to the page—and it will execute when it gets to the client!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685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Point out that this attack only worked because you were able to “poison” the URL.</a:t>
            </a:r>
          </a:p>
          <a:p>
            <a:endParaRPr lang="en-US" b="0" dirty="0"/>
          </a:p>
          <a:p>
            <a:r>
              <a:rPr lang="en-US" b="0" dirty="0"/>
              <a:t>Explain that reflected XSS is usually exploited by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Finding a vulnerable page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Injecting a payload into the query parameter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Sending the URL to a victim, who will compromise themselves when they click the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841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Emphasize that reflected XSS </a:t>
            </a:r>
            <a:r>
              <a:rPr lang="en-US" b="0" i="1" dirty="0"/>
              <a:t>only</a:t>
            </a:r>
            <a:r>
              <a:rPr lang="en-US" b="0" i="0" dirty="0"/>
              <a:t> affects those who click the poisoned link.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629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050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dirty="0"/>
              <a:t>Reflected XSS</a:t>
            </a:r>
          </a:p>
          <a:p>
            <a:pPr marL="0" indent="0">
              <a:buFontTx/>
              <a:buNone/>
            </a:pPr>
            <a:r>
              <a:rPr lang="en-US" b="0" dirty="0"/>
              <a:t>- Let students know that you'll begin by demonstrating reflected XSS attacks.</a:t>
            </a:r>
          </a:p>
          <a:p>
            <a:pPr marL="0" indent="0">
              <a:buFontTx/>
              <a:buNone/>
            </a:pPr>
            <a:endParaRPr lang="en-US" b="0" dirty="0"/>
          </a:p>
          <a:p>
            <a:pPr marL="0" indent="0">
              <a:buFontTx/>
              <a:buNone/>
            </a:pPr>
            <a:r>
              <a:rPr lang="en-US" b="0" dirty="0"/>
              <a:t>- Remind students that, in a reflected XSS attack, an application inserts user input from a URL or request into a page as HTML.</a:t>
            </a:r>
          </a:p>
          <a:p>
            <a:pPr marL="0" indent="0">
              <a:buFontTx/>
              <a:buNone/>
            </a:pPr>
            <a:endParaRPr lang="en-US" b="0" dirty="0"/>
          </a:p>
          <a:p>
            <a:pPr marL="0" indent="0">
              <a:buFontTx/>
              <a:buNone/>
            </a:pPr>
            <a:r>
              <a:rPr lang="en-US" b="0" dirty="0"/>
              <a:t>- Navigate to XSS Game at: &lt;https://xss-game.appspot.com/level1&gt;</a:t>
            </a:r>
          </a:p>
          <a:p>
            <a:pPr marL="0" indent="0">
              <a:buFontTx/>
              <a:buNone/>
            </a:pPr>
            <a:endParaRPr lang="en-US" b="0" dirty="0"/>
          </a:p>
          <a:p>
            <a:pPr marL="0" indent="0">
              <a:buFontTx/>
              <a:buNone/>
            </a:pPr>
            <a:r>
              <a:rPr lang="en-US" b="0" dirty="0"/>
              <a:t>- In the search bar, type: `hello`, then press **Search**.</a:t>
            </a:r>
          </a:p>
          <a:p>
            <a:pPr marL="0" indent="0">
              <a:buFontTx/>
              <a:buNone/>
            </a:pPr>
            <a:endParaRPr lang="en-US" b="0" dirty="0"/>
          </a:p>
          <a:p>
            <a:pPr marL="0" indent="0">
              <a:buFontTx/>
              <a:buNone/>
            </a:pPr>
            <a:r>
              <a:rPr lang="en-US" b="0" dirty="0"/>
              <a:t>- Emphasize that the search term appears:</a:t>
            </a:r>
          </a:p>
          <a:p>
            <a:pPr marL="0" indent="0">
              <a:buFontTx/>
              <a:buNone/>
            </a:pPr>
            <a:r>
              <a:rPr lang="en-US" b="0" dirty="0"/>
              <a:t>  - On the error page</a:t>
            </a:r>
          </a:p>
          <a:p>
            <a:pPr marL="0" indent="0">
              <a:buFontTx/>
              <a:buNone/>
            </a:pPr>
            <a:r>
              <a:rPr lang="en-US" b="0" dirty="0"/>
              <a:t>  - In the URL query parameters</a:t>
            </a:r>
          </a:p>
          <a:p>
            <a:pPr marL="0" indent="0">
              <a:buFontTx/>
              <a:buNone/>
            </a:pPr>
            <a:endParaRPr lang="en-US" b="0" dirty="0"/>
          </a:p>
          <a:p>
            <a:pPr marL="0" indent="0">
              <a:buFontTx/>
              <a:buNone/>
            </a:pPr>
            <a:r>
              <a:rPr lang="en-US" b="0" dirty="0"/>
              <a:t>- Emphasize that this _reflection_ of user input into the page is a major vulnerability.</a:t>
            </a:r>
          </a:p>
          <a:p>
            <a:pPr marL="0" indent="0">
              <a:buFontTx/>
              <a:buNone/>
            </a:pPr>
            <a:endParaRPr lang="en-US" b="0" dirty="0"/>
          </a:p>
          <a:p>
            <a:pPr marL="0" indent="0">
              <a:buFontTx/>
              <a:buNone/>
            </a:pPr>
            <a:r>
              <a:rPr lang="en-US" b="0" dirty="0"/>
              <a:t>- Remind students that the first step in searching for reflected XSS is to test if you can insert HTML, instead of normal text.</a:t>
            </a:r>
          </a:p>
          <a:p>
            <a:pPr marL="0" indent="0">
              <a:buFontTx/>
              <a:buNone/>
            </a:pPr>
            <a:endParaRPr lang="en-US" b="0" dirty="0"/>
          </a:p>
          <a:p>
            <a:pPr marL="0" indent="0">
              <a:buFontTx/>
              <a:buNone/>
            </a:pPr>
            <a:r>
              <a:rPr lang="en-US" b="0" dirty="0"/>
              <a:t>- Click **Try Again** to return to the vulnerable application's home page, then submit: `&lt;h1&gt;</a:t>
            </a:r>
            <a:r>
              <a:rPr lang="en-US" b="0" dirty="0" err="1"/>
              <a:t>haxxed</a:t>
            </a:r>
            <a:r>
              <a:rPr lang="en-US" b="0" dirty="0"/>
              <a:t>&lt;/h1&gt;`</a:t>
            </a:r>
          </a:p>
          <a:p>
            <a:pPr marL="0" indent="0">
              <a:buFontTx/>
              <a:buNone/>
            </a:pPr>
            <a:endParaRPr lang="en-US" b="0" dirty="0"/>
          </a:p>
          <a:p>
            <a:pPr marL="0" indent="0">
              <a:buFontTx/>
              <a:buNone/>
            </a:pPr>
            <a:r>
              <a:rPr lang="en-US" b="0" dirty="0"/>
              <a:t>- Point out that this inserts the word `</a:t>
            </a:r>
            <a:r>
              <a:rPr lang="en-US" b="0" dirty="0" err="1"/>
              <a:t>haxxed</a:t>
            </a:r>
            <a:r>
              <a:rPr lang="en-US" b="0" dirty="0"/>
              <a:t>` as an HTML heading—_not_ "normal text"!</a:t>
            </a:r>
          </a:p>
          <a:p>
            <a:pPr marL="0" indent="0">
              <a:buFontTx/>
              <a:buNone/>
            </a:pPr>
            <a:endParaRPr lang="en-US" b="0" dirty="0"/>
          </a:p>
          <a:p>
            <a:pPr marL="0" indent="0">
              <a:buFontTx/>
              <a:buNone/>
            </a:pPr>
            <a:r>
              <a:rPr lang="en-US" b="0" dirty="0"/>
              <a:t>- Explain that this tips us off to the possibility of injecting a script tag. Enter: `&lt;script&gt;alert('you got hacked!')&lt;/script&gt;`, and emphasize that the browser executes this JavaScript!</a:t>
            </a:r>
          </a:p>
          <a:p>
            <a:pPr marL="0" indent="0">
              <a:buFontTx/>
              <a:buNone/>
            </a:pPr>
            <a:endParaRPr lang="en-US" b="0" dirty="0"/>
          </a:p>
          <a:p>
            <a:pPr marL="0" indent="0">
              <a:buFontTx/>
              <a:buNone/>
            </a:pPr>
            <a:r>
              <a:rPr lang="en-US" b="0" dirty="0"/>
              <a:t>- Emphasize that students don't need to be able to write malicious JavaScript themselves—they simply need to be able to find them with "proof of concept" or preconstructed XSS vulnerabilities.</a:t>
            </a:r>
          </a:p>
          <a:p>
            <a:pPr marL="0" indent="0">
              <a:buFontTx/>
              <a:buNone/>
            </a:pPr>
            <a:endParaRPr lang="en-US" b="0" dirty="0"/>
          </a:p>
          <a:p>
            <a:pPr marL="0" indent="0">
              <a:buFontTx/>
              <a:buNone/>
            </a:pPr>
            <a:r>
              <a:rPr lang="en-US" b="0" dirty="0"/>
              <a:t>- Remind students that this vulnerability _reflects_ the user's input to the page. Emphasize that it's reflected _from the URL_.</a:t>
            </a:r>
          </a:p>
          <a:p>
            <a:pPr marL="0" indent="0">
              <a:buFontTx/>
              <a:buNone/>
            </a:pPr>
            <a:endParaRPr lang="en-US" b="0" dirty="0"/>
          </a:p>
          <a:p>
            <a:pPr marL="0" indent="0">
              <a:buFontTx/>
              <a:buNone/>
            </a:pPr>
            <a:r>
              <a:rPr lang="en-US" b="0" dirty="0"/>
              <a:t>- Point out that the URL reads: `https://xss-game.appspot.com/level1/</a:t>
            </a:r>
            <a:r>
              <a:rPr lang="en-US" b="0" dirty="0" err="1"/>
              <a:t>frame?query</a:t>
            </a:r>
            <a:r>
              <a:rPr lang="en-US" b="0" dirty="0"/>
              <a:t>=&lt;script&gt;alert('you got hacked!')&lt;/script&gt;`</a:t>
            </a:r>
          </a:p>
          <a:p>
            <a:pPr marL="0" indent="0">
              <a:buFontTx/>
              <a:buNone/>
            </a:pPr>
            <a:r>
              <a:rPr lang="en-US" b="0" dirty="0"/>
              <a:t>  - Emphasize the query string: `?query=&lt;script&gt;alert('you got hacked!')&lt;/script&gt;`</a:t>
            </a:r>
          </a:p>
          <a:p>
            <a:pPr marL="0" indent="0">
              <a:buFontTx/>
              <a:buNone/>
            </a:pPr>
            <a:endParaRPr lang="en-US" b="0" dirty="0"/>
          </a:p>
          <a:p>
            <a:pPr marL="0" indent="0">
              <a:buFontTx/>
              <a:buNone/>
            </a:pPr>
            <a:r>
              <a:rPr lang="en-US" b="0" dirty="0"/>
              <a:t>- Point out that you can test for XSS by directly manipulating this string. Change the URL to the following, then refresh the page: `https://xss-game.appspot.com/level1/</a:t>
            </a:r>
            <a:r>
              <a:rPr lang="en-US" b="0" dirty="0" err="1"/>
              <a:t>frame?query</a:t>
            </a:r>
            <a:r>
              <a:rPr lang="en-US" b="0" dirty="0"/>
              <a:t>=&lt;script&gt;alert('this is a new alert!')&lt;/script&gt;`</a:t>
            </a:r>
          </a:p>
          <a:p>
            <a:pPr marL="0" indent="0">
              <a:buFontTx/>
              <a:buNone/>
            </a:pPr>
            <a:endParaRPr lang="en-US" b="0" dirty="0"/>
          </a:p>
          <a:p>
            <a:pPr marL="0" indent="0">
              <a:buFontTx/>
              <a:buNone/>
            </a:pPr>
            <a:r>
              <a:rPr lang="en-US" b="0" dirty="0"/>
              <a:t>- Take a moment to address remaining questions before proceeding.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548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996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63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powerful, the ability to make interactive pages that talk to the network has considerable security implications.</a:t>
            </a:r>
          </a:p>
          <a:p>
            <a:endParaRPr lang="en-US" dirty="0"/>
          </a:p>
          <a:p>
            <a:r>
              <a:rPr lang="en-US" dirty="0"/>
              <a:t>The majority of attacks involving the front-end web use JavaScript as the attack vector.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891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208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452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2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945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638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896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891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888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Slack out the instructions in </a:t>
            </a:r>
            <a:r>
              <a:rPr lang="en-US" b="1" dirty="0"/>
              <a:t>Activities/</a:t>
            </a:r>
            <a:r>
              <a:rPr lang="en-US" b="1" dirty="0" err="1"/>
              <a:t>Stu_Attacking_with_Attributes</a:t>
            </a:r>
            <a:r>
              <a:rPr lang="en-US" b="1"/>
              <a:t>/README.md</a:t>
            </a:r>
            <a:r>
              <a:rPr lang="en-US" b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73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46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XKCD reminds us that understanding attackers’ tools is the best way to stop them dead in their tracks…</a:t>
            </a:r>
          </a:p>
          <a:p>
            <a:endParaRPr lang="en-US" dirty="0"/>
          </a:p>
          <a:p>
            <a:r>
              <a:rPr lang="en-US" dirty="0"/>
              <a:t>So, today, students will study how to find and exploit XSS vulnerabilities.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1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28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the objectives off the slide to set expectations.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37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en-US" b="0" dirty="0"/>
              <a:t>- Let students know that this week's lessons will focus on web vulnerabilities.</a:t>
            </a:r>
          </a:p>
          <a:p>
            <a:pPr marL="0" lvl="0" indent="0">
              <a:buFontTx/>
              <a:buNone/>
            </a:pPr>
            <a:endParaRPr lang="en-US" b="0" dirty="0"/>
          </a:p>
          <a:p>
            <a:pPr marL="0" lvl="0" indent="0">
              <a:buFontTx/>
              <a:buNone/>
            </a:pPr>
            <a:r>
              <a:rPr lang="en-US" b="0" dirty="0"/>
              <a:t>- Explain that you'll study a vulnerable web application running on a LAMP stack similar to what students built last week.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46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 students that browsers interpret markup by reading HTML, and then rendering it according to internal rules and CSS styles.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09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 browsers begin loading pages by reading their HTML As they do, they keep detailed records of: </a:t>
            </a:r>
          </a:p>
          <a:p>
            <a:pPr marL="171450" indent="-171450">
              <a:buFontTx/>
              <a:buChar char="-"/>
            </a:pPr>
            <a:r>
              <a:rPr lang="en-US" dirty="0"/>
              <a:t>Which tags appear on the page, and the values of their attributes</a:t>
            </a:r>
          </a:p>
          <a:p>
            <a:pPr marL="171450" indent="-171450">
              <a:buFontTx/>
              <a:buChar char="-"/>
            </a:pPr>
            <a:r>
              <a:rPr lang="en-US" dirty="0"/>
              <a:t>Which elements each tag is related to (i.e., the browser remembers that the p tags are </a:t>
            </a:r>
            <a:r>
              <a:rPr lang="en-US" i="1" dirty="0"/>
              <a:t>inside</a:t>
            </a:r>
            <a:r>
              <a:rPr lang="en-US" i="0" dirty="0"/>
              <a:t> the section tag, in this example)</a:t>
            </a:r>
          </a:p>
          <a:p>
            <a:pPr marL="0" indent="0">
              <a:buFontTx/>
              <a:buNone/>
            </a:pPr>
            <a:endParaRPr lang="en-US" i="0" dirty="0"/>
          </a:p>
          <a:p>
            <a:pPr marL="0" indent="0">
              <a:buFontTx/>
              <a:buNone/>
            </a:pPr>
            <a:r>
              <a:rPr lang="en-US" i="0" dirty="0"/>
              <a:t>Explain that this “record”, or “memory”, is called the </a:t>
            </a:r>
            <a:r>
              <a:rPr lang="en-US" b="1" i="0" dirty="0"/>
              <a:t>D</a:t>
            </a:r>
            <a:r>
              <a:rPr lang="en-US" b="0" i="0" dirty="0"/>
              <a:t>ocument </a:t>
            </a:r>
            <a:r>
              <a:rPr lang="en-US" b="1" i="0" dirty="0"/>
              <a:t>O</a:t>
            </a:r>
            <a:r>
              <a:rPr lang="en-US" b="0" i="0" dirty="0"/>
              <a:t>bject </a:t>
            </a:r>
            <a:r>
              <a:rPr lang="en-US" b="1" i="0" dirty="0"/>
              <a:t>M</a:t>
            </a:r>
            <a:r>
              <a:rPr lang="en-US" b="0" i="0" dirty="0"/>
              <a:t>odel, or DOM.</a:t>
            </a:r>
          </a:p>
          <a:p>
            <a:pPr marL="0" indent="0">
              <a:buFontTx/>
              <a:buNone/>
            </a:pPr>
            <a:endParaRPr lang="en-US" b="0" i="0" dirty="0"/>
          </a:p>
          <a:p>
            <a:pPr marL="0" indent="0">
              <a:buFontTx/>
              <a:buNone/>
            </a:pPr>
            <a:r>
              <a:rPr lang="en-US" b="0" i="0" dirty="0"/>
              <a:t>Explain that, after a browser finishes reading the HTML and building its record of the DOM, it renders the page.</a:t>
            </a:r>
          </a:p>
          <a:p>
            <a:pPr marL="0" indent="0">
              <a:buFontTx/>
              <a:buNone/>
            </a:pPr>
            <a:endParaRPr lang="en-US" b="0" i="0" dirty="0"/>
          </a:p>
          <a:p>
            <a:pPr marL="0" indent="0">
              <a:buFontTx/>
              <a:buNone/>
            </a:pPr>
            <a:r>
              <a:rPr lang="en-US" b="0" i="0" dirty="0"/>
              <a:t>Explain that, after this, we can use JavaScript to update the browser’s internal “record” of the page (i.e., the DOM).</a:t>
            </a:r>
          </a:p>
          <a:p>
            <a:pPr marL="0" indent="0">
              <a:buFontTx/>
              <a:buNone/>
            </a:pPr>
            <a:endParaRPr lang="en-US" b="0" i="0" dirty="0"/>
          </a:p>
          <a:p>
            <a:pPr marL="0" indent="0">
              <a:buFontTx/>
              <a:buNone/>
            </a:pPr>
            <a:r>
              <a:rPr lang="en-US" b="0" i="0" dirty="0"/>
              <a:t>Explain that, when the browser detects a change in the DOM, it automatically updates the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85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now, explain that this snippet:</a:t>
            </a:r>
          </a:p>
          <a:p>
            <a:pPr marL="171450" indent="-171450">
              <a:buFontTx/>
              <a:buChar char="-"/>
            </a:pPr>
            <a:r>
              <a:rPr lang="en-US" dirty="0"/>
              <a:t>Selects the element on the page with `id=heading`.</a:t>
            </a:r>
          </a:p>
          <a:p>
            <a:pPr marL="171450" indent="-171450">
              <a:buFontTx/>
              <a:buChar char="-"/>
            </a:pPr>
            <a:r>
              <a:rPr lang="en-US" dirty="0"/>
              <a:t>Prints out the element’s text (“Meaningless Text”)</a:t>
            </a:r>
          </a:p>
          <a:p>
            <a:pPr marL="171450" indent="-171450">
              <a:buFontTx/>
              <a:buChar char="-"/>
            </a:pPr>
            <a:r>
              <a:rPr lang="en-US" dirty="0"/>
              <a:t>Changes the text inside the element to “Meaningful Nonsense”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Emphasize that this code changes the DOM. In particular, it updates the record for our heading such that it contains the text “Meaningful Nonsense”, instead of “Meaningless Text.”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Explain that, after the browser realizes the DOM has been updated, it repaints the page to reflect the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50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1029"/>
            <a:ext cx="9144000" cy="6859029"/>
          </a:xfrm>
          <a:prstGeom prst="rect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-1029"/>
            <a:ext cx="9144000" cy="648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715000" y="6561585"/>
            <a:ext cx="3320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6991" y="2930293"/>
            <a:ext cx="8229600" cy="710167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886200" y="3900425"/>
            <a:ext cx="4740390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&lt;Month Day, Year&gt;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&lt;Unit #.#&gt;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396990" y="3900425"/>
            <a:ext cx="3489210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&lt;Course Name&gt; | 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93396FEB-9CEF-4D28-A9B3-312C2ED4BD7F}"/>
              </a:ext>
            </a:extLst>
          </p:cNvPr>
          <p:cNvSpPr/>
          <p:nvPr userDrawn="1"/>
        </p:nvSpPr>
        <p:spPr>
          <a:xfrm>
            <a:off x="426891" y="3747583"/>
            <a:ext cx="8199699" cy="45719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Divi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CCCE6"/>
          </a:solidFill>
          <a:ln>
            <a:solidFill>
              <a:srgbClr val="6CCC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2895600"/>
            <a:ext cx="9144000" cy="956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457200" y="3029740"/>
            <a:ext cx="6381750" cy="704060"/>
          </a:xfrm>
          <a:ln w="50800">
            <a:solidFill>
              <a:schemeClr val="bg1"/>
            </a:solidFill>
          </a:ln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2710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Flowchart: Process 9"/>
          <p:cNvSpPr/>
          <p:nvPr userDrawn="1"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Process 10"/>
          <p:cNvSpPr/>
          <p:nvPr userDrawn="1"/>
        </p:nvSpPr>
        <p:spPr>
          <a:xfrm>
            <a:off x="0" y="664522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07250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Process 10"/>
          <p:cNvSpPr/>
          <p:nvPr userDrawn="1"/>
        </p:nvSpPr>
        <p:spPr>
          <a:xfrm>
            <a:off x="0" y="664522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E29F11-3EF6-4BD6-A94A-20D1ACD3B67C}"/>
              </a:ext>
            </a:extLst>
          </p:cNvPr>
          <p:cNvSpPr/>
          <p:nvPr userDrawn="1"/>
        </p:nvSpPr>
        <p:spPr>
          <a:xfrm>
            <a:off x="0" y="815595"/>
            <a:ext cx="9144000" cy="5434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05CA7C-2FAF-4CE6-AFC0-A31F8C7818AB}"/>
              </a:ext>
            </a:extLst>
          </p:cNvPr>
          <p:cNvSpPr txBox="1"/>
          <p:nvPr userDrawn="1"/>
        </p:nvSpPr>
        <p:spPr>
          <a:xfrm>
            <a:off x="234470" y="76918"/>
            <a:ext cx="24922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&gt; YOUR TURN!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27393885-A58D-4211-B384-4700AB3E171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203325"/>
            <a:ext cx="8616470" cy="49688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D769976-5F8C-41B1-956B-236F14B0A5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4800" y="80936"/>
            <a:ext cx="4829329" cy="411480"/>
          </a:xfrm>
        </p:spPr>
        <p:txBody>
          <a:bodyPr anchor="b">
            <a:noAutofit/>
          </a:bodyPr>
          <a:lstStyle>
            <a:lvl1pPr marL="0" indent="0" algn="r"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Activity: &lt;Activity Name (Time)&gt;</a:t>
            </a:r>
          </a:p>
        </p:txBody>
      </p:sp>
    </p:spTree>
    <p:extLst>
      <p:ext uri="{BB962C8B-B14F-4D97-AF65-F5344CB8AC3E}">
        <p14:creationId xmlns:p14="http://schemas.microsoft.com/office/powerpoint/2010/main" val="31413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itle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2249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DC34C-3F82-4032-8D9C-649B7427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1F019-2B53-4156-B3DD-ED4A54709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79EF8-5759-46AD-AA7E-42CC9C557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E7989-4D39-40AC-9649-C7454B533E02}" type="datetimeFigureOut">
              <a:rPr lang="en-US" smtClean="0"/>
              <a:t>2/18/2019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D5F78-3307-456C-83A9-7A482DCE8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62FD9-8882-41F2-BE2B-BB7DC8935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D124C-08FF-473B-8712-3145E051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3" r:id="rId2"/>
    <p:sldLayoutId id="2147483674" r:id="rId3"/>
    <p:sldLayoutId id="2147483678" r:id="rId4"/>
    <p:sldLayoutId id="214748367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-gruyere.appspot.com/start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27E97-6230-4C2E-9A23-88CDE4329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991" y="2947433"/>
            <a:ext cx="8747009" cy="710167"/>
          </a:xfrm>
        </p:spPr>
        <p:txBody>
          <a:bodyPr>
            <a:noAutofit/>
          </a:bodyPr>
          <a:lstStyle/>
          <a:p>
            <a:r>
              <a:rPr lang="en-US" sz="3000" dirty="0"/>
              <a:t>Introduction to XSS</a:t>
            </a:r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7DD6D-0218-4DE2-9FA0-E647B5D2C7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November 27, 2018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2D4FF-E92B-4EA5-A99A-0A6EAF0EC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Unit 18.2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2D316E-DB04-45A0-A337-71F21B1B25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Cybersecurity Boot Camp |</a:t>
            </a:r>
          </a:p>
        </p:txBody>
      </p:sp>
    </p:spTree>
    <p:extLst>
      <p:ext uri="{BB962C8B-B14F-4D97-AF65-F5344CB8AC3E}">
        <p14:creationId xmlns:p14="http://schemas.microsoft.com/office/powerpoint/2010/main" val="118568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EAB827E-372A-4D3D-B36F-BF9152F4565A}"/>
              </a:ext>
            </a:extLst>
          </p:cNvPr>
          <p:cNvSpPr/>
          <p:nvPr/>
        </p:nvSpPr>
        <p:spPr>
          <a:xfrm>
            <a:off x="0" y="4341656"/>
            <a:ext cx="9144000" cy="2068574"/>
          </a:xfrm>
          <a:prstGeom prst="rect">
            <a:avLst/>
          </a:prstGeom>
          <a:solidFill>
            <a:srgbClr val="1E20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7ED4E1-52A8-4649-80D6-87A6686B5D21}"/>
              </a:ext>
            </a:extLst>
          </p:cNvPr>
          <p:cNvSpPr/>
          <p:nvPr/>
        </p:nvSpPr>
        <p:spPr>
          <a:xfrm>
            <a:off x="-76200" y="-76199"/>
            <a:ext cx="9296400" cy="20591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BB320A-23A3-4A82-81AD-49A674DE59F6}"/>
              </a:ext>
            </a:extLst>
          </p:cNvPr>
          <p:cNvGrpSpPr/>
          <p:nvPr/>
        </p:nvGrpSpPr>
        <p:grpSpPr>
          <a:xfrm>
            <a:off x="0" y="2057400"/>
            <a:ext cx="9144000" cy="2209800"/>
            <a:chOff x="0" y="1981200"/>
            <a:chExt cx="9144000" cy="22098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7577FF9-6A5D-4699-A152-AB48850CCFD1}"/>
                </a:ext>
              </a:extLst>
            </p:cNvPr>
            <p:cNvSpPr/>
            <p:nvPr/>
          </p:nvSpPr>
          <p:spPr>
            <a:xfrm>
              <a:off x="0" y="1981200"/>
              <a:ext cx="9144000" cy="2209800"/>
            </a:xfrm>
            <a:prstGeom prst="rect">
              <a:avLst/>
            </a:prstGeom>
            <a:solidFill>
              <a:srgbClr val="2E2E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1E0375C-C5F8-429C-A023-5D1C84017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4215" y="2133600"/>
              <a:ext cx="5835570" cy="190385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C4C578-49D3-4521-8875-BE914D741020}"/>
                </a:ext>
              </a:extLst>
            </p:cNvPr>
            <p:cNvSpPr txBox="1"/>
            <p:nvPr/>
          </p:nvSpPr>
          <p:spPr>
            <a:xfrm>
              <a:off x="0" y="2057400"/>
              <a:ext cx="2133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Arial Black" panose="020B0A04020102020204" pitchFamily="34" charset="0"/>
                </a:rPr>
                <a:t>Animations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EE63F39-30C9-455A-BF6F-BDA40F06C2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5507"/>
            <a:ext cx="9144000" cy="11061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FA8705-8BC0-4E6F-9C65-CFD278D1D19C}"/>
              </a:ext>
            </a:extLst>
          </p:cNvPr>
          <p:cNvSpPr txBox="1"/>
          <p:nvPr/>
        </p:nvSpPr>
        <p:spPr>
          <a:xfrm>
            <a:off x="0" y="86883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7D4FE"/>
                </a:solidFill>
                <a:latin typeface="Arial Black" panose="020B0A04020102020204" pitchFamily="34" charset="0"/>
              </a:rPr>
              <a:t>Widgets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231B94-ED94-4D2B-B052-A5A1E469C2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419600"/>
            <a:ext cx="3429000" cy="19431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A7504D8-06F4-4EEA-B053-BB99D4662412}"/>
              </a:ext>
            </a:extLst>
          </p:cNvPr>
          <p:cNvSpPr txBox="1"/>
          <p:nvPr/>
        </p:nvSpPr>
        <p:spPr>
          <a:xfrm>
            <a:off x="0" y="44196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Arial Black" panose="020B0A04020102020204" pitchFamily="34" charset="0"/>
              </a:rPr>
              <a:t>UI Elements</a:t>
            </a:r>
          </a:p>
        </p:txBody>
      </p:sp>
    </p:spTree>
    <p:extLst>
      <p:ext uri="{BB962C8B-B14F-4D97-AF65-F5344CB8AC3E}">
        <p14:creationId xmlns:p14="http://schemas.microsoft.com/office/powerpoint/2010/main" val="263232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D1E619-A4CE-43C9-9820-81B6FBD7DBF2}"/>
              </a:ext>
            </a:extLst>
          </p:cNvPr>
          <p:cNvSpPr/>
          <p:nvPr/>
        </p:nvSpPr>
        <p:spPr>
          <a:xfrm>
            <a:off x="-152400" y="-152400"/>
            <a:ext cx="9372600" cy="2209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AA437A-D14B-4860-A479-2BAA6B7ACF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" y="2133600"/>
            <a:ext cx="9132094" cy="304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FBDCEE-C128-4BC1-ACBA-CD84C0A038E2}"/>
              </a:ext>
            </a:extLst>
          </p:cNvPr>
          <p:cNvSpPr txBox="1"/>
          <p:nvPr/>
        </p:nvSpPr>
        <p:spPr>
          <a:xfrm>
            <a:off x="963485" y="609600"/>
            <a:ext cx="72170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</a:rPr>
              <a:t>Manipulating elements is </a:t>
            </a:r>
            <a:r>
              <a:rPr lang="en-US" sz="3200" b="1" dirty="0">
                <a:solidFill>
                  <a:srgbClr val="FF0000"/>
                </a:solidFill>
              </a:rPr>
              <a:t>powerful…</a:t>
            </a:r>
          </a:p>
          <a:p>
            <a:pPr algn="ctr"/>
            <a:r>
              <a:rPr lang="en-US" sz="3200" b="1" dirty="0">
                <a:solidFill>
                  <a:schemeClr val="bg2"/>
                </a:solidFill>
              </a:rPr>
              <a:t>But also </a:t>
            </a:r>
            <a:r>
              <a:rPr lang="en-US" sz="3200" b="1" dirty="0">
                <a:solidFill>
                  <a:srgbClr val="FF0000"/>
                </a:solidFill>
              </a:rPr>
              <a:t>deadly.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9B156-9303-4DD9-A794-3AA5C47987C9}"/>
              </a:ext>
            </a:extLst>
          </p:cNvPr>
          <p:cNvSpPr/>
          <p:nvPr/>
        </p:nvSpPr>
        <p:spPr>
          <a:xfrm>
            <a:off x="-152400" y="5029200"/>
            <a:ext cx="9372600" cy="1371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FE4A48-5CD6-47E7-9B57-6A01126A8713}"/>
              </a:ext>
            </a:extLst>
          </p:cNvPr>
          <p:cNvSpPr/>
          <p:nvPr/>
        </p:nvSpPr>
        <p:spPr>
          <a:xfrm>
            <a:off x="838200" y="2286000"/>
            <a:ext cx="4343400" cy="29438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29740"/>
            <a:ext cx="8610600" cy="704060"/>
          </a:xfrm>
        </p:spPr>
        <p:txBody>
          <a:bodyPr>
            <a:normAutofit/>
          </a:bodyPr>
          <a:lstStyle/>
          <a:p>
            <a:r>
              <a:rPr lang="en-US" dirty="0"/>
              <a:t>Cross-Site Scripting // XSS</a:t>
            </a:r>
          </a:p>
        </p:txBody>
      </p:sp>
    </p:spTree>
    <p:extLst>
      <p:ext uri="{BB962C8B-B14F-4D97-AF65-F5344CB8AC3E}">
        <p14:creationId xmlns:p14="http://schemas.microsoft.com/office/powerpoint/2010/main" val="300356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D1E619-A4CE-43C9-9820-81B6FBD7DBF2}"/>
              </a:ext>
            </a:extLst>
          </p:cNvPr>
          <p:cNvSpPr/>
          <p:nvPr/>
        </p:nvSpPr>
        <p:spPr>
          <a:xfrm>
            <a:off x="-152400" y="-152400"/>
            <a:ext cx="9372600" cy="2209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FBDCEE-C128-4BC1-ACBA-CD84C0A038E2}"/>
              </a:ext>
            </a:extLst>
          </p:cNvPr>
          <p:cNvSpPr txBox="1"/>
          <p:nvPr/>
        </p:nvSpPr>
        <p:spPr>
          <a:xfrm>
            <a:off x="467081" y="609600"/>
            <a:ext cx="82098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JavaScript</a:t>
            </a:r>
            <a:r>
              <a:rPr lang="en-US" sz="3200" b="1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is often used to </a:t>
            </a:r>
            <a:r>
              <a:rPr lang="en-US" sz="3200" b="1" dirty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update HTML </a:t>
            </a:r>
          </a:p>
          <a:p>
            <a:pPr algn="ctr"/>
            <a:r>
              <a:rPr lang="en-US" sz="3200" b="1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based on </a:t>
            </a:r>
            <a:r>
              <a:rPr lang="en-US" sz="3200" b="1" dirty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user input</a:t>
            </a:r>
            <a:r>
              <a:rPr lang="en-US" sz="3200" b="1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9B156-9303-4DD9-A794-3AA5C47987C9}"/>
              </a:ext>
            </a:extLst>
          </p:cNvPr>
          <p:cNvSpPr/>
          <p:nvPr/>
        </p:nvSpPr>
        <p:spPr>
          <a:xfrm>
            <a:off x="-152400" y="5029200"/>
            <a:ext cx="9372600" cy="1371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392C08-90B9-4E7B-AF34-A56826FC6768}"/>
              </a:ext>
            </a:extLst>
          </p:cNvPr>
          <p:cNvSpPr/>
          <p:nvPr/>
        </p:nvSpPr>
        <p:spPr>
          <a:xfrm>
            <a:off x="1371600" y="4419600"/>
            <a:ext cx="914400" cy="2390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02C258-CDB2-4EB8-8CF9-75242A4C9642}"/>
              </a:ext>
            </a:extLst>
          </p:cNvPr>
          <p:cNvSpPr/>
          <p:nvPr/>
        </p:nvSpPr>
        <p:spPr>
          <a:xfrm>
            <a:off x="3581400" y="2667000"/>
            <a:ext cx="3505200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F5F542-81D9-48B9-A021-406806D1E6B7}"/>
              </a:ext>
            </a:extLst>
          </p:cNvPr>
          <p:cNvCxnSpPr/>
          <p:nvPr/>
        </p:nvCxnSpPr>
        <p:spPr>
          <a:xfrm flipV="1">
            <a:off x="2286000" y="3276600"/>
            <a:ext cx="1295400" cy="1143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17506E8-5CAA-46AF-8781-07A604CB1177}"/>
              </a:ext>
            </a:extLst>
          </p:cNvPr>
          <p:cNvSpPr/>
          <p:nvPr/>
        </p:nvSpPr>
        <p:spPr>
          <a:xfrm>
            <a:off x="1143000" y="4277618"/>
            <a:ext cx="3657600" cy="2943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14665C-AA8C-47A8-9D8D-4B18151B97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8" b="2433"/>
          <a:stretch/>
        </p:blipFill>
        <p:spPr>
          <a:xfrm>
            <a:off x="1055065" y="2133600"/>
            <a:ext cx="7033870" cy="2895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8BD3F3-AF0F-48F9-9CAD-465CB9E9BF7D}"/>
              </a:ext>
            </a:extLst>
          </p:cNvPr>
          <p:cNvSpPr/>
          <p:nvPr/>
        </p:nvSpPr>
        <p:spPr>
          <a:xfrm>
            <a:off x="1219200" y="4409182"/>
            <a:ext cx="838200" cy="2390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43BC95-E138-4091-A0EF-C5717A6089BB}"/>
              </a:ext>
            </a:extLst>
          </p:cNvPr>
          <p:cNvSpPr/>
          <p:nvPr/>
        </p:nvSpPr>
        <p:spPr>
          <a:xfrm>
            <a:off x="3352800" y="2667000"/>
            <a:ext cx="3505200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6479B5-379C-408B-BCD7-0C06849FFC29}"/>
              </a:ext>
            </a:extLst>
          </p:cNvPr>
          <p:cNvCxnSpPr/>
          <p:nvPr/>
        </p:nvCxnSpPr>
        <p:spPr>
          <a:xfrm flipV="1">
            <a:off x="2057400" y="3276600"/>
            <a:ext cx="1295400" cy="11325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75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001D57E-90FB-4C6B-8F36-95E0567FD7C6}"/>
              </a:ext>
            </a:extLst>
          </p:cNvPr>
          <p:cNvSpPr/>
          <p:nvPr/>
        </p:nvSpPr>
        <p:spPr>
          <a:xfrm>
            <a:off x="-685800" y="1828800"/>
            <a:ext cx="10820400" cy="3581400"/>
          </a:xfrm>
          <a:prstGeom prst="rect">
            <a:avLst/>
          </a:prstGeom>
          <a:solidFill>
            <a:srgbClr val="8C8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D1E619-A4CE-43C9-9820-81B6FBD7DBF2}"/>
              </a:ext>
            </a:extLst>
          </p:cNvPr>
          <p:cNvSpPr/>
          <p:nvPr/>
        </p:nvSpPr>
        <p:spPr>
          <a:xfrm>
            <a:off x="-152400" y="-152400"/>
            <a:ext cx="9372600" cy="2209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FBDCEE-C128-4BC1-ACBA-CD84C0A038E2}"/>
              </a:ext>
            </a:extLst>
          </p:cNvPr>
          <p:cNvSpPr txBox="1"/>
          <p:nvPr/>
        </p:nvSpPr>
        <p:spPr>
          <a:xfrm>
            <a:off x="656542" y="609600"/>
            <a:ext cx="78309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</a:rPr>
              <a:t>But attackers can use inputs to submit 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</a:rPr>
              <a:t>malicious XSS payloads</a:t>
            </a:r>
            <a:r>
              <a:rPr lang="en-US" sz="3200" b="1" dirty="0">
                <a:solidFill>
                  <a:schemeClr val="bg2"/>
                </a:solidFill>
              </a:rPr>
              <a:t> (!)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9B156-9303-4DD9-A794-3AA5C47987C9}"/>
              </a:ext>
            </a:extLst>
          </p:cNvPr>
          <p:cNvSpPr/>
          <p:nvPr/>
        </p:nvSpPr>
        <p:spPr>
          <a:xfrm>
            <a:off x="-152400" y="5029200"/>
            <a:ext cx="9372600" cy="1371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392C08-90B9-4E7B-AF34-A56826FC6768}"/>
              </a:ext>
            </a:extLst>
          </p:cNvPr>
          <p:cNvSpPr/>
          <p:nvPr/>
        </p:nvSpPr>
        <p:spPr>
          <a:xfrm>
            <a:off x="1371600" y="4419600"/>
            <a:ext cx="914400" cy="2390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02C258-CDB2-4EB8-8CF9-75242A4C9642}"/>
              </a:ext>
            </a:extLst>
          </p:cNvPr>
          <p:cNvSpPr/>
          <p:nvPr/>
        </p:nvSpPr>
        <p:spPr>
          <a:xfrm>
            <a:off x="3581400" y="2667000"/>
            <a:ext cx="3505200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F5F542-81D9-48B9-A021-406806D1E6B7}"/>
              </a:ext>
            </a:extLst>
          </p:cNvPr>
          <p:cNvCxnSpPr/>
          <p:nvPr/>
        </p:nvCxnSpPr>
        <p:spPr>
          <a:xfrm flipV="1">
            <a:off x="2286000" y="3276600"/>
            <a:ext cx="1295400" cy="1143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8F537935-5B01-4220-A1A3-D285BAC42C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14" t="5118" r="-1441"/>
          <a:stretch/>
        </p:blipFill>
        <p:spPr>
          <a:xfrm>
            <a:off x="838200" y="2057400"/>
            <a:ext cx="7391400" cy="29718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17506E8-5CAA-46AF-8781-07A604CB1177}"/>
              </a:ext>
            </a:extLst>
          </p:cNvPr>
          <p:cNvSpPr/>
          <p:nvPr/>
        </p:nvSpPr>
        <p:spPr>
          <a:xfrm>
            <a:off x="1143000" y="4277618"/>
            <a:ext cx="3657600" cy="2943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7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05C0A43E-6B2C-4A63-96DC-FACD61A8BC26}"/>
              </a:ext>
            </a:extLst>
          </p:cNvPr>
          <p:cNvSpPr/>
          <p:nvPr/>
        </p:nvSpPr>
        <p:spPr>
          <a:xfrm>
            <a:off x="0" y="4504679"/>
            <a:ext cx="9144000" cy="600721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A170A7-2FF1-49D1-A607-F3786E0C13E1}"/>
              </a:ext>
            </a:extLst>
          </p:cNvPr>
          <p:cNvSpPr/>
          <p:nvPr/>
        </p:nvSpPr>
        <p:spPr>
          <a:xfrm>
            <a:off x="0" y="2576741"/>
            <a:ext cx="9144000" cy="192452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50DF54-167B-487C-A869-5CFBE02B800A}"/>
              </a:ext>
            </a:extLst>
          </p:cNvPr>
          <p:cNvSpPr/>
          <p:nvPr/>
        </p:nvSpPr>
        <p:spPr>
          <a:xfrm>
            <a:off x="0" y="653854"/>
            <a:ext cx="9144000" cy="19758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80EA3D0-2D4F-4858-B9D3-DA27C9F46BBA}"/>
              </a:ext>
            </a:extLst>
          </p:cNvPr>
          <p:cNvCxnSpPr/>
          <p:nvPr/>
        </p:nvCxnSpPr>
        <p:spPr>
          <a:xfrm>
            <a:off x="6324600" y="3704578"/>
            <a:ext cx="76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0FAD2F2-EB85-4C8A-A9AF-73A29236B9C8}"/>
              </a:ext>
            </a:extLst>
          </p:cNvPr>
          <p:cNvCxnSpPr>
            <a:cxnSpLocks/>
          </p:cNvCxnSpPr>
          <p:nvPr/>
        </p:nvCxnSpPr>
        <p:spPr>
          <a:xfrm>
            <a:off x="3811749" y="3694418"/>
            <a:ext cx="7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731631F-74FC-4EDC-ADCB-D23701ACC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74" y="0"/>
            <a:ext cx="5470526" cy="653854"/>
          </a:xfrm>
        </p:spPr>
        <p:txBody>
          <a:bodyPr/>
          <a:lstStyle/>
          <a:p>
            <a:r>
              <a:rPr lang="en-US" dirty="0"/>
              <a:t>Manipulating Elements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DF2F51-F6FA-4611-B10D-2ACF3B8316D1}"/>
              </a:ext>
            </a:extLst>
          </p:cNvPr>
          <p:cNvSpPr txBox="1"/>
          <p:nvPr/>
        </p:nvSpPr>
        <p:spPr>
          <a:xfrm>
            <a:off x="304800" y="762000"/>
            <a:ext cx="2293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  <a:latin typeface="Arial Black" panose="020B0A04020102020204" pitchFamily="34" charset="0"/>
              </a:rPr>
              <a:t>1 JavaScript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BAA232-320F-4233-9FBE-BD92D7D62B7F}"/>
              </a:ext>
            </a:extLst>
          </p:cNvPr>
          <p:cNvSpPr/>
          <p:nvPr/>
        </p:nvSpPr>
        <p:spPr>
          <a:xfrm>
            <a:off x="317306" y="3371379"/>
            <a:ext cx="1981200" cy="5334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D85038-564F-424B-B1A5-65EBAC5A86E2}"/>
              </a:ext>
            </a:extLst>
          </p:cNvPr>
          <p:cNvCxnSpPr>
            <a:cxnSpLocks/>
          </p:cNvCxnSpPr>
          <p:nvPr/>
        </p:nvCxnSpPr>
        <p:spPr>
          <a:xfrm>
            <a:off x="2374706" y="3638079"/>
            <a:ext cx="645481" cy="14691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0DF6A202-FBBA-4EE9-BC13-8637590B7B1B}"/>
              </a:ext>
            </a:extLst>
          </p:cNvPr>
          <p:cNvGrpSpPr/>
          <p:nvPr/>
        </p:nvGrpSpPr>
        <p:grpSpPr>
          <a:xfrm>
            <a:off x="3060506" y="2915125"/>
            <a:ext cx="5854894" cy="1352075"/>
            <a:chOff x="561218" y="2607170"/>
            <a:chExt cx="5854894" cy="135207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8D48049-DD44-4D0F-B780-776416831EE4}"/>
                </a:ext>
              </a:extLst>
            </p:cNvPr>
            <p:cNvSpPr/>
            <p:nvPr/>
          </p:nvSpPr>
          <p:spPr>
            <a:xfrm>
              <a:off x="561218" y="3043563"/>
              <a:ext cx="781808" cy="53340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h3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09B6EE2-31DE-442E-AF2C-C4B97A42E0CA}"/>
                </a:ext>
              </a:extLst>
            </p:cNvPr>
            <p:cNvSpPr/>
            <p:nvPr/>
          </p:nvSpPr>
          <p:spPr>
            <a:xfrm>
              <a:off x="3882465" y="2607170"/>
              <a:ext cx="2533647" cy="1352075"/>
            </a:xfrm>
            <a:prstGeom prst="roundRect">
              <a:avLst/>
            </a:prstGeom>
            <a:solidFill>
              <a:srgbClr val="262626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&lt;span</a:t>
              </a:r>
            </a:p>
            <a:p>
              <a:pPr algn="ctr"/>
              <a:r>
                <a:rPr lang="en-US" b="1" dirty="0" err="1">
                  <a:solidFill>
                    <a:srgbClr val="FF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onmouseover</a:t>
              </a:r>
              <a:r>
                <a:rPr lang="en-US" b="1" dirty="0">
                  <a:solidFill>
                    <a:srgbClr val="FF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=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“alert(‘hacked’)”</a:t>
              </a:r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&gt;</a:t>
              </a:r>
            </a:p>
            <a:p>
              <a:pPr algn="ctr"/>
              <a:r>
                <a:rPr lang="en-US" dirty="0">
                  <a:latin typeface="Helvetica" panose="020B0604020202020204" pitchFamily="34" charset="0"/>
                  <a:cs typeface="Helvetica" panose="020B0604020202020204" pitchFamily="34" charset="0"/>
                </a:rPr>
                <a:t>Meaningful Nonsense</a:t>
              </a:r>
            </a:p>
            <a:p>
              <a:pPr algn="ctr"/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&lt;/span&gt;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C6B46BE-E066-4907-81F9-AC88EF092068}"/>
                </a:ext>
              </a:extLst>
            </p:cNvPr>
            <p:cNvSpPr txBox="1"/>
            <p:nvPr/>
          </p:nvSpPr>
          <p:spPr>
            <a:xfrm>
              <a:off x="1401168" y="3087046"/>
              <a:ext cx="2423156" cy="46166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innerHTML</a:t>
              </a:r>
              <a:endParaRPr lang="en-US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C8E6E4-F56B-453B-868E-2E651B19787B}"/>
              </a:ext>
            </a:extLst>
          </p:cNvPr>
          <p:cNvCxnSpPr/>
          <p:nvPr/>
        </p:nvCxnSpPr>
        <p:spPr>
          <a:xfrm>
            <a:off x="5061513" y="4884420"/>
            <a:ext cx="0" cy="22098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51B9E08-B81D-4B2D-94CC-2AE7BC354BF8}"/>
              </a:ext>
            </a:extLst>
          </p:cNvPr>
          <p:cNvSpPr txBox="1"/>
          <p:nvPr/>
        </p:nvSpPr>
        <p:spPr>
          <a:xfrm>
            <a:off x="304800" y="2738735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  <a:latin typeface="Arial Black" panose="020B0A04020102020204" pitchFamily="34" charset="0"/>
              </a:rPr>
              <a:t>2 DOM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5C1F6C-D4F5-4FAE-A3D7-7D42698BCE79}"/>
              </a:ext>
            </a:extLst>
          </p:cNvPr>
          <p:cNvSpPr txBox="1"/>
          <p:nvPr/>
        </p:nvSpPr>
        <p:spPr>
          <a:xfrm>
            <a:off x="316230" y="1371600"/>
            <a:ext cx="80425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heading = 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(‘#heading’)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heading.textContent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“Meaningless Text”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heading.innerHTML</a:t>
            </a: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`&lt;span </a:t>
            </a:r>
            <a:r>
              <a:rPr lang="en-US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onmouseover</a:t>
            </a: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=“alert(‘hacked’)”&gt;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 Meaningful Nonsense&lt;/span&gt;`</a:t>
            </a:r>
          </a:p>
          <a:p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EE1BD4-F18F-437B-8B2A-B5AF7BB3598C}"/>
              </a:ext>
            </a:extLst>
          </p:cNvPr>
          <p:cNvSpPr txBox="1"/>
          <p:nvPr/>
        </p:nvSpPr>
        <p:spPr>
          <a:xfrm>
            <a:off x="228600" y="4567535"/>
            <a:ext cx="2711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  <a:latin typeface="Arial Black" panose="020B0A04020102020204" pitchFamily="34" charset="0"/>
              </a:rPr>
              <a:t>3 Rendered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ED68501-EF71-41FB-ACD8-2F3B4108D6C9}"/>
              </a:ext>
            </a:extLst>
          </p:cNvPr>
          <p:cNvSpPr/>
          <p:nvPr/>
        </p:nvSpPr>
        <p:spPr>
          <a:xfrm>
            <a:off x="228600" y="5095472"/>
            <a:ext cx="3744718" cy="127893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  </a:t>
            </a:r>
            <a:r>
              <a:rPr lang="en-US" sz="2400" b="1" dirty="0">
                <a:solidFill>
                  <a:schemeClr val="tx1"/>
                </a:solidFill>
              </a:rPr>
              <a:t>Meaningful Nonsense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This paragraph has some text.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This paragraph has more text.</a:t>
            </a:r>
          </a:p>
        </p:txBody>
      </p:sp>
    </p:spTree>
    <p:extLst>
      <p:ext uri="{BB962C8B-B14F-4D97-AF65-F5344CB8AC3E}">
        <p14:creationId xmlns:p14="http://schemas.microsoft.com/office/powerpoint/2010/main" val="396870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CB4F904-6DC5-40FC-B3E1-44B4549BF8B7}"/>
              </a:ext>
            </a:extLst>
          </p:cNvPr>
          <p:cNvSpPr/>
          <p:nvPr/>
        </p:nvSpPr>
        <p:spPr>
          <a:xfrm>
            <a:off x="-152400" y="-76200"/>
            <a:ext cx="9372600" cy="6477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928E86-365C-4CF4-B700-AFE986FFA534}"/>
              </a:ext>
            </a:extLst>
          </p:cNvPr>
          <p:cNvSpPr txBox="1"/>
          <p:nvPr/>
        </p:nvSpPr>
        <p:spPr>
          <a:xfrm>
            <a:off x="0" y="2808982"/>
            <a:ext cx="906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XSS is a threat </a:t>
            </a:r>
            <a:r>
              <a:rPr lang="en-US" sz="3200" b="1" i="1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anywhere</a:t>
            </a:r>
            <a:r>
              <a:rPr lang="en-US" sz="3200" b="1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that user input is inserted into an HTML document.</a:t>
            </a:r>
          </a:p>
        </p:txBody>
      </p:sp>
    </p:spTree>
    <p:extLst>
      <p:ext uri="{BB962C8B-B14F-4D97-AF65-F5344CB8AC3E}">
        <p14:creationId xmlns:p14="http://schemas.microsoft.com/office/powerpoint/2010/main" val="115348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CB4F904-6DC5-40FC-B3E1-44B4549BF8B7}"/>
              </a:ext>
            </a:extLst>
          </p:cNvPr>
          <p:cNvSpPr/>
          <p:nvPr/>
        </p:nvSpPr>
        <p:spPr>
          <a:xfrm>
            <a:off x="-152400" y="-76200"/>
            <a:ext cx="9372600" cy="6477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928E86-365C-4CF4-B700-AFE986FFA534}"/>
              </a:ext>
            </a:extLst>
          </p:cNvPr>
          <p:cNvSpPr txBox="1"/>
          <p:nvPr/>
        </p:nvSpPr>
        <p:spPr>
          <a:xfrm>
            <a:off x="0" y="2151728"/>
            <a:ext cx="906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There are three main flavors of XSS:</a:t>
            </a:r>
          </a:p>
          <a:p>
            <a:endParaRPr lang="en-US" sz="1200" b="1" dirty="0">
              <a:solidFill>
                <a:schemeClr val="bg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Reflected     </a:t>
            </a:r>
            <a:r>
              <a:rPr lang="en-US" sz="2400" b="1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| User input is echoed to page from a request.</a:t>
            </a:r>
          </a:p>
          <a:p>
            <a:pPr marL="457200" indent="-45720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Persistent    </a:t>
            </a:r>
            <a:r>
              <a:rPr lang="en-US" sz="2400" b="1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| Malicious script is loaded from database.</a:t>
            </a:r>
          </a:p>
          <a:p>
            <a:pPr marL="457200" indent="-45720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DOM-Based</a:t>
            </a:r>
            <a:r>
              <a:rPr lang="en-US" sz="2400" b="1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| Exploitation of a client-side script via</a:t>
            </a:r>
          </a:p>
          <a:p>
            <a:r>
              <a:rPr lang="en-US" sz="2400" b="1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                       | manipulation of the DOM.</a:t>
            </a:r>
          </a:p>
        </p:txBody>
      </p:sp>
    </p:spTree>
    <p:extLst>
      <p:ext uri="{BB962C8B-B14F-4D97-AF65-F5344CB8AC3E}">
        <p14:creationId xmlns:p14="http://schemas.microsoft.com/office/powerpoint/2010/main" val="257467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CB4F904-6DC5-40FC-B3E1-44B4549BF8B7}"/>
              </a:ext>
            </a:extLst>
          </p:cNvPr>
          <p:cNvSpPr/>
          <p:nvPr/>
        </p:nvSpPr>
        <p:spPr>
          <a:xfrm>
            <a:off x="-152400" y="-76200"/>
            <a:ext cx="9372600" cy="6477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928E86-365C-4CF4-B700-AFE986FFA534}"/>
              </a:ext>
            </a:extLst>
          </p:cNvPr>
          <p:cNvSpPr txBox="1"/>
          <p:nvPr/>
        </p:nvSpPr>
        <p:spPr>
          <a:xfrm>
            <a:off x="0" y="2808982"/>
            <a:ext cx="906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 </a:t>
            </a:r>
            <a:r>
              <a:rPr lang="en-US" sz="32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Reflected </a:t>
            </a:r>
            <a:r>
              <a:rPr lang="en-US" sz="3200" b="1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  <a:r>
              <a:rPr lang="en-US" sz="32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Persistent XSS</a:t>
            </a:r>
            <a:r>
              <a:rPr lang="en-US" sz="3200" b="1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the payload is contained in the </a:t>
            </a:r>
            <a:r>
              <a:rPr lang="en-US" sz="32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server’s response</a:t>
            </a:r>
            <a:r>
              <a:rPr lang="en-US" sz="3200" b="1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689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CB4F904-6DC5-40FC-B3E1-44B4549BF8B7}"/>
              </a:ext>
            </a:extLst>
          </p:cNvPr>
          <p:cNvSpPr/>
          <p:nvPr/>
        </p:nvSpPr>
        <p:spPr>
          <a:xfrm>
            <a:off x="-152400" y="-76200"/>
            <a:ext cx="9372600" cy="6477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928E86-365C-4CF4-B700-AFE986FFA534}"/>
              </a:ext>
            </a:extLst>
          </p:cNvPr>
          <p:cNvSpPr txBox="1"/>
          <p:nvPr/>
        </p:nvSpPr>
        <p:spPr>
          <a:xfrm>
            <a:off x="0" y="2808982"/>
            <a:ext cx="906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 </a:t>
            </a:r>
            <a:r>
              <a:rPr lang="en-US" sz="32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DOM-Based XSS</a:t>
            </a:r>
            <a:r>
              <a:rPr lang="en-US" sz="3200" b="1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a benign </a:t>
            </a:r>
            <a:r>
              <a:rPr lang="en-US" sz="32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client-side</a:t>
            </a:r>
            <a:r>
              <a:rPr lang="en-US" sz="3200" b="1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script is made to behave maliciously.</a:t>
            </a:r>
          </a:p>
        </p:txBody>
      </p:sp>
    </p:spTree>
    <p:extLst>
      <p:ext uri="{BB962C8B-B14F-4D97-AF65-F5344CB8AC3E}">
        <p14:creationId xmlns:p14="http://schemas.microsoft.com/office/powerpoint/2010/main" val="276901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F8324C-3288-4A82-AECE-5E9D8696822F}"/>
              </a:ext>
            </a:extLst>
          </p:cNvPr>
          <p:cNvSpPr txBox="1"/>
          <p:nvPr/>
        </p:nvSpPr>
        <p:spPr>
          <a:xfrm>
            <a:off x="381000" y="5105400"/>
            <a:ext cx="891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solidFill>
                  <a:srgbClr val="ED466A"/>
                </a:solidFill>
              </a:rPr>
              <a:t>JavaScript</a:t>
            </a:r>
            <a:r>
              <a:rPr lang="en-US" sz="4200" dirty="0"/>
              <a:t> </a:t>
            </a:r>
            <a:r>
              <a:rPr lang="en-US" sz="4200" b="1" dirty="0"/>
              <a:t>enables interactivity…</a:t>
            </a:r>
            <a:endParaRPr lang="en-US" sz="4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B9F954-4EDA-4AB5-B8E0-3F23356B1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2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CB4F904-6DC5-40FC-B3E1-44B4549BF8B7}"/>
              </a:ext>
            </a:extLst>
          </p:cNvPr>
          <p:cNvSpPr/>
          <p:nvPr/>
        </p:nvSpPr>
        <p:spPr>
          <a:xfrm>
            <a:off x="-152400" y="-76200"/>
            <a:ext cx="9372600" cy="6477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928E86-365C-4CF4-B700-AFE986FFA534}"/>
              </a:ext>
            </a:extLst>
          </p:cNvPr>
          <p:cNvSpPr txBox="1"/>
          <p:nvPr/>
        </p:nvSpPr>
        <p:spPr>
          <a:xfrm>
            <a:off x="0" y="2808982"/>
            <a:ext cx="906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Today’s lesson will focus on </a:t>
            </a:r>
            <a:r>
              <a:rPr lang="en-US" sz="32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Reflected and Persistent XSS</a:t>
            </a:r>
            <a:r>
              <a:rPr lang="en-US" sz="3200" b="1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899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29740"/>
            <a:ext cx="8610600" cy="704060"/>
          </a:xfrm>
        </p:spPr>
        <p:txBody>
          <a:bodyPr>
            <a:normAutofit/>
          </a:bodyPr>
          <a:lstStyle/>
          <a:p>
            <a:r>
              <a:rPr lang="en-US" dirty="0"/>
              <a:t>Reflected XSS</a:t>
            </a:r>
          </a:p>
        </p:txBody>
      </p:sp>
    </p:spTree>
    <p:extLst>
      <p:ext uri="{BB962C8B-B14F-4D97-AF65-F5344CB8AC3E}">
        <p14:creationId xmlns:p14="http://schemas.microsoft.com/office/powerpoint/2010/main" val="5952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Reflection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3709D6-9AA0-4A57-BC46-3773B51A8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51" y="990600"/>
            <a:ext cx="8720698" cy="3124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43DB851-A87D-48EB-800A-8EDD06D24183}"/>
              </a:ext>
            </a:extLst>
          </p:cNvPr>
          <p:cNvSpPr/>
          <p:nvPr/>
        </p:nvSpPr>
        <p:spPr>
          <a:xfrm>
            <a:off x="7543800" y="1066800"/>
            <a:ext cx="6096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AA4221-B2AE-49C4-A344-26FD0752CB28}"/>
              </a:ext>
            </a:extLst>
          </p:cNvPr>
          <p:cNvSpPr/>
          <p:nvPr/>
        </p:nvSpPr>
        <p:spPr>
          <a:xfrm>
            <a:off x="3581400" y="2286000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F555B7-49B9-46B9-8AFF-949DE0562738}"/>
              </a:ext>
            </a:extLst>
          </p:cNvPr>
          <p:cNvSpPr/>
          <p:nvPr/>
        </p:nvSpPr>
        <p:spPr>
          <a:xfrm>
            <a:off x="1828800" y="30480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73F844-E0F6-4CC8-B732-5ACFB8ECA0AB}"/>
              </a:ext>
            </a:extLst>
          </p:cNvPr>
          <p:cNvCxnSpPr/>
          <p:nvPr/>
        </p:nvCxnSpPr>
        <p:spPr>
          <a:xfrm flipV="1">
            <a:off x="4343400" y="1447800"/>
            <a:ext cx="320040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C86760-4E97-4130-B872-3ECCAD968803}"/>
              </a:ext>
            </a:extLst>
          </p:cNvPr>
          <p:cNvCxnSpPr/>
          <p:nvPr/>
        </p:nvCxnSpPr>
        <p:spPr>
          <a:xfrm flipH="1">
            <a:off x="2667000" y="2743200"/>
            <a:ext cx="91440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1EFA0D7-9657-4849-8141-166DD1D1CB4A}"/>
              </a:ext>
            </a:extLst>
          </p:cNvPr>
          <p:cNvSpPr txBox="1"/>
          <p:nvPr/>
        </p:nvSpPr>
        <p:spPr>
          <a:xfrm>
            <a:off x="2140468" y="4233208"/>
            <a:ext cx="48630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Web apps can send </a:t>
            </a:r>
            <a:r>
              <a:rPr lang="en-US" sz="2400" b="1" dirty="0">
                <a:solidFill>
                  <a:srgbClr val="FF0000"/>
                </a:solidFill>
              </a:rPr>
              <a:t>user input</a:t>
            </a:r>
            <a:r>
              <a:rPr lang="en-US" sz="2400" b="1" dirty="0"/>
              <a:t> </a:t>
            </a:r>
          </a:p>
          <a:p>
            <a:pPr algn="ctr"/>
            <a:r>
              <a:rPr lang="en-US" sz="2400" b="1" dirty="0"/>
              <a:t>to the server via </a:t>
            </a:r>
            <a:r>
              <a:rPr lang="en-US" sz="2400" b="1" dirty="0">
                <a:solidFill>
                  <a:srgbClr val="FF0000"/>
                </a:solidFill>
              </a:rPr>
              <a:t>query params</a:t>
            </a:r>
            <a:r>
              <a:rPr lang="en-US" sz="2400" b="1" dirty="0"/>
              <a:t>.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These params are then used </a:t>
            </a:r>
          </a:p>
          <a:p>
            <a:pPr algn="ctr"/>
            <a:r>
              <a:rPr lang="en-US" sz="2400" b="1" dirty="0"/>
              <a:t>to generate the </a:t>
            </a:r>
            <a:r>
              <a:rPr lang="en-US" sz="2400" b="1" dirty="0">
                <a:solidFill>
                  <a:srgbClr val="FF0000"/>
                </a:solidFill>
              </a:rPr>
              <a:t>HTML response</a:t>
            </a:r>
            <a:r>
              <a:rPr lang="en-US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718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Reflection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3DB851-A87D-48EB-800A-8EDD06D24183}"/>
              </a:ext>
            </a:extLst>
          </p:cNvPr>
          <p:cNvSpPr/>
          <p:nvPr/>
        </p:nvSpPr>
        <p:spPr>
          <a:xfrm>
            <a:off x="7543800" y="1066800"/>
            <a:ext cx="6096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AA4221-B2AE-49C4-A344-26FD0752CB28}"/>
              </a:ext>
            </a:extLst>
          </p:cNvPr>
          <p:cNvSpPr/>
          <p:nvPr/>
        </p:nvSpPr>
        <p:spPr>
          <a:xfrm>
            <a:off x="3581400" y="2286000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F555B7-49B9-46B9-8AFF-949DE0562738}"/>
              </a:ext>
            </a:extLst>
          </p:cNvPr>
          <p:cNvSpPr/>
          <p:nvPr/>
        </p:nvSpPr>
        <p:spPr>
          <a:xfrm>
            <a:off x="1828800" y="30480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73F844-E0F6-4CC8-B732-5ACFB8ECA0AB}"/>
              </a:ext>
            </a:extLst>
          </p:cNvPr>
          <p:cNvCxnSpPr/>
          <p:nvPr/>
        </p:nvCxnSpPr>
        <p:spPr>
          <a:xfrm flipV="1">
            <a:off x="4343400" y="1447800"/>
            <a:ext cx="320040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C86760-4E97-4130-B872-3ECCAD968803}"/>
              </a:ext>
            </a:extLst>
          </p:cNvPr>
          <p:cNvCxnSpPr/>
          <p:nvPr/>
        </p:nvCxnSpPr>
        <p:spPr>
          <a:xfrm flipH="1">
            <a:off x="2667000" y="2743200"/>
            <a:ext cx="91440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1EFA0D7-9657-4849-8141-166DD1D1CB4A}"/>
              </a:ext>
            </a:extLst>
          </p:cNvPr>
          <p:cNvSpPr txBox="1"/>
          <p:nvPr/>
        </p:nvSpPr>
        <p:spPr>
          <a:xfrm>
            <a:off x="1744145" y="5112603"/>
            <a:ext cx="56557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XSS results when the server includes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malicious JavaScript</a:t>
            </a:r>
            <a:r>
              <a:rPr lang="en-US" sz="2400" b="1" dirty="0"/>
              <a:t> in its response.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4C3A9F-917B-4F18-89AD-611175E2D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836785"/>
            <a:ext cx="8686800" cy="41176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B667783-5A2F-4120-9F79-977C2C9AF129}"/>
              </a:ext>
            </a:extLst>
          </p:cNvPr>
          <p:cNvSpPr/>
          <p:nvPr/>
        </p:nvSpPr>
        <p:spPr>
          <a:xfrm>
            <a:off x="3429000" y="3352800"/>
            <a:ext cx="32766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B406BB-E1EE-4B2C-823A-DA008870EA4C}"/>
              </a:ext>
            </a:extLst>
          </p:cNvPr>
          <p:cNvSpPr/>
          <p:nvPr/>
        </p:nvSpPr>
        <p:spPr>
          <a:xfrm>
            <a:off x="3962400" y="875593"/>
            <a:ext cx="48006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9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CB4F904-6DC5-40FC-B3E1-44B4549BF8B7}"/>
              </a:ext>
            </a:extLst>
          </p:cNvPr>
          <p:cNvSpPr/>
          <p:nvPr/>
        </p:nvSpPr>
        <p:spPr>
          <a:xfrm>
            <a:off x="-152400" y="-76200"/>
            <a:ext cx="9372600" cy="6477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928E86-365C-4CF4-B700-AFE986FFA534}"/>
              </a:ext>
            </a:extLst>
          </p:cNvPr>
          <p:cNvSpPr txBox="1"/>
          <p:nvPr/>
        </p:nvSpPr>
        <p:spPr>
          <a:xfrm>
            <a:off x="0" y="2808982"/>
            <a:ext cx="9067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Reflected XSS</a:t>
            </a:r>
            <a:r>
              <a:rPr lang="en-US" sz="3200" b="1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attacks are typically delivered by poisoning the query string, then </a:t>
            </a:r>
            <a:r>
              <a:rPr lang="en-US" sz="32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phishing victims</a:t>
            </a:r>
            <a:r>
              <a:rPr lang="en-US" sz="3200" b="1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with the poisoned link.</a:t>
            </a:r>
          </a:p>
        </p:txBody>
      </p:sp>
    </p:spTree>
    <p:extLst>
      <p:ext uri="{BB962C8B-B14F-4D97-AF65-F5344CB8AC3E}">
        <p14:creationId xmlns:p14="http://schemas.microsoft.com/office/powerpoint/2010/main" val="221337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CB4F904-6DC5-40FC-B3E1-44B4549BF8B7}"/>
              </a:ext>
            </a:extLst>
          </p:cNvPr>
          <p:cNvSpPr/>
          <p:nvPr/>
        </p:nvSpPr>
        <p:spPr>
          <a:xfrm>
            <a:off x="-152400" y="-76200"/>
            <a:ext cx="9372600" cy="6477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928E86-365C-4CF4-B700-AFE986FFA534}"/>
              </a:ext>
            </a:extLst>
          </p:cNvPr>
          <p:cNvSpPr txBox="1"/>
          <p:nvPr/>
        </p:nvSpPr>
        <p:spPr>
          <a:xfrm>
            <a:off x="0" y="2808982"/>
            <a:ext cx="906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Reflected XSS</a:t>
            </a:r>
            <a:r>
              <a:rPr lang="en-US" sz="3200" b="1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attacks are only threats to those who click the poisoned link.</a:t>
            </a:r>
          </a:p>
        </p:txBody>
      </p:sp>
    </p:spTree>
    <p:extLst>
      <p:ext uri="{BB962C8B-B14F-4D97-AF65-F5344CB8AC3E}">
        <p14:creationId xmlns:p14="http://schemas.microsoft.com/office/powerpoint/2010/main" val="254544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5F8C3C8-09E9-4E7E-BAA3-E19C0A462560}"/>
              </a:ext>
            </a:extLst>
          </p:cNvPr>
          <p:cNvSpPr/>
          <p:nvPr/>
        </p:nvSpPr>
        <p:spPr>
          <a:xfrm>
            <a:off x="-152400" y="653854"/>
            <a:ext cx="9448800" cy="5746946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Poisoned Links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FC17C4-FE00-4B09-B80E-D8EEEF551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2901"/>
            <a:ext cx="9144000" cy="421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28F3B0-DD73-4AFC-B0BB-1ECC588A8D26}"/>
              </a:ext>
            </a:extLst>
          </p:cNvPr>
          <p:cNvSpPr/>
          <p:nvPr/>
        </p:nvSpPr>
        <p:spPr>
          <a:xfrm>
            <a:off x="-152400" y="-76200"/>
            <a:ext cx="9372600" cy="6477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928E86-365C-4CF4-B700-AFE986FFA534}"/>
              </a:ext>
            </a:extLst>
          </p:cNvPr>
          <p:cNvSpPr txBox="1"/>
          <p:nvPr/>
        </p:nvSpPr>
        <p:spPr>
          <a:xfrm>
            <a:off x="228600" y="2459504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Demo</a:t>
            </a:r>
          </a:p>
          <a:p>
            <a:pPr algn="ctr"/>
            <a:r>
              <a:rPr lang="en-US" sz="60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‘Reflected XSS’</a:t>
            </a:r>
          </a:p>
        </p:txBody>
      </p:sp>
    </p:spTree>
    <p:extLst>
      <p:ext uri="{BB962C8B-B14F-4D97-AF65-F5344CB8AC3E}">
        <p14:creationId xmlns:p14="http://schemas.microsoft.com/office/powerpoint/2010/main" val="99198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95600" y="80936"/>
            <a:ext cx="6048529" cy="411480"/>
          </a:xfrm>
        </p:spPr>
        <p:txBody>
          <a:bodyPr/>
          <a:lstStyle/>
          <a:p>
            <a:r>
              <a:rPr lang="en-US" dirty="0"/>
              <a:t>Activity: Reflected XSS (20 min.)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FE765AC-4BB9-4A42-9E9B-88110DC492D5}"/>
              </a:ext>
            </a:extLst>
          </p:cNvPr>
          <p:cNvSpPr txBox="1">
            <a:spLocks/>
          </p:cNvSpPr>
          <p:nvPr/>
        </p:nvSpPr>
        <p:spPr>
          <a:xfrm>
            <a:off x="228599" y="838200"/>
            <a:ext cx="8715529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Overview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 this exercise, you’ll use DVWA and Gruyere to explore reflected XSS vulnerabilities.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Instructions</a:t>
            </a:r>
          </a:p>
          <a:p>
            <a:r>
              <a:rPr lang="en-US" dirty="0"/>
              <a:t>In DVWA, execute the following XSS Payload with security set to </a:t>
            </a:r>
            <a:r>
              <a:rPr lang="en-US" b="1" dirty="0"/>
              <a:t>low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&lt;script&gt;alert(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document.cookie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)&lt;/script&gt;</a:t>
            </a:r>
          </a:p>
          <a:p>
            <a:r>
              <a:rPr lang="en-US" dirty="0"/>
              <a:t>Deliver the same payload on Gruyere’s 404 page.</a:t>
            </a:r>
          </a:p>
          <a:p>
            <a:r>
              <a:rPr lang="en-US" dirty="0"/>
              <a:t>In DVWA, set your security to </a:t>
            </a:r>
            <a:r>
              <a:rPr lang="en-US" b="1" dirty="0"/>
              <a:t>medium</a:t>
            </a:r>
            <a:r>
              <a:rPr lang="en-US" dirty="0"/>
              <a:t>, and try to get the above payload to execute.</a:t>
            </a:r>
          </a:p>
          <a:p>
            <a:r>
              <a:rPr lang="en-US" dirty="0"/>
              <a:t>See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README.md</a:t>
            </a:r>
            <a:r>
              <a:rPr lang="en-US" dirty="0"/>
              <a:t> sent via Slack for more detailed instructions.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7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28F3B0-DD73-4AFC-B0BB-1ECC588A8D26}"/>
              </a:ext>
            </a:extLst>
          </p:cNvPr>
          <p:cNvSpPr/>
          <p:nvPr/>
        </p:nvSpPr>
        <p:spPr>
          <a:xfrm>
            <a:off x="-152400" y="-76200"/>
            <a:ext cx="9372600" cy="6477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928E86-365C-4CF4-B700-AFE986FFA534}"/>
              </a:ext>
            </a:extLst>
          </p:cNvPr>
          <p:cNvSpPr txBox="1"/>
          <p:nvPr/>
        </p:nvSpPr>
        <p:spPr>
          <a:xfrm>
            <a:off x="228600" y="2459504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Review</a:t>
            </a:r>
          </a:p>
          <a:p>
            <a:pPr algn="ctr"/>
            <a:r>
              <a:rPr lang="en-US" sz="60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‘Reflected XSS’</a:t>
            </a:r>
          </a:p>
        </p:txBody>
      </p:sp>
    </p:spTree>
    <p:extLst>
      <p:ext uri="{BB962C8B-B14F-4D97-AF65-F5344CB8AC3E}">
        <p14:creationId xmlns:p14="http://schemas.microsoft.com/office/powerpoint/2010/main" val="303077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F8324C-3288-4A82-AECE-5E9D8696822F}"/>
              </a:ext>
            </a:extLst>
          </p:cNvPr>
          <p:cNvSpPr txBox="1"/>
          <p:nvPr/>
        </p:nvSpPr>
        <p:spPr>
          <a:xfrm>
            <a:off x="76200" y="5105400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latin typeface="Helvetica" panose="020B0604020202020204" pitchFamily="34" charset="0"/>
                <a:cs typeface="Helvetica" panose="020B0604020202020204" pitchFamily="34" charset="0"/>
              </a:rPr>
              <a:t>…But expands our </a:t>
            </a:r>
            <a:r>
              <a:rPr lang="en-US" sz="4200" b="1" dirty="0">
                <a:solidFill>
                  <a:srgbClr val="ED466A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attack surface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1BD0D2-14B6-496A-9417-42B2A74096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45" b="15699"/>
          <a:stretch/>
        </p:blipFill>
        <p:spPr>
          <a:xfrm>
            <a:off x="0" y="0"/>
            <a:ext cx="9144000" cy="45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3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29740"/>
            <a:ext cx="8610600" cy="704060"/>
          </a:xfrm>
        </p:spPr>
        <p:txBody>
          <a:bodyPr>
            <a:normAutofit fontScale="90000"/>
          </a:bodyPr>
          <a:lstStyle/>
          <a:p>
            <a:r>
              <a:rPr lang="en-US" dirty="0"/>
              <a:t>Persistent XSS &amp; Attribute Attacks</a:t>
            </a:r>
          </a:p>
        </p:txBody>
      </p:sp>
    </p:spTree>
    <p:extLst>
      <p:ext uri="{BB962C8B-B14F-4D97-AF65-F5344CB8AC3E}">
        <p14:creationId xmlns:p14="http://schemas.microsoft.com/office/powerpoint/2010/main" val="417039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CB4F904-6DC5-40FC-B3E1-44B4549BF8B7}"/>
              </a:ext>
            </a:extLst>
          </p:cNvPr>
          <p:cNvSpPr/>
          <p:nvPr/>
        </p:nvSpPr>
        <p:spPr>
          <a:xfrm>
            <a:off x="-152400" y="-76200"/>
            <a:ext cx="9372600" cy="6477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928E86-365C-4CF4-B700-AFE986FFA534}"/>
              </a:ext>
            </a:extLst>
          </p:cNvPr>
          <p:cNvSpPr txBox="1"/>
          <p:nvPr/>
        </p:nvSpPr>
        <p:spPr>
          <a:xfrm>
            <a:off x="0" y="2808982"/>
            <a:ext cx="906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Persistent XSS</a:t>
            </a:r>
            <a:r>
              <a:rPr lang="en-US" sz="3200" b="1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attacks occur when a server saves a malicious payload to a database </a:t>
            </a:r>
            <a:r>
              <a:rPr lang="en-US" sz="32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(!)</a:t>
            </a:r>
            <a:r>
              <a:rPr lang="en-US" sz="3200" b="1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33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CB4F904-6DC5-40FC-B3E1-44B4549BF8B7}"/>
              </a:ext>
            </a:extLst>
          </p:cNvPr>
          <p:cNvSpPr/>
          <p:nvPr/>
        </p:nvSpPr>
        <p:spPr>
          <a:xfrm>
            <a:off x="-152400" y="-76200"/>
            <a:ext cx="9372600" cy="6477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928E86-365C-4CF4-B700-AFE986FFA534}"/>
              </a:ext>
            </a:extLst>
          </p:cNvPr>
          <p:cNvSpPr txBox="1"/>
          <p:nvPr/>
        </p:nvSpPr>
        <p:spPr>
          <a:xfrm>
            <a:off x="0" y="2808982"/>
            <a:ext cx="906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With </a:t>
            </a:r>
            <a:r>
              <a:rPr lang="en-US" sz="32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Persistent XSS</a:t>
            </a:r>
            <a:r>
              <a:rPr lang="en-US" sz="3200" b="1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the payload is a threat to </a:t>
            </a:r>
            <a:r>
              <a:rPr lang="en-US" sz="3200" b="1" i="1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anyone who loads the data</a:t>
            </a:r>
            <a:r>
              <a:rPr lang="en-US" sz="3200" b="1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582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CB4F904-6DC5-40FC-B3E1-44B4549BF8B7}"/>
              </a:ext>
            </a:extLst>
          </p:cNvPr>
          <p:cNvSpPr/>
          <p:nvPr/>
        </p:nvSpPr>
        <p:spPr>
          <a:xfrm>
            <a:off x="-152400" y="-76200"/>
            <a:ext cx="9372600" cy="6477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928E86-365C-4CF4-B700-AFE986FFA534}"/>
              </a:ext>
            </a:extLst>
          </p:cNvPr>
          <p:cNvSpPr txBox="1"/>
          <p:nvPr/>
        </p:nvSpPr>
        <p:spPr>
          <a:xfrm>
            <a:off x="0" y="2808982"/>
            <a:ext cx="9067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If an attacker submits a malicious script as a forum comment, </a:t>
            </a:r>
            <a:r>
              <a:rPr lang="en-US" sz="32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anyone who loads the comments</a:t>
            </a:r>
            <a:r>
              <a:rPr lang="en-US" sz="3200" b="1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becomes a target.</a:t>
            </a:r>
          </a:p>
        </p:txBody>
      </p:sp>
    </p:spTree>
    <p:extLst>
      <p:ext uri="{BB962C8B-B14F-4D97-AF65-F5344CB8AC3E}">
        <p14:creationId xmlns:p14="http://schemas.microsoft.com/office/powerpoint/2010/main" val="195445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Persistent XSS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6F4E76-79E2-410A-A09B-33EDA1991D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1028700"/>
            <a:ext cx="66675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8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CB4F904-6DC5-40FC-B3E1-44B4549BF8B7}"/>
              </a:ext>
            </a:extLst>
          </p:cNvPr>
          <p:cNvSpPr/>
          <p:nvPr/>
        </p:nvSpPr>
        <p:spPr>
          <a:xfrm>
            <a:off x="-152400" y="-76200"/>
            <a:ext cx="9372600" cy="6477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928E86-365C-4CF4-B700-AFE986FFA534}"/>
              </a:ext>
            </a:extLst>
          </p:cNvPr>
          <p:cNvSpPr txBox="1"/>
          <p:nvPr/>
        </p:nvSpPr>
        <p:spPr>
          <a:xfrm>
            <a:off x="0" y="2808982"/>
            <a:ext cx="906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Often, XSS is delivered through special attributes instead of </a:t>
            </a:r>
            <a:r>
              <a:rPr lang="en-US" sz="32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US" sz="3200" b="1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tags.</a:t>
            </a:r>
          </a:p>
        </p:txBody>
      </p:sp>
    </p:spTree>
    <p:extLst>
      <p:ext uri="{BB962C8B-B14F-4D97-AF65-F5344CB8AC3E}">
        <p14:creationId xmlns:p14="http://schemas.microsoft.com/office/powerpoint/2010/main" val="385433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CB4F904-6DC5-40FC-B3E1-44B4549BF8B7}"/>
              </a:ext>
            </a:extLst>
          </p:cNvPr>
          <p:cNvSpPr/>
          <p:nvPr/>
        </p:nvSpPr>
        <p:spPr>
          <a:xfrm>
            <a:off x="-152400" y="-76200"/>
            <a:ext cx="9372600" cy="6477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928E86-365C-4CF4-B700-AFE986FFA534}"/>
              </a:ext>
            </a:extLst>
          </p:cNvPr>
          <p:cNvSpPr txBox="1"/>
          <p:nvPr/>
        </p:nvSpPr>
        <p:spPr>
          <a:xfrm>
            <a:off x="0" y="2767281"/>
            <a:ext cx="9067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Certain HTML attributes can execute JavaScript:</a:t>
            </a:r>
          </a:p>
          <a:p>
            <a:pPr algn="ctr"/>
            <a:endParaRPr lang="en-US" sz="2800" b="1" dirty="0">
              <a:solidFill>
                <a:schemeClr val="bg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=“bad link” 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onerror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=“alert(‘hacked!’)”&gt;</a:t>
            </a:r>
          </a:p>
        </p:txBody>
      </p:sp>
    </p:spTree>
    <p:extLst>
      <p:ext uri="{BB962C8B-B14F-4D97-AF65-F5344CB8AC3E}">
        <p14:creationId xmlns:p14="http://schemas.microsoft.com/office/powerpoint/2010/main" val="350592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28F3B0-DD73-4AFC-B0BB-1ECC588A8D26}"/>
              </a:ext>
            </a:extLst>
          </p:cNvPr>
          <p:cNvSpPr/>
          <p:nvPr/>
        </p:nvSpPr>
        <p:spPr>
          <a:xfrm>
            <a:off x="-152400" y="-76200"/>
            <a:ext cx="9372600" cy="6477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928E86-365C-4CF4-B700-AFE986FFA534}"/>
              </a:ext>
            </a:extLst>
          </p:cNvPr>
          <p:cNvSpPr txBox="1"/>
          <p:nvPr/>
        </p:nvSpPr>
        <p:spPr>
          <a:xfrm>
            <a:off x="228600" y="2459504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Demo</a:t>
            </a:r>
          </a:p>
          <a:p>
            <a:pPr algn="ctr"/>
            <a:r>
              <a:rPr lang="en-US" sz="60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‘Attribute Attacks’</a:t>
            </a:r>
          </a:p>
        </p:txBody>
      </p:sp>
    </p:spTree>
    <p:extLst>
      <p:ext uri="{BB962C8B-B14F-4D97-AF65-F5344CB8AC3E}">
        <p14:creationId xmlns:p14="http://schemas.microsoft.com/office/powerpoint/2010/main" val="197497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7000" y="80936"/>
            <a:ext cx="6277129" cy="411480"/>
          </a:xfrm>
        </p:spPr>
        <p:txBody>
          <a:bodyPr/>
          <a:lstStyle/>
          <a:p>
            <a:r>
              <a:rPr lang="en-US" dirty="0"/>
              <a:t>Activity: Persistent XSS and Attribute Attacks (20 min.)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FE765AC-4BB9-4A42-9E9B-88110DC492D5}"/>
              </a:ext>
            </a:extLst>
          </p:cNvPr>
          <p:cNvSpPr txBox="1">
            <a:spLocks/>
          </p:cNvSpPr>
          <p:nvPr/>
        </p:nvSpPr>
        <p:spPr>
          <a:xfrm>
            <a:off x="228599" y="838200"/>
            <a:ext cx="8715529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Overview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 this exercise, you’ll use DVWA and Gruyere to explore persistent XSS vulnerabilities and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Instructions</a:t>
            </a:r>
            <a:endParaRPr lang="en-US" dirty="0"/>
          </a:p>
          <a:p>
            <a:r>
              <a:rPr lang="en-US" dirty="0"/>
              <a:t>Open your Gruyere instance by opening: </a:t>
            </a:r>
            <a:r>
              <a:rPr lang="en-US" dirty="0">
                <a:hlinkClick r:id="rId3"/>
              </a:rPr>
              <a:t>https://google-gruyere.appspot.com/start</a:t>
            </a:r>
            <a:endParaRPr lang="en-US" dirty="0"/>
          </a:p>
          <a:p>
            <a:r>
              <a:rPr lang="en-US" dirty="0"/>
              <a:t>Click on </a:t>
            </a:r>
            <a:r>
              <a:rPr lang="en-US" b="1" dirty="0"/>
              <a:t>Home</a:t>
            </a:r>
            <a:r>
              <a:rPr lang="en-US" dirty="0"/>
              <a:t>. Find your username on the page, and note the font color.</a:t>
            </a:r>
          </a:p>
          <a:p>
            <a:r>
              <a:rPr lang="en-US" dirty="0"/>
              <a:t>Click on </a:t>
            </a:r>
            <a:r>
              <a:rPr lang="en-US" b="1" dirty="0"/>
              <a:t>Profile</a:t>
            </a:r>
            <a:r>
              <a:rPr lang="en-US" dirty="0"/>
              <a:t>. Change the </a:t>
            </a:r>
            <a:r>
              <a:rPr lang="en-US" b="1" dirty="0"/>
              <a:t>Color</a:t>
            </a:r>
            <a:r>
              <a:rPr lang="en-US" dirty="0"/>
              <a:t> to red. Note how the font color changes.</a:t>
            </a:r>
          </a:p>
          <a:p>
            <a:r>
              <a:rPr lang="en-US" dirty="0"/>
              <a:t>Right-click your name, then select </a:t>
            </a:r>
            <a:r>
              <a:rPr lang="en-US" b="1" dirty="0"/>
              <a:t>Inspect Element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Where did the color you entered on your profile get echoed onto the page?</a:t>
            </a:r>
          </a:p>
          <a:p>
            <a:r>
              <a:rPr lang="en-US" dirty="0"/>
              <a:t>Use your answer to the above to get an </a:t>
            </a:r>
            <a:r>
              <a:rPr lang="en-US" dirty="0" err="1"/>
              <a:t>onmouseover</a:t>
            </a:r>
            <a:r>
              <a:rPr lang="en-US" dirty="0"/>
              <a:t>="alert(1)" attribute into the page.</a:t>
            </a:r>
          </a:p>
          <a:p>
            <a:pPr lvl="1"/>
            <a:r>
              <a:rPr lang="en-US" b="1" dirty="0"/>
              <a:t>Hint</a:t>
            </a:r>
            <a:r>
              <a:rPr lang="en-US" dirty="0"/>
              <a:t>: You'll have to save this payload through the </a:t>
            </a:r>
            <a:r>
              <a:rPr lang="en-US" b="1" dirty="0"/>
              <a:t>Color</a:t>
            </a:r>
            <a:r>
              <a:rPr lang="en-US" dirty="0"/>
              <a:t> field on your </a:t>
            </a:r>
            <a:r>
              <a:rPr lang="en-US" b="1" dirty="0"/>
              <a:t>Profile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87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28F3B0-DD73-4AFC-B0BB-1ECC588A8D26}"/>
              </a:ext>
            </a:extLst>
          </p:cNvPr>
          <p:cNvSpPr/>
          <p:nvPr/>
        </p:nvSpPr>
        <p:spPr>
          <a:xfrm>
            <a:off x="-152400" y="-76200"/>
            <a:ext cx="9372600" cy="6477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928E86-365C-4CF4-B700-AFE986FFA534}"/>
              </a:ext>
            </a:extLst>
          </p:cNvPr>
          <p:cNvSpPr txBox="1"/>
          <p:nvPr/>
        </p:nvSpPr>
        <p:spPr>
          <a:xfrm>
            <a:off x="228600" y="2459504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Review</a:t>
            </a:r>
          </a:p>
          <a:p>
            <a:pPr algn="ctr"/>
            <a:r>
              <a:rPr lang="en-US" sz="60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‘Attribute Attacks’</a:t>
            </a:r>
          </a:p>
        </p:txBody>
      </p:sp>
    </p:spTree>
    <p:extLst>
      <p:ext uri="{BB962C8B-B14F-4D97-AF65-F5344CB8AC3E}">
        <p14:creationId xmlns:p14="http://schemas.microsoft.com/office/powerpoint/2010/main" val="125208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76ADC2-3814-4B78-974F-4C2F1812A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57" y="609600"/>
            <a:ext cx="7442486" cy="532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9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29740"/>
            <a:ext cx="8610600" cy="704060"/>
          </a:xfrm>
        </p:spPr>
        <p:txBody>
          <a:bodyPr>
            <a:normAutofit/>
          </a:bodyPr>
          <a:lstStyle/>
          <a:p>
            <a:r>
              <a:rPr lang="en-US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6776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Today’s Goals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5E16A-DA1E-4A90-ABAE-920CC38E11FC}"/>
              </a:ext>
            </a:extLst>
          </p:cNvPr>
          <p:cNvSpPr txBox="1"/>
          <p:nvPr/>
        </p:nvSpPr>
        <p:spPr>
          <a:xfrm>
            <a:off x="457200" y="838200"/>
            <a:ext cx="8534400" cy="3416320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By the end of class, you will be able to: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Articulate common malicious uses of JavaScript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Explain how reflected and persistent XSS are delivered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Manually identify and exploit XSS vulnerabilities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Construct “syntax-breaking” XSS payloads</a:t>
            </a:r>
          </a:p>
        </p:txBody>
      </p:sp>
    </p:spTree>
    <p:extLst>
      <p:ext uri="{BB962C8B-B14F-4D97-AF65-F5344CB8AC3E}">
        <p14:creationId xmlns:p14="http://schemas.microsoft.com/office/powerpoint/2010/main" val="276414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29740"/>
            <a:ext cx="8610600" cy="704060"/>
          </a:xfrm>
        </p:spPr>
        <p:txBody>
          <a:bodyPr>
            <a:normAutofit fontScale="90000"/>
          </a:bodyPr>
          <a:lstStyle/>
          <a:p>
            <a:r>
              <a:rPr lang="en-US" dirty="0"/>
              <a:t>Manipulating HTML 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194061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631F-74FC-4EDC-ADCB-D23701AC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Raw and the Rendered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F710D4-A863-4A23-879E-D27569B2C40D}"/>
              </a:ext>
            </a:extLst>
          </p:cNvPr>
          <p:cNvSpPr txBox="1"/>
          <p:nvPr/>
        </p:nvSpPr>
        <p:spPr>
          <a:xfrm>
            <a:off x="838200" y="1395959"/>
            <a:ext cx="755847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&lt;section&gt;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&lt;h3 id=“heading”&gt;Meaningless Text&lt;/h3&gt;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&lt;p&gt;This paragraph has some text.&lt;/p&gt;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&lt;p&gt;This paragraph has more text.&lt;/p&gt;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&lt;/section&gt;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2809B7-E695-4504-ABE8-CCF7BFFB7F86}"/>
              </a:ext>
            </a:extLst>
          </p:cNvPr>
          <p:cNvSpPr txBox="1"/>
          <p:nvPr/>
        </p:nvSpPr>
        <p:spPr>
          <a:xfrm>
            <a:off x="914400" y="914400"/>
            <a:ext cx="2578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 Black" panose="020B0A04020102020204" pitchFamily="34" charset="0"/>
                <a:cs typeface="Helvetica" panose="020B0604020202020204" pitchFamily="34" charset="0"/>
              </a:rPr>
              <a:t>RAW MARKUP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CC721B-5888-4BE7-9FB3-22075FB2AA16}"/>
              </a:ext>
            </a:extLst>
          </p:cNvPr>
          <p:cNvSpPr txBox="1"/>
          <p:nvPr/>
        </p:nvSpPr>
        <p:spPr>
          <a:xfrm>
            <a:off x="977105" y="3615391"/>
            <a:ext cx="206498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 Black" panose="020B0A04020102020204" pitchFamily="34" charset="0"/>
                <a:cs typeface="Helvetica" panose="020B0604020202020204" pitchFamily="34" charset="0"/>
              </a:rPr>
              <a:t>RENDERED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CE1769E-748D-4842-9D1C-3DF8A9DD8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05" y="4191000"/>
            <a:ext cx="4054256" cy="1938992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3E6EF0E-1318-4497-B2BD-CF2A49CCAC7B}"/>
              </a:ext>
            </a:extLst>
          </p:cNvPr>
          <p:cNvCxnSpPr>
            <a:cxnSpLocks/>
          </p:cNvCxnSpPr>
          <p:nvPr/>
        </p:nvCxnSpPr>
        <p:spPr>
          <a:xfrm>
            <a:off x="914400" y="3429000"/>
            <a:ext cx="731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20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A44166F-E260-4E69-8490-1005511FDBA3}"/>
              </a:ext>
            </a:extLst>
          </p:cNvPr>
          <p:cNvSpPr/>
          <p:nvPr/>
        </p:nvSpPr>
        <p:spPr>
          <a:xfrm>
            <a:off x="-152400" y="653854"/>
            <a:ext cx="9372600" cy="57469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1631F-74FC-4EDC-ADCB-D23701AC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172CDE8-59E5-4929-9634-B3E4D13AA08C}"/>
              </a:ext>
            </a:extLst>
          </p:cNvPr>
          <p:cNvSpPr/>
          <p:nvPr/>
        </p:nvSpPr>
        <p:spPr>
          <a:xfrm>
            <a:off x="3505200" y="1219200"/>
            <a:ext cx="1981200" cy="533400"/>
          </a:xfrm>
          <a:prstGeom prst="roundRect">
            <a:avLst/>
          </a:prstGeom>
          <a:solidFill>
            <a:schemeClr val="tx2"/>
          </a:solidFill>
          <a:ln w="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27BE33-A3DA-491F-BEAB-14BB093BE795}"/>
              </a:ext>
            </a:extLst>
          </p:cNvPr>
          <p:cNvCxnSpPr>
            <a:cxnSpLocks/>
          </p:cNvCxnSpPr>
          <p:nvPr/>
        </p:nvCxnSpPr>
        <p:spPr>
          <a:xfrm flipH="1">
            <a:off x="2620963" y="1752600"/>
            <a:ext cx="884237" cy="762733"/>
          </a:xfrm>
          <a:prstGeom prst="straightConnector1">
            <a:avLst/>
          </a:prstGeom>
          <a:ln w="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45617C-B507-4456-A867-0270B90676E8}"/>
              </a:ext>
            </a:extLst>
          </p:cNvPr>
          <p:cNvCxnSpPr>
            <a:cxnSpLocks/>
          </p:cNvCxnSpPr>
          <p:nvPr/>
        </p:nvCxnSpPr>
        <p:spPr>
          <a:xfrm>
            <a:off x="5564819" y="1729007"/>
            <a:ext cx="897255" cy="786326"/>
          </a:xfrm>
          <a:prstGeom prst="straightConnector1">
            <a:avLst/>
          </a:prstGeom>
          <a:ln w="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4BFDDF-CCA9-4B77-8045-CE8DA01B050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575434" y="3132553"/>
            <a:ext cx="0" cy="220980"/>
          </a:xfrm>
          <a:prstGeom prst="line">
            <a:avLst/>
          </a:prstGeom>
          <a:ln w="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DB0C677-D1A7-4538-BE81-32519146FBBD}"/>
              </a:ext>
            </a:extLst>
          </p:cNvPr>
          <p:cNvGrpSpPr/>
          <p:nvPr/>
        </p:nvGrpSpPr>
        <p:grpSpPr>
          <a:xfrm>
            <a:off x="308610" y="2599153"/>
            <a:ext cx="2533647" cy="2454373"/>
            <a:chOff x="1295400" y="3360420"/>
            <a:chExt cx="2533647" cy="245437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A8157B-FA9B-44B3-83D9-187004A0E599}"/>
                </a:ext>
              </a:extLst>
            </p:cNvPr>
            <p:cNvGrpSpPr/>
            <p:nvPr/>
          </p:nvGrpSpPr>
          <p:grpSpPr>
            <a:xfrm>
              <a:off x="1295400" y="3360420"/>
              <a:ext cx="2533647" cy="2454373"/>
              <a:chOff x="1295400" y="3360420"/>
              <a:chExt cx="2533647" cy="2454373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C2F0E02-591E-47B8-9E9D-5D9619A6B6CC}"/>
                  </a:ext>
                </a:extLst>
              </p:cNvPr>
              <p:cNvSpPr/>
              <p:nvPr/>
            </p:nvSpPr>
            <p:spPr>
              <a:xfrm>
                <a:off x="1343025" y="3360420"/>
                <a:ext cx="2438397" cy="533400"/>
              </a:xfrm>
              <a:prstGeom prst="roundRect">
                <a:avLst/>
              </a:prstGeom>
              <a:solidFill>
                <a:schemeClr val="tx2"/>
              </a:solidFill>
              <a:ln w="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125F3E20-F34B-4843-B3C7-B9143B6239FD}"/>
                  </a:ext>
                </a:extLst>
              </p:cNvPr>
              <p:cNvSpPr/>
              <p:nvPr/>
            </p:nvSpPr>
            <p:spPr>
              <a:xfrm>
                <a:off x="1295400" y="4747993"/>
                <a:ext cx="2533647" cy="1066800"/>
              </a:xfrm>
              <a:prstGeom prst="roundRect">
                <a:avLst/>
              </a:prstGeom>
              <a:solidFill>
                <a:schemeClr val="tx2"/>
              </a:solidFill>
              <a:ln w="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This paragraph</a:t>
                </a:r>
              </a:p>
              <a:p>
                <a:pPr algn="ctr"/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has some text.</a:t>
                </a:r>
              </a:p>
            </p:txBody>
          </p: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A05511D-606D-44CD-9EA5-B3CB1F58EE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5559" y="4576465"/>
              <a:ext cx="6666" cy="155555"/>
            </a:xfrm>
            <a:prstGeom prst="line">
              <a:avLst/>
            </a:prstGeom>
            <a:ln w="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5D1B865-8781-4C82-BA11-CA6CFDC8D0CF}"/>
              </a:ext>
            </a:extLst>
          </p:cNvPr>
          <p:cNvGrpSpPr/>
          <p:nvPr/>
        </p:nvGrpSpPr>
        <p:grpSpPr>
          <a:xfrm>
            <a:off x="6172200" y="2583180"/>
            <a:ext cx="2533650" cy="2454373"/>
            <a:chOff x="5520690" y="3360420"/>
            <a:chExt cx="2533650" cy="245437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EE401E0-A0C0-49D7-B568-1C527D4931B6}"/>
                </a:ext>
              </a:extLst>
            </p:cNvPr>
            <p:cNvSpPr/>
            <p:nvPr/>
          </p:nvSpPr>
          <p:spPr>
            <a:xfrm>
              <a:off x="5568315" y="3360420"/>
              <a:ext cx="2438400" cy="533400"/>
            </a:xfrm>
            <a:prstGeom prst="roundRect">
              <a:avLst/>
            </a:prstGeom>
            <a:solidFill>
              <a:schemeClr val="tx2"/>
            </a:solidFill>
            <a:ln w="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2FB12A5-6553-4581-B820-5A94B7912F35}"/>
                </a:ext>
              </a:extLst>
            </p:cNvPr>
            <p:cNvSpPr/>
            <p:nvPr/>
          </p:nvSpPr>
          <p:spPr>
            <a:xfrm>
              <a:off x="5520690" y="4747993"/>
              <a:ext cx="2533650" cy="1066800"/>
            </a:xfrm>
            <a:prstGeom prst="roundRect">
              <a:avLst/>
            </a:prstGeom>
            <a:solidFill>
              <a:schemeClr val="tx2"/>
            </a:solidFill>
            <a:ln w="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This paragraph</a:t>
              </a:r>
            </a:p>
            <a:p>
              <a:pPr algn="ctr"/>
              <a:r>
                <a:rPr lang="en-US" dirty="0"/>
                <a:t>has more text.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C02E634-B182-4FDA-A4A5-4CF0C2E830D1}"/>
                </a:ext>
              </a:extLst>
            </p:cNvPr>
            <p:cNvCxnSpPr/>
            <p:nvPr/>
          </p:nvCxnSpPr>
          <p:spPr>
            <a:xfrm>
              <a:off x="6793230" y="3890010"/>
              <a:ext cx="0" cy="220980"/>
            </a:xfrm>
            <a:prstGeom prst="line">
              <a:avLst/>
            </a:prstGeom>
            <a:ln w="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0DEC55E-C89E-4BC9-B974-C98D9EEF438B}"/>
                </a:ext>
              </a:extLst>
            </p:cNvPr>
            <p:cNvCxnSpPr>
              <a:cxnSpLocks/>
            </p:cNvCxnSpPr>
            <p:nvPr/>
          </p:nvCxnSpPr>
          <p:spPr>
            <a:xfrm>
              <a:off x="6793230" y="4572655"/>
              <a:ext cx="0" cy="175338"/>
            </a:xfrm>
            <a:prstGeom prst="line">
              <a:avLst/>
            </a:prstGeom>
            <a:ln w="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5F211F1-2BAE-49FF-A57B-5A42B29C18CE}"/>
              </a:ext>
            </a:extLst>
          </p:cNvPr>
          <p:cNvCxnSpPr>
            <a:cxnSpLocks/>
          </p:cNvCxnSpPr>
          <p:nvPr/>
        </p:nvCxnSpPr>
        <p:spPr>
          <a:xfrm flipH="1">
            <a:off x="4533900" y="1813193"/>
            <a:ext cx="2219" cy="702140"/>
          </a:xfrm>
          <a:prstGeom prst="straightConnector1">
            <a:avLst/>
          </a:prstGeom>
          <a:ln w="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C7F1DA-1299-4726-A101-AC0F5DEAF818}"/>
              </a:ext>
            </a:extLst>
          </p:cNvPr>
          <p:cNvGrpSpPr/>
          <p:nvPr/>
        </p:nvGrpSpPr>
        <p:grpSpPr>
          <a:xfrm>
            <a:off x="3257553" y="2583180"/>
            <a:ext cx="2533647" cy="1849238"/>
            <a:chOff x="1295400" y="3360420"/>
            <a:chExt cx="2533647" cy="184923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1FF7EB5-46A6-4F05-9962-6226E41247BE}"/>
                </a:ext>
              </a:extLst>
            </p:cNvPr>
            <p:cNvGrpSpPr/>
            <p:nvPr/>
          </p:nvGrpSpPr>
          <p:grpSpPr>
            <a:xfrm>
              <a:off x="1295400" y="3360420"/>
              <a:ext cx="2533647" cy="1849238"/>
              <a:chOff x="1295400" y="3360420"/>
              <a:chExt cx="2533647" cy="1849238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A839D430-3F1E-4329-A86B-FF5B393B785F}"/>
                  </a:ext>
                </a:extLst>
              </p:cNvPr>
              <p:cNvSpPr/>
              <p:nvPr/>
            </p:nvSpPr>
            <p:spPr>
              <a:xfrm>
                <a:off x="1343025" y="3360420"/>
                <a:ext cx="2438397" cy="533400"/>
              </a:xfrm>
              <a:prstGeom prst="roundRect">
                <a:avLst/>
              </a:prstGeom>
              <a:solidFill>
                <a:schemeClr val="tx2"/>
              </a:solidFill>
              <a:ln w="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h3</a:t>
                </a:r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CF724CF9-DA0B-479C-B75D-F3FCFA44A74C}"/>
                  </a:ext>
                </a:extLst>
              </p:cNvPr>
              <p:cNvSpPr/>
              <p:nvPr/>
            </p:nvSpPr>
            <p:spPr>
              <a:xfrm>
                <a:off x="1295400" y="4747993"/>
                <a:ext cx="2533647" cy="461665"/>
              </a:xfrm>
              <a:prstGeom prst="roundRect">
                <a:avLst/>
              </a:prstGeom>
              <a:solidFill>
                <a:schemeClr val="tx2"/>
              </a:solidFill>
              <a:ln w="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Meaningless Text</a:t>
                </a:r>
              </a:p>
            </p:txBody>
          </p: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70C9358-F947-4C9E-9481-44B4992CD7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2223" y="4576465"/>
              <a:ext cx="2" cy="171528"/>
            </a:xfrm>
            <a:prstGeom prst="line">
              <a:avLst/>
            </a:prstGeom>
            <a:ln w="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9C7FCD8-1B74-4F78-ADC5-4BE25CD6E221}"/>
              </a:ext>
            </a:extLst>
          </p:cNvPr>
          <p:cNvSpPr/>
          <p:nvPr/>
        </p:nvSpPr>
        <p:spPr>
          <a:xfrm>
            <a:off x="3263711" y="5212969"/>
            <a:ext cx="2533647" cy="593627"/>
          </a:xfrm>
          <a:prstGeom prst="roundRect">
            <a:avLst/>
          </a:prstGeom>
          <a:solidFill>
            <a:schemeClr val="tx2"/>
          </a:solidFill>
          <a:ln w="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4966175-9418-4F3E-B770-8F63092151E4}"/>
              </a:ext>
            </a:extLst>
          </p:cNvPr>
          <p:cNvSpPr txBox="1"/>
          <p:nvPr/>
        </p:nvSpPr>
        <p:spPr>
          <a:xfrm>
            <a:off x="3288030" y="4591861"/>
            <a:ext cx="2438397" cy="461665"/>
          </a:xfrm>
          <a:prstGeom prst="rect">
            <a:avLst/>
          </a:prstGeom>
          <a:solidFill>
            <a:schemeClr val="bg1"/>
          </a:solidFill>
          <a:ln w="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57EC1AF-E6D5-49D0-BCD5-A50702356F3D}"/>
              </a:ext>
            </a:extLst>
          </p:cNvPr>
          <p:cNvCxnSpPr/>
          <p:nvPr/>
        </p:nvCxnSpPr>
        <p:spPr>
          <a:xfrm>
            <a:off x="4524378" y="3112770"/>
            <a:ext cx="0" cy="220980"/>
          </a:xfrm>
          <a:prstGeom prst="line">
            <a:avLst/>
          </a:prstGeom>
          <a:ln w="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D747E30-F106-49AD-90E2-0516E2AD647C}"/>
              </a:ext>
            </a:extLst>
          </p:cNvPr>
          <p:cNvCxnSpPr>
            <a:cxnSpLocks/>
          </p:cNvCxnSpPr>
          <p:nvPr/>
        </p:nvCxnSpPr>
        <p:spPr>
          <a:xfrm>
            <a:off x="4524376" y="4425531"/>
            <a:ext cx="0" cy="159443"/>
          </a:xfrm>
          <a:prstGeom prst="line">
            <a:avLst/>
          </a:prstGeom>
          <a:ln w="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F72CAA4-9F68-43E0-957D-6DBB6942AB75}"/>
              </a:ext>
            </a:extLst>
          </p:cNvPr>
          <p:cNvCxnSpPr>
            <a:cxnSpLocks/>
          </p:cNvCxnSpPr>
          <p:nvPr/>
        </p:nvCxnSpPr>
        <p:spPr>
          <a:xfrm>
            <a:off x="4542629" y="5060569"/>
            <a:ext cx="0" cy="152400"/>
          </a:xfrm>
          <a:prstGeom prst="line">
            <a:avLst/>
          </a:prstGeom>
          <a:ln w="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DC529AB-1216-4B79-9A06-0A5227B351B5}"/>
              </a:ext>
            </a:extLst>
          </p:cNvPr>
          <p:cNvSpPr/>
          <p:nvPr/>
        </p:nvSpPr>
        <p:spPr>
          <a:xfrm>
            <a:off x="356235" y="3352800"/>
            <a:ext cx="2425068" cy="4616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textContent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FFCD46B-622B-4BC7-9DAD-AD1BF222943C}"/>
              </a:ext>
            </a:extLst>
          </p:cNvPr>
          <p:cNvSpPr/>
          <p:nvPr/>
        </p:nvSpPr>
        <p:spPr>
          <a:xfrm>
            <a:off x="3269934" y="3323786"/>
            <a:ext cx="2425068" cy="4616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textContent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9A2F4B1-D4CA-4EED-BF4A-E11FD2F8AAA6}"/>
              </a:ext>
            </a:extLst>
          </p:cNvPr>
          <p:cNvSpPr/>
          <p:nvPr/>
        </p:nvSpPr>
        <p:spPr>
          <a:xfrm>
            <a:off x="6237222" y="3314666"/>
            <a:ext cx="2425068" cy="4616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textContent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59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05C0A43E-6B2C-4A63-96DC-FACD61A8BC26}"/>
              </a:ext>
            </a:extLst>
          </p:cNvPr>
          <p:cNvSpPr/>
          <p:nvPr/>
        </p:nvSpPr>
        <p:spPr>
          <a:xfrm>
            <a:off x="0" y="4504679"/>
            <a:ext cx="9144000" cy="600721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A170A7-2FF1-49D1-A607-F3786E0C13E1}"/>
              </a:ext>
            </a:extLst>
          </p:cNvPr>
          <p:cNvSpPr/>
          <p:nvPr/>
        </p:nvSpPr>
        <p:spPr>
          <a:xfrm>
            <a:off x="0" y="2590800"/>
            <a:ext cx="9144000" cy="18600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50DF54-167B-487C-A869-5CFBE02B800A}"/>
              </a:ext>
            </a:extLst>
          </p:cNvPr>
          <p:cNvSpPr/>
          <p:nvPr/>
        </p:nvSpPr>
        <p:spPr>
          <a:xfrm>
            <a:off x="0" y="653854"/>
            <a:ext cx="9144000" cy="186003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80EA3D0-2D4F-4858-B9D3-DA27C9F46BBA}"/>
              </a:ext>
            </a:extLst>
          </p:cNvPr>
          <p:cNvCxnSpPr/>
          <p:nvPr/>
        </p:nvCxnSpPr>
        <p:spPr>
          <a:xfrm>
            <a:off x="6324600" y="3704578"/>
            <a:ext cx="76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0FAD2F2-EB85-4C8A-A9AF-73A29236B9C8}"/>
              </a:ext>
            </a:extLst>
          </p:cNvPr>
          <p:cNvCxnSpPr>
            <a:cxnSpLocks/>
          </p:cNvCxnSpPr>
          <p:nvPr/>
        </p:nvCxnSpPr>
        <p:spPr>
          <a:xfrm>
            <a:off x="3811749" y="3694418"/>
            <a:ext cx="7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731631F-74FC-4EDC-ADCB-D23701ACC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74" y="0"/>
            <a:ext cx="5470526" cy="653854"/>
          </a:xfrm>
        </p:spPr>
        <p:txBody>
          <a:bodyPr/>
          <a:lstStyle/>
          <a:p>
            <a:r>
              <a:rPr lang="en-US" dirty="0"/>
              <a:t>Manipulating Elements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DF2F51-F6FA-4611-B10D-2ACF3B8316D1}"/>
              </a:ext>
            </a:extLst>
          </p:cNvPr>
          <p:cNvSpPr txBox="1"/>
          <p:nvPr/>
        </p:nvSpPr>
        <p:spPr>
          <a:xfrm>
            <a:off x="304800" y="762000"/>
            <a:ext cx="2293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  <a:latin typeface="Arial Black" panose="020B0A04020102020204" pitchFamily="34" charset="0"/>
              </a:rPr>
              <a:t>1 JavaScript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BAA232-320F-4233-9FBE-BD92D7D62B7F}"/>
              </a:ext>
            </a:extLst>
          </p:cNvPr>
          <p:cNvSpPr/>
          <p:nvPr/>
        </p:nvSpPr>
        <p:spPr>
          <a:xfrm>
            <a:off x="317306" y="3371379"/>
            <a:ext cx="1981200" cy="5334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D85038-564F-424B-B1A5-65EBAC5A86E2}"/>
              </a:ext>
            </a:extLst>
          </p:cNvPr>
          <p:cNvCxnSpPr>
            <a:cxnSpLocks/>
          </p:cNvCxnSpPr>
          <p:nvPr/>
        </p:nvCxnSpPr>
        <p:spPr>
          <a:xfrm>
            <a:off x="2374706" y="3638079"/>
            <a:ext cx="645481" cy="14691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9427BCE0-7E0C-46BC-B271-33BAB0D373C2}"/>
              </a:ext>
            </a:extLst>
          </p:cNvPr>
          <p:cNvGrpSpPr/>
          <p:nvPr/>
        </p:nvGrpSpPr>
        <p:grpSpPr>
          <a:xfrm>
            <a:off x="3060506" y="3104679"/>
            <a:ext cx="5854894" cy="2000721"/>
            <a:chOff x="561218" y="2796724"/>
            <a:chExt cx="5854894" cy="200072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DF6A202-FBBA-4EE9-BC13-8637590B7B1B}"/>
                </a:ext>
              </a:extLst>
            </p:cNvPr>
            <p:cNvGrpSpPr/>
            <p:nvPr/>
          </p:nvGrpSpPr>
          <p:grpSpPr>
            <a:xfrm>
              <a:off x="561218" y="2796724"/>
              <a:ext cx="5854894" cy="1066800"/>
              <a:chOff x="561218" y="2796724"/>
              <a:chExt cx="5854894" cy="106680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8D48049-DD44-4D0F-B780-776416831EE4}"/>
                  </a:ext>
                </a:extLst>
              </p:cNvPr>
              <p:cNvSpPr/>
              <p:nvPr/>
            </p:nvSpPr>
            <p:spPr>
              <a:xfrm>
                <a:off x="561218" y="3043563"/>
                <a:ext cx="781808" cy="533400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h3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09B6EE2-31DE-442E-AF2C-C4B97A42E0CA}"/>
                  </a:ext>
                </a:extLst>
              </p:cNvPr>
              <p:cNvSpPr/>
              <p:nvPr/>
            </p:nvSpPr>
            <p:spPr>
              <a:xfrm>
                <a:off x="3882465" y="2796724"/>
                <a:ext cx="2533647" cy="1066800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trike="sngStrike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Meaningless Text</a:t>
                </a:r>
              </a:p>
              <a:p>
                <a:pPr algn="ctr"/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Meaningful Nonsense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6B46BE-E066-4907-81F9-AC88EF092068}"/>
                  </a:ext>
                </a:extLst>
              </p:cNvPr>
              <p:cNvSpPr txBox="1"/>
              <p:nvPr/>
            </p:nvSpPr>
            <p:spPr>
              <a:xfrm>
                <a:off x="1401168" y="3087046"/>
                <a:ext cx="2423156" cy="46166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textContent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8C8E6E4-F56B-453B-868E-2E651B19787B}"/>
                </a:ext>
              </a:extLst>
            </p:cNvPr>
            <p:cNvCxnSpPr/>
            <p:nvPr/>
          </p:nvCxnSpPr>
          <p:spPr>
            <a:xfrm>
              <a:off x="2562225" y="4576465"/>
              <a:ext cx="0" cy="22098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51B9E08-B81D-4B2D-94CC-2AE7BC354BF8}"/>
              </a:ext>
            </a:extLst>
          </p:cNvPr>
          <p:cNvSpPr txBox="1"/>
          <p:nvPr/>
        </p:nvSpPr>
        <p:spPr>
          <a:xfrm>
            <a:off x="304800" y="2738735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  <a:latin typeface="Arial Black" panose="020B0A04020102020204" pitchFamily="34" charset="0"/>
              </a:rPr>
              <a:t>2 DOM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5C1F6C-D4F5-4FAE-A3D7-7D42698BCE79}"/>
              </a:ext>
            </a:extLst>
          </p:cNvPr>
          <p:cNvSpPr txBox="1"/>
          <p:nvPr/>
        </p:nvSpPr>
        <p:spPr>
          <a:xfrm>
            <a:off x="316230" y="1371600"/>
            <a:ext cx="76290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heading = 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(‘#heading’)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heading.textContent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“Meaningless Text”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heading.textContent</a:t>
            </a: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“Meaningful Nonsense”</a:t>
            </a:r>
          </a:p>
          <a:p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EE1BD4-F18F-437B-8B2A-B5AF7BB3598C}"/>
              </a:ext>
            </a:extLst>
          </p:cNvPr>
          <p:cNvSpPr txBox="1"/>
          <p:nvPr/>
        </p:nvSpPr>
        <p:spPr>
          <a:xfrm>
            <a:off x="228600" y="4567535"/>
            <a:ext cx="2711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  <a:latin typeface="Arial Black" panose="020B0A04020102020204" pitchFamily="34" charset="0"/>
              </a:rPr>
              <a:t>3 Rendered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ED68501-EF71-41FB-ACD8-2F3B4108D6C9}"/>
              </a:ext>
            </a:extLst>
          </p:cNvPr>
          <p:cNvSpPr/>
          <p:nvPr/>
        </p:nvSpPr>
        <p:spPr>
          <a:xfrm>
            <a:off x="228600" y="5095472"/>
            <a:ext cx="3744718" cy="127893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  </a:t>
            </a:r>
            <a:r>
              <a:rPr lang="en-US" sz="2400" b="1" dirty="0">
                <a:solidFill>
                  <a:schemeClr val="tx1"/>
                </a:solidFill>
              </a:rPr>
              <a:t>Meaningful Nonsense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This paragraph has some text.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This paragraph has more text.</a:t>
            </a:r>
          </a:p>
        </p:txBody>
      </p:sp>
    </p:spTree>
    <p:extLst>
      <p:ext uri="{BB962C8B-B14F-4D97-AF65-F5344CB8AC3E}">
        <p14:creationId xmlns:p14="http://schemas.microsoft.com/office/powerpoint/2010/main" val="138547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rilogy_Class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2173</Words>
  <Application>Microsoft Office PowerPoint</Application>
  <PresentationFormat>On-screen Show (4:3)</PresentationFormat>
  <Paragraphs>292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Arial Black</vt:lpstr>
      <vt:lpstr>Calibri</vt:lpstr>
      <vt:lpstr>Courier New</vt:lpstr>
      <vt:lpstr>Helvetica</vt:lpstr>
      <vt:lpstr>Wingdings</vt:lpstr>
      <vt:lpstr>Trilogy_Class_Template</vt:lpstr>
      <vt:lpstr>Introduction to XSS</vt:lpstr>
      <vt:lpstr>PowerPoint Presentation</vt:lpstr>
      <vt:lpstr>PowerPoint Presentation</vt:lpstr>
      <vt:lpstr>PowerPoint Presentation</vt:lpstr>
      <vt:lpstr>Today’s Goals</vt:lpstr>
      <vt:lpstr>Manipulating HTML with JavaScript</vt:lpstr>
      <vt:lpstr>The Raw and the Rendered</vt:lpstr>
      <vt:lpstr>The DOM</vt:lpstr>
      <vt:lpstr>Manipulating Elements</vt:lpstr>
      <vt:lpstr>PowerPoint Presentation</vt:lpstr>
      <vt:lpstr>PowerPoint Presentation</vt:lpstr>
      <vt:lpstr>Cross-Site Scripting // XSS</vt:lpstr>
      <vt:lpstr>PowerPoint Presentation</vt:lpstr>
      <vt:lpstr>PowerPoint Presentation</vt:lpstr>
      <vt:lpstr>Manipulating Elements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Reflected XSS</vt:lpstr>
      <vt:lpstr>Reflection</vt:lpstr>
      <vt:lpstr>Reflection</vt:lpstr>
      <vt:lpstr>PowerPoint Presentation</vt:lpstr>
      <vt:lpstr>PowerPoint Presentation</vt:lpstr>
      <vt:lpstr>Poisoned Links</vt:lpstr>
      <vt:lpstr>PowerPoint Presentation</vt:lpstr>
      <vt:lpstr>PowerPoint Presentation</vt:lpstr>
      <vt:lpstr>PowerPoint Presentation</vt:lpstr>
      <vt:lpstr>Persistent XSS &amp; Attribute Attacks</vt:lpstr>
      <vt:lpstr>PowerPoint Presentation</vt:lpstr>
      <vt:lpstr>PowerPoint Presentation</vt:lpstr>
      <vt:lpstr>PowerPoint Presentation</vt:lpstr>
      <vt:lpstr>Persistent XSS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Trilogy_Slide_Template</dc:title>
  <dc:subject>Cybersecurity</dc:subject>
  <dc:creator>tteltrab</dc:creator>
  <cp:keywords>LP Slideshow</cp:keywords>
  <cp:lastModifiedBy>Peleke Sengstacke</cp:lastModifiedBy>
  <cp:revision>3176</cp:revision>
  <cp:lastPrinted>2016-01-30T16:23:56Z</cp:lastPrinted>
  <dcterms:created xsi:type="dcterms:W3CDTF">2015-01-20T17:19:00Z</dcterms:created>
  <dcterms:modified xsi:type="dcterms:W3CDTF">2019-02-18T19:00:35Z</dcterms:modified>
</cp:coreProperties>
</file>