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507" r:id="rId2"/>
    <p:sldId id="1211" r:id="rId3"/>
    <p:sldId id="1115" r:id="rId4"/>
    <p:sldId id="1207" r:id="rId5"/>
    <p:sldId id="1208" r:id="rId6"/>
    <p:sldId id="1192" r:id="rId7"/>
    <p:sldId id="1209" r:id="rId8"/>
    <p:sldId id="1210" r:id="rId9"/>
    <p:sldId id="1171" r:id="rId10"/>
    <p:sldId id="1172" r:id="rId11"/>
    <p:sldId id="1175" r:id="rId12"/>
    <p:sldId id="1176" r:id="rId13"/>
    <p:sldId id="1177" r:id="rId14"/>
    <p:sldId id="1178" r:id="rId15"/>
    <p:sldId id="1179" r:id="rId16"/>
    <p:sldId id="1184" r:id="rId17"/>
    <p:sldId id="1193" r:id="rId18"/>
    <p:sldId id="1200" r:id="rId19"/>
    <p:sldId id="1181" r:id="rId20"/>
    <p:sldId id="1180" r:id="rId21"/>
    <p:sldId id="1182" r:id="rId22"/>
    <p:sldId id="1190" r:id="rId23"/>
    <p:sldId id="1194" r:id="rId24"/>
    <p:sldId id="1189" r:id="rId25"/>
    <p:sldId id="1169" r:id="rId26"/>
    <p:sldId id="1168" r:id="rId27"/>
    <p:sldId id="1183" r:id="rId28"/>
    <p:sldId id="1191" r:id="rId29"/>
    <p:sldId id="1198" r:id="rId30"/>
    <p:sldId id="1201" r:id="rId31"/>
    <p:sldId id="1202" r:id="rId32"/>
    <p:sldId id="1196" r:id="rId33"/>
    <p:sldId id="1197" r:id="rId34"/>
    <p:sldId id="1203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eke Sengstacke" initials="PS" lastIdx="1" clrIdx="0">
    <p:extLst>
      <p:ext uri="{19B8F6BF-5375-455C-9EA6-DF929625EA0E}">
        <p15:presenceInfo xmlns:p15="http://schemas.microsoft.com/office/powerpoint/2012/main" userId="f784b3bb772156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B87"/>
    <a:srgbClr val="3598DB"/>
    <a:srgbClr val="F8B041"/>
    <a:srgbClr val="FDB072"/>
    <a:srgbClr val="7CA5C6"/>
    <a:srgbClr val="D14828"/>
    <a:srgbClr val="418BC7"/>
    <a:srgbClr val="2DA5D5"/>
    <a:srgbClr val="F26522"/>
    <a:srgbClr val="E04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 autoAdjust="0"/>
    <p:restoredTop sz="87538" autoAdjust="0"/>
  </p:normalViewPr>
  <p:slideViewPr>
    <p:cSldViewPr>
      <p:cViewPr varScale="1">
        <p:scale>
          <a:sx n="99" d="100"/>
          <a:sy n="99" d="100"/>
        </p:scale>
        <p:origin x="12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0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SQL databases organize data like an spreadsheet. 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b="1" dirty="0"/>
              <a:t>row</a:t>
            </a:r>
            <a:r>
              <a:rPr lang="en-US" b="0" dirty="0"/>
              <a:t> is an item in the database, and each </a:t>
            </a:r>
            <a:r>
              <a:rPr lang="en-US" b="1" dirty="0"/>
              <a:t>column</a:t>
            </a:r>
            <a:r>
              <a:rPr lang="en-US" b="0" dirty="0"/>
              <a:t> is a piece of data in the row.</a:t>
            </a:r>
          </a:p>
          <a:p>
            <a:endParaRPr lang="en-US" b="0" dirty="0"/>
          </a:p>
          <a:p>
            <a:r>
              <a:rPr lang="en-US" b="0" dirty="0"/>
              <a:t>A whole “spreadsheet” of rows is called a </a:t>
            </a:r>
            <a:r>
              <a:rPr lang="en-US" b="1" dirty="0"/>
              <a:t>table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/>
              <a:t>A collection of tables is called a </a:t>
            </a:r>
            <a:r>
              <a:rPr lang="en-US" b="1" dirty="0"/>
              <a:t>database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05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you’ve created a table, there are four main ways to interact with the data within it.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Create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b="1" dirty="0"/>
              <a:t>Read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1" dirty="0"/>
              <a:t>Update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1" dirty="0"/>
              <a:t>Delete</a:t>
            </a:r>
          </a:p>
          <a:p>
            <a:endParaRPr lang="en-US" dirty="0"/>
          </a:p>
          <a:p>
            <a:r>
              <a:rPr lang="en-US" dirty="0"/>
              <a:t>Together, these are as </a:t>
            </a:r>
            <a:r>
              <a:rPr lang="en-US" b="1" dirty="0"/>
              <a:t>CRUD</a:t>
            </a:r>
            <a:r>
              <a:rPr lang="en-US" b="0" dirty="0"/>
              <a:t> operations. Operations are also known as </a:t>
            </a:r>
            <a:r>
              <a:rPr lang="en-US" b="1" dirty="0"/>
              <a:t>queries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/>
              <a:t>Let students know that you’ll next discuss the SQL syntax for these operations to set the stage for studying SQL injections.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7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understanding SQL syntax is essential to understanding SQL injections you see in the wild and developing an intuition for where to look for them.</a:t>
            </a:r>
          </a:p>
          <a:p>
            <a:endParaRPr lang="en-US" dirty="0"/>
          </a:p>
          <a:p>
            <a:r>
              <a:rPr lang="en-US" dirty="0"/>
              <a:t>Let students know that the remainder of class will be dedicated to studying the aspects of SQL that are prerequisite to understanding common injection payloads.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47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</a:t>
            </a:r>
            <a:r>
              <a:rPr lang="en-US" b="1" dirty="0"/>
              <a:t>CREATE DATABASE </a:t>
            </a:r>
            <a:r>
              <a:rPr lang="en-US" dirty="0"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78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</a:t>
            </a:r>
            <a:r>
              <a:rPr lang="en-US" b="1" dirty="0"/>
              <a:t>SELECT</a:t>
            </a:r>
            <a:r>
              <a:rPr lang="en-US" b="0" dirty="0"/>
              <a:t> is the</a:t>
            </a:r>
            <a:r>
              <a:rPr lang="en-US" dirty="0"/>
              <a:t> most basic SQL query type.</a:t>
            </a:r>
          </a:p>
          <a:p>
            <a:endParaRPr lang="en-US" dirty="0"/>
          </a:p>
          <a:p>
            <a:r>
              <a:rPr lang="en-US" dirty="0"/>
              <a:t>Explain that the syntax for a SELECT query is: </a:t>
            </a:r>
            <a:r>
              <a:rPr lang="en-US" b="1" dirty="0"/>
              <a:t>SELECT &lt;Column Names&gt; FROM &lt;Table Name&gt;;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Explain that you can use </a:t>
            </a:r>
            <a:r>
              <a:rPr lang="en-US" b="1" dirty="0"/>
              <a:t>*</a:t>
            </a:r>
            <a:r>
              <a:rPr lang="en-US" b="0" dirty="0"/>
              <a:t> to select all columns, as in: </a:t>
            </a:r>
            <a:r>
              <a:rPr lang="en-US" b="1" dirty="0"/>
              <a:t>SELECT * FROM users;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4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</a:t>
            </a:r>
            <a:r>
              <a:rPr lang="en-US" b="1" dirty="0"/>
              <a:t>SELECT</a:t>
            </a:r>
            <a:r>
              <a:rPr lang="en-US" b="0" dirty="0"/>
              <a:t> is the</a:t>
            </a:r>
            <a:r>
              <a:rPr lang="en-US" dirty="0"/>
              <a:t> most basic SQL query type.</a:t>
            </a:r>
          </a:p>
          <a:p>
            <a:endParaRPr lang="en-US" dirty="0"/>
          </a:p>
          <a:p>
            <a:r>
              <a:rPr lang="en-US" dirty="0"/>
              <a:t>Explain that the syntax for a SELECT query is: </a:t>
            </a:r>
            <a:r>
              <a:rPr lang="en-US" b="1" dirty="0"/>
              <a:t>SELECT &lt;Column Names&gt; FROM &lt;Table Name&gt;;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Explain that you can use </a:t>
            </a:r>
            <a:r>
              <a:rPr lang="en-US" b="1" dirty="0"/>
              <a:t>*</a:t>
            </a:r>
            <a:r>
              <a:rPr lang="en-US" b="0" dirty="0"/>
              <a:t> to select all columns, as in: </a:t>
            </a:r>
            <a:r>
              <a:rPr lang="en-US" b="1" dirty="0"/>
              <a:t>SELECT * FROM users;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47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syntax of INSERT statements: `INSERT INTO &lt;table name&gt; (</a:t>
            </a:r>
            <a:r>
              <a:rPr lang="en-US" dirty="0" err="1"/>
              <a:t>column_names</a:t>
            </a:r>
            <a:r>
              <a:rPr lang="en-US" dirty="0"/>
              <a:t>) VALUES (</a:t>
            </a:r>
            <a:r>
              <a:rPr lang="en-US" dirty="0" err="1"/>
              <a:t>column_value</a:t>
            </a:r>
            <a:r>
              <a:rPr lang="en-US" dirty="0"/>
              <a:t>)`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47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Slack out the instructions in </a:t>
            </a:r>
            <a:r>
              <a:rPr lang="en-US" b="1" dirty="0"/>
              <a:t>Activities/</a:t>
            </a:r>
            <a:r>
              <a:rPr lang="en-US" b="1" dirty="0" err="1"/>
              <a:t>Stu_Reading_SQL</a:t>
            </a:r>
            <a:r>
              <a:rPr lang="en-US" b="1" dirty="0"/>
              <a:t>/README.md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46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Navigate to: &lt;https://www.db-fiddle.com/f/n9oBdA64n45LX6qQjCibBA/1&gt;</a:t>
            </a:r>
          </a:p>
          <a:p>
            <a:endParaRPr lang="en-US" b="0" i="0" dirty="0"/>
          </a:p>
          <a:p>
            <a:r>
              <a:rPr lang="en-US" b="0" i="0" dirty="0"/>
              <a:t>Review the solutions in </a:t>
            </a:r>
            <a:r>
              <a:rPr lang="en-US" b="1" dirty="0"/>
              <a:t>Activities/</a:t>
            </a:r>
            <a:r>
              <a:rPr lang="en-US" b="1" dirty="0" err="1"/>
              <a:t>Stu_Reading_SQL</a:t>
            </a:r>
            <a:r>
              <a:rPr lang="en-US" b="1" dirty="0"/>
              <a:t>/Solved/README.md</a:t>
            </a:r>
            <a:r>
              <a:rPr lang="en-US" b="0" dirty="0"/>
              <a:t>.</a:t>
            </a:r>
          </a:p>
          <a:p>
            <a:endParaRPr lang="en-US" b="0" i="0" dirty="0"/>
          </a:p>
          <a:p>
            <a:r>
              <a:rPr lang="en-US" b="0" i="0" dirty="0"/>
              <a:t>Be sure to </a:t>
            </a:r>
            <a:r>
              <a:rPr lang="en-US" b="1" i="0" dirty="0"/>
              <a:t>demonstrate the solutions on the site</a:t>
            </a:r>
            <a:r>
              <a:rPr lang="en-US" b="0" i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6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understanding SQL syntax is essential to understanding SQL injections you see in the wild and developing an intuition for where to look for them.</a:t>
            </a:r>
          </a:p>
          <a:p>
            <a:endParaRPr lang="en-US" dirty="0"/>
          </a:p>
          <a:p>
            <a:r>
              <a:rPr lang="en-US" dirty="0"/>
              <a:t>Let students know that the remainder of class will be dedicated to studying the aspects of SQL that are prerequisite to understanding common injection payloads.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Point out that manually identifying XSS on a real site is time-consuming since there could be potentially hundreds of user-input forms to test.</a:t>
            </a:r>
          </a:p>
          <a:p>
            <a:endParaRPr lang="en-US" dirty="0"/>
          </a:p>
          <a:p>
            <a:r>
              <a:rPr lang="en-US" dirty="0"/>
              <a:t>- Explain that Burp Intruder is a tool that can be used to automatically send XSS payloads to potentially vulnerable forms.</a:t>
            </a:r>
          </a:p>
          <a:p>
            <a:endParaRPr lang="en-US" dirty="0"/>
          </a:p>
          <a:p>
            <a:r>
              <a:rPr lang="en-US" dirty="0"/>
              <a:t>- Explain that using Intruder to automate testing for XSS vulnerability is done in five steps:</a:t>
            </a:r>
          </a:p>
          <a:p>
            <a:r>
              <a:rPr lang="en-US" dirty="0"/>
              <a:t>  1. Capturing a request sent through a potentially vulnerable form</a:t>
            </a:r>
          </a:p>
          <a:p>
            <a:r>
              <a:rPr lang="en-US" dirty="0"/>
              <a:t>  2. Marking request data parameters for substitution</a:t>
            </a:r>
          </a:p>
          <a:p>
            <a:r>
              <a:rPr lang="en-US" dirty="0"/>
              <a:t>  3. Pasting a set of XSS snippets as payloads</a:t>
            </a:r>
          </a:p>
          <a:p>
            <a:r>
              <a:rPr lang="en-US" dirty="0"/>
              <a:t>  4. Running the attack</a:t>
            </a:r>
          </a:p>
          <a:p>
            <a:r>
              <a:rPr lang="en-US" dirty="0"/>
              <a:t>  5. Analyzing response data for </a:t>
            </a:r>
            <a:r>
              <a:rPr lang="en-US" dirty="0" err="1"/>
              <a:t>unsanitized</a:t>
            </a:r>
            <a:r>
              <a:rPr lang="en-US" dirty="0"/>
              <a:t> `script` reflections,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syntax of the SELECT WHERE clause, emphasizing:</a:t>
            </a:r>
          </a:p>
          <a:p>
            <a:r>
              <a:rPr lang="en-US" dirty="0"/>
              <a:t>- This is very similar to the basic SELECT query, with the addition of a WHERE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78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DELETE statements allow us to: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Specify a </a:t>
            </a:r>
            <a:r>
              <a:rPr lang="en-US" b="1" dirty="0"/>
              <a:t>table</a:t>
            </a:r>
            <a:r>
              <a:rPr lang="en-US" b="0" dirty="0"/>
              <a:t> to delete a record from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Specify a </a:t>
            </a:r>
            <a:r>
              <a:rPr lang="en-US" b="1" dirty="0"/>
              <a:t>search condition</a:t>
            </a:r>
            <a:r>
              <a:rPr lang="en-US" b="0" dirty="0"/>
              <a:t> that allows us to find the record to delete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84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UPDATE statements: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Allow us to specify a </a:t>
            </a:r>
            <a:r>
              <a:rPr lang="en-US" b="1" dirty="0"/>
              <a:t>table to update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The </a:t>
            </a:r>
            <a:r>
              <a:rPr lang="en-US" b="1" dirty="0"/>
              <a:t>target column</a:t>
            </a:r>
            <a:r>
              <a:rPr lang="en-US" b="0" dirty="0"/>
              <a:t> and </a:t>
            </a:r>
            <a:r>
              <a:rPr lang="en-US" b="1" dirty="0"/>
              <a:t>new value to insert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The </a:t>
            </a:r>
            <a:r>
              <a:rPr lang="en-US" b="1" dirty="0"/>
              <a:t>search condition</a:t>
            </a:r>
            <a:r>
              <a:rPr lang="en-US" b="0" dirty="0"/>
              <a:t>, which allows us to find the record to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31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Slack out the instructions in </a:t>
            </a:r>
            <a:r>
              <a:rPr lang="en-US" b="1" dirty="0"/>
              <a:t>Activities/</a:t>
            </a:r>
            <a:r>
              <a:rPr lang="en-US" b="1" dirty="0" err="1"/>
              <a:t>Stu_First_Steps_with_SQL</a:t>
            </a:r>
            <a:r>
              <a:rPr lang="en-US" b="1" dirty="0"/>
              <a:t>/README.md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2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Review the solutions in </a:t>
            </a:r>
            <a:r>
              <a:rPr lang="en-US" b="1" dirty="0"/>
              <a:t>Activities/</a:t>
            </a:r>
            <a:r>
              <a:rPr lang="en-US" b="1" dirty="0" err="1"/>
              <a:t>Stu_First_Steps_with_SQL</a:t>
            </a:r>
            <a:r>
              <a:rPr lang="en-US" b="1" dirty="0"/>
              <a:t>/Solved/README.md</a:t>
            </a:r>
            <a:r>
              <a:rPr lang="en-US" b="0" dirty="0"/>
              <a:t>.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34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53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syntax of the SELECT WHERE clause, emphasizing:</a:t>
            </a:r>
          </a:p>
          <a:p>
            <a:r>
              <a:rPr lang="en-US" dirty="0"/>
              <a:t>- This is very similar to the basic SELECT query, with the addition of a WHERE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15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syntax of the SELECT WHERE clause, emphasizing:</a:t>
            </a:r>
          </a:p>
          <a:p>
            <a:r>
              <a:rPr lang="en-US" dirty="0"/>
              <a:t>- This is very similar to the basic SELECT query, with the addition of a WHERE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5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Slack out the instructions in </a:t>
            </a:r>
            <a:r>
              <a:rPr lang="en-US" b="1" dirty="0"/>
              <a:t>Activities/</a:t>
            </a:r>
            <a:r>
              <a:rPr lang="en-US" b="1" dirty="0" err="1"/>
              <a:t>Stu_Conditional_Statements</a:t>
            </a:r>
            <a:r>
              <a:rPr lang="en-US" b="1" dirty="0"/>
              <a:t>/README.md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66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Review the solutions in </a:t>
            </a:r>
            <a:r>
              <a:rPr lang="en-US" b="1" dirty="0"/>
              <a:t>Activities/</a:t>
            </a:r>
            <a:r>
              <a:rPr lang="en-US" b="1" dirty="0" err="1"/>
              <a:t>Stu_Conditional_Statements</a:t>
            </a:r>
            <a:r>
              <a:rPr lang="en-US" b="1" dirty="0"/>
              <a:t>/Solved/README.md</a:t>
            </a:r>
            <a:r>
              <a:rPr lang="en-US" b="0" dirty="0"/>
              <a:t>.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2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Explain that the process of preparing payloads, etc., is the same as that used to attack the login form in the previous class. Analyzing the response data is a little bit different in the automated case, however.</a:t>
            </a:r>
          </a:p>
          <a:p>
            <a:endParaRPr lang="en-US" dirty="0"/>
          </a:p>
          <a:p>
            <a:r>
              <a:rPr lang="en-US" dirty="0"/>
              <a:t>- Remind students that, in a reflected XSS attack, a JavaScript payload sent in a request or response gets embedded in HTML sent to an end user.</a:t>
            </a:r>
          </a:p>
          <a:p>
            <a:r>
              <a:rPr lang="en-US" dirty="0"/>
              <a:t>  - E.g., If you send the payload `&lt;script&gt;alert(1)&lt;/script&gt;`, it should show up in the HTML in the response body.</a:t>
            </a:r>
          </a:p>
          <a:p>
            <a:endParaRPr lang="en-US" dirty="0"/>
          </a:p>
          <a:p>
            <a:r>
              <a:rPr lang="en-US" dirty="0"/>
              <a:t>- Explain that, to identify a successful XSS attack from Intruder's results pane, you can use the following techniques:</a:t>
            </a:r>
          </a:p>
          <a:p>
            <a:r>
              <a:rPr lang="en-US" dirty="0"/>
              <a:t>  - Inspect the HTML in the response body and search for your payload</a:t>
            </a:r>
          </a:p>
          <a:p>
            <a:r>
              <a:rPr lang="en-US" dirty="0"/>
              <a:t>  - Open the page in the browser and see if an XSS fires.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08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Dismiss for a 15 minute 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#### Spraying XSS Payloads</a:t>
            </a:r>
          </a:p>
          <a:p>
            <a:r>
              <a:rPr lang="en-US" b="0" i="0" dirty="0"/>
              <a:t>- Navigate to the Reflected XSS vulnerability in DVWA.</a:t>
            </a:r>
          </a:p>
          <a:p>
            <a:r>
              <a:rPr lang="en-US" b="0" i="0" dirty="0"/>
              <a:t>  - **Mac**: `http://localhost/vulnerabilities/xss_r`</a:t>
            </a:r>
          </a:p>
          <a:p>
            <a:r>
              <a:rPr lang="en-US" b="0" i="0" dirty="0"/>
              <a:t>  - **Windows**: `http://192.168.99.100/vulnerabilities/</a:t>
            </a:r>
            <a:r>
              <a:rPr lang="en-US" b="0" i="0" dirty="0" err="1"/>
              <a:t>xss_r</a:t>
            </a:r>
            <a:r>
              <a:rPr lang="en-US" b="0" i="0" dirty="0"/>
              <a:t>`</a:t>
            </a:r>
          </a:p>
          <a:p>
            <a:endParaRPr lang="en-US" b="0" i="0" dirty="0"/>
          </a:p>
          <a:p>
            <a:r>
              <a:rPr lang="en-US" b="0" i="0" dirty="0"/>
              <a:t>- Open Burp Suite, and make sure Interceptor is on.</a:t>
            </a:r>
          </a:p>
          <a:p>
            <a:endParaRPr lang="en-US" b="0" i="0" dirty="0"/>
          </a:p>
          <a:p>
            <a:r>
              <a:rPr lang="en-US" b="0" i="0" dirty="0"/>
              <a:t>- Remind the students that we need to do `Step 1. Capturing a request sent through a potentially vulnerable form` Explain that we are going to send an arbitrary submission through the form where it is asking us for a name.</a:t>
            </a:r>
          </a:p>
          <a:p>
            <a:endParaRPr lang="en-US" b="0" i="0" dirty="0"/>
          </a:p>
          <a:p>
            <a:r>
              <a:rPr lang="en-US" b="0" i="0" dirty="0"/>
              <a:t>- Open Burp, click **Proxy**, then send the request to Intruder by pressing **Action**, then **Send to Intruder**.</a:t>
            </a:r>
          </a:p>
          <a:p>
            <a:endParaRPr lang="en-US" b="0" i="0" dirty="0"/>
          </a:p>
          <a:p>
            <a:r>
              <a:rPr lang="en-US" b="0" i="0" dirty="0"/>
              <a:t>- Remind students that Step 2 is `2. Marking request data parameters for </a:t>
            </a:r>
            <a:r>
              <a:rPr lang="en-US" b="0" i="0" dirty="0" err="1"/>
              <a:t>substitutionIn</a:t>
            </a:r>
            <a:r>
              <a:rPr lang="en-US" b="0" i="0" dirty="0"/>
              <a:t> Intruder`, mark the `NAME` you submitted through the form as a position. Set the **Attack Type** to **Sniper**.</a:t>
            </a:r>
          </a:p>
          <a:p>
            <a:endParaRPr lang="en-US" b="0" i="0" dirty="0"/>
          </a:p>
          <a:p>
            <a:r>
              <a:rPr lang="en-US" b="0" i="0" dirty="0"/>
              <a:t>- Remind students that Step 3 is `3. Pasting a set of XSS snippets as payloads` Click on **Payload**, and add the following:</a:t>
            </a:r>
          </a:p>
          <a:p>
            <a:r>
              <a:rPr lang="en-US" b="0" i="0" dirty="0"/>
              <a:t>  - `&lt;script&gt;alert('hacked!')&lt;/script&gt;`</a:t>
            </a:r>
          </a:p>
          <a:p>
            <a:r>
              <a:rPr lang="en-US" b="0" i="0" dirty="0"/>
              <a:t>  - `&lt;</a:t>
            </a:r>
            <a:r>
              <a:rPr lang="en-US" b="0" i="0" dirty="0" err="1"/>
              <a:t>scr</a:t>
            </a:r>
            <a:r>
              <a:rPr lang="en-US" b="0" i="0" dirty="0"/>
              <a:t>&gt;doesn't work!&lt;/</a:t>
            </a:r>
            <a:r>
              <a:rPr lang="en-US" b="0" i="0" dirty="0" err="1"/>
              <a:t>scr</a:t>
            </a:r>
            <a:r>
              <a:rPr lang="en-US" b="0" i="0" dirty="0"/>
              <a:t>&gt;`</a:t>
            </a:r>
          </a:p>
          <a:p>
            <a:r>
              <a:rPr lang="en-US" b="0" i="0" dirty="0"/>
              <a:t>  - `&lt;</a:t>
            </a:r>
            <a:r>
              <a:rPr lang="en-US" b="0" i="0" dirty="0" err="1"/>
              <a:t>img</a:t>
            </a:r>
            <a:r>
              <a:rPr lang="en-US" b="0" i="0" dirty="0"/>
              <a:t> </a:t>
            </a:r>
            <a:r>
              <a:rPr lang="en-US" b="0" i="0" dirty="0" err="1"/>
              <a:t>src</a:t>
            </a:r>
            <a:r>
              <a:rPr lang="en-US" b="0" i="0" dirty="0"/>
              <a:t>="nonexistent" </a:t>
            </a:r>
            <a:r>
              <a:rPr lang="en-US" b="0" i="0" dirty="0" err="1"/>
              <a:t>onerror</a:t>
            </a:r>
            <a:r>
              <a:rPr lang="en-US" b="0" i="0" dirty="0"/>
              <a:t>="alert(1)" /&gt;`</a:t>
            </a:r>
          </a:p>
          <a:p>
            <a:endParaRPr lang="en-US" b="0" i="0" dirty="0"/>
          </a:p>
          <a:p>
            <a:r>
              <a:rPr lang="en-US" b="0" i="0" dirty="0"/>
              <a:t>- Remind students that step 4 is `4. Running the attack` Start the attack, by clicking on the top right box that says `Start attack`. After having the attack run for a few moments, click on the successful payload (`&lt;script&gt;alert('hacked!')&lt;/script&gt;`).</a:t>
            </a:r>
          </a:p>
          <a:p>
            <a:endParaRPr lang="en-US" b="0" i="0" dirty="0"/>
          </a:p>
          <a:p>
            <a:r>
              <a:rPr lang="en-US" b="0" i="0" dirty="0"/>
              <a:t>- In the bottom, click **Response**, then **HTML**.</a:t>
            </a:r>
          </a:p>
          <a:p>
            <a:endParaRPr lang="en-US" b="0" i="0" dirty="0"/>
          </a:p>
          <a:p>
            <a:r>
              <a:rPr lang="en-US" b="0" i="0" dirty="0"/>
              <a:t>- Remind students that Step 5 is `5. Analyzing response data for </a:t>
            </a:r>
            <a:r>
              <a:rPr lang="en-US" b="0" i="0" dirty="0" err="1"/>
              <a:t>unsanitized</a:t>
            </a:r>
            <a:r>
              <a:rPr lang="en-US" b="0" i="0" dirty="0"/>
              <a:t> `script` reflections, etc.` In the search box, type: `&lt;script&gt;alert('hacked!')&lt;/script&gt;`.</a:t>
            </a:r>
          </a:p>
          <a:p>
            <a:endParaRPr lang="en-US" b="0" i="0" dirty="0"/>
          </a:p>
          <a:p>
            <a:r>
              <a:rPr lang="en-US" b="0" i="0" dirty="0"/>
              <a:t>- Point out that the payload appears in the HTML, indicating that it might trigger an XSS when loaded.</a:t>
            </a:r>
          </a:p>
          <a:p>
            <a:endParaRPr lang="en-US" b="0" i="0" dirty="0"/>
          </a:p>
          <a:p>
            <a:r>
              <a:rPr lang="en-US" b="0" i="0" dirty="0"/>
              <a:t>- Right-click in the response and click **Show Response in Browser**; copy the URL in the pop-up box; then paste the URL into your browser.</a:t>
            </a:r>
          </a:p>
          <a:p>
            <a:endParaRPr lang="en-US" b="0" i="0" dirty="0"/>
          </a:p>
          <a:p>
            <a:r>
              <a:rPr lang="en-US" b="0" i="0" dirty="0"/>
              <a:t>- Demonstrate that the XSS payload fires.</a:t>
            </a:r>
          </a:p>
          <a:p>
            <a:endParaRPr lang="en-US" b="0" i="0" dirty="0"/>
          </a:p>
          <a:p>
            <a:r>
              <a:rPr lang="en-US" b="0" i="0" dirty="0"/>
              <a:t>- Explain that searching for a perfectly reflected XSS payload in the response body, and testing the URL in the browser are common tactics for identifying  successful XSS payloads.</a:t>
            </a:r>
          </a:p>
          <a:p>
            <a:endParaRPr lang="en-US" b="0" i="0" dirty="0"/>
          </a:p>
          <a:p>
            <a:r>
              <a:rPr lang="en-US" b="0" i="0" dirty="0"/>
              <a:t>- Take a moment to address remaining questions before proceeding.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0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Slack out the instructions in </a:t>
            </a:r>
            <a:r>
              <a:rPr lang="en-US" b="1" dirty="0"/>
              <a:t>Activities/</a:t>
            </a:r>
            <a:r>
              <a:rPr lang="en-US" b="1" dirty="0" err="1"/>
              <a:t>Stu_XSS_Spraying</a:t>
            </a:r>
            <a:r>
              <a:rPr lang="en-US" b="1" dirty="0"/>
              <a:t>/README.md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8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Review the solutions in </a:t>
            </a:r>
            <a:r>
              <a:rPr lang="en-US" b="1" dirty="0"/>
              <a:t>Activities/</a:t>
            </a:r>
            <a:r>
              <a:rPr lang="en-US" b="1" dirty="0" err="1"/>
              <a:t>Stu_XSS_Spraying</a:t>
            </a:r>
            <a:r>
              <a:rPr lang="en-US" b="1" dirty="0"/>
              <a:t>/Solved/README.md</a:t>
            </a:r>
            <a:r>
              <a:rPr lang="en-US" b="0" dirty="0"/>
              <a:t>.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students know that you’ll get started with a discussion about databases in general, and an introduction to SQL databases in particular.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98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Explain that databases are used to store large amounts of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Explain that databases are typically kept </a:t>
            </a:r>
            <a:r>
              <a:rPr lang="en-US" b="0" i="1" dirty="0"/>
              <a:t>separate</a:t>
            </a:r>
            <a:r>
              <a:rPr lang="en-US" b="0" i="0" dirty="0"/>
              <a:t> from server machines.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This is for reasons of both security (compromise of one machine does not imply compromise of the other) and scale (many servers can use the same database).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Let students know that there are many kinds of databases.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The most important for our purposes are </a:t>
            </a:r>
            <a:r>
              <a:rPr lang="en-US" b="1" dirty="0"/>
              <a:t>SQL</a:t>
            </a:r>
            <a:r>
              <a:rPr lang="en-US" b="0" dirty="0"/>
              <a:t> and </a:t>
            </a:r>
            <a:r>
              <a:rPr lang="en-US" b="1" dirty="0"/>
              <a:t>NoSQL</a:t>
            </a:r>
            <a:r>
              <a:rPr lang="en-US" b="0" dirty="0"/>
              <a:t> databases.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We won’t discuss NoSQL databases in class, but they’re mentioned so students are aware that the techniques covered here will not work against some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80936"/>
            <a:ext cx="4829329" cy="411480"/>
          </a:xfrm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Activity: 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12/19/18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n9oBdA64n45LX6qQjCibBA/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Skinny on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&lt;Month Date, Year&gt;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Unit 12.3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Cybersecurity Boot Camp |</a:t>
            </a:r>
          </a:p>
        </p:txBody>
      </p:sp>
    </p:spTree>
    <p:extLst>
      <p:ext uri="{BB962C8B-B14F-4D97-AF65-F5344CB8AC3E}">
        <p14:creationId xmlns:p14="http://schemas.microsoft.com/office/powerpoint/2010/main" val="11856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7679A2-3DCD-4936-B1B1-7687A3AB22B6}"/>
              </a:ext>
            </a:extLst>
          </p:cNvPr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54CCC-5D12-4893-B724-BE742EBF039E}"/>
              </a:ext>
            </a:extLst>
          </p:cNvPr>
          <p:cNvSpPr txBox="1"/>
          <p:nvPr/>
        </p:nvSpPr>
        <p:spPr>
          <a:xfrm>
            <a:off x="228600" y="2459504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Arial Black" panose="020B0A04020102020204" pitchFamily="34" charset="0"/>
                <a:cs typeface="Helvetica" panose="020B0604020202020204" pitchFamily="34" charset="0"/>
              </a:rPr>
              <a:t>Review</a:t>
            </a:r>
          </a:p>
          <a:p>
            <a:pPr algn="ctr"/>
            <a:r>
              <a:rPr lang="en-US" sz="6000" b="1" u="sng" dirty="0">
                <a:solidFill>
                  <a:srgbClr val="FDB072"/>
                </a:solidFill>
                <a:latin typeface="Arial Black" panose="020B0A04020102020204" pitchFamily="34" charset="0"/>
                <a:cs typeface="Helvetica" panose="020B0604020202020204" pitchFamily="34" charset="0"/>
              </a:rPr>
              <a:t>XSS Spraying</a:t>
            </a:r>
          </a:p>
        </p:txBody>
      </p:sp>
    </p:spTree>
    <p:extLst>
      <p:ext uri="{BB962C8B-B14F-4D97-AF65-F5344CB8AC3E}">
        <p14:creationId xmlns:p14="http://schemas.microsoft.com/office/powerpoint/2010/main" val="3373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029740"/>
            <a:ext cx="6869289" cy="70406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SQL Databases</a:t>
            </a:r>
          </a:p>
        </p:txBody>
      </p:sp>
    </p:spTree>
    <p:extLst>
      <p:ext uri="{BB962C8B-B14F-4D97-AF65-F5344CB8AC3E}">
        <p14:creationId xmlns:p14="http://schemas.microsoft.com/office/powerpoint/2010/main" val="116354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189F9B-80C2-4D7A-8956-35B0CD8892AA}"/>
              </a:ext>
            </a:extLst>
          </p:cNvPr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228600" y="264417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Databases ease the </a:t>
            </a:r>
          </a:p>
          <a:p>
            <a:pPr algn="ctr"/>
            <a:r>
              <a:rPr lang="en-US" sz="4800" b="1" dirty="0">
                <a:solidFill>
                  <a:srgbClr val="3598D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storage</a:t>
            </a:r>
            <a:r>
              <a:rPr lang="en-US" sz="48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4800" b="1" dirty="0">
                <a:solidFill>
                  <a:srgbClr val="3598D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sharing</a:t>
            </a:r>
            <a:r>
              <a:rPr lang="en-US" sz="48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of data.</a:t>
            </a:r>
            <a:endParaRPr lang="en-US" sz="4800" b="1" u="sng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00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756479-28D7-4681-8C83-8AA60ED4DCB4}"/>
              </a:ext>
            </a:extLst>
          </p:cNvPr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228600" y="264417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3598D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SQL</a:t>
            </a:r>
            <a:r>
              <a:rPr lang="en-US" sz="48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4800" b="1" dirty="0">
                <a:solidFill>
                  <a:srgbClr val="3598D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NoSQL</a:t>
            </a:r>
          </a:p>
          <a:p>
            <a:pPr algn="ctr"/>
            <a:r>
              <a:rPr lang="en-US" sz="48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are two popular “flavors”.</a:t>
            </a:r>
          </a:p>
        </p:txBody>
      </p:sp>
    </p:spTree>
    <p:extLst>
      <p:ext uri="{BB962C8B-B14F-4D97-AF65-F5344CB8AC3E}">
        <p14:creationId xmlns:p14="http://schemas.microsoft.com/office/powerpoint/2010/main" val="16897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687984-2CEC-4866-A9BF-D838A6A005AF}"/>
              </a:ext>
            </a:extLst>
          </p:cNvPr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0CE2DD-D692-415B-B4DA-1B25A1C534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95600" y="3733800"/>
          <a:ext cx="5943600" cy="235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814">
                  <a:extLst>
                    <a:ext uri="{9D8B030D-6E8A-4147-A177-3AD203B41FA5}">
                      <a16:colId xmlns:a16="http://schemas.microsoft.com/office/drawing/2014/main" val="1389124889"/>
                    </a:ext>
                  </a:extLst>
                </a:gridCol>
                <a:gridCol w="2334986">
                  <a:extLst>
                    <a:ext uri="{9D8B030D-6E8A-4147-A177-3AD203B41FA5}">
                      <a16:colId xmlns:a16="http://schemas.microsoft.com/office/drawing/2014/main" val="306244129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0839042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097695808"/>
                    </a:ext>
                  </a:extLst>
                </a:gridCol>
              </a:tblGrid>
              <a:tr h="5817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First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Department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820772"/>
                  </a:ext>
                </a:extLst>
              </a:tr>
              <a:tr h="58980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Security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686166"/>
                  </a:ext>
                </a:extLst>
              </a:tr>
              <a:tr h="58980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Competent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766397"/>
                  </a:ext>
                </a:extLst>
              </a:tr>
              <a:tr h="58980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Modeling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8570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71D853-F7B2-4312-A3AD-6DBE576F0C9F}"/>
              </a:ext>
            </a:extLst>
          </p:cNvPr>
          <p:cNvSpPr txBox="1"/>
          <p:nvPr/>
        </p:nvSpPr>
        <p:spPr>
          <a:xfrm>
            <a:off x="228600" y="457200"/>
            <a:ext cx="8533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Arial Black" panose="020B0A04020102020204" pitchFamily="34" charset="0"/>
              </a:rPr>
              <a:t>SQL databases organize </a:t>
            </a:r>
          </a:p>
          <a:p>
            <a:r>
              <a:rPr lang="en-US" sz="4800" dirty="0">
                <a:solidFill>
                  <a:schemeClr val="bg2"/>
                </a:solidFill>
                <a:latin typeface="Arial Black" panose="020B0A04020102020204" pitchFamily="34" charset="0"/>
              </a:rPr>
              <a:t>data in </a:t>
            </a:r>
            <a:r>
              <a:rPr lang="en-US" sz="4800" dirty="0">
                <a:solidFill>
                  <a:srgbClr val="3598DB"/>
                </a:solidFill>
                <a:latin typeface="Arial Black" panose="020B0A04020102020204" pitchFamily="34" charset="0"/>
              </a:rPr>
              <a:t>tables.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B1C80-A721-428A-84B3-D2B2C69B37EC}"/>
              </a:ext>
            </a:extLst>
          </p:cNvPr>
          <p:cNvSpPr txBox="1"/>
          <p:nvPr/>
        </p:nvSpPr>
        <p:spPr>
          <a:xfrm>
            <a:off x="914400" y="4983343"/>
            <a:ext cx="1200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ROWS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88951E0-536C-4004-904A-5AA3D32C8365}"/>
              </a:ext>
            </a:extLst>
          </p:cNvPr>
          <p:cNvSpPr/>
          <p:nvPr/>
        </p:nvSpPr>
        <p:spPr>
          <a:xfrm>
            <a:off x="2447136" y="4343400"/>
            <a:ext cx="296064" cy="17415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09FC3-DCE1-44C8-87E2-319691FCAEC7}"/>
              </a:ext>
            </a:extLst>
          </p:cNvPr>
          <p:cNvSpPr txBox="1"/>
          <p:nvPr/>
        </p:nvSpPr>
        <p:spPr>
          <a:xfrm>
            <a:off x="5259650" y="2895600"/>
            <a:ext cx="1903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COLUMNS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37BC7D7-049E-4880-BF9D-2323046BC75C}"/>
              </a:ext>
            </a:extLst>
          </p:cNvPr>
          <p:cNvSpPr/>
          <p:nvPr/>
        </p:nvSpPr>
        <p:spPr>
          <a:xfrm rot="5400000">
            <a:off x="6052573" y="868514"/>
            <a:ext cx="172559" cy="52457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DCCABEE-EDF0-4B70-975C-B20E108DBC3C}"/>
              </a:ext>
            </a:extLst>
          </p:cNvPr>
          <p:cNvSpPr/>
          <p:nvPr/>
        </p:nvSpPr>
        <p:spPr>
          <a:xfrm>
            <a:off x="0" y="0"/>
            <a:ext cx="9144000" cy="1544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C72BAE-50EA-45B8-9E4D-F503E238370F}"/>
              </a:ext>
            </a:extLst>
          </p:cNvPr>
          <p:cNvSpPr txBox="1"/>
          <p:nvPr/>
        </p:nvSpPr>
        <p:spPr>
          <a:xfrm>
            <a:off x="228600" y="381000"/>
            <a:ext cx="6644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Arial Black" panose="020B0A04020102020204" pitchFamily="34" charset="0"/>
              </a:rPr>
              <a:t>COMMON QUERIES</a:t>
            </a:r>
            <a:endParaRPr lang="en-US" sz="4800" dirty="0">
              <a:solidFill>
                <a:srgbClr val="3598DB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E1AA-4AB6-49D1-AC8F-69365E8904DA}"/>
              </a:ext>
            </a:extLst>
          </p:cNvPr>
          <p:cNvSpPr txBox="1"/>
          <p:nvPr/>
        </p:nvSpPr>
        <p:spPr>
          <a:xfrm>
            <a:off x="248093" y="2427744"/>
            <a:ext cx="30844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INSERT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Add Records to DB</a:t>
            </a: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r>
              <a:rPr lang="en-US" sz="4800" dirty="0">
                <a:latin typeface="Arial Black" panose="020B0A04020102020204" pitchFamily="34" charset="0"/>
              </a:rPr>
              <a:t>SELECT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Retrieve Rows from 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A6BC5-6A51-46CF-94E5-22E9E6DAE9E6}"/>
              </a:ext>
            </a:extLst>
          </p:cNvPr>
          <p:cNvSpPr txBox="1"/>
          <p:nvPr/>
        </p:nvSpPr>
        <p:spPr>
          <a:xfrm>
            <a:off x="5843546" y="2347079"/>
            <a:ext cx="30312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UPDATE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Change Records in DB</a:t>
            </a:r>
          </a:p>
          <a:p>
            <a:pPr algn="ctr"/>
            <a:endParaRPr lang="en-US" sz="4800" dirty="0">
              <a:latin typeface="Arial Black" panose="020B0A04020102020204" pitchFamily="34" charset="0"/>
            </a:endParaRPr>
          </a:p>
          <a:p>
            <a:pPr algn="ctr"/>
            <a:r>
              <a:rPr lang="en-US" sz="4800" dirty="0">
                <a:latin typeface="Arial Black" panose="020B0A04020102020204" pitchFamily="34" charset="0"/>
              </a:rPr>
              <a:t>DELETE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Remove Rows from DB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029740"/>
            <a:ext cx="6869289" cy="70406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First Steps with SQL</a:t>
            </a:r>
          </a:p>
        </p:txBody>
      </p:sp>
    </p:spTree>
    <p:extLst>
      <p:ext uri="{BB962C8B-B14F-4D97-AF65-F5344CB8AC3E}">
        <p14:creationId xmlns:p14="http://schemas.microsoft.com/office/powerpoint/2010/main" val="247236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03688-DD48-4BB7-97A9-6A3F639FB8B9}"/>
              </a:ext>
            </a:extLst>
          </p:cNvPr>
          <p:cNvSpPr/>
          <p:nvPr/>
        </p:nvSpPr>
        <p:spPr>
          <a:xfrm>
            <a:off x="-30126" y="3958173"/>
            <a:ext cx="9144000" cy="24426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04D85-AC1D-4548-9BE8-025FA8D4B937}"/>
              </a:ext>
            </a:extLst>
          </p:cNvPr>
          <p:cNvSpPr/>
          <p:nvPr/>
        </p:nvSpPr>
        <p:spPr>
          <a:xfrm>
            <a:off x="0" y="0"/>
            <a:ext cx="9144000" cy="1544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19FF7-6D2E-4593-BDC2-535E6AFCCD18}"/>
              </a:ext>
            </a:extLst>
          </p:cNvPr>
          <p:cNvSpPr txBox="1"/>
          <p:nvPr/>
        </p:nvSpPr>
        <p:spPr>
          <a:xfrm>
            <a:off x="76200" y="449759"/>
            <a:ext cx="8981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Arial Black" panose="020B0A04020102020204" pitchFamily="34" charset="0"/>
              </a:rPr>
              <a:t>Anatomy of </a:t>
            </a:r>
            <a:r>
              <a:rPr lang="en-US" sz="4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DATABASE</a:t>
            </a:r>
            <a:endParaRPr lang="en-US" sz="4400" b="1" dirty="0">
              <a:solidFill>
                <a:srgbClr val="3598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645AD-8FA4-4A49-80A7-9C195D3F36D3}"/>
              </a:ext>
            </a:extLst>
          </p:cNvPr>
          <p:cNvGrpSpPr/>
          <p:nvPr/>
        </p:nvGrpSpPr>
        <p:grpSpPr>
          <a:xfrm>
            <a:off x="457200" y="2123182"/>
            <a:ext cx="8475828" cy="1077218"/>
            <a:chOff x="457200" y="2590800"/>
            <a:chExt cx="8475828" cy="107721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439884-3E63-468A-822E-8483A880D7C2}"/>
                </a:ext>
              </a:extLst>
            </p:cNvPr>
            <p:cNvSpPr txBox="1"/>
            <p:nvPr/>
          </p:nvSpPr>
          <p:spPr>
            <a:xfrm>
              <a:off x="3121924" y="2590800"/>
              <a:ext cx="38876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 DATABASE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warehouse;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2B58BA-FC9F-44F8-9625-12C1E3B18260}"/>
                </a:ext>
              </a:extLst>
            </p:cNvPr>
            <p:cNvSpPr txBox="1"/>
            <p:nvPr/>
          </p:nvSpPr>
          <p:spPr>
            <a:xfrm>
              <a:off x="457200" y="2667000"/>
              <a:ext cx="2394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QUERY TYPE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7344A8-F31B-4A44-AE4D-DE6143F7EABC}"/>
                </a:ext>
              </a:extLst>
            </p:cNvPr>
            <p:cNvSpPr txBox="1"/>
            <p:nvPr/>
          </p:nvSpPr>
          <p:spPr>
            <a:xfrm>
              <a:off x="7162800" y="3128665"/>
              <a:ext cx="17702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DB NAME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BB88D0-5BF0-43A9-99DA-A7BB6A1F95AB}"/>
              </a:ext>
            </a:extLst>
          </p:cNvPr>
          <p:cNvCxnSpPr/>
          <p:nvPr/>
        </p:nvCxnSpPr>
        <p:spPr>
          <a:xfrm>
            <a:off x="3657600" y="3962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72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03688-DD48-4BB7-97A9-6A3F639FB8B9}"/>
              </a:ext>
            </a:extLst>
          </p:cNvPr>
          <p:cNvSpPr/>
          <p:nvPr/>
        </p:nvSpPr>
        <p:spPr>
          <a:xfrm>
            <a:off x="-30126" y="3958173"/>
            <a:ext cx="9144000" cy="24426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04D85-AC1D-4548-9BE8-025FA8D4B937}"/>
              </a:ext>
            </a:extLst>
          </p:cNvPr>
          <p:cNvSpPr/>
          <p:nvPr/>
        </p:nvSpPr>
        <p:spPr>
          <a:xfrm>
            <a:off x="0" y="-20320"/>
            <a:ext cx="9144000" cy="1544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19FF7-6D2E-4593-BDC2-535E6AFCCD18}"/>
              </a:ext>
            </a:extLst>
          </p:cNvPr>
          <p:cNvSpPr txBox="1"/>
          <p:nvPr/>
        </p:nvSpPr>
        <p:spPr>
          <a:xfrm>
            <a:off x="228600" y="381000"/>
            <a:ext cx="8668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Arial Black" panose="020B0A04020102020204" pitchFamily="34" charset="0"/>
              </a:rPr>
              <a:t>Anatomy of </a:t>
            </a:r>
            <a:r>
              <a:rPr lang="en-US" sz="4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endParaRPr lang="en-US" sz="4800" b="1" dirty="0">
              <a:solidFill>
                <a:srgbClr val="3598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645AD-8FA4-4A49-80A7-9C195D3F36D3}"/>
              </a:ext>
            </a:extLst>
          </p:cNvPr>
          <p:cNvGrpSpPr/>
          <p:nvPr/>
        </p:nvGrpSpPr>
        <p:grpSpPr>
          <a:xfrm>
            <a:off x="451879" y="1905000"/>
            <a:ext cx="6760070" cy="2092881"/>
            <a:chOff x="451879" y="2590800"/>
            <a:chExt cx="6760070" cy="20928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439884-3E63-468A-822E-8483A880D7C2}"/>
                </a:ext>
              </a:extLst>
            </p:cNvPr>
            <p:cNvSpPr txBox="1"/>
            <p:nvPr/>
          </p:nvSpPr>
          <p:spPr>
            <a:xfrm>
              <a:off x="2819400" y="2590800"/>
              <a:ext cx="4392549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 TABLE users (</a:t>
              </a:r>
            </a:p>
            <a:p>
              <a:r>
                <a:rPr lang="en-US" sz="2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id int,</a:t>
              </a:r>
            </a:p>
            <a:p>
              <a:r>
                <a:rPr lang="en-US" sz="2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first varchar(255),</a:t>
              </a:r>
            </a:p>
            <a:p>
              <a:r>
                <a:rPr lang="en-US" sz="2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last varchar(255)</a:t>
              </a:r>
            </a:p>
            <a:p>
              <a:r>
                <a:rPr lang="en-US" sz="2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2B58BA-FC9F-44F8-9625-12C1E3B18260}"/>
                </a:ext>
              </a:extLst>
            </p:cNvPr>
            <p:cNvSpPr txBox="1"/>
            <p:nvPr/>
          </p:nvSpPr>
          <p:spPr>
            <a:xfrm>
              <a:off x="451879" y="2619610"/>
              <a:ext cx="2394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QUERY TYPE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7344A8-F31B-4A44-AE4D-DE6143F7EABC}"/>
                </a:ext>
              </a:extLst>
            </p:cNvPr>
            <p:cNvSpPr txBox="1"/>
            <p:nvPr/>
          </p:nvSpPr>
          <p:spPr>
            <a:xfrm>
              <a:off x="457200" y="3212306"/>
              <a:ext cx="23014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COLUMNS &amp;</a:t>
              </a:r>
            </a:p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DATA TYPES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BB88D0-5BF0-43A9-99DA-A7BB6A1F95AB}"/>
              </a:ext>
            </a:extLst>
          </p:cNvPr>
          <p:cNvCxnSpPr/>
          <p:nvPr/>
        </p:nvCxnSpPr>
        <p:spPr>
          <a:xfrm>
            <a:off x="3657600" y="3962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7C2B1A6-5A4A-4953-83ED-5C4789F9C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67566"/>
              </p:ext>
            </p:extLst>
          </p:nvPr>
        </p:nvGraphicFramePr>
        <p:xfrm>
          <a:off x="3200400" y="4114800"/>
          <a:ext cx="3253611" cy="2133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37">
                  <a:extLst>
                    <a:ext uri="{9D8B030D-6E8A-4147-A177-3AD203B41FA5}">
                      <a16:colId xmlns:a16="http://schemas.microsoft.com/office/drawing/2014/main" val="1140279928"/>
                    </a:ext>
                  </a:extLst>
                </a:gridCol>
                <a:gridCol w="1084537">
                  <a:extLst>
                    <a:ext uri="{9D8B030D-6E8A-4147-A177-3AD203B41FA5}">
                      <a16:colId xmlns:a16="http://schemas.microsoft.com/office/drawing/2014/main" val="3612358718"/>
                    </a:ext>
                  </a:extLst>
                </a:gridCol>
                <a:gridCol w="1084537">
                  <a:extLst>
                    <a:ext uri="{9D8B030D-6E8A-4147-A177-3AD203B41FA5}">
                      <a16:colId xmlns:a16="http://schemas.microsoft.com/office/drawing/2014/main" val="612070368"/>
                    </a:ext>
                  </a:extLst>
                </a:gridCol>
              </a:tblGrid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Id</a:t>
                      </a: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first</a:t>
                      </a: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last</a:t>
                      </a:r>
                    </a:p>
                  </a:txBody>
                  <a:tcPr marL="80238" marR="80238" marT="40119" marB="40119" anchor="ctr"/>
                </a:tc>
                <a:extLst>
                  <a:ext uri="{0D108BD9-81ED-4DB2-BD59-A6C34878D82A}">
                    <a16:rowId xmlns:a16="http://schemas.microsoft.com/office/drawing/2014/main" val="2501053273"/>
                  </a:ext>
                </a:extLst>
              </a:tr>
              <a:tr h="535232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0238" marR="80238" marT="40119" marB="40119" anchor="ctr"/>
                </a:tc>
                <a:extLst>
                  <a:ext uri="{0D108BD9-81ED-4DB2-BD59-A6C34878D82A}">
                    <a16:rowId xmlns:a16="http://schemas.microsoft.com/office/drawing/2014/main" val="3018436078"/>
                  </a:ext>
                </a:extLst>
              </a:tr>
              <a:tr h="535232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0238" marR="80238" marT="40119" marB="40119" anchor="ctr"/>
                </a:tc>
                <a:extLst>
                  <a:ext uri="{0D108BD9-81ED-4DB2-BD59-A6C34878D82A}">
                    <a16:rowId xmlns:a16="http://schemas.microsoft.com/office/drawing/2014/main" val="4263028505"/>
                  </a:ext>
                </a:extLst>
              </a:tr>
              <a:tr h="535232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80238" marR="80238" marT="40119" marB="40119" anchor="ctr"/>
                </a:tc>
                <a:extLst>
                  <a:ext uri="{0D108BD9-81ED-4DB2-BD59-A6C34878D82A}">
                    <a16:rowId xmlns:a16="http://schemas.microsoft.com/office/drawing/2014/main" val="207919115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06A24C-0F4A-49D2-84E7-771780709261}"/>
              </a:ext>
            </a:extLst>
          </p:cNvPr>
          <p:cNvSpPr txBox="1"/>
          <p:nvPr/>
        </p:nvSpPr>
        <p:spPr>
          <a:xfrm>
            <a:off x="451879" y="4953000"/>
            <a:ext cx="187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Arial Black" panose="020B0A04020102020204" pitchFamily="34" charset="0"/>
              </a:rPr>
              <a:t>CREATES: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D88A61-49A6-4AE7-85C6-E18167E14332}"/>
              </a:ext>
            </a:extLst>
          </p:cNvPr>
          <p:cNvSpPr txBox="1"/>
          <p:nvPr/>
        </p:nvSpPr>
        <p:spPr>
          <a:xfrm>
            <a:off x="6877892" y="1933810"/>
            <a:ext cx="2400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3598DB"/>
                </a:solidFill>
                <a:latin typeface="Arial Black" panose="020B0A04020102020204" pitchFamily="34" charset="0"/>
              </a:rPr>
              <a:t>TABLE NAME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00B78BF-C0C1-4647-BF77-A0B4D3AD9D86}"/>
              </a:ext>
            </a:extLst>
          </p:cNvPr>
          <p:cNvSpPr/>
          <p:nvPr/>
        </p:nvSpPr>
        <p:spPr>
          <a:xfrm>
            <a:off x="2758664" y="2424285"/>
            <a:ext cx="289336" cy="1004715"/>
          </a:xfrm>
          <a:prstGeom prst="leftBrace">
            <a:avLst/>
          </a:prstGeom>
          <a:ln w="19050">
            <a:solidFill>
              <a:srgbClr val="359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1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03688-DD48-4BB7-97A9-6A3F639FB8B9}"/>
              </a:ext>
            </a:extLst>
          </p:cNvPr>
          <p:cNvSpPr/>
          <p:nvPr/>
        </p:nvSpPr>
        <p:spPr>
          <a:xfrm>
            <a:off x="-30126" y="3958173"/>
            <a:ext cx="9144000" cy="24426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04D85-AC1D-4548-9BE8-025FA8D4B937}"/>
              </a:ext>
            </a:extLst>
          </p:cNvPr>
          <p:cNvSpPr/>
          <p:nvPr/>
        </p:nvSpPr>
        <p:spPr>
          <a:xfrm>
            <a:off x="0" y="0"/>
            <a:ext cx="9144000" cy="1544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19FF7-6D2E-4593-BDC2-535E6AFCCD18}"/>
              </a:ext>
            </a:extLst>
          </p:cNvPr>
          <p:cNvSpPr txBox="1"/>
          <p:nvPr/>
        </p:nvSpPr>
        <p:spPr>
          <a:xfrm>
            <a:off x="228600" y="381000"/>
            <a:ext cx="6456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Arial Black" panose="020B0A04020102020204" pitchFamily="34" charset="0"/>
              </a:rPr>
              <a:t>Anatomy of </a:t>
            </a:r>
            <a:r>
              <a:rPr lang="en-US" sz="4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endParaRPr lang="en-US" sz="4800" b="1" dirty="0">
              <a:solidFill>
                <a:srgbClr val="3598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645AD-8FA4-4A49-80A7-9C195D3F36D3}"/>
              </a:ext>
            </a:extLst>
          </p:cNvPr>
          <p:cNvGrpSpPr/>
          <p:nvPr/>
        </p:nvGrpSpPr>
        <p:grpSpPr>
          <a:xfrm>
            <a:off x="451879" y="1671697"/>
            <a:ext cx="7852071" cy="2062103"/>
            <a:chOff x="451879" y="2590800"/>
            <a:chExt cx="7852071" cy="20621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439884-3E63-468A-822E-8483A880D7C2}"/>
                </a:ext>
              </a:extLst>
            </p:cNvPr>
            <p:cNvSpPr txBox="1"/>
            <p:nvPr/>
          </p:nvSpPr>
          <p:spPr>
            <a:xfrm>
              <a:off x="3121924" y="2590800"/>
              <a:ext cx="290015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first, last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users;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2B58BA-FC9F-44F8-9625-12C1E3B18260}"/>
                </a:ext>
              </a:extLst>
            </p:cNvPr>
            <p:cNvSpPr txBox="1"/>
            <p:nvPr/>
          </p:nvSpPr>
          <p:spPr>
            <a:xfrm>
              <a:off x="457200" y="2667000"/>
              <a:ext cx="2394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QUERY TYPE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7344A8-F31B-4A44-AE4D-DE6143F7EABC}"/>
                </a:ext>
              </a:extLst>
            </p:cNvPr>
            <p:cNvSpPr txBox="1"/>
            <p:nvPr/>
          </p:nvSpPr>
          <p:spPr>
            <a:xfrm>
              <a:off x="6400800" y="3128665"/>
              <a:ext cx="1903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COLUMNS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656D0F-0CD9-4E5C-9655-14617D1ACED3}"/>
                </a:ext>
              </a:extLst>
            </p:cNvPr>
            <p:cNvSpPr txBox="1"/>
            <p:nvPr/>
          </p:nvSpPr>
          <p:spPr>
            <a:xfrm>
              <a:off x="451879" y="4114800"/>
              <a:ext cx="240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TABLE NAME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BB88D0-5BF0-43A9-99DA-A7BB6A1F95AB}"/>
              </a:ext>
            </a:extLst>
          </p:cNvPr>
          <p:cNvCxnSpPr/>
          <p:nvPr/>
        </p:nvCxnSpPr>
        <p:spPr>
          <a:xfrm>
            <a:off x="3657600" y="3962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7C2B1A6-5A4A-4953-83ED-5C4789F9C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43001"/>
              </p:ext>
            </p:extLst>
          </p:nvPr>
        </p:nvGraphicFramePr>
        <p:xfrm>
          <a:off x="3200400" y="4114800"/>
          <a:ext cx="3253610" cy="2133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805">
                  <a:extLst>
                    <a:ext uri="{9D8B030D-6E8A-4147-A177-3AD203B41FA5}">
                      <a16:colId xmlns:a16="http://schemas.microsoft.com/office/drawing/2014/main" val="1140279928"/>
                    </a:ext>
                  </a:extLst>
                </a:gridCol>
                <a:gridCol w="1626805">
                  <a:extLst>
                    <a:ext uri="{9D8B030D-6E8A-4147-A177-3AD203B41FA5}">
                      <a16:colId xmlns:a16="http://schemas.microsoft.com/office/drawing/2014/main" val="3612358718"/>
                    </a:ext>
                  </a:extLst>
                </a:gridCol>
              </a:tblGrid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first</a:t>
                      </a: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last</a:t>
                      </a:r>
                    </a:p>
                  </a:txBody>
                  <a:tcPr marL="80238" marR="80238" marT="40119" marB="40119" anchor="ctr"/>
                </a:tc>
                <a:extLst>
                  <a:ext uri="{0D108BD9-81ED-4DB2-BD59-A6C34878D82A}">
                    <a16:rowId xmlns:a16="http://schemas.microsoft.com/office/drawing/2014/main" val="2501053273"/>
                  </a:ext>
                </a:extLst>
              </a:tr>
              <a:tr h="53523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Jane</a:t>
                      </a: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Doe</a:t>
                      </a:r>
                    </a:p>
                  </a:txBody>
                  <a:tcPr marL="80238" marR="80238" marT="40119" marB="40119" anchor="ctr"/>
                </a:tc>
                <a:extLst>
                  <a:ext uri="{0D108BD9-81ED-4DB2-BD59-A6C34878D82A}">
                    <a16:rowId xmlns:a16="http://schemas.microsoft.com/office/drawing/2014/main" val="3018436078"/>
                  </a:ext>
                </a:extLst>
              </a:tr>
              <a:tr h="53523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Bob</a:t>
                      </a: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Competent</a:t>
                      </a:r>
                    </a:p>
                  </a:txBody>
                  <a:tcPr marL="80238" marR="80238" marT="40119" marB="40119" anchor="ctr"/>
                </a:tc>
                <a:extLst>
                  <a:ext uri="{0D108BD9-81ED-4DB2-BD59-A6C34878D82A}">
                    <a16:rowId xmlns:a16="http://schemas.microsoft.com/office/drawing/2014/main" val="4263028505"/>
                  </a:ext>
                </a:extLst>
              </a:tr>
              <a:tr h="53523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Jon</a:t>
                      </a: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Rolls</a:t>
                      </a:r>
                    </a:p>
                  </a:txBody>
                  <a:tcPr marL="80238" marR="80238" marT="40119" marB="40119" anchor="ctr"/>
                </a:tc>
                <a:extLst>
                  <a:ext uri="{0D108BD9-81ED-4DB2-BD59-A6C34878D82A}">
                    <a16:rowId xmlns:a16="http://schemas.microsoft.com/office/drawing/2014/main" val="207919115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06A24C-0F4A-49D2-84E7-771780709261}"/>
              </a:ext>
            </a:extLst>
          </p:cNvPr>
          <p:cNvSpPr txBox="1"/>
          <p:nvPr/>
        </p:nvSpPr>
        <p:spPr>
          <a:xfrm>
            <a:off x="451879" y="4953000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Arial Black" panose="020B0A04020102020204" pitchFamily="34" charset="0"/>
              </a:rPr>
              <a:t>RETRIEVES:</a:t>
            </a:r>
          </a:p>
        </p:txBody>
      </p:sp>
    </p:spTree>
    <p:extLst>
      <p:ext uri="{BB962C8B-B14F-4D97-AF65-F5344CB8AC3E}">
        <p14:creationId xmlns:p14="http://schemas.microsoft.com/office/powerpoint/2010/main" val="175223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9D1E-06B0-2D4E-9990-8CB184A0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 s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18445-EE58-3D45-8506-776FB55A0314}"/>
              </a:ext>
            </a:extLst>
          </p:cNvPr>
          <p:cNvSpPr txBox="1"/>
          <p:nvPr/>
        </p:nvSpPr>
        <p:spPr>
          <a:xfrm>
            <a:off x="321972" y="1094704"/>
            <a:ext cx="67483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Detect XSS with Burp Suite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Identify and create CRUD queries with SQL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Explain the syntax for and use WHERE clauses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Explain the syntax for and use conditional statements in SQL </a:t>
            </a:r>
          </a:p>
        </p:txBody>
      </p:sp>
    </p:spTree>
    <p:extLst>
      <p:ext uri="{BB962C8B-B14F-4D97-AF65-F5344CB8AC3E}">
        <p14:creationId xmlns:p14="http://schemas.microsoft.com/office/powerpoint/2010/main" val="18023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9CA4298-9DC9-4BFB-B0DC-F7C0A6D554A9}"/>
              </a:ext>
            </a:extLst>
          </p:cNvPr>
          <p:cNvGrpSpPr/>
          <p:nvPr/>
        </p:nvGrpSpPr>
        <p:grpSpPr>
          <a:xfrm>
            <a:off x="138877" y="1828800"/>
            <a:ext cx="9005123" cy="3920516"/>
            <a:chOff x="138877" y="1564960"/>
            <a:chExt cx="9005123" cy="392051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439884-3E63-468A-822E-8483A880D7C2}"/>
                </a:ext>
              </a:extLst>
            </p:cNvPr>
            <p:cNvSpPr txBox="1"/>
            <p:nvPr/>
          </p:nvSpPr>
          <p:spPr>
            <a:xfrm>
              <a:off x="1306598" y="2397949"/>
              <a:ext cx="7837402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INSERT INTO 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users (first, last, department)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VALUES 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(“Jane”, “Doe”, “Marketing”);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D88DC8-C48B-44B0-9B26-E26F4DF7D281}"/>
                </a:ext>
              </a:extLst>
            </p:cNvPr>
            <p:cNvSpPr txBox="1"/>
            <p:nvPr/>
          </p:nvSpPr>
          <p:spPr>
            <a:xfrm>
              <a:off x="1491500" y="1564960"/>
              <a:ext cx="257647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QUERY TYPE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A113108C-A828-412C-8CD1-0B916126697D}"/>
                </a:ext>
              </a:extLst>
            </p:cNvPr>
            <p:cNvSpPr/>
            <p:nvPr/>
          </p:nvSpPr>
          <p:spPr>
            <a:xfrm rot="5400000">
              <a:off x="2606807" y="942097"/>
              <a:ext cx="345862" cy="2576474"/>
            </a:xfrm>
            <a:prstGeom prst="leftBrace">
              <a:avLst/>
            </a:prstGeom>
            <a:ln>
              <a:solidFill>
                <a:srgbClr val="359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1DD98B-E192-4D0C-AD41-5994BBC738A9}"/>
                </a:ext>
              </a:extLst>
            </p:cNvPr>
            <p:cNvSpPr txBox="1"/>
            <p:nvPr/>
          </p:nvSpPr>
          <p:spPr>
            <a:xfrm>
              <a:off x="5258969" y="2050417"/>
              <a:ext cx="364510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TARGET COLUMNS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CBFBE42C-FEB6-46C8-A924-AD601DB763DC}"/>
                </a:ext>
              </a:extLst>
            </p:cNvPr>
            <p:cNvSpPr/>
            <p:nvPr/>
          </p:nvSpPr>
          <p:spPr>
            <a:xfrm rot="5400000">
              <a:off x="6403376" y="574523"/>
              <a:ext cx="310845" cy="4343400"/>
            </a:xfrm>
            <a:prstGeom prst="leftBrace">
              <a:avLst/>
            </a:prstGeom>
            <a:ln>
              <a:solidFill>
                <a:srgbClr val="359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314145-E707-4DB5-B6C2-A5D9C4490279}"/>
                </a:ext>
              </a:extLst>
            </p:cNvPr>
            <p:cNvSpPr txBox="1"/>
            <p:nvPr/>
          </p:nvSpPr>
          <p:spPr>
            <a:xfrm>
              <a:off x="3472699" y="4993033"/>
              <a:ext cx="27276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DATA VALUES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51A9A956-6569-42E1-93F7-D3BB36FFE596}"/>
                </a:ext>
              </a:extLst>
            </p:cNvPr>
            <p:cNvSpPr/>
            <p:nvPr/>
          </p:nvSpPr>
          <p:spPr>
            <a:xfrm rot="16200000" flipV="1">
              <a:off x="4630685" y="1391752"/>
              <a:ext cx="427227" cy="6553200"/>
            </a:xfrm>
            <a:prstGeom prst="leftBrace">
              <a:avLst/>
            </a:prstGeom>
            <a:ln>
              <a:solidFill>
                <a:srgbClr val="359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row: Bent 8">
              <a:extLst>
                <a:ext uri="{FF2B5EF4-FFF2-40B4-BE49-F238E27FC236}">
                  <a16:creationId xmlns:a16="http://schemas.microsoft.com/office/drawing/2014/main" id="{9A8D0051-78D9-425A-B441-525569C6A389}"/>
                </a:ext>
              </a:extLst>
            </p:cNvPr>
            <p:cNvSpPr/>
            <p:nvPr/>
          </p:nvSpPr>
          <p:spPr>
            <a:xfrm>
              <a:off x="685800" y="3007967"/>
              <a:ext cx="609600" cy="1544773"/>
            </a:xfrm>
            <a:prstGeom prst="bentArrow">
              <a:avLst/>
            </a:prstGeom>
            <a:solidFill>
              <a:srgbClr val="35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16ADA3-102E-46A7-8507-6AEFDB38CE7B}"/>
                </a:ext>
              </a:extLst>
            </p:cNvPr>
            <p:cNvSpPr txBox="1"/>
            <p:nvPr/>
          </p:nvSpPr>
          <p:spPr>
            <a:xfrm>
              <a:off x="138877" y="4592924"/>
              <a:ext cx="138512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TABLE</a:t>
              </a:r>
            </a:p>
            <a:p>
              <a:pPr algn="ctr"/>
              <a:r>
                <a:rPr lang="en-US" sz="26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NAME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04D85-AC1D-4548-9BE8-025FA8D4B937}"/>
              </a:ext>
            </a:extLst>
          </p:cNvPr>
          <p:cNvSpPr/>
          <p:nvPr/>
        </p:nvSpPr>
        <p:spPr>
          <a:xfrm>
            <a:off x="0" y="0"/>
            <a:ext cx="9144000" cy="1544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19FF7-6D2E-4593-BDC2-535E6AFCCD18}"/>
              </a:ext>
            </a:extLst>
          </p:cNvPr>
          <p:cNvSpPr txBox="1"/>
          <p:nvPr/>
        </p:nvSpPr>
        <p:spPr>
          <a:xfrm>
            <a:off x="228600" y="381000"/>
            <a:ext cx="6456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Arial Black" panose="020B0A04020102020204" pitchFamily="34" charset="0"/>
              </a:rPr>
              <a:t>Anatomy of </a:t>
            </a:r>
            <a:r>
              <a:rPr lang="en-US" sz="4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endParaRPr lang="en-US" sz="4800" b="1" dirty="0">
              <a:solidFill>
                <a:srgbClr val="3598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28BFD-AFBF-4EF2-AA2A-EDCADA19AA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Activity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this warm-up, you’ll get your feet wet by reading SQL that</a:t>
            </a:r>
          </a:p>
          <a:p>
            <a:pPr>
              <a:buFontTx/>
              <a:buChar char="-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Creates a database and a table</a:t>
            </a:r>
          </a:p>
          <a:p>
            <a:pPr>
              <a:buFontTx/>
              <a:buChar char="-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Extracts data from the table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This will help prepare you to read and modify SQL injection payloads that we study later.</a:t>
            </a:r>
          </a:p>
          <a:p>
            <a:pPr marL="0" indent="0">
              <a:buNone/>
            </a:pP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Instructions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Open the SQL fiddle at: 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https://www.db-fiddle.com/f/n9oBdA64n45LX6qQjCibBA/1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Based on the code in the left pane, how would you write SQL to…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a database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exploits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a table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ackers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nickname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columns?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Add the following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hackers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table: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hackerken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2, 'janepety4'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081C5-5AC8-4193-97CA-7B6CB059A5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Activity</a:t>
            </a:r>
            <a:r>
              <a:rPr lang="en-US" b="0" dirty="0">
                <a:latin typeface="Helvetica" panose="020B0604020202020204" pitchFamily="34" charset="0"/>
                <a:cs typeface="Helvetica" panose="020B0604020202020204" pitchFamily="34" charset="0"/>
              </a:rPr>
              <a:t>: Reading SQL (15 min.)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5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7679A2-3DCD-4936-B1B1-7687A3AB22B6}"/>
              </a:ext>
            </a:extLst>
          </p:cNvPr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54CCC-5D12-4893-B724-BE742EBF039E}"/>
              </a:ext>
            </a:extLst>
          </p:cNvPr>
          <p:cNvSpPr txBox="1"/>
          <p:nvPr/>
        </p:nvSpPr>
        <p:spPr>
          <a:xfrm>
            <a:off x="228600" y="2459504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Arial Black" panose="020B0A04020102020204" pitchFamily="34" charset="0"/>
                <a:cs typeface="Helvetica" panose="020B0604020202020204" pitchFamily="34" charset="0"/>
              </a:rPr>
              <a:t>Review</a:t>
            </a:r>
          </a:p>
          <a:p>
            <a:pPr algn="ctr"/>
            <a:r>
              <a:rPr lang="en-US" sz="6000" b="1" u="sng" dirty="0">
                <a:solidFill>
                  <a:srgbClr val="FDB072"/>
                </a:solidFill>
                <a:latin typeface="Arial Black" panose="020B0A04020102020204" pitchFamily="34" charset="0"/>
                <a:cs typeface="Helvetica" panose="020B0604020202020204" pitchFamily="34" charset="0"/>
              </a:rPr>
              <a:t>Reading SQL</a:t>
            </a:r>
          </a:p>
        </p:txBody>
      </p:sp>
    </p:spTree>
    <p:extLst>
      <p:ext uri="{BB962C8B-B14F-4D97-AF65-F5344CB8AC3E}">
        <p14:creationId xmlns:p14="http://schemas.microsoft.com/office/powerpoint/2010/main" val="241714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029740"/>
            <a:ext cx="6869289" cy="70406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WHERE Clauses</a:t>
            </a:r>
          </a:p>
        </p:txBody>
      </p:sp>
    </p:spTree>
    <p:extLst>
      <p:ext uri="{BB962C8B-B14F-4D97-AF65-F5344CB8AC3E}">
        <p14:creationId xmlns:p14="http://schemas.microsoft.com/office/powerpoint/2010/main" val="30108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03688-DD48-4BB7-97A9-6A3F639FB8B9}"/>
              </a:ext>
            </a:extLst>
          </p:cNvPr>
          <p:cNvSpPr/>
          <p:nvPr/>
        </p:nvSpPr>
        <p:spPr>
          <a:xfrm>
            <a:off x="-30126" y="4953005"/>
            <a:ext cx="9174126" cy="144779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04D85-AC1D-4548-9BE8-025FA8D4B937}"/>
              </a:ext>
            </a:extLst>
          </p:cNvPr>
          <p:cNvSpPr/>
          <p:nvPr/>
        </p:nvSpPr>
        <p:spPr>
          <a:xfrm>
            <a:off x="0" y="0"/>
            <a:ext cx="9144000" cy="1544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19FF7-6D2E-4593-BDC2-535E6AFCCD18}"/>
              </a:ext>
            </a:extLst>
          </p:cNvPr>
          <p:cNvSpPr txBox="1"/>
          <p:nvPr/>
        </p:nvSpPr>
        <p:spPr>
          <a:xfrm>
            <a:off x="228600" y="381000"/>
            <a:ext cx="8668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Arial Black" panose="020B0A04020102020204" pitchFamily="34" charset="0"/>
              </a:rPr>
              <a:t>Anatomy of </a:t>
            </a:r>
            <a:r>
              <a:rPr lang="en-US" sz="4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WHERE</a:t>
            </a:r>
            <a:endParaRPr lang="en-US" sz="4800" b="1" dirty="0">
              <a:solidFill>
                <a:srgbClr val="3598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645AD-8FA4-4A49-80A7-9C195D3F36D3}"/>
              </a:ext>
            </a:extLst>
          </p:cNvPr>
          <p:cNvGrpSpPr/>
          <p:nvPr/>
        </p:nvGrpSpPr>
        <p:grpSpPr>
          <a:xfrm>
            <a:off x="451879" y="1671697"/>
            <a:ext cx="7852071" cy="3046988"/>
            <a:chOff x="451879" y="2590800"/>
            <a:chExt cx="7852071" cy="30469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439884-3E63-468A-822E-8483A880D7C2}"/>
                </a:ext>
              </a:extLst>
            </p:cNvPr>
            <p:cNvSpPr txBox="1"/>
            <p:nvPr/>
          </p:nvSpPr>
          <p:spPr>
            <a:xfrm>
              <a:off x="3121924" y="2590800"/>
              <a:ext cx="3393878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first, last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users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first=‘Jane’;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2B58BA-FC9F-44F8-9625-12C1E3B18260}"/>
                </a:ext>
              </a:extLst>
            </p:cNvPr>
            <p:cNvSpPr txBox="1"/>
            <p:nvPr/>
          </p:nvSpPr>
          <p:spPr>
            <a:xfrm>
              <a:off x="457200" y="2667000"/>
              <a:ext cx="2394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QUERY TYPE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7344A8-F31B-4A44-AE4D-DE6143F7EABC}"/>
                </a:ext>
              </a:extLst>
            </p:cNvPr>
            <p:cNvSpPr txBox="1"/>
            <p:nvPr/>
          </p:nvSpPr>
          <p:spPr>
            <a:xfrm>
              <a:off x="6400800" y="3128665"/>
              <a:ext cx="1903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COLUMNS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656D0F-0CD9-4E5C-9655-14617D1ACED3}"/>
                </a:ext>
              </a:extLst>
            </p:cNvPr>
            <p:cNvSpPr txBox="1"/>
            <p:nvPr/>
          </p:nvSpPr>
          <p:spPr>
            <a:xfrm>
              <a:off x="451879" y="4114800"/>
              <a:ext cx="240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TABLE NAME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7C2B1A6-5A4A-4953-83ED-5C4789F9CE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2800" y="5168854"/>
          <a:ext cx="3253610" cy="106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805">
                  <a:extLst>
                    <a:ext uri="{9D8B030D-6E8A-4147-A177-3AD203B41FA5}">
                      <a16:colId xmlns:a16="http://schemas.microsoft.com/office/drawing/2014/main" val="1140279928"/>
                    </a:ext>
                  </a:extLst>
                </a:gridCol>
                <a:gridCol w="1626805">
                  <a:extLst>
                    <a:ext uri="{9D8B030D-6E8A-4147-A177-3AD203B41FA5}">
                      <a16:colId xmlns:a16="http://schemas.microsoft.com/office/drawing/2014/main" val="3612358718"/>
                    </a:ext>
                  </a:extLst>
                </a:gridCol>
              </a:tblGrid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First Name</a:t>
                      </a: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Last Name</a:t>
                      </a:r>
                    </a:p>
                  </a:txBody>
                  <a:tcPr marL="80238" marR="80238" marT="40119" marB="40119" anchor="ctr"/>
                </a:tc>
                <a:extLst>
                  <a:ext uri="{0D108BD9-81ED-4DB2-BD59-A6C34878D82A}">
                    <a16:rowId xmlns:a16="http://schemas.microsoft.com/office/drawing/2014/main" val="2501053273"/>
                  </a:ext>
                </a:extLst>
              </a:tr>
              <a:tr h="53523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Jane</a:t>
                      </a: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Doe</a:t>
                      </a:r>
                    </a:p>
                  </a:txBody>
                  <a:tcPr marL="80238" marR="80238" marT="40119" marB="40119" anchor="ctr"/>
                </a:tc>
                <a:extLst>
                  <a:ext uri="{0D108BD9-81ED-4DB2-BD59-A6C34878D82A}">
                    <a16:rowId xmlns:a16="http://schemas.microsoft.com/office/drawing/2014/main" val="30184360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06A24C-0F4A-49D2-84E7-771780709261}"/>
              </a:ext>
            </a:extLst>
          </p:cNvPr>
          <p:cNvSpPr txBox="1"/>
          <p:nvPr/>
        </p:nvSpPr>
        <p:spPr>
          <a:xfrm>
            <a:off x="451879" y="5486400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Arial Black" panose="020B0A04020102020204" pitchFamily="34" charset="0"/>
              </a:rPr>
              <a:t>RETRIEVES: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3D031-A3BE-46E2-8283-FEA7A21A77EC}"/>
              </a:ext>
            </a:extLst>
          </p:cNvPr>
          <p:cNvSpPr txBox="1"/>
          <p:nvPr/>
        </p:nvSpPr>
        <p:spPr>
          <a:xfrm>
            <a:off x="457200" y="4186535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598DB"/>
                </a:solidFill>
                <a:latin typeface="Arial Black" panose="020B0A040201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235835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03688-DD48-4BB7-97A9-6A3F639FB8B9}"/>
              </a:ext>
            </a:extLst>
          </p:cNvPr>
          <p:cNvSpPr/>
          <p:nvPr/>
        </p:nvSpPr>
        <p:spPr>
          <a:xfrm>
            <a:off x="-30126" y="4031397"/>
            <a:ext cx="9174126" cy="23694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04D85-AC1D-4548-9BE8-025FA8D4B937}"/>
              </a:ext>
            </a:extLst>
          </p:cNvPr>
          <p:cNvSpPr/>
          <p:nvPr/>
        </p:nvSpPr>
        <p:spPr>
          <a:xfrm>
            <a:off x="0" y="0"/>
            <a:ext cx="9144000" cy="1544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19FF7-6D2E-4593-BDC2-535E6AFCCD18}"/>
              </a:ext>
            </a:extLst>
          </p:cNvPr>
          <p:cNvSpPr txBox="1"/>
          <p:nvPr/>
        </p:nvSpPr>
        <p:spPr>
          <a:xfrm>
            <a:off x="228600" y="381000"/>
            <a:ext cx="6456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Arial Black" panose="020B0A04020102020204" pitchFamily="34" charset="0"/>
              </a:rPr>
              <a:t>Anatomy of </a:t>
            </a:r>
            <a:r>
              <a:rPr lang="en-US" sz="4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endParaRPr lang="en-US" sz="4800" dirty="0">
              <a:solidFill>
                <a:srgbClr val="3598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645AD-8FA4-4A49-80A7-9C195D3F36D3}"/>
              </a:ext>
            </a:extLst>
          </p:cNvPr>
          <p:cNvGrpSpPr/>
          <p:nvPr/>
        </p:nvGrpSpPr>
        <p:grpSpPr>
          <a:xfrm>
            <a:off x="451879" y="1671697"/>
            <a:ext cx="7852071" cy="2062103"/>
            <a:chOff x="451879" y="2590800"/>
            <a:chExt cx="7852071" cy="20621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439884-3E63-468A-822E-8483A880D7C2}"/>
                </a:ext>
              </a:extLst>
            </p:cNvPr>
            <p:cNvSpPr txBox="1"/>
            <p:nvPr/>
          </p:nvSpPr>
          <p:spPr>
            <a:xfrm>
              <a:off x="3121924" y="2590800"/>
              <a:ext cx="290015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DELETE FROM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users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id=1;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2B58BA-FC9F-44F8-9625-12C1E3B18260}"/>
                </a:ext>
              </a:extLst>
            </p:cNvPr>
            <p:cNvSpPr txBox="1"/>
            <p:nvPr/>
          </p:nvSpPr>
          <p:spPr>
            <a:xfrm>
              <a:off x="457200" y="2667000"/>
              <a:ext cx="2394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QUERY TYPE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7344A8-F31B-4A44-AE4D-DE6143F7EABC}"/>
                </a:ext>
              </a:extLst>
            </p:cNvPr>
            <p:cNvSpPr txBox="1"/>
            <p:nvPr/>
          </p:nvSpPr>
          <p:spPr>
            <a:xfrm>
              <a:off x="6400800" y="3128665"/>
              <a:ext cx="1903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COLUMNS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656D0F-0CD9-4E5C-9655-14617D1ACED3}"/>
                </a:ext>
              </a:extLst>
            </p:cNvPr>
            <p:cNvSpPr txBox="1"/>
            <p:nvPr/>
          </p:nvSpPr>
          <p:spPr>
            <a:xfrm>
              <a:off x="451879" y="3128903"/>
              <a:ext cx="240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TABLE NAME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E06A24C-0F4A-49D2-84E7-771780709261}"/>
              </a:ext>
            </a:extLst>
          </p:cNvPr>
          <p:cNvSpPr txBox="1"/>
          <p:nvPr/>
        </p:nvSpPr>
        <p:spPr>
          <a:xfrm>
            <a:off x="494409" y="5024735"/>
            <a:ext cx="153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Arial Black" panose="020B0A04020102020204" pitchFamily="34" charset="0"/>
              </a:rPr>
              <a:t>RESULT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3D031-A3BE-46E2-8283-FEA7A21A77EC}"/>
              </a:ext>
            </a:extLst>
          </p:cNvPr>
          <p:cNvSpPr txBox="1"/>
          <p:nvPr/>
        </p:nvSpPr>
        <p:spPr>
          <a:xfrm>
            <a:off x="457200" y="3200400"/>
            <a:ext cx="2151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598DB"/>
                </a:solidFill>
                <a:latin typeface="Arial Black" panose="020B0A04020102020204" pitchFamily="34" charset="0"/>
              </a:rPr>
              <a:t>SEARCH</a:t>
            </a:r>
          </a:p>
          <a:p>
            <a:r>
              <a:rPr lang="en-US" sz="2400" dirty="0">
                <a:solidFill>
                  <a:srgbClr val="3598DB"/>
                </a:solidFill>
                <a:latin typeface="Arial Black" panose="020B0A04020102020204" pitchFamily="34" charset="0"/>
              </a:rPr>
              <a:t>CONDITION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140B1A-0AB9-4707-8BFE-AA7A935516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6894" y="4492616"/>
          <a:ext cx="5087056" cy="1446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906">
                  <a:extLst>
                    <a:ext uri="{9D8B030D-6E8A-4147-A177-3AD203B41FA5}">
                      <a16:colId xmlns:a16="http://schemas.microsoft.com/office/drawing/2014/main" val="561417267"/>
                    </a:ext>
                  </a:extLst>
                </a:gridCol>
                <a:gridCol w="1834012">
                  <a:extLst>
                    <a:ext uri="{9D8B030D-6E8A-4147-A177-3AD203B41FA5}">
                      <a16:colId xmlns:a16="http://schemas.microsoft.com/office/drawing/2014/main" val="2409428519"/>
                    </a:ext>
                  </a:extLst>
                </a:gridCol>
                <a:gridCol w="1368069">
                  <a:extLst>
                    <a:ext uri="{9D8B030D-6E8A-4147-A177-3AD203B41FA5}">
                      <a16:colId xmlns:a16="http://schemas.microsoft.com/office/drawing/2014/main" val="2702900717"/>
                    </a:ext>
                  </a:extLst>
                </a:gridCol>
                <a:gridCol w="1368069">
                  <a:extLst>
                    <a:ext uri="{9D8B030D-6E8A-4147-A177-3AD203B41FA5}">
                      <a16:colId xmlns:a16="http://schemas.microsoft.com/office/drawing/2014/main" val="2422110212"/>
                    </a:ext>
                  </a:extLst>
                </a:gridCol>
              </a:tblGrid>
              <a:tr h="47789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ID</a:t>
                      </a:r>
                    </a:p>
                  </a:txBody>
                  <a:tcPr marL="75119" marR="75119" marT="37559" marB="375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First Name</a:t>
                      </a:r>
                    </a:p>
                  </a:txBody>
                  <a:tcPr marL="75119" marR="75119" marT="37559" marB="375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Last Name</a:t>
                      </a:r>
                    </a:p>
                  </a:txBody>
                  <a:tcPr marL="75119" marR="75119" marT="37559" marB="375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Department</a:t>
                      </a:r>
                    </a:p>
                  </a:txBody>
                  <a:tcPr marL="75119" marR="75119" marT="37559" marB="37559" anchor="ctr"/>
                </a:tc>
                <a:extLst>
                  <a:ext uri="{0D108BD9-81ED-4DB2-BD59-A6C34878D82A}">
                    <a16:rowId xmlns:a16="http://schemas.microsoft.com/office/drawing/2014/main" val="996766553"/>
                  </a:ext>
                </a:extLst>
              </a:tr>
              <a:tr h="48453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75119" marR="75119" marT="37559" marB="375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Bob</a:t>
                      </a:r>
                    </a:p>
                  </a:txBody>
                  <a:tcPr marL="75119" marR="75119" marT="37559" marB="375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Competent</a:t>
                      </a:r>
                    </a:p>
                  </a:txBody>
                  <a:tcPr marL="75119" marR="75119" marT="37559" marB="375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Marketing</a:t>
                      </a:r>
                    </a:p>
                  </a:txBody>
                  <a:tcPr marL="75119" marR="75119" marT="37559" marB="37559" anchor="ctr"/>
                </a:tc>
                <a:extLst>
                  <a:ext uri="{0D108BD9-81ED-4DB2-BD59-A6C34878D82A}">
                    <a16:rowId xmlns:a16="http://schemas.microsoft.com/office/drawing/2014/main" val="391910027"/>
                  </a:ext>
                </a:extLst>
              </a:tr>
              <a:tr h="48453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75119" marR="75119" marT="37559" marB="375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Jon</a:t>
                      </a:r>
                    </a:p>
                  </a:txBody>
                  <a:tcPr marL="75119" marR="75119" marT="37559" marB="375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Rolls</a:t>
                      </a:r>
                    </a:p>
                  </a:txBody>
                  <a:tcPr marL="75119" marR="75119" marT="37559" marB="375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Modeling</a:t>
                      </a:r>
                    </a:p>
                  </a:txBody>
                  <a:tcPr marL="75119" marR="75119" marT="37559" marB="37559" anchor="ctr"/>
                </a:tc>
                <a:extLst>
                  <a:ext uri="{0D108BD9-81ED-4DB2-BD59-A6C34878D82A}">
                    <a16:rowId xmlns:a16="http://schemas.microsoft.com/office/drawing/2014/main" val="145545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6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03688-DD48-4BB7-97A9-6A3F639FB8B9}"/>
              </a:ext>
            </a:extLst>
          </p:cNvPr>
          <p:cNvSpPr/>
          <p:nvPr/>
        </p:nvSpPr>
        <p:spPr>
          <a:xfrm>
            <a:off x="-30126" y="4572001"/>
            <a:ext cx="9174126" cy="1828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04D85-AC1D-4548-9BE8-025FA8D4B937}"/>
              </a:ext>
            </a:extLst>
          </p:cNvPr>
          <p:cNvSpPr/>
          <p:nvPr/>
        </p:nvSpPr>
        <p:spPr>
          <a:xfrm>
            <a:off x="0" y="0"/>
            <a:ext cx="9144000" cy="1544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19FF7-6D2E-4593-BDC2-535E6AFCCD18}"/>
              </a:ext>
            </a:extLst>
          </p:cNvPr>
          <p:cNvSpPr txBox="1"/>
          <p:nvPr/>
        </p:nvSpPr>
        <p:spPr>
          <a:xfrm>
            <a:off x="228600" y="381000"/>
            <a:ext cx="6456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Arial Black" panose="020B0A04020102020204" pitchFamily="34" charset="0"/>
              </a:rPr>
              <a:t>Anatomy of </a:t>
            </a:r>
            <a:r>
              <a:rPr lang="en-US" sz="4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endParaRPr lang="en-US" sz="4800" dirty="0">
              <a:solidFill>
                <a:srgbClr val="3598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645AD-8FA4-4A49-80A7-9C195D3F36D3}"/>
              </a:ext>
            </a:extLst>
          </p:cNvPr>
          <p:cNvGrpSpPr/>
          <p:nvPr/>
        </p:nvGrpSpPr>
        <p:grpSpPr>
          <a:xfrm>
            <a:off x="451879" y="1671697"/>
            <a:ext cx="6804510" cy="2554545"/>
            <a:chOff x="451879" y="2590800"/>
            <a:chExt cx="6804510" cy="255454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439884-3E63-468A-822E-8483A880D7C2}"/>
                </a:ext>
              </a:extLst>
            </p:cNvPr>
            <p:cNvSpPr txBox="1"/>
            <p:nvPr/>
          </p:nvSpPr>
          <p:spPr>
            <a:xfrm>
              <a:off x="3121924" y="2590800"/>
              <a:ext cx="4134465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users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last=‘Fonda’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first=‘Jane’;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2B58BA-FC9F-44F8-9625-12C1E3B18260}"/>
                </a:ext>
              </a:extLst>
            </p:cNvPr>
            <p:cNvSpPr txBox="1"/>
            <p:nvPr/>
          </p:nvSpPr>
          <p:spPr>
            <a:xfrm>
              <a:off x="457200" y="2667000"/>
              <a:ext cx="2394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QUERY TYPE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656D0F-0CD9-4E5C-9655-14617D1ACED3}"/>
                </a:ext>
              </a:extLst>
            </p:cNvPr>
            <p:cNvSpPr txBox="1"/>
            <p:nvPr/>
          </p:nvSpPr>
          <p:spPr>
            <a:xfrm>
              <a:off x="451879" y="3168134"/>
              <a:ext cx="240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TABLE NAME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E06A24C-0F4A-49D2-84E7-771780709261}"/>
              </a:ext>
            </a:extLst>
          </p:cNvPr>
          <p:cNvSpPr txBox="1"/>
          <p:nvPr/>
        </p:nvSpPr>
        <p:spPr>
          <a:xfrm>
            <a:off x="451879" y="5100935"/>
            <a:ext cx="1775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Arial Black" panose="020B0A04020102020204" pitchFamily="34" charset="0"/>
              </a:rPr>
              <a:t>UPDATES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3D031-A3BE-46E2-8283-FEA7A21A77EC}"/>
              </a:ext>
            </a:extLst>
          </p:cNvPr>
          <p:cNvSpPr txBox="1"/>
          <p:nvPr/>
        </p:nvSpPr>
        <p:spPr>
          <a:xfrm>
            <a:off x="457200" y="3741003"/>
            <a:ext cx="2151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598DB"/>
                </a:solidFill>
                <a:latin typeface="Arial Black" panose="020B0A04020102020204" pitchFamily="34" charset="0"/>
              </a:rPr>
              <a:t>SEARCH</a:t>
            </a:r>
          </a:p>
          <a:p>
            <a:r>
              <a:rPr lang="en-US" sz="2400" dirty="0">
                <a:solidFill>
                  <a:srgbClr val="3598DB"/>
                </a:solidFill>
                <a:latin typeface="Arial Black" panose="020B0A04020102020204" pitchFamily="34" charset="0"/>
              </a:rPr>
              <a:t>CONDITION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AD745D-95ED-4E28-B9DD-2ABD24F41B47}"/>
              </a:ext>
            </a:extLst>
          </p:cNvPr>
          <p:cNvSpPr txBox="1"/>
          <p:nvPr/>
        </p:nvSpPr>
        <p:spPr>
          <a:xfrm>
            <a:off x="457200" y="2738735"/>
            <a:ext cx="1552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598DB"/>
                </a:solidFill>
                <a:latin typeface="Arial Black" panose="020B0A04020102020204" pitchFamily="34" charset="0"/>
              </a:rPr>
              <a:t>UPDATE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1DB408-4D5B-4C50-891B-C6AE4595A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12195"/>
              </p:ext>
            </p:extLst>
          </p:nvPr>
        </p:nvGraphicFramePr>
        <p:xfrm>
          <a:off x="3214862" y="4730970"/>
          <a:ext cx="3948588" cy="1561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63">
                  <a:extLst>
                    <a:ext uri="{9D8B030D-6E8A-4147-A177-3AD203B41FA5}">
                      <a16:colId xmlns:a16="http://schemas.microsoft.com/office/drawing/2014/main" val="561417267"/>
                    </a:ext>
                  </a:extLst>
                </a:gridCol>
                <a:gridCol w="1551231">
                  <a:extLst>
                    <a:ext uri="{9D8B030D-6E8A-4147-A177-3AD203B41FA5}">
                      <a16:colId xmlns:a16="http://schemas.microsoft.com/office/drawing/2014/main" val="2409428519"/>
                    </a:ext>
                  </a:extLst>
                </a:gridCol>
                <a:gridCol w="987147">
                  <a:extLst>
                    <a:ext uri="{9D8B030D-6E8A-4147-A177-3AD203B41FA5}">
                      <a16:colId xmlns:a16="http://schemas.microsoft.com/office/drawing/2014/main" val="2702900717"/>
                    </a:ext>
                  </a:extLst>
                </a:gridCol>
                <a:gridCol w="987147">
                  <a:extLst>
                    <a:ext uri="{9D8B030D-6E8A-4147-A177-3AD203B41FA5}">
                      <a16:colId xmlns:a16="http://schemas.microsoft.com/office/drawing/2014/main" val="2422110212"/>
                    </a:ext>
                  </a:extLst>
                </a:gridCol>
              </a:tblGrid>
              <a:tr h="38646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ID</a:t>
                      </a:r>
                    </a:p>
                  </a:txBody>
                  <a:tcPr marL="60747" marR="60747" marT="30374" marB="30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First Name</a:t>
                      </a:r>
                    </a:p>
                  </a:txBody>
                  <a:tcPr marL="60747" marR="60747" marT="30374" marB="30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Last Name</a:t>
                      </a:r>
                    </a:p>
                  </a:txBody>
                  <a:tcPr marL="60747" marR="60747" marT="30374" marB="30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Department</a:t>
                      </a:r>
                    </a:p>
                  </a:txBody>
                  <a:tcPr marL="60747" marR="60747" marT="30374" marB="30374" anchor="ctr"/>
                </a:tc>
                <a:extLst>
                  <a:ext uri="{0D108BD9-81ED-4DB2-BD59-A6C34878D82A}">
                    <a16:rowId xmlns:a16="http://schemas.microsoft.com/office/drawing/2014/main" val="996766553"/>
                  </a:ext>
                </a:extLst>
              </a:tr>
              <a:tr h="39183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0747" marR="60747" marT="30374" marB="30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Jane</a:t>
                      </a:r>
                    </a:p>
                  </a:txBody>
                  <a:tcPr marL="60747" marR="60747" marT="30374" marB="30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sngStrike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Doe</a:t>
                      </a:r>
                      <a:r>
                        <a:rPr lang="en-US" sz="12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Fonda</a:t>
                      </a:r>
                    </a:p>
                  </a:txBody>
                  <a:tcPr marL="60747" marR="60747" marT="30374" marB="30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Security</a:t>
                      </a:r>
                    </a:p>
                  </a:txBody>
                  <a:tcPr marL="60747" marR="60747" marT="30374" marB="30374" anchor="ctr"/>
                </a:tc>
                <a:extLst>
                  <a:ext uri="{0D108BD9-81ED-4DB2-BD59-A6C34878D82A}">
                    <a16:rowId xmlns:a16="http://schemas.microsoft.com/office/drawing/2014/main" val="2903882069"/>
                  </a:ext>
                </a:extLst>
              </a:tr>
              <a:tr h="39183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0747" marR="60747" marT="30374" marB="30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Bob</a:t>
                      </a:r>
                    </a:p>
                  </a:txBody>
                  <a:tcPr marL="60747" marR="60747" marT="30374" marB="30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Competent</a:t>
                      </a:r>
                    </a:p>
                  </a:txBody>
                  <a:tcPr marL="60747" marR="60747" marT="30374" marB="30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Marketing</a:t>
                      </a:r>
                    </a:p>
                  </a:txBody>
                  <a:tcPr marL="60747" marR="60747" marT="30374" marB="30374" anchor="ctr"/>
                </a:tc>
                <a:extLst>
                  <a:ext uri="{0D108BD9-81ED-4DB2-BD59-A6C34878D82A}">
                    <a16:rowId xmlns:a16="http://schemas.microsoft.com/office/drawing/2014/main" val="391910027"/>
                  </a:ext>
                </a:extLst>
              </a:tr>
              <a:tr h="39183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0747" marR="60747" marT="30374" marB="30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Jon</a:t>
                      </a:r>
                    </a:p>
                  </a:txBody>
                  <a:tcPr marL="60747" marR="60747" marT="30374" marB="30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Rolls</a:t>
                      </a:r>
                    </a:p>
                  </a:txBody>
                  <a:tcPr marL="60747" marR="60747" marT="30374" marB="303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Modeling</a:t>
                      </a:r>
                    </a:p>
                  </a:txBody>
                  <a:tcPr marL="60747" marR="60747" marT="30374" marB="30374" anchor="ctr"/>
                </a:tc>
                <a:extLst>
                  <a:ext uri="{0D108BD9-81ED-4DB2-BD59-A6C34878D82A}">
                    <a16:rowId xmlns:a16="http://schemas.microsoft.com/office/drawing/2014/main" val="145545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1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28BFD-AFBF-4EF2-AA2A-EDCADA19AA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Activity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this warm-up, you’ll write SQL queries to manually insert records into a database.</a:t>
            </a:r>
          </a:p>
          <a:p>
            <a:pPr marL="0" indent="0">
              <a:buNone/>
            </a:pP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Instructions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Open the starter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TableRows_unsolved.py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Using the instructor demo as a starting point, write SQL code that will insert the following records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columns of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table.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(‘Mahogany’, 200)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(‘Maple’, 150)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(‘Oak’, 210)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Commit your changes to the database.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After inserting the above records, 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query to verify your insert statements.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Refer to the instructor demo for reference!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081C5-5AC8-4193-97CA-7B6CB059A5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Activity</a:t>
            </a:r>
            <a:r>
              <a:rPr lang="en-US" b="0" dirty="0">
                <a:latin typeface="Helvetica" panose="020B0604020202020204" pitchFamily="34" charset="0"/>
                <a:cs typeface="Helvetica" panose="020B0604020202020204" pitchFamily="34" charset="0"/>
              </a:rPr>
              <a:t>: First Steps with SQL (20 min.)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7679A2-3DCD-4936-B1B1-7687A3AB22B6}"/>
              </a:ext>
            </a:extLst>
          </p:cNvPr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54CCC-5D12-4893-B724-BE742EBF039E}"/>
              </a:ext>
            </a:extLst>
          </p:cNvPr>
          <p:cNvSpPr txBox="1"/>
          <p:nvPr/>
        </p:nvSpPr>
        <p:spPr>
          <a:xfrm>
            <a:off x="228600" y="2459504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Arial Black" panose="020B0A04020102020204" pitchFamily="34" charset="0"/>
                <a:cs typeface="Helvetica" panose="020B0604020202020204" pitchFamily="34" charset="0"/>
              </a:rPr>
              <a:t>Review</a:t>
            </a:r>
          </a:p>
          <a:p>
            <a:pPr algn="ctr"/>
            <a:r>
              <a:rPr lang="en-US" sz="6000" b="1" u="sng" dirty="0">
                <a:solidFill>
                  <a:srgbClr val="FDB072"/>
                </a:solidFill>
                <a:latin typeface="Arial Black" panose="020B0A04020102020204" pitchFamily="34" charset="0"/>
                <a:cs typeface="Helvetica" panose="020B0604020202020204" pitchFamily="34" charset="0"/>
              </a:rPr>
              <a:t>First Steps w/ SQL</a:t>
            </a:r>
          </a:p>
        </p:txBody>
      </p:sp>
    </p:spTree>
    <p:extLst>
      <p:ext uri="{BB962C8B-B14F-4D97-AF65-F5344CB8AC3E}">
        <p14:creationId xmlns:p14="http://schemas.microsoft.com/office/powerpoint/2010/main" val="2819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029740"/>
            <a:ext cx="6869289" cy="70406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166571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029740"/>
            <a:ext cx="7086601" cy="70406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Detecting XSS with Burp Suite</a:t>
            </a:r>
          </a:p>
        </p:txBody>
      </p:sp>
    </p:spTree>
    <p:extLst>
      <p:ext uri="{BB962C8B-B14F-4D97-AF65-F5344CB8AC3E}">
        <p14:creationId xmlns:p14="http://schemas.microsoft.com/office/powerpoint/2010/main" val="68814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03688-DD48-4BB7-97A9-6A3F639FB8B9}"/>
              </a:ext>
            </a:extLst>
          </p:cNvPr>
          <p:cNvSpPr/>
          <p:nvPr/>
        </p:nvSpPr>
        <p:spPr>
          <a:xfrm>
            <a:off x="-30126" y="4718685"/>
            <a:ext cx="9174126" cy="16821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04D85-AC1D-4548-9BE8-025FA8D4B937}"/>
              </a:ext>
            </a:extLst>
          </p:cNvPr>
          <p:cNvSpPr/>
          <p:nvPr/>
        </p:nvSpPr>
        <p:spPr>
          <a:xfrm>
            <a:off x="0" y="0"/>
            <a:ext cx="9144000" cy="1544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19FF7-6D2E-4593-BDC2-535E6AFCCD18}"/>
              </a:ext>
            </a:extLst>
          </p:cNvPr>
          <p:cNvSpPr txBox="1"/>
          <p:nvPr/>
        </p:nvSpPr>
        <p:spPr>
          <a:xfrm>
            <a:off x="228600" y="381000"/>
            <a:ext cx="4982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Arial Black" panose="020B0A04020102020204" pitchFamily="34" charset="0"/>
              </a:rPr>
              <a:t>Anatomy of </a:t>
            </a:r>
            <a:r>
              <a:rPr lang="en-US" sz="4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US" sz="4800" b="1" dirty="0">
              <a:solidFill>
                <a:srgbClr val="3598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645AD-8FA4-4A49-80A7-9C195D3F36D3}"/>
              </a:ext>
            </a:extLst>
          </p:cNvPr>
          <p:cNvGrpSpPr/>
          <p:nvPr/>
        </p:nvGrpSpPr>
        <p:grpSpPr>
          <a:xfrm>
            <a:off x="451879" y="1671697"/>
            <a:ext cx="7852071" cy="3046988"/>
            <a:chOff x="451879" y="2590800"/>
            <a:chExt cx="7852071" cy="30469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439884-3E63-468A-822E-8483A880D7C2}"/>
                </a:ext>
              </a:extLst>
            </p:cNvPr>
            <p:cNvSpPr txBox="1"/>
            <p:nvPr/>
          </p:nvSpPr>
          <p:spPr>
            <a:xfrm>
              <a:off x="3121924" y="2590800"/>
              <a:ext cx="4628190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first, last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users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 first=‘Jane’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first=‘Bob’;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2B58BA-FC9F-44F8-9625-12C1E3B18260}"/>
                </a:ext>
              </a:extLst>
            </p:cNvPr>
            <p:cNvSpPr txBox="1"/>
            <p:nvPr/>
          </p:nvSpPr>
          <p:spPr>
            <a:xfrm>
              <a:off x="457200" y="2667000"/>
              <a:ext cx="2394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QUERY TYPE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7344A8-F31B-4A44-AE4D-DE6143F7EABC}"/>
                </a:ext>
              </a:extLst>
            </p:cNvPr>
            <p:cNvSpPr txBox="1"/>
            <p:nvPr/>
          </p:nvSpPr>
          <p:spPr>
            <a:xfrm>
              <a:off x="6400800" y="3128665"/>
              <a:ext cx="1903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COLUMNS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656D0F-0CD9-4E5C-9655-14617D1ACED3}"/>
                </a:ext>
              </a:extLst>
            </p:cNvPr>
            <p:cNvSpPr txBox="1"/>
            <p:nvPr/>
          </p:nvSpPr>
          <p:spPr>
            <a:xfrm>
              <a:off x="451879" y="4114800"/>
              <a:ext cx="240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TABLE NAME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7C2B1A6-5A4A-4953-83ED-5C4789F9C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34141"/>
              </p:ext>
            </p:extLst>
          </p:nvPr>
        </p:nvGraphicFramePr>
        <p:xfrm>
          <a:off x="3352800" y="4930718"/>
          <a:ext cx="3253610" cy="1317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805">
                  <a:extLst>
                    <a:ext uri="{9D8B030D-6E8A-4147-A177-3AD203B41FA5}">
                      <a16:colId xmlns:a16="http://schemas.microsoft.com/office/drawing/2014/main" val="1140279928"/>
                    </a:ext>
                  </a:extLst>
                </a:gridCol>
                <a:gridCol w="1626805">
                  <a:extLst>
                    <a:ext uri="{9D8B030D-6E8A-4147-A177-3AD203B41FA5}">
                      <a16:colId xmlns:a16="http://schemas.microsoft.com/office/drawing/2014/main" val="3612358718"/>
                    </a:ext>
                  </a:extLst>
                </a:gridCol>
              </a:tblGrid>
              <a:tr h="43519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First Name</a:t>
                      </a: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Last Name</a:t>
                      </a:r>
                    </a:p>
                  </a:txBody>
                  <a:tcPr marL="80238" marR="80238" marT="40119" marB="40119" anchor="ctr"/>
                </a:tc>
                <a:extLst>
                  <a:ext uri="{0D108BD9-81ED-4DB2-BD59-A6C34878D82A}">
                    <a16:rowId xmlns:a16="http://schemas.microsoft.com/office/drawing/2014/main" val="2501053273"/>
                  </a:ext>
                </a:extLst>
              </a:tr>
              <a:tr h="44124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Jane</a:t>
                      </a: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Doe</a:t>
                      </a:r>
                    </a:p>
                  </a:txBody>
                  <a:tcPr marL="80238" marR="80238" marT="40119" marB="40119" anchor="ctr"/>
                </a:tc>
                <a:extLst>
                  <a:ext uri="{0D108BD9-81ED-4DB2-BD59-A6C34878D82A}">
                    <a16:rowId xmlns:a16="http://schemas.microsoft.com/office/drawing/2014/main" val="3018436078"/>
                  </a:ext>
                </a:extLst>
              </a:tr>
              <a:tr h="44124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Bob</a:t>
                      </a: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Competent</a:t>
                      </a:r>
                    </a:p>
                  </a:txBody>
                  <a:tcPr marL="80238" marR="80238" marT="40119" marB="40119" anchor="ctr"/>
                </a:tc>
                <a:extLst>
                  <a:ext uri="{0D108BD9-81ED-4DB2-BD59-A6C34878D82A}">
                    <a16:rowId xmlns:a16="http://schemas.microsoft.com/office/drawing/2014/main" val="13795088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06A24C-0F4A-49D2-84E7-771780709261}"/>
              </a:ext>
            </a:extLst>
          </p:cNvPr>
          <p:cNvSpPr txBox="1"/>
          <p:nvPr/>
        </p:nvSpPr>
        <p:spPr>
          <a:xfrm>
            <a:off x="451879" y="5338766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Arial Black" panose="020B0A04020102020204" pitchFamily="34" charset="0"/>
              </a:rPr>
              <a:t>RETRIEVES: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3D031-A3BE-46E2-8283-FEA7A21A77EC}"/>
              </a:ext>
            </a:extLst>
          </p:cNvPr>
          <p:cNvSpPr txBox="1"/>
          <p:nvPr/>
        </p:nvSpPr>
        <p:spPr>
          <a:xfrm>
            <a:off x="457200" y="4186535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598DB"/>
                </a:solidFill>
                <a:latin typeface="Arial Black" panose="020B0A040201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21280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03688-DD48-4BB7-97A9-6A3F639FB8B9}"/>
              </a:ext>
            </a:extLst>
          </p:cNvPr>
          <p:cNvSpPr/>
          <p:nvPr/>
        </p:nvSpPr>
        <p:spPr>
          <a:xfrm>
            <a:off x="-30126" y="4953005"/>
            <a:ext cx="9174126" cy="144779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04D85-AC1D-4548-9BE8-025FA8D4B937}"/>
              </a:ext>
            </a:extLst>
          </p:cNvPr>
          <p:cNvSpPr/>
          <p:nvPr/>
        </p:nvSpPr>
        <p:spPr>
          <a:xfrm>
            <a:off x="0" y="0"/>
            <a:ext cx="9144000" cy="1544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19FF7-6D2E-4593-BDC2-535E6AFCCD18}"/>
              </a:ext>
            </a:extLst>
          </p:cNvPr>
          <p:cNvSpPr txBox="1"/>
          <p:nvPr/>
        </p:nvSpPr>
        <p:spPr>
          <a:xfrm>
            <a:off x="228600" y="381000"/>
            <a:ext cx="5350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Arial Black" panose="020B0A04020102020204" pitchFamily="34" charset="0"/>
              </a:rPr>
              <a:t>Anatomy of </a:t>
            </a:r>
            <a:r>
              <a:rPr lang="en-US" sz="4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endParaRPr lang="en-US" sz="4800" b="1" dirty="0">
              <a:solidFill>
                <a:srgbClr val="3598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645AD-8FA4-4A49-80A7-9C195D3F36D3}"/>
              </a:ext>
            </a:extLst>
          </p:cNvPr>
          <p:cNvGrpSpPr/>
          <p:nvPr/>
        </p:nvGrpSpPr>
        <p:grpSpPr>
          <a:xfrm>
            <a:off x="451879" y="1671697"/>
            <a:ext cx="7852071" cy="3046988"/>
            <a:chOff x="451879" y="2590800"/>
            <a:chExt cx="7852071" cy="30469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439884-3E63-468A-822E-8483A880D7C2}"/>
                </a:ext>
              </a:extLst>
            </p:cNvPr>
            <p:cNvSpPr txBox="1"/>
            <p:nvPr/>
          </p:nvSpPr>
          <p:spPr>
            <a:xfrm>
              <a:off x="3121924" y="2590800"/>
              <a:ext cx="4875053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first, last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users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 first=‘Jane’ 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 last=‘Doe’;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2B58BA-FC9F-44F8-9625-12C1E3B18260}"/>
                </a:ext>
              </a:extLst>
            </p:cNvPr>
            <p:cNvSpPr txBox="1"/>
            <p:nvPr/>
          </p:nvSpPr>
          <p:spPr>
            <a:xfrm>
              <a:off x="457200" y="2667000"/>
              <a:ext cx="2394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QUERY TYPE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7344A8-F31B-4A44-AE4D-DE6143F7EABC}"/>
                </a:ext>
              </a:extLst>
            </p:cNvPr>
            <p:cNvSpPr txBox="1"/>
            <p:nvPr/>
          </p:nvSpPr>
          <p:spPr>
            <a:xfrm>
              <a:off x="6400800" y="3128665"/>
              <a:ext cx="1903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COLUMNS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656D0F-0CD9-4E5C-9655-14617D1ACED3}"/>
                </a:ext>
              </a:extLst>
            </p:cNvPr>
            <p:cNvSpPr txBox="1"/>
            <p:nvPr/>
          </p:nvSpPr>
          <p:spPr>
            <a:xfrm>
              <a:off x="451879" y="4114800"/>
              <a:ext cx="240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598DB"/>
                  </a:solidFill>
                  <a:latin typeface="Arial Black" panose="020B0A04020102020204" pitchFamily="34" charset="0"/>
                </a:rPr>
                <a:t>TABLE NAME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7C2B1A6-5A4A-4953-83ED-5C4789F9CE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2800" y="5168854"/>
          <a:ext cx="3253610" cy="106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805">
                  <a:extLst>
                    <a:ext uri="{9D8B030D-6E8A-4147-A177-3AD203B41FA5}">
                      <a16:colId xmlns:a16="http://schemas.microsoft.com/office/drawing/2014/main" val="1140279928"/>
                    </a:ext>
                  </a:extLst>
                </a:gridCol>
                <a:gridCol w="1626805">
                  <a:extLst>
                    <a:ext uri="{9D8B030D-6E8A-4147-A177-3AD203B41FA5}">
                      <a16:colId xmlns:a16="http://schemas.microsoft.com/office/drawing/2014/main" val="3612358718"/>
                    </a:ext>
                  </a:extLst>
                </a:gridCol>
              </a:tblGrid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First Name</a:t>
                      </a: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Last Name</a:t>
                      </a:r>
                    </a:p>
                  </a:txBody>
                  <a:tcPr marL="80238" marR="80238" marT="40119" marB="40119" anchor="ctr"/>
                </a:tc>
                <a:extLst>
                  <a:ext uri="{0D108BD9-81ED-4DB2-BD59-A6C34878D82A}">
                    <a16:rowId xmlns:a16="http://schemas.microsoft.com/office/drawing/2014/main" val="2501053273"/>
                  </a:ext>
                </a:extLst>
              </a:tr>
              <a:tr h="53523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Jane</a:t>
                      </a:r>
                    </a:p>
                  </a:txBody>
                  <a:tcPr marL="80238" marR="80238" marT="40119" marB="40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Doe</a:t>
                      </a:r>
                    </a:p>
                  </a:txBody>
                  <a:tcPr marL="80238" marR="80238" marT="40119" marB="40119" anchor="ctr"/>
                </a:tc>
                <a:extLst>
                  <a:ext uri="{0D108BD9-81ED-4DB2-BD59-A6C34878D82A}">
                    <a16:rowId xmlns:a16="http://schemas.microsoft.com/office/drawing/2014/main" val="30184360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06A24C-0F4A-49D2-84E7-771780709261}"/>
              </a:ext>
            </a:extLst>
          </p:cNvPr>
          <p:cNvSpPr txBox="1"/>
          <p:nvPr/>
        </p:nvSpPr>
        <p:spPr>
          <a:xfrm>
            <a:off x="451879" y="5486400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Arial Black" panose="020B0A04020102020204" pitchFamily="34" charset="0"/>
              </a:rPr>
              <a:t>RETRIEVES: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3D031-A3BE-46E2-8283-FEA7A21A77EC}"/>
              </a:ext>
            </a:extLst>
          </p:cNvPr>
          <p:cNvSpPr txBox="1"/>
          <p:nvPr/>
        </p:nvSpPr>
        <p:spPr>
          <a:xfrm>
            <a:off x="457200" y="4186535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598DB"/>
                </a:solidFill>
                <a:latin typeface="Arial Black" panose="020B0A040201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386513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28BFD-AFBF-4EF2-AA2A-EDCADA19AA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Activity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this warm-up, you’ll write conditional SQL with OR and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These keywords are crucial for the classic login bypass you’ll study next.</a:t>
            </a:r>
          </a:p>
          <a:p>
            <a:pPr marL="0" indent="0">
              <a:buNone/>
            </a:pP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Instructions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Refer to the instructions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sent via Slack.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081C5-5AC8-4193-97CA-7B6CB059A5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Activity</a:t>
            </a:r>
            <a:r>
              <a:rPr lang="en-US" b="0" dirty="0">
                <a:latin typeface="Helvetica" panose="020B0604020202020204" pitchFamily="34" charset="0"/>
                <a:cs typeface="Helvetica" panose="020B0604020202020204" pitchFamily="34" charset="0"/>
              </a:rPr>
              <a:t>: Conditionals (15 min.)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8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7679A2-3DCD-4936-B1B1-7687A3AB22B6}"/>
              </a:ext>
            </a:extLst>
          </p:cNvPr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54CCC-5D12-4893-B724-BE742EBF039E}"/>
              </a:ext>
            </a:extLst>
          </p:cNvPr>
          <p:cNvSpPr txBox="1"/>
          <p:nvPr/>
        </p:nvSpPr>
        <p:spPr>
          <a:xfrm>
            <a:off x="228600" y="2459504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Arial Black" panose="020B0A04020102020204" pitchFamily="34" charset="0"/>
                <a:cs typeface="Helvetica" panose="020B0604020202020204" pitchFamily="34" charset="0"/>
              </a:rPr>
              <a:t>Review</a:t>
            </a:r>
          </a:p>
          <a:p>
            <a:pPr algn="ctr"/>
            <a:r>
              <a:rPr lang="en-US" sz="6000" b="1" u="sng" dirty="0">
                <a:solidFill>
                  <a:srgbClr val="FDB072"/>
                </a:solidFill>
                <a:latin typeface="Arial Black" panose="020B0A04020102020204" pitchFamily="34" charset="0"/>
                <a:cs typeface="Helvetica" panose="020B0604020202020204" pitchFamily="34" charset="0"/>
              </a:rPr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20061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029740"/>
            <a:ext cx="6869289" cy="70406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2375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3541-9EE4-3243-83E0-C2EC776C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Using Intruder to Automate Testing for XSS Vulnerability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74F95-21E5-7D4C-8F96-6DCB27DFE9DA}"/>
              </a:ext>
            </a:extLst>
          </p:cNvPr>
          <p:cNvSpPr txBox="1"/>
          <p:nvPr/>
        </p:nvSpPr>
        <p:spPr>
          <a:xfrm>
            <a:off x="304800" y="838200"/>
            <a:ext cx="80213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solidFill>
                  <a:srgbClr val="1E4B87"/>
                </a:solidFill>
              </a:rPr>
              <a:t>1. Capture a request sent through a potentially vulnerable form</a:t>
            </a:r>
            <a:br>
              <a:rPr lang="en-US" sz="3000" b="1" i="1" dirty="0">
                <a:solidFill>
                  <a:srgbClr val="1E4B87"/>
                </a:solidFill>
              </a:rPr>
            </a:br>
            <a:endParaRPr lang="en-US" sz="3000" b="1" i="1" dirty="0">
              <a:solidFill>
                <a:srgbClr val="1E4B87"/>
              </a:solidFill>
            </a:endParaRPr>
          </a:p>
          <a:p>
            <a:r>
              <a:rPr lang="en-US" sz="3000" b="1" i="1" dirty="0">
                <a:solidFill>
                  <a:srgbClr val="1E4B87"/>
                </a:solidFill>
              </a:rPr>
              <a:t>2. Mark request data parameters for substitution</a:t>
            </a:r>
            <a:br>
              <a:rPr lang="en-US" sz="3000" b="1" i="1" dirty="0">
                <a:solidFill>
                  <a:srgbClr val="1E4B87"/>
                </a:solidFill>
              </a:rPr>
            </a:br>
            <a:endParaRPr lang="en-US" sz="3000" b="1" i="1" dirty="0">
              <a:solidFill>
                <a:srgbClr val="1E4B87"/>
              </a:solidFill>
            </a:endParaRPr>
          </a:p>
          <a:p>
            <a:r>
              <a:rPr lang="en-US" sz="3000" b="1" i="1" dirty="0">
                <a:solidFill>
                  <a:srgbClr val="1E4B87"/>
                </a:solidFill>
              </a:rPr>
              <a:t>3. Paste a set of XSS snippets as payloads</a:t>
            </a:r>
            <a:br>
              <a:rPr lang="en-US" sz="3000" b="1" i="1" dirty="0">
                <a:solidFill>
                  <a:srgbClr val="1E4B87"/>
                </a:solidFill>
              </a:rPr>
            </a:br>
            <a:endParaRPr lang="en-US" sz="3000" b="1" i="1" dirty="0">
              <a:solidFill>
                <a:srgbClr val="1E4B87"/>
              </a:solidFill>
            </a:endParaRPr>
          </a:p>
          <a:p>
            <a:r>
              <a:rPr lang="en-US" sz="3000" b="1" i="1" dirty="0">
                <a:solidFill>
                  <a:srgbClr val="1E4B87"/>
                </a:solidFill>
              </a:rPr>
              <a:t>4. Run the attack</a:t>
            </a:r>
            <a:br>
              <a:rPr lang="en-US" sz="3000" b="1" i="1" dirty="0">
                <a:solidFill>
                  <a:srgbClr val="1E4B87"/>
                </a:solidFill>
              </a:rPr>
            </a:br>
            <a:endParaRPr lang="en-US" sz="3000" b="1" i="1" dirty="0">
              <a:solidFill>
                <a:srgbClr val="1E4B87"/>
              </a:solidFill>
            </a:endParaRPr>
          </a:p>
          <a:p>
            <a:r>
              <a:rPr lang="en-US" sz="3000" b="1" i="1" dirty="0">
                <a:solidFill>
                  <a:srgbClr val="1E4B87"/>
                </a:solidFill>
              </a:rPr>
              <a:t>5. Analyze response data for </a:t>
            </a:r>
            <a:r>
              <a:rPr lang="en-US" sz="3000" b="1" i="1" dirty="0" err="1">
                <a:solidFill>
                  <a:srgbClr val="1E4B87"/>
                </a:solidFill>
              </a:rPr>
              <a:t>unsanitized</a:t>
            </a:r>
            <a:r>
              <a:rPr lang="en-US" sz="3000" b="1" i="1" dirty="0">
                <a:solidFill>
                  <a:srgbClr val="1E4B87"/>
                </a:solidFill>
              </a:rPr>
              <a:t> `script` reflections, etc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217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AD00-BFEC-A446-A268-BD2E1161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Intruder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3FCB3-834D-354F-B22E-338A60E9A369}"/>
              </a:ext>
            </a:extLst>
          </p:cNvPr>
          <p:cNvSpPr txBox="1"/>
          <p:nvPr/>
        </p:nvSpPr>
        <p:spPr>
          <a:xfrm>
            <a:off x="457201" y="1143001"/>
            <a:ext cx="79247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solidFill>
                  <a:srgbClr val="1E4B87"/>
                </a:solidFill>
              </a:rPr>
              <a:t>To identify a successful XSS attack from Intruder's results pane, use the following techniques:</a:t>
            </a:r>
          </a:p>
          <a:p>
            <a:endParaRPr lang="en-US" sz="2800" b="1" i="1" dirty="0">
              <a:solidFill>
                <a:srgbClr val="1E4B87"/>
              </a:solidFill>
            </a:endParaRPr>
          </a:p>
          <a:p>
            <a:r>
              <a:rPr lang="en-US" sz="2800" b="1" i="1" dirty="0">
                <a:solidFill>
                  <a:srgbClr val="1E4B87"/>
                </a:solidFill>
              </a:rPr>
              <a:t>  - Inspect the HTML in the response body and search for your payload</a:t>
            </a:r>
          </a:p>
          <a:p>
            <a:endParaRPr lang="en-US" sz="2800" b="1" i="1" dirty="0">
              <a:solidFill>
                <a:srgbClr val="1E4B87"/>
              </a:solidFill>
            </a:endParaRPr>
          </a:p>
          <a:p>
            <a:r>
              <a:rPr lang="en-US" sz="2800" b="1" i="1" dirty="0">
                <a:solidFill>
                  <a:srgbClr val="1E4B87"/>
                </a:solidFill>
              </a:rPr>
              <a:t>  - Open the page in the browser and see if an XSS fires.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8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7679A2-3DCD-4936-B1B1-7687A3AB22B6}"/>
              </a:ext>
            </a:extLst>
          </p:cNvPr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54CCC-5D12-4893-B724-BE742EBF039E}"/>
              </a:ext>
            </a:extLst>
          </p:cNvPr>
          <p:cNvSpPr txBox="1"/>
          <p:nvPr/>
        </p:nvSpPr>
        <p:spPr>
          <a:xfrm>
            <a:off x="228600" y="2459504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8B041"/>
                </a:solidFill>
                <a:latin typeface="Arial Black" panose="020B0A04020102020204" pitchFamily="34" charset="0"/>
                <a:cs typeface="Helvetica" panose="020B0604020202020204" pitchFamily="34" charset="0"/>
              </a:rPr>
              <a:t>XSS with Burp</a:t>
            </a:r>
          </a:p>
          <a:p>
            <a:pPr algn="ctr"/>
            <a:r>
              <a:rPr lang="en-US" sz="6000" b="1" dirty="0">
                <a:solidFill>
                  <a:schemeClr val="bg2"/>
                </a:solidFill>
                <a:latin typeface="Arial Black" panose="020B0A04020102020204" pitchFamily="34" charset="0"/>
                <a:cs typeface="Helvetica" panose="020B0604020202020204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5813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E03F-E21C-DA45-B900-6D2B9A45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with Burp Demo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1BE22-4148-614E-AAC4-7D85107E8242}"/>
              </a:ext>
            </a:extLst>
          </p:cNvPr>
          <p:cNvSpPr txBox="1"/>
          <p:nvPr/>
        </p:nvSpPr>
        <p:spPr>
          <a:xfrm>
            <a:off x="386366" y="1056068"/>
            <a:ext cx="81480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1E4B87"/>
                </a:solidFill>
              </a:rPr>
              <a:t>Navigate to the Reflected XSS vulnerability in DVWA.</a:t>
            </a:r>
          </a:p>
          <a:p>
            <a:r>
              <a:rPr lang="en-US" sz="3000" b="1" dirty="0">
                <a:solidFill>
                  <a:srgbClr val="1E4B87"/>
                </a:solidFill>
              </a:rPr>
              <a:t>  - Mac: `http://localhost/vulnerabilities/</a:t>
            </a:r>
            <a:r>
              <a:rPr lang="en-US" sz="3000" b="1" dirty="0" err="1">
                <a:solidFill>
                  <a:srgbClr val="1E4B87"/>
                </a:solidFill>
              </a:rPr>
              <a:t>xss_r</a:t>
            </a:r>
            <a:r>
              <a:rPr lang="en-US" sz="3000" b="1" dirty="0">
                <a:solidFill>
                  <a:srgbClr val="1E4B87"/>
                </a:solidFill>
              </a:rPr>
              <a:t>`</a:t>
            </a:r>
          </a:p>
          <a:p>
            <a:r>
              <a:rPr lang="en-US" sz="3000" b="1" dirty="0">
                <a:solidFill>
                  <a:srgbClr val="1E4B87"/>
                </a:solidFill>
              </a:rPr>
              <a:t>  - Windows: `http://192.168.99.100/vulnerabilities/</a:t>
            </a:r>
            <a:r>
              <a:rPr lang="en-US" sz="3000" b="1" dirty="0" err="1">
                <a:solidFill>
                  <a:srgbClr val="1E4B87"/>
                </a:solidFill>
              </a:rPr>
              <a:t>xss_r</a:t>
            </a:r>
            <a:r>
              <a:rPr lang="en-US" sz="3000" b="1" dirty="0">
                <a:solidFill>
                  <a:srgbClr val="1E4B87"/>
                </a:solidFill>
              </a:rPr>
              <a:t>`</a:t>
            </a:r>
          </a:p>
          <a:p>
            <a:endParaRPr lang="en-US" sz="3000" b="1" dirty="0">
              <a:solidFill>
                <a:srgbClr val="1E4B87"/>
              </a:solidFill>
            </a:endParaRPr>
          </a:p>
          <a:p>
            <a:r>
              <a:rPr lang="en-US" sz="3000" b="1" dirty="0">
                <a:solidFill>
                  <a:srgbClr val="1E4B87"/>
                </a:solidFill>
              </a:rPr>
              <a:t>- Open Burp Suite, and make sure Interceptor is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427A-3A54-6F4D-BDA6-B3239357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XSS with Burp Demo Steps Refresher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2CB6A-12F1-064E-B574-60D935E16938}"/>
              </a:ext>
            </a:extLst>
          </p:cNvPr>
          <p:cNvSpPr txBox="1"/>
          <p:nvPr/>
        </p:nvSpPr>
        <p:spPr>
          <a:xfrm>
            <a:off x="463639" y="1171977"/>
            <a:ext cx="72421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1E4B87"/>
                </a:solidFill>
              </a:rPr>
              <a:t>1. Capture a request sent through a potentially vulnerable form</a:t>
            </a:r>
            <a:br>
              <a:rPr lang="en-US" b="1" i="1" dirty="0">
                <a:solidFill>
                  <a:srgbClr val="1E4B87"/>
                </a:solidFill>
              </a:rPr>
            </a:br>
            <a:endParaRPr lang="en-US" b="1" i="1" dirty="0">
              <a:solidFill>
                <a:srgbClr val="1E4B87"/>
              </a:solidFill>
            </a:endParaRPr>
          </a:p>
          <a:p>
            <a:r>
              <a:rPr lang="en-US" b="1" i="1" dirty="0">
                <a:solidFill>
                  <a:srgbClr val="1E4B87"/>
                </a:solidFill>
              </a:rPr>
              <a:t>2. Mark request data parameters for substitution</a:t>
            </a:r>
            <a:br>
              <a:rPr lang="en-US" b="1" i="1" dirty="0">
                <a:solidFill>
                  <a:srgbClr val="1E4B87"/>
                </a:solidFill>
              </a:rPr>
            </a:br>
            <a:endParaRPr lang="en-US" b="1" i="1" dirty="0">
              <a:solidFill>
                <a:srgbClr val="1E4B87"/>
              </a:solidFill>
            </a:endParaRPr>
          </a:p>
          <a:p>
            <a:r>
              <a:rPr lang="en-US" b="1" i="1" dirty="0">
                <a:solidFill>
                  <a:srgbClr val="1E4B87"/>
                </a:solidFill>
              </a:rPr>
              <a:t>3. Paste a set of XSS snippets as payloads</a:t>
            </a:r>
            <a:br>
              <a:rPr lang="en-US" b="1" i="1" dirty="0">
                <a:solidFill>
                  <a:srgbClr val="1E4B87"/>
                </a:solidFill>
              </a:rPr>
            </a:br>
            <a:endParaRPr lang="en-US" b="1" i="1" dirty="0">
              <a:solidFill>
                <a:srgbClr val="1E4B87"/>
              </a:solidFill>
            </a:endParaRPr>
          </a:p>
          <a:p>
            <a:r>
              <a:rPr lang="en-US" b="1" i="1" dirty="0">
                <a:solidFill>
                  <a:srgbClr val="1E4B87"/>
                </a:solidFill>
              </a:rPr>
              <a:t>4. Run the attack</a:t>
            </a:r>
            <a:br>
              <a:rPr lang="en-US" b="1" i="1" dirty="0">
                <a:solidFill>
                  <a:srgbClr val="1E4B87"/>
                </a:solidFill>
              </a:rPr>
            </a:br>
            <a:endParaRPr lang="en-US" b="1" i="1" dirty="0">
              <a:solidFill>
                <a:srgbClr val="1E4B87"/>
              </a:solidFill>
            </a:endParaRPr>
          </a:p>
          <a:p>
            <a:r>
              <a:rPr lang="en-US" b="1" i="1" dirty="0">
                <a:solidFill>
                  <a:srgbClr val="1E4B87"/>
                </a:solidFill>
              </a:rPr>
              <a:t>5. Analyze response data for </a:t>
            </a:r>
            <a:r>
              <a:rPr lang="en-US" b="1" i="1" dirty="0" err="1">
                <a:solidFill>
                  <a:srgbClr val="1E4B87"/>
                </a:solidFill>
              </a:rPr>
              <a:t>unsanitized</a:t>
            </a:r>
            <a:r>
              <a:rPr lang="en-US" b="1" i="1" dirty="0">
                <a:solidFill>
                  <a:srgbClr val="1E4B87"/>
                </a:solidFill>
              </a:rPr>
              <a:t> `script` reflections, etc</a:t>
            </a:r>
            <a:r>
              <a:rPr lang="en-US" i="1" dirty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2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28BFD-AFBF-4EF2-AA2A-EDCADA19AA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Activity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this exercise, you’ll use Burp Intruder to send XSS payloads to a target server </a:t>
            </a:r>
            <a:r>
              <a:rPr lang="en-US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en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 masse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 Then, you’ll inspect the responses to see which payloads succeeded.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You’ll use the same technique when scanning for SQL injections later on.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Instructions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Refer to the scenario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sent via Slack.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081C5-5AC8-4193-97CA-7B6CB059A5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Warm-Up Activity</a:t>
            </a:r>
            <a:r>
              <a:rPr lang="en-US" b="0" dirty="0">
                <a:latin typeface="Helvetica" panose="020B0604020202020204" pitchFamily="34" charset="0"/>
                <a:cs typeface="Helvetica" panose="020B0604020202020204" pitchFamily="34" charset="0"/>
              </a:rPr>
              <a:t>: XSS Warm-Up (15 min.)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7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2472</Words>
  <Application>Microsoft Macintosh PowerPoint</Application>
  <PresentationFormat>On-screen Show (4:3)</PresentationFormat>
  <Paragraphs>431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Calibri</vt:lpstr>
      <vt:lpstr>Courier New</vt:lpstr>
      <vt:lpstr>Helvetica</vt:lpstr>
      <vt:lpstr>Roboto</vt:lpstr>
      <vt:lpstr>Wingdings</vt:lpstr>
      <vt:lpstr>Trilogy_Class_Template</vt:lpstr>
      <vt:lpstr>The Skinny on SQL</vt:lpstr>
      <vt:lpstr>Today’ s Goals</vt:lpstr>
      <vt:lpstr>Detecting XSS with Burp Suite</vt:lpstr>
      <vt:lpstr>Using Intruder to Automate Testing for XSS Vulnerability</vt:lpstr>
      <vt:lpstr>Intruder </vt:lpstr>
      <vt:lpstr>PowerPoint Presentation</vt:lpstr>
      <vt:lpstr>XSS with Burp Demo </vt:lpstr>
      <vt:lpstr>XSS with Burp Demo Steps Refresher</vt:lpstr>
      <vt:lpstr>PowerPoint Presentation</vt:lpstr>
      <vt:lpstr>PowerPoint Presentation</vt:lpstr>
      <vt:lpstr>SQL Databases</vt:lpstr>
      <vt:lpstr>PowerPoint Presentation</vt:lpstr>
      <vt:lpstr>PowerPoint Presentation</vt:lpstr>
      <vt:lpstr>PowerPoint Presentation</vt:lpstr>
      <vt:lpstr>PowerPoint Presentation</vt:lpstr>
      <vt:lpstr>First Steps with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Clauses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Statements</vt:lpstr>
      <vt:lpstr>PowerPoint Presentation</vt:lpstr>
      <vt:lpstr>PowerPoint Presentation</vt:lpstr>
      <vt:lpstr>PowerPoint Presentation</vt:lpstr>
      <vt:lpstr>PowerPoint Presentation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creator>ahaque89</dc:creator>
  <cp:lastModifiedBy>Ann John</cp:lastModifiedBy>
  <cp:revision>3887</cp:revision>
  <cp:lastPrinted>2016-01-30T16:23:56Z</cp:lastPrinted>
  <dcterms:created xsi:type="dcterms:W3CDTF">2015-01-20T17:19:00Z</dcterms:created>
  <dcterms:modified xsi:type="dcterms:W3CDTF">2018-12-19T22:26:34Z</dcterms:modified>
</cp:coreProperties>
</file>