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b4fd257_0_55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bb4fd257_0_5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3bb4fd257_0_5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bb4fd257_0_31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3bb4fd257_0_3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162" name="Google Shape;162;g33bb4fd257_0_3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bb4fd257_0_25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bb4fd257_0_2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3bb4fd257_0_2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bb4fd257_0_20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bb4fd257_0_2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3bb4fd257_0_2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bb4fd257_0_43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bb4fd257_0_4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3bb4fd257_0_4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bb4fd257_0_49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bb4fd257_0_4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3bb4fd257_0_4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bb4fd257_0_131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bb4fd257_0_13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3bb4fd257_0_13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bb4fd257_0_37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3bb4fd257_0_3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203" name="Google Shape;203;g33bb4fd257_0_37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59" name="Google Shape;59;p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bb4fd257_0_137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3bb4fd257_0_13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3bb4fd257_0_137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bb4fd257_0_149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3bb4fd257_0_14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3bb4fd257_0_14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bb4fd257_0_162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3bb4fd257_0_16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3bb4fd257_0_16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bb4fd257_0_169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3bb4fd257_0_16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3" name="Google Shape;243;g33bb4fd257_0_16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bb4fd257_0_175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3bb4fd257_0_17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3bb4fd257_0_17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bb4fd257_0_182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3bb4fd257_0_18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3bb4fd257_0_18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bb4fd257_0_188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3bb4fd257_0_18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264" name="Google Shape;264;g33bb4fd257_0_18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bb4fd257_0_19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3bb4fd257_0_194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b4fd257_0_7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b4fd257_0_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3bb4fd257_0_7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b4fd257_0_13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bb4fd257_0_1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3bb4fd257_0_1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bb4fd257_0_68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bb4fd257_0_6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3bb4fd257_0_6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bb4fd257_0_81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bb4fd257_0_8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3bb4fd257_0_8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b4fd257_0_96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b4fd257_0_9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3bb4fd257_0_9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bb4fd257_0_112:notes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bb4fd257_0_11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3bb4fd257_0_11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396991" y="2930293"/>
            <a:ext cx="8229600" cy="710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i="0"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b="1"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b="1"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b="1"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396991" y="2504043"/>
            <a:ext cx="270033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b="1"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b="1"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b="1"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b="1"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b="1"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b="1"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/>
          <p:nvPr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d_Content">
  <p:cSld name="Titled_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Divider">
  <p:cSld name="Section_Divider"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 cap="flat" cmpd="sng" w="12700">
            <a:solidFill>
              <a:srgbClr val="6CCC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3029740"/>
            <a:ext cx="6381750" cy="704060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i="1"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_Slide">
  <p:cSld name="Activity_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34470" y="76918"/>
            <a:ext cx="24922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304800" y="1203325"/>
            <a:ext cx="861647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114800" y="80936"/>
            <a:ext cx="4829329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ntitled_Content">
  <p:cSld name="Untitled_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96990" y="2930293"/>
            <a:ext cx="9128010" cy="710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i="1" lang="en-US" sz="3300"/>
              <a:t>Introduction To Linux</a:t>
            </a:r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26807" y="2549293"/>
            <a:ext cx="270033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Unit Linux, Day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Cybersecurity Boot Camp |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File Permissions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593700" y="1268825"/>
            <a:ext cx="79566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92E"/>
                </a:solidFill>
              </a:rPr>
              <a:t>Two notations used to set </a:t>
            </a:r>
            <a:r>
              <a:rPr b="1" lang="en-US" sz="1800">
                <a:solidFill>
                  <a:srgbClr val="24292E"/>
                </a:solidFill>
              </a:rPr>
              <a:t>permission: </a:t>
            </a:r>
            <a:endParaRPr b="1" sz="18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92E"/>
                </a:solidFill>
              </a:rPr>
              <a:t>Symbolic Notation</a:t>
            </a:r>
            <a:r>
              <a:rPr lang="en-US" sz="1800">
                <a:solidFill>
                  <a:srgbClr val="24292E"/>
                </a:solidFill>
              </a:rPr>
              <a:t>, which uses the letters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-US" sz="1800">
                <a:solidFill>
                  <a:srgbClr val="24292E"/>
                </a:solidFill>
              </a:rPr>
              <a:t>, w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, and </a:t>
            </a:r>
            <a:r>
              <a:rPr lang="en-US" sz="1800">
                <a:solidFill>
                  <a:srgbClr val="24292E"/>
                </a:solidFill>
              </a:rPr>
              <a:t>x` to set read, write, and execute permissions.</a:t>
            </a:r>
            <a:endParaRPr sz="18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92E"/>
                </a:solidFill>
              </a:rPr>
              <a:t>Octal Notation</a:t>
            </a:r>
            <a:r>
              <a:rPr lang="en-US" sz="1800">
                <a:solidFill>
                  <a:srgbClr val="24292E"/>
                </a:solidFill>
              </a:rPr>
              <a:t>, which uses base-8 numbers to set file permissions. For example, in octal,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rwx</a:t>
            </a:r>
            <a:r>
              <a:rPr lang="en-US" sz="1800">
                <a:solidFill>
                  <a:srgbClr val="24292E"/>
                </a:solidFill>
              </a:rPr>
              <a:t> is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r>
              <a:rPr lang="en-US" sz="1800">
                <a:solidFill>
                  <a:srgbClr val="24292E"/>
                </a:solidFill>
              </a:rPr>
              <a:t>.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3200400" y="80936"/>
            <a:ext cx="5743729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Activity: File Permissions (15 min)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74200" y="838200"/>
            <a:ext cx="8995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activity, students will </a:t>
            </a:r>
            <a:r>
              <a:rPr lang="en-US" sz="2400">
                <a:solidFill>
                  <a:schemeClr val="dk1"/>
                </a:solidFill>
              </a:rPr>
              <a:t>practice </a:t>
            </a:r>
            <a:r>
              <a:rPr lang="en-US" sz="2400">
                <a:solidFill>
                  <a:schemeClr val="dk1"/>
                </a:solidFill>
              </a:rPr>
              <a:t>inspecting</a:t>
            </a:r>
            <a:r>
              <a:rPr lang="en-US" sz="2400">
                <a:solidFill>
                  <a:schemeClr val="dk1"/>
                </a:solidFill>
              </a:rPr>
              <a:t> and setting file permissions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/>
          </a:p>
          <a:p>
            <a:pPr indent="-1905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Inspect the permissions on the following files and directories: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○"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/etc/shadow, /etc/passwd,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~/.bashrc, </a:t>
            </a:r>
            <a:r>
              <a:rPr lang="en-US" sz="1800">
                <a:solidFill>
                  <a:schemeClr val="dk1"/>
                </a:solidFill>
              </a:rPr>
              <a:t>the directories in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/home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1800">
                <a:solidFill>
                  <a:schemeClr val="dk1"/>
                </a:solidFill>
              </a:rPr>
              <a:t>Make sure to record the file permissions for these files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Next, create two new directories in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~/Documents,</a:t>
            </a:r>
            <a:r>
              <a:rPr lang="en-US" sz="1800">
                <a:solidFill>
                  <a:schemeClr val="dk1"/>
                </a:solidFill>
              </a:rPr>
              <a:t> called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GroupFAQs </a:t>
            </a:r>
            <a:r>
              <a:rPr lang="en-US" sz="1800">
                <a:solidFill>
                  <a:schemeClr val="dk1"/>
                </a:solidFill>
              </a:rPr>
              <a:t>and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PrivateData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In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GroupFAQs, </a:t>
            </a:r>
            <a:r>
              <a:rPr lang="en-US" sz="1800">
                <a:solidFill>
                  <a:schemeClr val="dk1"/>
                </a:solidFill>
              </a:rPr>
              <a:t>create three new files. Use any names you’d like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Grant “group” read access (but not write or execute), and restrict “other” access to these files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Change back to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~/Documents</a:t>
            </a:r>
            <a:r>
              <a:rPr lang="en-US" sz="1800"/>
              <a:t>. Update the permissions for files in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GroupFAQs</a:t>
            </a:r>
            <a:r>
              <a:rPr lang="en-US" sz="1800"/>
              <a:t> such that they have "group" read </a:t>
            </a:r>
            <a:r>
              <a:rPr i="1" lang="en-US" sz="1800"/>
              <a:t>and</a:t>
            </a:r>
            <a:r>
              <a:rPr lang="en-US" sz="1800"/>
              <a:t> write access.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04800" y="0"/>
            <a:ext cx="8686800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Review Distros and History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266700" y="2998113"/>
            <a:ext cx="8610600" cy="86177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Instructor Review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299581" y="1009822"/>
            <a:ext cx="8153400" cy="313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✓    </a:t>
            </a:r>
            <a:r>
              <a:rPr lang="en-US" sz="2000">
                <a:solidFill>
                  <a:schemeClr val="dk1"/>
                </a:solidFill>
              </a:rPr>
              <a:t>Inspect and set file permissions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Create and manage user and groups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Elevate privileges with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sudo</a:t>
            </a:r>
            <a:r>
              <a:rPr lang="en-US" sz="2000">
                <a:solidFill>
                  <a:schemeClr val="dk1"/>
                </a:solidFill>
              </a:rPr>
              <a:t> and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457200" y="3029740"/>
            <a:ext cx="6381600" cy="70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and Groups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4100"/>
              <a:t>Users and Groups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296775" y="890300"/>
            <a:ext cx="8624700" cy="5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Linux is a </a:t>
            </a:r>
            <a:r>
              <a:rPr b="1" lang="en-US" sz="2400"/>
              <a:t>multi-user</a:t>
            </a:r>
            <a:r>
              <a:rPr lang="en-US" sz="2400"/>
              <a:t> operating system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“Related” users will often work on </a:t>
            </a:r>
            <a:r>
              <a:rPr lang="en-US" sz="2400"/>
              <a:t>similar</a:t>
            </a:r>
            <a:r>
              <a:rPr lang="en-US" sz="2400"/>
              <a:t> files and need identical permission on certain files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 sz="2400"/>
              <a:t>Groups </a:t>
            </a:r>
            <a:r>
              <a:rPr lang="en-US" sz="2400"/>
              <a:t>allow multiple related users to share file permissions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Time to: - Determine which groups a user is a member of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    - Add users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    - Add users to groups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Determining Group Membership</a:t>
            </a:r>
            <a:endParaRPr i="1"/>
          </a:p>
        </p:txBody>
      </p:sp>
      <p:sp>
        <p:nvSpPr>
          <p:cNvPr id="185" name="Google Shape;185;p22"/>
          <p:cNvSpPr txBox="1"/>
          <p:nvPr/>
        </p:nvSpPr>
        <p:spPr>
          <a:xfrm>
            <a:off x="320750" y="916425"/>
            <a:ext cx="8614500" cy="5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See a user’s group with </a:t>
            </a:r>
            <a:r>
              <a:rPr lang="en-US" sz="3500">
                <a:latin typeface="Courier"/>
                <a:ea typeface="Courier"/>
                <a:cs typeface="Courier"/>
                <a:sym typeface="Courier"/>
              </a:rPr>
              <a:t>groups</a:t>
            </a:r>
            <a:r>
              <a:rPr lang="en-US" sz="3500"/>
              <a:t> command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-US" sz="3500"/>
              <a:t>prints usernames and group information to the </a:t>
            </a:r>
            <a:r>
              <a:rPr lang="en-US" sz="3500"/>
              <a:t>console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highlight>
                <a:srgbClr val="D9D9D9"/>
              </a:highlight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-US" sz="3500"/>
              <a:t>also provides information on a specific user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Adding Users</a:t>
            </a:r>
            <a:endParaRPr i="1"/>
          </a:p>
        </p:txBody>
      </p:sp>
      <p:sp>
        <p:nvSpPr>
          <p:cNvPr id="192" name="Google Shape;192;p23"/>
          <p:cNvSpPr txBox="1"/>
          <p:nvPr/>
        </p:nvSpPr>
        <p:spPr>
          <a:xfrm>
            <a:off x="320750" y="916425"/>
            <a:ext cx="8614500" cy="5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How do you add users the a system?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Courier"/>
              <a:buChar char="-"/>
            </a:pPr>
            <a:r>
              <a:rPr lang="en-US" sz="3500">
                <a:latin typeface="Courier"/>
                <a:ea typeface="Courier"/>
                <a:cs typeface="Courier"/>
                <a:sym typeface="Courier"/>
              </a:rPr>
              <a:t>useradd, adduser</a:t>
            </a:r>
            <a:endParaRPr sz="3500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Advantages of</a:t>
            </a: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adduser</a:t>
            </a: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500"/>
              <a:t>over</a:t>
            </a: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useradd</a:t>
            </a:r>
            <a:endParaRPr b="1"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easier to customize user creation process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set user passwords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create and manage groups/ group memberships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Primary vs. Secondary Groups</a:t>
            </a:r>
            <a:endParaRPr i="1"/>
          </a:p>
        </p:txBody>
      </p:sp>
      <p:sp>
        <p:nvSpPr>
          <p:cNvPr id="199" name="Google Shape;199;p24"/>
          <p:cNvSpPr txBox="1"/>
          <p:nvPr/>
        </p:nvSpPr>
        <p:spPr>
          <a:xfrm>
            <a:off x="264750" y="933150"/>
            <a:ext cx="8614500" cy="5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 </a:t>
            </a:r>
            <a:r>
              <a:rPr b="1" lang="en-US" sz="3500"/>
              <a:t>primary group</a:t>
            </a:r>
            <a:r>
              <a:rPr lang="en-US" sz="3500"/>
              <a:t> is used to set the group owner of a file or process when that user creates a file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Secondary groups </a:t>
            </a:r>
            <a:r>
              <a:rPr lang="en-US" sz="3500"/>
              <a:t>are used to determine read, write and execute permission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299581" y="1009822"/>
            <a:ext cx="8153400" cy="313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✓    Inspect and set file permissions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✓    </a:t>
            </a:r>
            <a:r>
              <a:rPr lang="en-US" sz="2000">
                <a:solidFill>
                  <a:schemeClr val="dk1"/>
                </a:solidFill>
              </a:rPr>
              <a:t>Create and manage user and groups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Elevate privileges with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sudo</a:t>
            </a:r>
            <a:r>
              <a:rPr lang="en-US" sz="2000">
                <a:solidFill>
                  <a:schemeClr val="dk1"/>
                </a:solidFill>
              </a:rPr>
              <a:t> and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99581" y="1009822"/>
            <a:ext cx="8153400" cy="31393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Inspect and set file permissions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Create and manage user and groups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Elevate privileges with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sudo</a:t>
            </a:r>
            <a:r>
              <a:rPr lang="en-US" sz="2000">
                <a:solidFill>
                  <a:schemeClr val="dk1"/>
                </a:solidFill>
              </a:rPr>
              <a:t> and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2" type="body"/>
          </p:nvPr>
        </p:nvSpPr>
        <p:spPr>
          <a:xfrm>
            <a:off x="3200400" y="80936"/>
            <a:ext cx="5743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Activity: Activity on User and Group (15 min)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74200" y="838200"/>
            <a:ext cx="8995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Research: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-US" sz="1600">
                <a:solidFill>
                  <a:srgbClr val="24292E"/>
                </a:solidFill>
              </a:rPr>
              <a:t>Use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whoami</a:t>
            </a:r>
            <a:r>
              <a:rPr lang="en-US" sz="1600">
                <a:solidFill>
                  <a:srgbClr val="24292E"/>
                </a:solidFill>
              </a:rPr>
              <a:t> to print your username.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-US" sz="1600">
                <a:solidFill>
                  <a:srgbClr val="24292E"/>
                </a:solidFill>
              </a:rPr>
              <a:t>Use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r>
              <a:rPr lang="en-US" sz="1600">
                <a:solidFill>
                  <a:srgbClr val="24292E"/>
                </a:solidFill>
              </a:rPr>
              <a:t> to print your UID, group id, and other permissions info.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-US" sz="1600">
                <a:solidFill>
                  <a:srgbClr val="24292E"/>
                </a:solidFill>
              </a:rPr>
              <a:t>Use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id &lt;username&gt;</a:t>
            </a:r>
            <a:r>
              <a:rPr lang="en-US" sz="1600">
                <a:solidFill>
                  <a:srgbClr val="24292E"/>
                </a:solidFill>
              </a:rPr>
              <a:t> to print out information about the other five (personal!) users on the system.</a:t>
            </a:r>
            <a:endParaRPr sz="1600">
              <a:solidFill>
                <a:srgbClr val="24292E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In case you forgot, where can you find out what these usernames are?</a:t>
            </a:r>
            <a:endParaRPr sz="1600">
              <a:solidFill>
                <a:srgbClr val="24292E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Record the output from this series of commands to answer the questions below.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-US" sz="1600">
                <a:solidFill>
                  <a:srgbClr val="24292E"/>
                </a:solidFill>
              </a:rPr>
              <a:t>Use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groups &lt;username&gt;</a:t>
            </a:r>
            <a:r>
              <a:rPr lang="en-US" sz="1600">
                <a:solidFill>
                  <a:srgbClr val="24292E"/>
                </a:solidFill>
              </a:rPr>
              <a:t> to print the groups you and the other users belong to.</a:t>
            </a:r>
            <a:endParaRPr sz="1600">
              <a:solidFill>
                <a:srgbClr val="24292E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Record the output from this series of commands to answer the questions below.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92E"/>
                </a:solidFill>
              </a:rPr>
              <a:t>Add Users and Group: 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Add a user using the command demonstrated by the instructor.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Add your new user to the secondary group to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norse-guder</a:t>
            </a:r>
            <a:r>
              <a:rPr lang="en-US" sz="1800">
                <a:solidFill>
                  <a:srgbClr val="24292E"/>
                </a:solidFill>
              </a:rPr>
              <a:t>.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Check that this group assignment worked.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Questions on Next Slide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2" type="body"/>
          </p:nvPr>
        </p:nvSpPr>
        <p:spPr>
          <a:xfrm>
            <a:off x="3200400" y="80936"/>
            <a:ext cx="5743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Activity: Activity on User and Group (15 min)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74250" y="687750"/>
            <a:ext cx="8995500" cy="5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</a:rPr>
              <a:t>(Continued)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24292E"/>
                </a:solidFill>
              </a:rPr>
              <a:t>Questions:</a:t>
            </a:r>
            <a:endParaRPr b="1" sz="17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What's the advantage of allowing multiple users to have accounts on a single machine?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What is the main purpose of groups?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Which command do you use to add a user? There are two possible answers.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Which command do you use to change a user's password?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Which command do you use to:</a:t>
            </a:r>
            <a:endParaRPr sz="1800">
              <a:solidFill>
                <a:srgbClr val="24292E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-US" sz="1800">
                <a:solidFill>
                  <a:srgbClr val="24292E"/>
                </a:solidFill>
              </a:rPr>
              <a:t>Change a user's primary group?</a:t>
            </a:r>
            <a:endParaRPr sz="1800">
              <a:solidFill>
                <a:srgbClr val="24292E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-US" sz="1800">
                <a:solidFill>
                  <a:srgbClr val="24292E"/>
                </a:solidFill>
              </a:rPr>
              <a:t>Change a user's secondary group?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Your user,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loki</a:t>
            </a:r>
            <a:r>
              <a:rPr lang="en-US" sz="1800">
                <a:solidFill>
                  <a:srgbClr val="24292E"/>
                </a:solidFill>
              </a:rPr>
              <a:t>, is in the primary group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norse-guder</a:t>
            </a:r>
            <a:r>
              <a:rPr lang="en-US" sz="1800">
                <a:solidFill>
                  <a:srgbClr val="24292E"/>
                </a:solidFill>
              </a:rPr>
              <a:t>. Your new user is in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norse-guder</a:t>
            </a:r>
            <a:r>
              <a:rPr lang="en-US" sz="1800">
                <a:solidFill>
                  <a:srgbClr val="24292E"/>
                </a:solidFill>
              </a:rPr>
              <a:t> as a secondary group.</a:t>
            </a:r>
            <a:endParaRPr sz="1800">
              <a:solidFill>
                <a:srgbClr val="24292E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-US" sz="1800">
                <a:solidFill>
                  <a:srgbClr val="24292E"/>
                </a:solidFill>
              </a:rPr>
              <a:t>If your new user creates a file, can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loki</a:t>
            </a:r>
            <a:r>
              <a:rPr lang="en-US" sz="1800">
                <a:solidFill>
                  <a:srgbClr val="24292E"/>
                </a:solidFill>
              </a:rPr>
              <a:t> read it?</a:t>
            </a:r>
            <a:endParaRPr sz="1800">
              <a:solidFill>
                <a:srgbClr val="24292E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-US" sz="1800">
                <a:solidFill>
                  <a:srgbClr val="24292E"/>
                </a:solidFill>
              </a:rPr>
              <a:t>If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loki</a:t>
            </a:r>
            <a:r>
              <a:rPr lang="en-US" sz="1800">
                <a:solidFill>
                  <a:srgbClr val="24292E"/>
                </a:solidFill>
              </a:rPr>
              <a:t> creates a file, can your new user read it?</a:t>
            </a:r>
            <a:endParaRPr sz="1800">
              <a:solidFill>
                <a:srgbClr val="24292E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-US" sz="1800">
                <a:solidFill>
                  <a:srgbClr val="24292E"/>
                </a:solidFill>
              </a:rPr>
              <a:t>If </a:t>
            </a:r>
            <a:r>
              <a:rPr lang="en-US" sz="18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loki</a:t>
            </a:r>
            <a:r>
              <a:rPr lang="en-US" sz="1800">
                <a:solidFill>
                  <a:srgbClr val="24292E"/>
                </a:solidFill>
              </a:rPr>
              <a:t> creates a file, what is that file's default group owner?</a:t>
            </a:r>
            <a:endParaRPr sz="1800">
              <a:solidFill>
                <a:srgbClr val="24292E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-US" sz="1800">
                <a:solidFill>
                  <a:srgbClr val="24292E"/>
                </a:solidFill>
              </a:rPr>
              <a:t>If your new user creates a file, what is that file's default group owner?</a:t>
            </a:r>
            <a:endParaRPr sz="18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04800" y="0"/>
            <a:ext cx="8686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Review </a:t>
            </a:r>
            <a:r>
              <a:rPr lang="en-US"/>
              <a:t>Activity on User and Group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266700" y="2998113"/>
            <a:ext cx="8610600" cy="86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Instructor Review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3029740"/>
            <a:ext cx="6381750" cy="704060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Sudo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04800" y="0"/>
            <a:ext cx="7239000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Sudo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419100" y="838200"/>
            <a:ext cx="8305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sudo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 provides a safe way for normal users to run privileged commands that they shouldn't always have access to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sudo = superuser do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</a:rPr>
              <a:t>N</a:t>
            </a:r>
            <a:r>
              <a:rPr lang="en-US" sz="2400">
                <a:solidFill>
                  <a:schemeClr val="dk1"/>
                </a:solidFill>
              </a:rPr>
              <a:t>ormal</a:t>
            </a:r>
            <a:r>
              <a:rPr lang="en-US" sz="2400">
                <a:solidFill>
                  <a:schemeClr val="dk1"/>
                </a:solidFill>
              </a:rPr>
              <a:t> users must enter a password every time they want to run the privileged command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04800" y="0"/>
            <a:ext cx="7239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Sudo Logging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72150" y="838200"/>
            <a:ext cx="89097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Even though sudo is a security control, it poses a security risk.</a:t>
            </a:r>
            <a:endParaRPr sz="2400">
              <a:solidFill>
                <a:schemeClr val="dk1"/>
              </a:solidFill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Linux logs all </a:t>
            </a:r>
            <a:r>
              <a:rPr i="1" lang="en-US" sz="2400">
                <a:solidFill>
                  <a:schemeClr val="dk1"/>
                </a:solidFill>
              </a:rPr>
              <a:t>failed </a:t>
            </a:r>
            <a:r>
              <a:rPr lang="en-US" sz="2400">
                <a:solidFill>
                  <a:schemeClr val="dk1"/>
                </a:solidFill>
              </a:rPr>
              <a:t>attempts to run privileged commands </a:t>
            </a:r>
            <a:endParaRPr sz="2400">
              <a:solidFill>
                <a:schemeClr val="dk1"/>
              </a:solidFill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/var/log/auth.log</a:t>
            </a:r>
            <a:endParaRPr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2" type="body"/>
          </p:nvPr>
        </p:nvSpPr>
        <p:spPr>
          <a:xfrm>
            <a:off x="3200400" y="80936"/>
            <a:ext cx="5743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Activity: Sudo Wrestling (10 min)</a:t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74200" y="838200"/>
            <a:ext cx="8995500" cy="5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activity, students will interpret susp</a:t>
            </a:r>
            <a:r>
              <a:rPr lang="en-US" sz="2400">
                <a:solidFill>
                  <a:schemeClr val="dk1"/>
                </a:solidFill>
              </a:rPr>
              <a:t>icious activity in an 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auth.log</a:t>
            </a:r>
            <a:r>
              <a:rPr lang="en-US" sz="2400">
                <a:solidFill>
                  <a:schemeClr val="dk1"/>
                </a:solidFill>
              </a:rPr>
              <a:t> file, and a fellow student user’s command history.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-US" sz="1600">
                <a:solidFill>
                  <a:srgbClr val="24292E"/>
                </a:solidFill>
              </a:rPr>
              <a:t>Configure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visudo</a:t>
            </a:r>
            <a:r>
              <a:rPr lang="en-US" sz="1600">
                <a:solidFill>
                  <a:srgbClr val="24292E"/>
                </a:solidFill>
              </a:rPr>
              <a:t> to use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nano</a:t>
            </a:r>
            <a:r>
              <a:rPr lang="en-US" sz="1600">
                <a:solidFill>
                  <a:srgbClr val="24292E"/>
                </a:solidFill>
              </a:rPr>
              <a:t> as its text editor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-US" sz="1600">
                <a:solidFill>
                  <a:srgbClr val="24292E"/>
                </a:solidFill>
              </a:rPr>
              <a:t>Update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sudoers</a:t>
            </a:r>
            <a:r>
              <a:rPr lang="en-US" sz="1600">
                <a:solidFill>
                  <a:srgbClr val="24292E"/>
                </a:solidFill>
              </a:rPr>
              <a:t> to include newly created user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-US" sz="1600">
                <a:solidFill>
                  <a:srgbClr val="24292E"/>
                </a:solidFill>
              </a:rPr>
              <a:t>Allow newly created user to run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nano</a:t>
            </a:r>
            <a:r>
              <a:rPr lang="en-US" sz="1600">
                <a:solidFill>
                  <a:srgbClr val="24292E"/>
                </a:solidFill>
              </a:rPr>
              <a:t> and/or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vi</a:t>
            </a:r>
            <a:r>
              <a:rPr lang="en-US" sz="1600">
                <a:solidFill>
                  <a:srgbClr val="24292E"/>
                </a:solidFill>
              </a:rPr>
              <a:t> as root</a:t>
            </a:r>
            <a:endParaRPr sz="1600">
              <a:solidFill>
                <a:srgbClr val="24292E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This allows them to read and modify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root</a:t>
            </a:r>
            <a:r>
              <a:rPr lang="en-US" sz="1600">
                <a:solidFill>
                  <a:srgbClr val="24292E"/>
                </a:solidFill>
              </a:rPr>
              <a:t>-owned files, such as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/etc/passwd</a:t>
            </a:r>
            <a:r>
              <a:rPr lang="en-US" sz="1600">
                <a:solidFill>
                  <a:srgbClr val="24292E"/>
                </a:solidFill>
              </a:rPr>
              <a:t> and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/etc/shadow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-US" sz="1600">
                <a:solidFill>
                  <a:srgbClr val="24292E"/>
                </a:solidFill>
              </a:rPr>
              <a:t>Determine which user's account has been compromised</a:t>
            </a:r>
            <a:endParaRPr sz="1600">
              <a:solidFill>
                <a:srgbClr val="24292E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Inspect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sudoers</a:t>
            </a:r>
            <a:r>
              <a:rPr lang="en-US" sz="1600">
                <a:solidFill>
                  <a:srgbClr val="24292E"/>
                </a:solidFill>
              </a:rPr>
              <a:t> log for evidence of brute-force attempts to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sudo cp /etc/shadow</a:t>
            </a:r>
            <a:r>
              <a:rPr lang="en-US" sz="1600">
                <a:solidFill>
                  <a:srgbClr val="24292E"/>
                </a:solidFill>
              </a:rPr>
              <a:t> to a directory in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/home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Identify which user was attempting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sudo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Search for other suspicious activity in that user's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.bash_history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Remove that user from privileged groups</a:t>
            </a:r>
            <a:endParaRPr sz="1600">
              <a:solidFill>
                <a:srgbClr val="24292E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Change that user's password, </a:t>
            </a:r>
            <a:r>
              <a:rPr i="1" lang="en-US" sz="1600">
                <a:solidFill>
                  <a:srgbClr val="24292E"/>
                </a:solidFill>
              </a:rPr>
              <a:t>or</a:t>
            </a:r>
            <a:r>
              <a:rPr lang="en-US" sz="1600">
                <a:solidFill>
                  <a:srgbClr val="24292E"/>
                </a:solidFill>
              </a:rPr>
              <a:t> remove their account</a:t>
            </a:r>
            <a:endParaRPr sz="1600">
              <a:solidFill>
                <a:srgbClr val="24292E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-US" sz="1600">
                <a:solidFill>
                  <a:srgbClr val="24292E"/>
                </a:solidFill>
              </a:rPr>
              <a:t>Inform said user that you've kicked them out of the </a:t>
            </a: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hackers</a:t>
            </a:r>
            <a:r>
              <a:rPr lang="en-US" sz="1600">
                <a:solidFill>
                  <a:srgbClr val="24292E"/>
                </a:solidFill>
              </a:rPr>
              <a:t> club for having a crappy, crackable password (...jk about this one)</a:t>
            </a:r>
            <a:endParaRPr sz="1600">
              <a:solidFill>
                <a:srgbClr val="24292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04800" y="0"/>
            <a:ext cx="8686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Review Activity on User and Group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266700" y="2998113"/>
            <a:ext cx="8610600" cy="86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Instructor Review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299581" y="1009822"/>
            <a:ext cx="8153400" cy="313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✓    Inspect and set file permissions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✓    Create and manage user and groups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✓    </a:t>
            </a:r>
            <a:r>
              <a:rPr lang="en-US" sz="2000">
                <a:solidFill>
                  <a:schemeClr val="dk1"/>
                </a:solidFill>
              </a:rPr>
              <a:t>Elevate privileges with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sudo</a:t>
            </a:r>
            <a:r>
              <a:rPr lang="en-US" sz="2000">
                <a:solidFill>
                  <a:schemeClr val="dk1"/>
                </a:solidFill>
              </a:rPr>
              <a:t> and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457200" y="3029740"/>
            <a:ext cx="6381600" cy="704100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Fin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36450" y="3076940"/>
            <a:ext cx="7391400" cy="704100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24292E"/>
                </a:solidFill>
              </a:rPr>
              <a:t>Access Control and File Permissions</a:t>
            </a:r>
            <a:endParaRPr sz="30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304800" y="0"/>
            <a:ext cx="60942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Control and File Permissions 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408050" y="964475"/>
            <a:ext cx="8494800" cy="5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Like Google Docs, Linux has </a:t>
            </a:r>
            <a:r>
              <a:rPr b="1" lang="en-US" sz="2500"/>
              <a:t>access controls</a:t>
            </a:r>
            <a:endParaRPr b="1" sz="2500"/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grants </a:t>
            </a:r>
            <a:r>
              <a:rPr b="1" lang="en-US" sz="2500"/>
              <a:t>permission</a:t>
            </a:r>
            <a:r>
              <a:rPr lang="en-US" sz="2500"/>
              <a:t> to access documents and files on a host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Why is it important to restrict access on a server?</a:t>
            </a:r>
            <a:endParaRPr b="1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304800" y="0"/>
            <a:ext cx="71886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Access Control and File Permissions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-25" y="2170075"/>
            <a:ext cx="91440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Let’s get started by inspecting permissions on existing files.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04800" y="0"/>
            <a:ext cx="71886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Inspecting File Permissions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0" y="887075"/>
            <a:ext cx="9144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38" y="940513"/>
            <a:ext cx="6689525" cy="163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2"/>
          <p:cNvCxnSpPr/>
          <p:nvPr/>
        </p:nvCxnSpPr>
        <p:spPr>
          <a:xfrm flipH="1" rot="10800000">
            <a:off x="1958450" y="1986000"/>
            <a:ext cx="13800" cy="359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2"/>
          <p:cNvSpPr txBox="1"/>
          <p:nvPr/>
        </p:nvSpPr>
        <p:spPr>
          <a:xfrm>
            <a:off x="1972225" y="5696025"/>
            <a:ext cx="5521200" cy="427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SUID Bit (We’ll talk more about this later)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1620500" y="1384775"/>
            <a:ext cx="689700" cy="74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304800" y="0"/>
            <a:ext cx="71886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Inspecting File Permissions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0" y="887075"/>
            <a:ext cx="9144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38" y="940500"/>
            <a:ext cx="6689525" cy="163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3"/>
          <p:cNvCxnSpPr/>
          <p:nvPr/>
        </p:nvCxnSpPr>
        <p:spPr>
          <a:xfrm flipH="1" rot="10800000">
            <a:off x="1958450" y="1986000"/>
            <a:ext cx="13800" cy="359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3"/>
          <p:cNvSpPr txBox="1"/>
          <p:nvPr/>
        </p:nvSpPr>
        <p:spPr>
          <a:xfrm>
            <a:off x="1972225" y="5696025"/>
            <a:ext cx="5521200" cy="427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SUID Bit (We’ll talk more about this later)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 rot="10800000">
            <a:off x="2965225" y="2523900"/>
            <a:ext cx="13800" cy="2523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3"/>
          <p:cNvSpPr txBox="1"/>
          <p:nvPr/>
        </p:nvSpPr>
        <p:spPr>
          <a:xfrm>
            <a:off x="2965225" y="5158175"/>
            <a:ext cx="4528200" cy="42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Owner permission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289450" y="1117150"/>
            <a:ext cx="1765500" cy="14067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04800" y="0"/>
            <a:ext cx="71886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Inspecting File Permissions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0" y="887075"/>
            <a:ext cx="9144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38" y="940500"/>
            <a:ext cx="6689525" cy="163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4"/>
          <p:cNvCxnSpPr/>
          <p:nvPr/>
        </p:nvCxnSpPr>
        <p:spPr>
          <a:xfrm flipH="1" rot="10800000">
            <a:off x="1958450" y="1986000"/>
            <a:ext cx="13800" cy="359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 txBox="1"/>
          <p:nvPr/>
        </p:nvSpPr>
        <p:spPr>
          <a:xfrm>
            <a:off x="1972225" y="5696025"/>
            <a:ext cx="5521200" cy="427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SUID Bit (We’ll talk more about this later)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 rot="10800000">
            <a:off x="2965225" y="2523900"/>
            <a:ext cx="13800" cy="2523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 txBox="1"/>
          <p:nvPr/>
        </p:nvSpPr>
        <p:spPr>
          <a:xfrm>
            <a:off x="2965225" y="5158175"/>
            <a:ext cx="4528200" cy="42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Owner permission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082400" y="1053725"/>
            <a:ext cx="1765500" cy="1406700"/>
          </a:xfrm>
          <a:prstGeom prst="ellipse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 flipH="1" rot="10800000">
            <a:off x="4206525" y="2627075"/>
            <a:ext cx="13800" cy="184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4"/>
          <p:cNvSpPr txBox="1"/>
          <p:nvPr/>
        </p:nvSpPr>
        <p:spPr>
          <a:xfrm>
            <a:off x="4220300" y="4592700"/>
            <a:ext cx="3273000" cy="427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Group Permission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304800" y="0"/>
            <a:ext cx="7188600" cy="6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Inspecting File Permissions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0" y="887075"/>
            <a:ext cx="9144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38" y="940500"/>
            <a:ext cx="6689525" cy="163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5"/>
          <p:cNvCxnSpPr/>
          <p:nvPr/>
        </p:nvCxnSpPr>
        <p:spPr>
          <a:xfrm flipH="1" rot="10800000">
            <a:off x="1958450" y="1986000"/>
            <a:ext cx="13800" cy="359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1958450" y="5696050"/>
            <a:ext cx="5521200" cy="427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SUID Bit (We’ll talk more about this later)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31" name="Google Shape;131;p15"/>
          <p:cNvCxnSpPr/>
          <p:nvPr/>
        </p:nvCxnSpPr>
        <p:spPr>
          <a:xfrm rot="10800000">
            <a:off x="2965225" y="2523900"/>
            <a:ext cx="13800" cy="2523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 txBox="1"/>
          <p:nvPr/>
        </p:nvSpPr>
        <p:spPr>
          <a:xfrm>
            <a:off x="2965225" y="5158175"/>
            <a:ext cx="4528200" cy="42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Owner permission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820175" y="1053713"/>
            <a:ext cx="1765500" cy="14067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 flipH="1" rot="10800000">
            <a:off x="4220300" y="2662913"/>
            <a:ext cx="13800" cy="184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5"/>
          <p:cNvSpPr txBox="1"/>
          <p:nvPr/>
        </p:nvSpPr>
        <p:spPr>
          <a:xfrm>
            <a:off x="4220300" y="4592700"/>
            <a:ext cx="3273000" cy="427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Group Permission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6" name="Google Shape;136;p15"/>
          <p:cNvCxnSpPr/>
          <p:nvPr/>
        </p:nvCxnSpPr>
        <p:spPr>
          <a:xfrm rot="10800000">
            <a:off x="6222375" y="2617313"/>
            <a:ext cx="13800" cy="1266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5"/>
          <p:cNvSpPr txBox="1"/>
          <p:nvPr/>
        </p:nvSpPr>
        <p:spPr>
          <a:xfrm>
            <a:off x="5130575" y="4040200"/>
            <a:ext cx="2362800" cy="427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Other / World Permission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logy_Class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