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9" r:id="rId14"/>
    <p:sldId id="290" r:id="rId15"/>
    <p:sldId id="268" r:id="rId16"/>
    <p:sldId id="269" r:id="rId17"/>
    <p:sldId id="270" r:id="rId18"/>
    <p:sldId id="271" r:id="rId19"/>
    <p:sldId id="272" r:id="rId20"/>
    <p:sldId id="273" r:id="rId21"/>
    <p:sldId id="274" r:id="rId22"/>
    <p:sldId id="275" r:id="rId23"/>
    <p:sldId id="276" r:id="rId24"/>
    <p:sldId id="277" r:id="rId25"/>
    <p:sldId id="291" r:id="rId26"/>
    <p:sldId id="292"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45"/>
    <p:restoredTop sz="94778"/>
  </p:normalViewPr>
  <p:slideViewPr>
    <p:cSldViewPr snapToGrid="0">
      <p:cViewPr>
        <p:scale>
          <a:sx n="87" d="100"/>
          <a:sy n="87" d="100"/>
        </p:scale>
        <p:origin x="1640" y="5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5725" tIns="47850" rIns="95725" bIns="47850" anchor="t"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5725" tIns="47850" rIns="95725" bIns="47850" anchor="t" anchorCtr="0"/>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5725" tIns="47850" rIns="95725" bIns="47850" anchor="b" anchorCtr="0"/>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3bc4a931d_0_28: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3bc4a931d_0_28: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13" name="Google Shape;113;g33bc4a931d_0_28: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bb4fd257_0_20: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3bb4fd257_0_20: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19" name="Google Shape;119;g33bb4fd257_0_20: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3bc4a931d_0_44: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3bc4a931d_0_44: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26" name="Google Shape;126;g33bc4a931d_0_44: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3bc4a931d_0_5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33bc4a931d_0_53: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33" name="Google Shape;133;g33bc4a931d_0_53: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bc4a931d_0_3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33bc4a931d_0_33: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140" name="Google Shape;140;g33bc4a931d_0_33: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bc4a931d_0_5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bc4a931d_0_5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47" name="Google Shape;147;g33bc4a931d_0_5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bb4fd257_0_43: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bb4fd257_0_43: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53" name="Google Shape;153;g33bb4fd257_0_43: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3bc4a931d_0_6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bc4a931d_0_6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60" name="Google Shape;160;g33bc4a931d_0_6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bc4a931d_0_75: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3bc4a931d_0_75: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67" name="Google Shape;167;g33bc4a931d_0_75: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3bc4a931d_0_8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bc4a931d_0_8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74" name="Google Shape;174;g33bc4a931d_0_8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731520" y="4560570"/>
            <a:ext cx="5852160" cy="432054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59" name="Google Shape;59;p2:notes"/>
          <p:cNvSpPr txBox="1">
            <a:spLocks noGrp="1"/>
          </p:cNvSpPr>
          <p:nvPr>
            <p:ph type="sldNum" idx="12"/>
          </p:nvPr>
        </p:nvSpPr>
        <p:spPr>
          <a:xfrm>
            <a:off x="4143587" y="9119474"/>
            <a:ext cx="3169920" cy="48006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3bc4a931d_0_9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bc4a931d_0_92: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81" name="Google Shape;181;g33bc4a931d_0_92: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3bc4a931d_0_8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bc4a931d_0_8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88" name="Google Shape;188;g33bc4a931d_0_8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bb4fd257_0_49: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3bb4fd257_0_49: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195" name="Google Shape;195;g33bb4fd257_0_49: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3bc4a931d_0_14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33bc4a931d_0_147: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35" name="Google Shape;235;g33bc4a931d_0_147: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30244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3bc4a931d_0_116: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33bc4a931d_0_116: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09" name="Google Shape;209;g33bc4a931d_0_116: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3bc4a931d_0_13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3bc4a931d_0_132: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16" name="Google Shape;216;g33bc4a931d_0_132: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bc4a931d_0_12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33bc4a931d_0_122: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223" name="Google Shape;223;g33bc4a931d_0_122: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3bc4a931d_0_128: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29" name="Google Shape;229;g33bc4a931d_0_128: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3bc4a931d_0_14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33bc4a931d_0_147: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dirty="0"/>
          </a:p>
        </p:txBody>
      </p:sp>
      <p:sp>
        <p:nvSpPr>
          <p:cNvPr id="235" name="Google Shape;235;g33bc4a931d_0_147: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3bc4a931d_0_154: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33bc4a931d_0_154: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42" name="Google Shape;242;g33bc4a931d_0_154: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bc4a931d_0_1: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bc4a931d_0_1: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66" name="Google Shape;66;g33bc4a931d_0_1: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bc4a931d_0_160: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33bc4a931d_0_160: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49" name="Google Shape;249;g33bc4a931d_0_160: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3bb4fd257_0_16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33bb4fd257_0_162: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56" name="Google Shape;256;g33bb4fd257_0_162: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3bc4a931d_0_166: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33bc4a931d_0_166: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263" name="Google Shape;263;g33bc4a931d_0_166: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8: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269" name="Google Shape;269;p8: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731520" y="4560570"/>
            <a:ext cx="5852160" cy="432054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bb4fd257_0_7: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bb4fd257_0_7:notes"/>
          <p:cNvSpPr txBox="1">
            <a:spLocks noGrp="1"/>
          </p:cNvSpPr>
          <p:nvPr>
            <p:ph type="body" idx="1"/>
          </p:nvPr>
        </p:nvSpPr>
        <p:spPr>
          <a:xfrm>
            <a:off x="731520" y="4560570"/>
            <a:ext cx="5852100" cy="4320600"/>
          </a:xfrm>
          <a:prstGeom prst="rect">
            <a:avLst/>
          </a:prstGeom>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78" name="Google Shape;78;g33bb4fd257_0_7:notes"/>
          <p:cNvSpPr txBox="1">
            <a:spLocks noGrp="1"/>
          </p:cNvSpPr>
          <p:nvPr>
            <p:ph type="sldNum" idx="12"/>
          </p:nvPr>
        </p:nvSpPr>
        <p:spPr>
          <a:xfrm>
            <a:off x="4143587" y="9119474"/>
            <a:ext cx="3169800" cy="480000"/>
          </a:xfrm>
          <a:prstGeom prst="rect">
            <a:avLst/>
          </a:prstGeom>
        </p:spPr>
        <p:txBody>
          <a:bodyPr spcFirstLastPara="1" wrap="square" lIns="95725" tIns="47850" rIns="95725" bIns="478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3bc4a931d_0_7: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g33bc4a931d_0_7: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85" name="Google Shape;85;g33bc4a931d_0_7: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3bc4a931d_0_15:notes"/>
          <p:cNvSpPr>
            <a:spLocks noGrp="1" noRot="1" noChangeAspect="1"/>
          </p:cNvSpPr>
          <p:nvPr>
            <p:ph type="sldImg" idx="2"/>
          </p:nvPr>
        </p:nvSpPr>
        <p:spPr>
          <a:xfrm>
            <a:off x="1257300" y="719138"/>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33bc4a931d_0_15: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92" name="Google Shape;92;g33bc4a931d_0_15: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bc4a931d_0_22: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g33bc4a931d_0_22: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endParaRPr/>
          </a:p>
        </p:txBody>
      </p:sp>
      <p:sp>
        <p:nvSpPr>
          <p:cNvPr id="99" name="Google Shape;99;g33bc4a931d_0_22: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bc4a931d_0_175:notes"/>
          <p:cNvSpPr>
            <a:spLocks noGrp="1" noRot="1" noChangeAspect="1"/>
          </p:cNvSpPr>
          <p:nvPr>
            <p:ph type="sldImg" idx="2"/>
          </p:nvPr>
        </p:nvSpPr>
        <p:spPr>
          <a:xfrm>
            <a:off x="1257300" y="719138"/>
            <a:ext cx="4800600" cy="3600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33bc4a931d_0_175:notes"/>
          <p:cNvSpPr txBox="1">
            <a:spLocks noGrp="1"/>
          </p:cNvSpPr>
          <p:nvPr>
            <p:ph type="body" idx="1"/>
          </p:nvPr>
        </p:nvSpPr>
        <p:spPr>
          <a:xfrm>
            <a:off x="731520" y="4560570"/>
            <a:ext cx="5852100" cy="4320600"/>
          </a:xfrm>
          <a:prstGeom prst="rect">
            <a:avLst/>
          </a:prstGeom>
          <a:noFill/>
          <a:ln>
            <a:noFill/>
          </a:ln>
        </p:spPr>
        <p:txBody>
          <a:bodyPr spcFirstLastPara="1" wrap="square" lIns="95725" tIns="47850" rIns="95725" bIns="47850" anchor="t" anchorCtr="0">
            <a:noAutofit/>
          </a:bodyPr>
          <a:lstStyle/>
          <a:p>
            <a:pPr marL="0" lvl="0" indent="0" algn="l" rtl="0">
              <a:spcBef>
                <a:spcPts val="0"/>
              </a:spcBef>
              <a:spcAft>
                <a:spcPts val="0"/>
              </a:spcAft>
              <a:buNone/>
            </a:pPr>
            <a:r>
              <a:rPr lang="en-US"/>
              <a:t>But today, we’re going to…</a:t>
            </a:r>
            <a:br>
              <a:rPr lang="en-US"/>
            </a:br>
            <a:br>
              <a:rPr lang="en-US"/>
            </a:br>
            <a:r>
              <a:rPr lang="en-US"/>
              <a:t> Review goals, address questions. </a:t>
            </a:r>
            <a:endParaRPr/>
          </a:p>
        </p:txBody>
      </p:sp>
      <p:sp>
        <p:nvSpPr>
          <p:cNvPr id="106" name="Google Shape;106;g33bc4a931d_0_175:notes"/>
          <p:cNvSpPr txBox="1">
            <a:spLocks noGrp="1"/>
          </p:cNvSpPr>
          <p:nvPr>
            <p:ph type="sldNum" idx="12"/>
          </p:nvPr>
        </p:nvSpPr>
        <p:spPr>
          <a:xfrm>
            <a:off x="4143587" y="9119474"/>
            <a:ext cx="3169800" cy="480000"/>
          </a:xfrm>
          <a:prstGeom prst="rect">
            <a:avLst/>
          </a:prstGeom>
          <a:noFill/>
          <a:ln>
            <a:noFill/>
          </a:ln>
        </p:spPr>
        <p:txBody>
          <a:bodyPr spcFirstLastPara="1" wrap="square" lIns="95725" tIns="47850" rIns="95725" bIns="4785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3F3F3F"/>
        </a:solidFill>
        <a:effectLst/>
      </p:bgPr>
    </p:bg>
    <p:spTree>
      <p:nvGrpSpPr>
        <p:cNvPr id="1" name="Shape 15"/>
        <p:cNvGrpSpPr/>
        <p:nvPr/>
      </p:nvGrpSpPr>
      <p:grpSpPr>
        <a:xfrm>
          <a:off x="0" y="0"/>
          <a:ext cx="0" cy="0"/>
          <a:chOff x="0" y="0"/>
          <a:chExt cx="0" cy="0"/>
        </a:xfrm>
      </p:grpSpPr>
      <p:sp>
        <p:nvSpPr>
          <p:cNvPr id="16" name="Google Shape;16;p2"/>
          <p:cNvSpPr/>
          <p:nvPr/>
        </p:nvSpPr>
        <p:spPr>
          <a:xfrm>
            <a:off x="0" y="-1029"/>
            <a:ext cx="9144000" cy="6859029"/>
          </a:xfrm>
          <a:prstGeom prst="rect">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p:nvPr/>
        </p:nvSpPr>
        <p:spPr>
          <a:xfrm>
            <a:off x="0" y="-1029"/>
            <a:ext cx="9144000" cy="64816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426892" y="3737612"/>
            <a:ext cx="6335858"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19" name="Google Shape;19;p2"/>
          <p:cNvSpPr txBox="1"/>
          <p:nvPr/>
        </p:nvSpPr>
        <p:spPr>
          <a:xfrm>
            <a:off x="5715000" y="6561585"/>
            <a:ext cx="3320143"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a:solidFill>
                  <a:schemeClr val="dk1"/>
                </a:solidFill>
                <a:latin typeface="Arial"/>
                <a:ea typeface="Arial"/>
                <a:cs typeface="Arial"/>
                <a:sym typeface="Arial"/>
              </a:rPr>
              <a:t>© 2018 | Trilogy Education Services - All Rights Reserved</a:t>
            </a:r>
            <a:endParaRPr/>
          </a:p>
        </p:txBody>
      </p:sp>
      <p:sp>
        <p:nvSpPr>
          <p:cNvPr id="20" name="Google Shape;20;p2"/>
          <p:cNvSpPr txBox="1">
            <a:spLocks noGrp="1"/>
          </p:cNvSpPr>
          <p:nvPr>
            <p:ph type="title"/>
          </p:nvPr>
        </p:nvSpPr>
        <p:spPr>
          <a:xfrm>
            <a:off x="396991" y="2930293"/>
            <a:ext cx="8229600" cy="710167"/>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100"/>
              <a:buFont typeface="Arial"/>
              <a:buNone/>
              <a:defRPr sz="41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body" idx="1"/>
          </p:nvPr>
        </p:nvSpPr>
        <p:spPr>
          <a:xfrm>
            <a:off x="3886200" y="3900425"/>
            <a:ext cx="4740390"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
          <p:cNvSpPr txBox="1">
            <a:spLocks noGrp="1"/>
          </p:cNvSpPr>
          <p:nvPr>
            <p:ph type="body" idx="2"/>
          </p:nvPr>
        </p:nvSpPr>
        <p:spPr>
          <a:xfrm>
            <a:off x="396991" y="2504043"/>
            <a:ext cx="2700337"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u="none">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
          <p:cNvSpPr txBox="1">
            <a:spLocks noGrp="1"/>
          </p:cNvSpPr>
          <p:nvPr>
            <p:ph type="body" idx="3"/>
          </p:nvPr>
        </p:nvSpPr>
        <p:spPr>
          <a:xfrm>
            <a:off x="396990" y="3900425"/>
            <a:ext cx="3489210" cy="381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2000"/>
              <a:buNone/>
              <a:defRPr sz="2000" b="1">
                <a:solidFill>
                  <a:schemeClr val="dk1"/>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o"/>
              <a:defRPr sz="2000" b="1">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b="1">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b="1">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
          <p:cNvSpPr/>
          <p:nvPr/>
        </p:nvSpPr>
        <p:spPr>
          <a:xfrm>
            <a:off x="426891" y="3747583"/>
            <a:ext cx="8199699" cy="45719"/>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d_Content">
  <p:cSld name="Titled_Conten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304800" y="0"/>
            <a:ext cx="5470526" cy="653854"/>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2400"/>
              <a:buFont typeface="Arial"/>
              <a:buNone/>
              <a:defRPr sz="24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8" name="Google Shape;28;p3"/>
          <p:cNvSpPr/>
          <p:nvPr/>
        </p:nvSpPr>
        <p:spPr>
          <a:xfrm>
            <a:off x="0" y="664522"/>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Arial"/>
              <a:ea typeface="Arial"/>
              <a:cs typeface="Arial"/>
              <a:sym typeface="Arial"/>
            </a:endParaRPr>
          </a:p>
        </p:txBody>
      </p:sp>
      <p:sp>
        <p:nvSpPr>
          <p:cNvPr id="29" name="Google Shape;29;p3"/>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b="0" i="0" u="none" strike="noStrike" cap="none">
                <a:solidFill>
                  <a:schemeClr val="dk1"/>
                </a:solidFill>
                <a:latin typeface="Arial"/>
                <a:ea typeface="Arial"/>
                <a:cs typeface="Arial"/>
                <a:sym typeface="Arial"/>
              </a:rPr>
              <a:t>© 2018 | Trilogy Education Services - All Rights Reserved</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Divider">
  <p:cSld name="Section_Divider">
    <p:bg>
      <p:bgPr>
        <a:solidFill>
          <a:srgbClr val="3F3F3F"/>
        </a:solidFill>
        <a:effectLst/>
      </p:bgPr>
    </p:bg>
    <p:spTree>
      <p:nvGrpSpPr>
        <p:cNvPr id="1"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6CCCE6"/>
          </a:solidFill>
          <a:ln w="12700" cap="flat" cmpd="sng">
            <a:solidFill>
              <a:srgbClr val="6CCCE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32;p4"/>
          <p:cNvSpPr/>
          <p:nvPr/>
        </p:nvSpPr>
        <p:spPr>
          <a:xfrm>
            <a:off x="0" y="2895600"/>
            <a:ext cx="9144000" cy="9563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33;p4"/>
          <p:cNvSpPr/>
          <p:nvPr/>
        </p:nvSpPr>
        <p:spPr>
          <a:xfrm>
            <a:off x="426892" y="3737612"/>
            <a:ext cx="6335858" cy="34289"/>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34" name="Google Shape;34;p4"/>
          <p:cNvSpPr txBox="1"/>
          <p:nvPr/>
        </p:nvSpPr>
        <p:spPr>
          <a:xfrm>
            <a:off x="1425286" y="3851911"/>
            <a:ext cx="6457950" cy="549087"/>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1800"/>
              <a:buFont typeface="Arial"/>
              <a:buNone/>
            </a:pPr>
            <a:endParaRPr sz="1800" b="1" i="1">
              <a:solidFill>
                <a:schemeClr val="lt1"/>
              </a:solidFill>
              <a:latin typeface="Arial"/>
              <a:ea typeface="Arial"/>
              <a:cs typeface="Arial"/>
              <a:sym typeface="Arial"/>
            </a:endParaRPr>
          </a:p>
        </p:txBody>
      </p:sp>
      <p:sp>
        <p:nvSpPr>
          <p:cNvPr id="35" name="Google Shape;35;p4"/>
          <p:cNvSpPr txBox="1">
            <a:spLocks noGrp="1"/>
          </p:cNvSpPr>
          <p:nvPr>
            <p:ph type="title"/>
          </p:nvPr>
        </p:nvSpPr>
        <p:spPr>
          <a:xfrm>
            <a:off x="457200" y="3029740"/>
            <a:ext cx="6381750" cy="704060"/>
          </a:xfrm>
          <a:prstGeom prst="rect">
            <a:avLst/>
          </a:prstGeom>
          <a:noFill/>
          <a:ln w="50800" cap="flat" cmpd="sng">
            <a:solidFill>
              <a:schemeClr val="lt1"/>
            </a:solidFill>
            <a:prstDash val="solid"/>
            <a:round/>
            <a:headEnd type="none" w="sm" len="sm"/>
            <a:tailEnd type="none" w="sm" len="sm"/>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100"/>
              <a:buFont typeface="Arial"/>
              <a:buNone/>
              <a:defRPr sz="4100" b="1" i="1">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ctivity_Slide">
  <p:cSld name="Activity_Slide">
    <p:spTree>
      <p:nvGrpSpPr>
        <p:cNvPr id="1" name="Shape 36"/>
        <p:cNvGrpSpPr/>
        <p:nvPr/>
      </p:nvGrpSpPr>
      <p:grpSpPr>
        <a:xfrm>
          <a:off x="0" y="0"/>
          <a:ext cx="0" cy="0"/>
          <a:chOff x="0" y="0"/>
          <a:chExt cx="0" cy="0"/>
        </a:xfrm>
      </p:grpSpPr>
      <p:sp>
        <p:nvSpPr>
          <p:cNvPr id="37" name="Google Shape;37;p5"/>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8" name="Google Shape;38;p5"/>
          <p:cNvSpPr/>
          <p:nvPr/>
        </p:nvSpPr>
        <p:spPr>
          <a:xfrm>
            <a:off x="0" y="664522"/>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9" name="Google Shape;39;p5"/>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2018 | Trilogy Education Services - All Rights Reserved</a:t>
            </a:r>
            <a:endParaRPr/>
          </a:p>
        </p:txBody>
      </p:sp>
      <p:sp>
        <p:nvSpPr>
          <p:cNvPr id="40" name="Google Shape;40;p5"/>
          <p:cNvSpPr/>
          <p:nvPr/>
        </p:nvSpPr>
        <p:spPr>
          <a:xfrm>
            <a:off x="0" y="815595"/>
            <a:ext cx="9144000" cy="543413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5"/>
          <p:cNvSpPr txBox="1"/>
          <p:nvPr/>
        </p:nvSpPr>
        <p:spPr>
          <a:xfrm>
            <a:off x="234470" y="76918"/>
            <a:ext cx="2492254" cy="46166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&gt; YOUR TURN!</a:t>
            </a:r>
            <a:endParaRPr/>
          </a:p>
        </p:txBody>
      </p:sp>
      <p:sp>
        <p:nvSpPr>
          <p:cNvPr id="42" name="Google Shape;42;p5"/>
          <p:cNvSpPr txBox="1">
            <a:spLocks noGrp="1"/>
          </p:cNvSpPr>
          <p:nvPr>
            <p:ph type="body" idx="1"/>
          </p:nvPr>
        </p:nvSpPr>
        <p:spPr>
          <a:xfrm>
            <a:off x="304800" y="1203325"/>
            <a:ext cx="8616470" cy="496887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o"/>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5"/>
          <p:cNvSpPr txBox="1">
            <a:spLocks noGrp="1"/>
          </p:cNvSpPr>
          <p:nvPr>
            <p:ph type="body" idx="2"/>
          </p:nvPr>
        </p:nvSpPr>
        <p:spPr>
          <a:xfrm>
            <a:off x="4114800" y="80936"/>
            <a:ext cx="4829329" cy="411480"/>
          </a:xfrm>
          <a:prstGeom prst="rect">
            <a:avLst/>
          </a:prstGeom>
          <a:noFill/>
          <a:ln>
            <a:noFill/>
          </a:ln>
        </p:spPr>
        <p:txBody>
          <a:bodyPr spcFirstLastPara="1" wrap="square" lIns="91425" tIns="45700" rIns="91425" bIns="45700" anchor="b" anchorCtr="0"/>
          <a:lstStyle>
            <a:lvl1pPr marL="457200" lvl="0" indent="-228600" algn="r">
              <a:lnSpc>
                <a:spcPct val="90000"/>
              </a:lnSpc>
              <a:spcBef>
                <a:spcPts val="1000"/>
              </a:spcBef>
              <a:spcAft>
                <a:spcPts val="0"/>
              </a:spcAft>
              <a:buClr>
                <a:schemeClr val="dk1"/>
              </a:buClr>
              <a:buSzPts val="1800"/>
              <a:buNone/>
              <a:defRPr sz="1800" b="1"/>
            </a:lvl1pPr>
            <a:lvl2pPr marL="914400" lvl="1" indent="-342900" algn="l">
              <a:lnSpc>
                <a:spcPct val="90000"/>
              </a:lnSpc>
              <a:spcBef>
                <a:spcPts val="500"/>
              </a:spcBef>
              <a:spcAft>
                <a:spcPts val="0"/>
              </a:spcAft>
              <a:buClr>
                <a:schemeClr val="dk1"/>
              </a:buClr>
              <a:buSzPts val="1800"/>
              <a:buChar char="o"/>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Untitled_Content">
  <p:cSld name="Untitled_Content">
    <p:spTree>
      <p:nvGrpSpPr>
        <p:cNvPr id="1" name="Shape 44"/>
        <p:cNvGrpSpPr/>
        <p:nvPr/>
      </p:nvGrpSpPr>
      <p:grpSpPr>
        <a:xfrm>
          <a:off x="0" y="0"/>
          <a:ext cx="0" cy="0"/>
          <a:chOff x="0" y="0"/>
          <a:chExt cx="0" cy="0"/>
        </a:xfrm>
      </p:grpSpPr>
      <p:sp>
        <p:nvSpPr>
          <p:cNvPr id="45" name="Google Shape;45;p6"/>
          <p:cNvSpPr/>
          <p:nvPr/>
        </p:nvSpPr>
        <p:spPr>
          <a:xfrm>
            <a:off x="-11741" y="6373368"/>
            <a:ext cx="9155741" cy="27432"/>
          </a:xfrm>
          <a:prstGeom prst="flowChartProcess">
            <a:avLst/>
          </a:prstGeom>
          <a:solidFill>
            <a:srgbClr val="6CCC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6" name="Google Shape;46;p6"/>
          <p:cNvSpPr txBox="1"/>
          <p:nvPr/>
        </p:nvSpPr>
        <p:spPr>
          <a:xfrm>
            <a:off x="152400" y="6524441"/>
            <a:ext cx="2895600" cy="215444"/>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800">
                <a:solidFill>
                  <a:schemeClr val="dk1"/>
                </a:solidFill>
                <a:latin typeface="Arial"/>
                <a:ea typeface="Arial"/>
                <a:cs typeface="Arial"/>
                <a:sym typeface="Arial"/>
              </a:rPr>
              <a:t>© 2018 | Trilogy Education Services - All Rights Reserved</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gitalocean.com/community/tutorials/how-to-setup-a-firewall-with-ufw-on-an-ubuntu-and-debian-cloud-server" TargetMode="External"/><Relationship Id="rId2" Type="http://schemas.openxmlformats.org/officeDocument/2006/relationships/hyperlink" Target="https://www.digitalocean.com/community/tutorials/ufw-essentials-common-firewall-rules-and-command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anielmiessler.com/study/tcpdump/"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xample.c/"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96990" y="2930293"/>
            <a:ext cx="9128100" cy="710100"/>
          </a:xfrm>
          <a:prstGeom prst="rect">
            <a:avLst/>
          </a:prstGeom>
          <a:noFill/>
          <a:ln>
            <a:noFill/>
          </a:ln>
        </p:spPr>
        <p:txBody>
          <a:bodyPr spcFirstLastPara="1" wrap="square" lIns="91425" tIns="45700" rIns="91425" bIns="45700" anchor="ctr" anchorCtr="0">
            <a:noAutofit/>
          </a:bodyPr>
          <a:lstStyle/>
          <a:p>
            <a:pPr marL="0" lvl="0" indent="0" algn="l" rtl="0">
              <a:lnSpc>
                <a:spcPct val="125000"/>
              </a:lnSpc>
              <a:spcBef>
                <a:spcPts val="1800"/>
              </a:spcBef>
              <a:spcAft>
                <a:spcPts val="1200"/>
              </a:spcAft>
              <a:buClr>
                <a:schemeClr val="dk1"/>
              </a:buClr>
              <a:buSzPts val="1100"/>
              <a:buFont typeface="Arial"/>
              <a:buNone/>
            </a:pPr>
            <a:r>
              <a:rPr lang="en-US" sz="3600" i="1">
                <a:solidFill>
                  <a:srgbClr val="24292E"/>
                </a:solidFill>
              </a:rPr>
              <a:t>Access Control &amp; Firewalls</a:t>
            </a:r>
            <a:endParaRPr sz="3600" i="1"/>
          </a:p>
        </p:txBody>
      </p:sp>
      <p:sp>
        <p:nvSpPr>
          <p:cNvPr id="53" name="Google Shape;53;p7"/>
          <p:cNvSpPr txBox="1">
            <a:spLocks noGrp="1"/>
          </p:cNvSpPr>
          <p:nvPr>
            <p:ph type="body" idx="1"/>
          </p:nvPr>
        </p:nvSpPr>
        <p:spPr>
          <a:xfrm>
            <a:off x="3886200" y="3900425"/>
            <a:ext cx="474039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a:p>
        </p:txBody>
      </p:sp>
      <p:sp>
        <p:nvSpPr>
          <p:cNvPr id="54" name="Google Shape;54;p7"/>
          <p:cNvSpPr txBox="1">
            <a:spLocks noGrp="1"/>
          </p:cNvSpPr>
          <p:nvPr>
            <p:ph type="body" idx="2"/>
          </p:nvPr>
        </p:nvSpPr>
        <p:spPr>
          <a:xfrm>
            <a:off x="426807" y="2549293"/>
            <a:ext cx="2700337"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Unit Linux, Day 3</a:t>
            </a:r>
            <a:endParaRPr/>
          </a:p>
          <a:p>
            <a:pPr marL="0" lvl="0" indent="0" algn="l" rtl="0">
              <a:lnSpc>
                <a:spcPct val="90000"/>
              </a:lnSpc>
              <a:spcBef>
                <a:spcPts val="0"/>
              </a:spcBef>
              <a:spcAft>
                <a:spcPts val="0"/>
              </a:spcAft>
              <a:buClr>
                <a:schemeClr val="dk1"/>
              </a:buClr>
              <a:buSzPts val="2000"/>
              <a:buNone/>
            </a:pPr>
            <a:endParaRPr/>
          </a:p>
        </p:txBody>
      </p:sp>
      <p:sp>
        <p:nvSpPr>
          <p:cNvPr id="55" name="Google Shape;55;p7"/>
          <p:cNvSpPr txBox="1">
            <a:spLocks noGrp="1"/>
          </p:cNvSpPr>
          <p:nvPr>
            <p:ph type="body" idx="3"/>
          </p:nvPr>
        </p:nvSpPr>
        <p:spPr>
          <a:xfrm>
            <a:off x="396990" y="3900425"/>
            <a:ext cx="348921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Cybersecurity Boot Camp |</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80125" y="3076950"/>
            <a:ext cx="8573700" cy="70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Developing Policies with UFW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2500" i="1"/>
              <a:t>Firewall Design Principles</a:t>
            </a:r>
            <a:endParaRPr sz="2500"/>
          </a:p>
        </p:txBody>
      </p:sp>
      <p:sp>
        <p:nvSpPr>
          <p:cNvPr id="122" name="Google Shape;122;p17"/>
          <p:cNvSpPr txBox="1"/>
          <p:nvPr/>
        </p:nvSpPr>
        <p:spPr>
          <a:xfrm>
            <a:off x="296775" y="890300"/>
            <a:ext cx="8624700" cy="5286000"/>
          </a:xfrm>
          <a:prstGeom prst="rect">
            <a:avLst/>
          </a:prstGeom>
          <a:noFill/>
          <a:ln>
            <a:noFill/>
          </a:ln>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endParaRPr sz="2400"/>
          </a:p>
          <a:p>
            <a:pPr marL="457200" lvl="0" indent="0" algn="ctr" rtl="0">
              <a:lnSpc>
                <a:spcPct val="150000"/>
              </a:lnSpc>
              <a:spcBef>
                <a:spcPts val="0"/>
              </a:spcBef>
              <a:spcAft>
                <a:spcPts val="0"/>
              </a:spcAft>
              <a:buNone/>
            </a:pPr>
            <a:r>
              <a:rPr lang="en-US" sz="2400"/>
              <a:t>When configuring a new firewall, start from scratch.</a:t>
            </a:r>
            <a:endParaRPr sz="2400"/>
          </a:p>
          <a:p>
            <a:pPr marL="457200" lvl="0" indent="0" algn="ctr" rtl="0">
              <a:lnSpc>
                <a:spcPct val="150000"/>
              </a:lnSpc>
              <a:spcBef>
                <a:spcPts val="0"/>
              </a:spcBef>
              <a:spcAft>
                <a:spcPts val="0"/>
              </a:spcAft>
              <a:buNone/>
            </a:pPr>
            <a:endParaRPr sz="2400"/>
          </a:p>
          <a:p>
            <a:pPr marL="457200" lvl="0" indent="0" algn="ctr" rtl="0">
              <a:lnSpc>
                <a:spcPct val="150000"/>
              </a:lnSpc>
              <a:spcBef>
                <a:spcPts val="0"/>
              </a:spcBef>
              <a:spcAft>
                <a:spcPts val="0"/>
              </a:spcAft>
              <a:buNone/>
            </a:pPr>
            <a:r>
              <a:rPr lang="en-US" sz="2400">
                <a:solidFill>
                  <a:srgbClr val="24292E"/>
                </a:solidFill>
                <a:highlight>
                  <a:srgbClr val="FFFFFF"/>
                </a:highlight>
              </a:rPr>
              <a:t>A well-configured firewall should </a:t>
            </a:r>
            <a:r>
              <a:rPr lang="en-US" sz="2400" b="1">
                <a:solidFill>
                  <a:srgbClr val="24292E"/>
                </a:solidFill>
                <a:highlight>
                  <a:srgbClr val="FFFFFF"/>
                </a:highlight>
              </a:rPr>
              <a:t>drop</a:t>
            </a:r>
            <a:r>
              <a:rPr lang="en-US" sz="2400">
                <a:solidFill>
                  <a:srgbClr val="24292E"/>
                </a:solidFill>
                <a:highlight>
                  <a:srgbClr val="FFFFFF"/>
                </a:highlight>
              </a:rPr>
              <a:t> packets by default, only allowing </a:t>
            </a:r>
            <a:r>
              <a:rPr lang="en-US" sz="2400" b="1">
                <a:solidFill>
                  <a:srgbClr val="38761D"/>
                </a:solidFill>
                <a:highlight>
                  <a:srgbClr val="FFFFFF"/>
                </a:highlight>
              </a:rPr>
              <a:t>access</a:t>
            </a:r>
            <a:r>
              <a:rPr lang="en-US" sz="2400">
                <a:solidFill>
                  <a:srgbClr val="24292E"/>
                </a:solidFill>
                <a:highlight>
                  <a:srgbClr val="FFFFFF"/>
                </a:highlight>
              </a:rPr>
              <a:t> or </a:t>
            </a:r>
            <a:r>
              <a:rPr lang="en-US" sz="2400" b="1">
                <a:solidFill>
                  <a:srgbClr val="CC0000"/>
                </a:solidFill>
                <a:highlight>
                  <a:srgbClr val="FFFFFF"/>
                </a:highlight>
              </a:rPr>
              <a:t>egress</a:t>
            </a:r>
            <a:r>
              <a:rPr lang="en-US" sz="2400">
                <a:solidFill>
                  <a:srgbClr val="24292E"/>
                </a:solidFill>
                <a:highlight>
                  <a:srgbClr val="FFFFFF"/>
                </a:highlight>
              </a:rPr>
              <a:t> if it's been explicitly enabled for a particular port and/or protocol.</a:t>
            </a:r>
            <a:endParaRPr sz="2400">
              <a:solidFill>
                <a:srgbClr val="24292E"/>
              </a:solidFill>
              <a:highlight>
                <a:srgbClr val="FFFFFF"/>
              </a:highlight>
            </a:endParaRPr>
          </a:p>
          <a:p>
            <a:pPr marL="457200" lvl="0" indent="0" algn="ctr" rtl="0">
              <a:lnSpc>
                <a:spcPct val="150000"/>
              </a:lnSpc>
              <a:spcBef>
                <a:spcPts val="0"/>
              </a:spcBef>
              <a:spcAft>
                <a:spcPts val="0"/>
              </a:spcAft>
              <a:buNone/>
            </a:pPr>
            <a:endParaRPr sz="2400">
              <a:solidFill>
                <a:srgbClr val="24292E"/>
              </a:solidFill>
              <a:highlight>
                <a:srgbClr val="FFFFFF"/>
              </a:highlight>
            </a:endParaRPr>
          </a:p>
          <a:p>
            <a:pPr marL="457200" lvl="0" indent="0" algn="ctr" rtl="0">
              <a:lnSpc>
                <a:spcPct val="115000"/>
              </a:lnSpc>
              <a:spcBef>
                <a:spcPts val="0"/>
              </a:spcBef>
              <a:spcAft>
                <a:spcPts val="0"/>
              </a:spcAft>
              <a:buNone/>
            </a:pPr>
            <a:r>
              <a:rPr lang="en-US" sz="2400" b="1">
                <a:solidFill>
                  <a:srgbClr val="24292E"/>
                </a:solidFill>
              </a:rPr>
              <a:t>Drop Incoming</a:t>
            </a:r>
            <a:r>
              <a:rPr lang="en-US" sz="2400">
                <a:solidFill>
                  <a:srgbClr val="24292E"/>
                </a:solidFill>
              </a:rPr>
              <a:t>: </a:t>
            </a:r>
            <a:r>
              <a:rPr lang="en-US" sz="2400">
                <a:solidFill>
                  <a:srgbClr val="24292E"/>
                </a:solidFill>
                <a:latin typeface="Courier"/>
                <a:ea typeface="Courier"/>
                <a:cs typeface="Courier"/>
                <a:sym typeface="Courier"/>
              </a:rPr>
              <a:t>ufw default deny incoming</a:t>
            </a:r>
            <a:endParaRPr sz="2400">
              <a:solidFill>
                <a:srgbClr val="24292E"/>
              </a:solidFill>
              <a:latin typeface="Courier"/>
              <a:ea typeface="Courier"/>
              <a:cs typeface="Courier"/>
              <a:sym typeface="Courier"/>
            </a:endParaRPr>
          </a:p>
          <a:p>
            <a:pPr marL="457200" lvl="0" indent="0" algn="ctr" rtl="0">
              <a:lnSpc>
                <a:spcPct val="115000"/>
              </a:lnSpc>
              <a:spcBef>
                <a:spcPts val="300"/>
              </a:spcBef>
              <a:spcAft>
                <a:spcPts val="0"/>
              </a:spcAft>
              <a:buNone/>
            </a:pPr>
            <a:r>
              <a:rPr lang="en-US" sz="2400" b="1">
                <a:solidFill>
                  <a:srgbClr val="24292E"/>
                </a:solidFill>
              </a:rPr>
              <a:t>Drop Outgoing</a:t>
            </a:r>
            <a:r>
              <a:rPr lang="en-US" sz="2400">
                <a:solidFill>
                  <a:srgbClr val="24292E"/>
                </a:solidFill>
              </a:rPr>
              <a:t>: </a:t>
            </a:r>
            <a:r>
              <a:rPr lang="en-US" sz="2400">
                <a:solidFill>
                  <a:srgbClr val="24292E"/>
                </a:solidFill>
                <a:latin typeface="Courier"/>
                <a:ea typeface="Courier"/>
                <a:cs typeface="Courier"/>
                <a:sym typeface="Courier"/>
              </a:rPr>
              <a:t>ufw default deny outgoing</a:t>
            </a:r>
            <a:endParaRPr sz="2400">
              <a:solidFill>
                <a:srgbClr val="24292E"/>
              </a:solidFill>
              <a:latin typeface="Courier"/>
              <a:ea typeface="Courier"/>
              <a:cs typeface="Courier"/>
              <a:sym typeface="Courier"/>
            </a:endParaRPr>
          </a:p>
          <a:p>
            <a:pPr marL="457200" lvl="0" indent="0" algn="ctr" rtl="0">
              <a:lnSpc>
                <a:spcPct val="150000"/>
              </a:lnSpc>
              <a:spcBef>
                <a:spcPts val="0"/>
              </a:spcBef>
              <a:spcAft>
                <a:spcPts val="0"/>
              </a:spcAft>
              <a:buNone/>
            </a:pPr>
            <a:endParaRPr sz="2400">
              <a:solidFill>
                <a:srgbClr val="24292E"/>
              </a:solidFill>
              <a:highlight>
                <a:srgbClr val="FFFFFF"/>
              </a:highlight>
            </a:endParaRPr>
          </a:p>
          <a:p>
            <a:pPr marL="457200" lvl="0" indent="0" algn="ctr" rtl="0">
              <a:lnSpc>
                <a:spcPct val="150000"/>
              </a:lnSpc>
              <a:spcBef>
                <a:spcPts val="0"/>
              </a:spcBef>
              <a:spcAft>
                <a:spcPts val="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body" idx="1"/>
          </p:nvPr>
        </p:nvSpPr>
        <p:spPr>
          <a:xfrm>
            <a:off x="111211" y="939114"/>
            <a:ext cx="8810189" cy="5233111"/>
          </a:xfrm>
          <a:prstGeom prst="rect">
            <a:avLst/>
          </a:prstGeom>
        </p:spPr>
        <p:txBody>
          <a:bodyPr spcFirstLastPara="1" wrap="square" lIns="91425" tIns="45700" rIns="91425" bIns="45700" anchor="t" anchorCtr="0">
            <a:noAutofit/>
          </a:bodyPr>
          <a:lstStyle/>
          <a:p>
            <a:pPr marL="25400" lvl="0" indent="0" algn="l" rtl="0">
              <a:lnSpc>
                <a:spcPct val="150000"/>
              </a:lnSpc>
              <a:spcBef>
                <a:spcPts val="0"/>
              </a:spcBef>
              <a:spcAft>
                <a:spcPts val="0"/>
              </a:spcAft>
              <a:buSzPts val="2000"/>
              <a:buNone/>
            </a:pPr>
            <a:r>
              <a:rPr lang="en-US" sz="1600" b="1" dirty="0"/>
              <a:t>In the activity, you will implement a firewall policy by setting rules with </a:t>
            </a:r>
            <a:r>
              <a:rPr lang="en-US" sz="1600" b="1" dirty="0" err="1"/>
              <a:t>ufw</a:t>
            </a:r>
            <a:r>
              <a:rPr lang="en-US" sz="1600" b="1" dirty="0"/>
              <a:t>. Specifically, you will: </a:t>
            </a:r>
          </a:p>
          <a:p>
            <a:pPr marL="457200" lvl="0" indent="-330200" algn="l" rtl="0">
              <a:lnSpc>
                <a:spcPct val="150000"/>
              </a:lnSpc>
              <a:spcBef>
                <a:spcPts val="0"/>
              </a:spcBef>
              <a:spcAft>
                <a:spcPts val="0"/>
              </a:spcAft>
              <a:buClr>
                <a:srgbClr val="24292E"/>
              </a:buClr>
              <a:buSzPts val="1600"/>
              <a:buChar char="•"/>
            </a:pPr>
            <a:r>
              <a:rPr lang="en-US" sz="1600" dirty="0">
                <a:solidFill>
                  <a:srgbClr val="24292E"/>
                </a:solidFill>
              </a:rPr>
              <a:t>Audit the services each machine furnishes</a:t>
            </a:r>
            <a:endParaRPr sz="1600" dirty="0">
              <a:solidFill>
                <a:srgbClr val="24292E"/>
              </a:solidFill>
            </a:endParaRPr>
          </a:p>
          <a:p>
            <a:pPr marL="457200" lvl="0" indent="-330200" algn="l" rtl="0">
              <a:lnSpc>
                <a:spcPct val="150000"/>
              </a:lnSpc>
              <a:spcBef>
                <a:spcPts val="0"/>
              </a:spcBef>
              <a:spcAft>
                <a:spcPts val="0"/>
              </a:spcAft>
              <a:buClr>
                <a:srgbClr val="24292E"/>
              </a:buClr>
              <a:buSzPts val="1600"/>
              <a:buChar char="•"/>
            </a:pPr>
            <a:r>
              <a:rPr lang="en-US" sz="1600" dirty="0">
                <a:solidFill>
                  <a:srgbClr val="24292E"/>
                </a:solidFill>
              </a:rPr>
              <a:t>Determine which ports should be exposed</a:t>
            </a:r>
            <a:endParaRPr sz="1600" dirty="0">
              <a:solidFill>
                <a:srgbClr val="24292E"/>
              </a:solidFill>
            </a:endParaRPr>
          </a:p>
          <a:p>
            <a:pPr marL="457200" lvl="0" indent="-330200" algn="l" rtl="0">
              <a:lnSpc>
                <a:spcPct val="150000"/>
              </a:lnSpc>
              <a:spcBef>
                <a:spcPts val="0"/>
              </a:spcBef>
              <a:spcAft>
                <a:spcPts val="0"/>
              </a:spcAft>
              <a:buClr>
                <a:srgbClr val="24292E"/>
              </a:buClr>
              <a:buSzPts val="1600"/>
              <a:buChar char="•"/>
            </a:pPr>
            <a:r>
              <a:rPr lang="en-US" sz="1600" dirty="0">
                <a:solidFill>
                  <a:srgbClr val="24292E"/>
                </a:solidFill>
              </a:rPr>
              <a:t>Design and document a firewall policy for each machine</a:t>
            </a:r>
            <a:endParaRPr sz="1600" dirty="0">
              <a:solidFill>
                <a:srgbClr val="24292E"/>
              </a:solidFill>
            </a:endParaRPr>
          </a:p>
          <a:p>
            <a:pPr marL="457200" lvl="0" indent="-330200" algn="l" rtl="0">
              <a:lnSpc>
                <a:spcPct val="150000"/>
              </a:lnSpc>
              <a:spcBef>
                <a:spcPts val="0"/>
              </a:spcBef>
              <a:spcAft>
                <a:spcPts val="0"/>
              </a:spcAft>
              <a:buClr>
                <a:srgbClr val="24292E"/>
              </a:buClr>
              <a:buSzPts val="1600"/>
              <a:buChar char="•"/>
            </a:pPr>
            <a:r>
              <a:rPr lang="en-US" sz="1600" dirty="0">
                <a:solidFill>
                  <a:srgbClr val="24292E"/>
                </a:solidFill>
              </a:rPr>
              <a:t>Implement the policy on each machine</a:t>
            </a:r>
          </a:p>
          <a:p>
            <a:pPr marL="457200" lvl="0" indent="0" algn="l" rtl="0">
              <a:lnSpc>
                <a:spcPct val="150000"/>
              </a:lnSpc>
              <a:spcBef>
                <a:spcPts val="0"/>
              </a:spcBef>
              <a:spcAft>
                <a:spcPts val="0"/>
              </a:spcAft>
              <a:buNone/>
            </a:pPr>
            <a:endParaRPr lang="en-US" sz="1600" dirty="0"/>
          </a:p>
          <a:p>
            <a:pPr marL="457200" lvl="0" indent="0" algn="l" rtl="0">
              <a:lnSpc>
                <a:spcPct val="150000"/>
              </a:lnSpc>
              <a:spcBef>
                <a:spcPts val="0"/>
              </a:spcBef>
              <a:spcAft>
                <a:spcPts val="0"/>
              </a:spcAft>
              <a:buNone/>
            </a:pPr>
            <a:endParaRPr lang="en-US" sz="1600" dirty="0"/>
          </a:p>
          <a:p>
            <a:pPr marL="457200" lvl="0" indent="0" algn="ctr" rtl="0">
              <a:lnSpc>
                <a:spcPct val="150000"/>
              </a:lnSpc>
              <a:spcBef>
                <a:spcPts val="0"/>
              </a:spcBef>
              <a:spcAft>
                <a:spcPts val="0"/>
              </a:spcAft>
              <a:buNone/>
            </a:pPr>
            <a:r>
              <a:rPr lang="en-US" sz="2400" i="1" dirty="0">
                <a:solidFill>
                  <a:srgbClr val="C00000"/>
                </a:solidFill>
              </a:rPr>
              <a:t>Instructions on next two slides </a:t>
            </a:r>
            <a:r>
              <a:rPr lang="en-US" sz="2400" i="1" dirty="0">
                <a:solidFill>
                  <a:srgbClr val="C00000"/>
                </a:solidFill>
                <a:sym typeface="Wingdings" pitchFamily="2" charset="2"/>
              </a:rPr>
              <a:t></a:t>
            </a:r>
            <a:endParaRPr lang="en-US" sz="2400" i="1" dirty="0">
              <a:solidFill>
                <a:srgbClr val="C00000"/>
              </a:solidFill>
            </a:endParaRPr>
          </a:p>
        </p:txBody>
      </p:sp>
      <p:sp>
        <p:nvSpPr>
          <p:cNvPr id="129" name="Google Shape;129;p18"/>
          <p:cNvSpPr txBox="1">
            <a:spLocks noGrp="1"/>
          </p:cNvSpPr>
          <p:nvPr>
            <p:ph type="body" idx="2"/>
          </p:nvPr>
        </p:nvSpPr>
        <p:spPr>
          <a:xfrm>
            <a:off x="3373395" y="80936"/>
            <a:ext cx="5570805" cy="411600"/>
          </a:xfrm>
          <a:prstGeom prst="rect">
            <a:avLst/>
          </a:prstGeom>
        </p:spPr>
        <p:txBody>
          <a:bodyPr spcFirstLastPara="1" wrap="square" lIns="91425" tIns="45700" rIns="91425" bIns="45700" anchor="b" anchorCtr="0">
            <a:noAutofit/>
          </a:bodyPr>
          <a:lstStyle/>
          <a:p>
            <a:pPr marL="0" lvl="0" indent="0" algn="r" rtl="0">
              <a:spcBef>
                <a:spcPts val="1000"/>
              </a:spcBef>
              <a:spcAft>
                <a:spcPts val="0"/>
              </a:spcAft>
              <a:buNone/>
            </a:pPr>
            <a:r>
              <a:rPr lang="en-US" dirty="0"/>
              <a:t>Setting and Testing Firewall Rules (30 min)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2B0B8E-181B-3F45-BA5E-0A4F1AD9668E}"/>
              </a:ext>
            </a:extLst>
          </p:cNvPr>
          <p:cNvSpPr>
            <a:spLocks noGrp="1"/>
          </p:cNvSpPr>
          <p:nvPr>
            <p:ph type="body" idx="1"/>
          </p:nvPr>
        </p:nvSpPr>
        <p:spPr>
          <a:xfrm>
            <a:off x="0" y="602392"/>
            <a:ext cx="8797702" cy="5257800"/>
          </a:xfrm>
        </p:spPr>
        <p:txBody>
          <a:bodyPr/>
          <a:lstStyle/>
          <a:p>
            <a:pPr marL="114300" indent="0">
              <a:buNone/>
            </a:pPr>
            <a:r>
              <a:rPr lang="en-US" sz="1600" b="1" dirty="0"/>
              <a:t>Auditing: review the list below, and fill out the blanks.</a:t>
            </a:r>
          </a:p>
          <a:p>
            <a:pPr marL="114300" indent="0">
              <a:lnSpc>
                <a:spcPct val="100000"/>
              </a:lnSpc>
              <a:spcBef>
                <a:spcPts val="0"/>
              </a:spcBef>
              <a:buNone/>
            </a:pPr>
            <a:r>
              <a:rPr lang="en-US" sz="1600" i="1" dirty="0"/>
              <a:t>Service-Level Agreements for </a:t>
            </a:r>
            <a:r>
              <a:rPr lang="en-US" sz="1600" i="1" dirty="0" err="1"/>
              <a:t>Supercorp's</a:t>
            </a:r>
            <a:r>
              <a:rPr lang="en-US" sz="1600" i="1" dirty="0"/>
              <a:t> Intranet</a:t>
            </a:r>
          </a:p>
          <a:p>
            <a:pPr marL="114300" indent="0">
              <a:lnSpc>
                <a:spcPct val="100000"/>
              </a:lnSpc>
              <a:spcBef>
                <a:spcPts val="0"/>
              </a:spcBef>
              <a:buNone/>
            </a:pPr>
            <a:r>
              <a:rPr lang="en-US" sz="1600" u="sng" dirty="0"/>
              <a:t>User Data API</a:t>
            </a:r>
          </a:p>
          <a:p>
            <a:pPr>
              <a:lnSpc>
                <a:spcPct val="100000"/>
              </a:lnSpc>
              <a:spcBef>
                <a:spcPts val="0"/>
              </a:spcBef>
            </a:pPr>
            <a:r>
              <a:rPr lang="en-US" sz="1600" b="1" dirty="0"/>
              <a:t>Description</a:t>
            </a:r>
            <a:r>
              <a:rPr lang="en-US" sz="1600" dirty="0"/>
              <a:t>: Web server that provides access to organization's IAM database. This machine runs an HTTP and HTTPS server, which should be available to all machines on the subnet. There is also an SSH listener, which should only allow access from the command server. Disable connections to all other running services.</a:t>
            </a:r>
          </a:p>
          <a:p>
            <a:pPr>
              <a:lnSpc>
                <a:spcPct val="100000"/>
              </a:lnSpc>
              <a:spcBef>
                <a:spcPts val="0"/>
              </a:spcBef>
            </a:pPr>
            <a:r>
              <a:rPr lang="en-US" sz="1600" b="1" dirty="0"/>
              <a:t>Service(s)</a:t>
            </a:r>
            <a:r>
              <a:rPr lang="en-US" sz="1600" dirty="0"/>
              <a:t>: _____To-do_______</a:t>
            </a:r>
          </a:p>
          <a:p>
            <a:pPr>
              <a:lnSpc>
                <a:spcPct val="100000"/>
              </a:lnSpc>
              <a:spcBef>
                <a:spcPts val="0"/>
              </a:spcBef>
            </a:pPr>
            <a:r>
              <a:rPr lang="en-US" sz="1600" b="1" dirty="0"/>
              <a:t>Port(s)</a:t>
            </a:r>
            <a:r>
              <a:rPr lang="en-US" sz="1600" dirty="0"/>
              <a:t>: _____To-do_______</a:t>
            </a:r>
          </a:p>
          <a:p>
            <a:pPr marL="114300" indent="0">
              <a:lnSpc>
                <a:spcPct val="100000"/>
              </a:lnSpc>
              <a:spcBef>
                <a:spcPts val="0"/>
              </a:spcBef>
              <a:buNone/>
            </a:pPr>
            <a:endParaRPr lang="en-US" sz="1600" dirty="0"/>
          </a:p>
          <a:p>
            <a:pPr marL="114300" indent="0">
              <a:lnSpc>
                <a:spcPct val="100000"/>
              </a:lnSpc>
              <a:spcBef>
                <a:spcPts val="0"/>
              </a:spcBef>
              <a:buNone/>
            </a:pPr>
            <a:r>
              <a:rPr lang="en-US" sz="1600" u="sng" dirty="0"/>
              <a:t>User Database</a:t>
            </a:r>
          </a:p>
          <a:p>
            <a:pPr>
              <a:lnSpc>
                <a:spcPct val="100000"/>
              </a:lnSpc>
              <a:spcBef>
                <a:spcPts val="0"/>
              </a:spcBef>
            </a:pPr>
            <a:r>
              <a:rPr lang="en-US" sz="1600" b="1" dirty="0"/>
              <a:t>Description</a:t>
            </a:r>
            <a:r>
              <a:rPr lang="en-US" sz="1600" dirty="0"/>
              <a:t>: MySQL server containing user data for IAM policies. Should </a:t>
            </a:r>
            <a:r>
              <a:rPr lang="en-US" sz="1600" i="1" dirty="0"/>
              <a:t>only</a:t>
            </a:r>
            <a:r>
              <a:rPr lang="en-US" sz="1600" dirty="0"/>
              <a:t> be accessible by the User Data API </a:t>
            </a:r>
            <a:r>
              <a:rPr lang="en-US" sz="1600" dirty="0" err="1"/>
              <a:t>erver</a:t>
            </a:r>
            <a:r>
              <a:rPr lang="en-US" sz="1600" dirty="0"/>
              <a:t>.</a:t>
            </a:r>
          </a:p>
          <a:p>
            <a:pPr>
              <a:lnSpc>
                <a:spcPct val="100000"/>
              </a:lnSpc>
              <a:spcBef>
                <a:spcPts val="0"/>
              </a:spcBef>
            </a:pPr>
            <a:r>
              <a:rPr lang="en-US" sz="1600" b="1" dirty="0"/>
              <a:t>Service(s)</a:t>
            </a:r>
            <a:r>
              <a:rPr lang="en-US" sz="1600" dirty="0"/>
              <a:t>: _____To-do_______</a:t>
            </a:r>
          </a:p>
          <a:p>
            <a:pPr>
              <a:lnSpc>
                <a:spcPct val="100000"/>
              </a:lnSpc>
              <a:spcBef>
                <a:spcPts val="0"/>
              </a:spcBef>
            </a:pPr>
            <a:r>
              <a:rPr lang="en-US" sz="1600" b="1" dirty="0"/>
              <a:t>Port(s)</a:t>
            </a:r>
            <a:r>
              <a:rPr lang="en-US" sz="1600" dirty="0"/>
              <a:t>: _____To-do_______</a:t>
            </a:r>
          </a:p>
          <a:p>
            <a:pPr marL="114300" indent="0">
              <a:lnSpc>
                <a:spcPct val="100000"/>
              </a:lnSpc>
              <a:spcBef>
                <a:spcPts val="0"/>
              </a:spcBef>
              <a:buNone/>
            </a:pPr>
            <a:endParaRPr lang="en-US" sz="1600" dirty="0"/>
          </a:p>
          <a:p>
            <a:pPr marL="114300" indent="0">
              <a:lnSpc>
                <a:spcPct val="100000"/>
              </a:lnSpc>
              <a:spcBef>
                <a:spcPts val="0"/>
              </a:spcBef>
              <a:buNone/>
            </a:pPr>
            <a:r>
              <a:rPr lang="en-US" sz="1600" u="sng" dirty="0"/>
              <a:t>Command Server</a:t>
            </a:r>
          </a:p>
          <a:p>
            <a:pPr>
              <a:lnSpc>
                <a:spcPct val="100000"/>
              </a:lnSpc>
              <a:spcBef>
                <a:spcPts val="0"/>
              </a:spcBef>
            </a:pPr>
            <a:r>
              <a:rPr lang="en-US" sz="1600" b="1" dirty="0"/>
              <a:t>Description</a:t>
            </a:r>
            <a:r>
              <a:rPr lang="en-US" sz="1600" dirty="0"/>
              <a:t>: Server responsible for controlling whether other servers on the network are up or down. Allows administrators to log in remotely to issue commands. Block all requests to the telnet server that </a:t>
            </a:r>
            <a:r>
              <a:rPr lang="en-US" sz="1600" i="1" dirty="0"/>
              <a:t>do not</a:t>
            </a:r>
            <a:r>
              <a:rPr lang="en-US" sz="1600" dirty="0"/>
              <a:t> come from the local subnet. Allow outgoing SSH and telnet connections to other machines within the subnet.</a:t>
            </a:r>
          </a:p>
          <a:p>
            <a:pPr>
              <a:lnSpc>
                <a:spcPct val="100000"/>
              </a:lnSpc>
              <a:spcBef>
                <a:spcPts val="0"/>
              </a:spcBef>
            </a:pPr>
            <a:r>
              <a:rPr lang="en-US" sz="1600" b="1" dirty="0"/>
              <a:t>Service(s)</a:t>
            </a:r>
            <a:r>
              <a:rPr lang="en-US" sz="1600" dirty="0"/>
              <a:t>: _____To-do_______</a:t>
            </a:r>
          </a:p>
          <a:p>
            <a:pPr>
              <a:lnSpc>
                <a:spcPct val="100000"/>
              </a:lnSpc>
              <a:spcBef>
                <a:spcPts val="0"/>
              </a:spcBef>
            </a:pPr>
            <a:r>
              <a:rPr lang="en-US" sz="1600" b="1" dirty="0"/>
              <a:t>Port(s)</a:t>
            </a:r>
            <a:r>
              <a:rPr lang="en-US" sz="1600" dirty="0"/>
              <a:t>: _____To-do_______</a:t>
            </a:r>
          </a:p>
          <a:p>
            <a:pPr marL="114300" indent="0">
              <a:lnSpc>
                <a:spcPct val="100000"/>
              </a:lnSpc>
              <a:spcBef>
                <a:spcPts val="0"/>
              </a:spcBef>
              <a:buNone/>
            </a:pPr>
            <a:br>
              <a:rPr lang="en-US" sz="1600" dirty="0"/>
            </a:br>
            <a:endParaRPr lang="en-US" sz="1600" dirty="0"/>
          </a:p>
        </p:txBody>
      </p:sp>
      <p:sp>
        <p:nvSpPr>
          <p:cNvPr id="3" name="Text Placeholder 2">
            <a:extLst>
              <a:ext uri="{FF2B5EF4-FFF2-40B4-BE49-F238E27FC236}">
                <a16:creationId xmlns:a16="http://schemas.microsoft.com/office/drawing/2014/main" id="{D1563D28-FEDE-6341-8F2C-412BFC803134}"/>
              </a:ext>
            </a:extLst>
          </p:cNvPr>
          <p:cNvSpPr>
            <a:spLocks noGrp="1"/>
          </p:cNvSpPr>
          <p:nvPr>
            <p:ph type="body" idx="2"/>
          </p:nvPr>
        </p:nvSpPr>
        <p:spPr/>
        <p:txBody>
          <a:bodyPr/>
          <a:lstStyle/>
          <a:p>
            <a:r>
              <a:rPr lang="en-US" dirty="0"/>
              <a:t>Setting and Testing Firewall Rules</a:t>
            </a:r>
          </a:p>
        </p:txBody>
      </p:sp>
    </p:spTree>
    <p:extLst>
      <p:ext uri="{BB962C8B-B14F-4D97-AF65-F5344CB8AC3E}">
        <p14:creationId xmlns:p14="http://schemas.microsoft.com/office/powerpoint/2010/main" val="1639587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7C49C-EC37-1443-A751-8216B317D29C}"/>
              </a:ext>
            </a:extLst>
          </p:cNvPr>
          <p:cNvSpPr>
            <a:spLocks noGrp="1"/>
          </p:cNvSpPr>
          <p:nvPr>
            <p:ph type="body" idx="1"/>
          </p:nvPr>
        </p:nvSpPr>
        <p:spPr>
          <a:xfrm>
            <a:off x="0" y="807909"/>
            <a:ext cx="9144000" cy="5469323"/>
          </a:xfrm>
        </p:spPr>
        <p:txBody>
          <a:bodyPr/>
          <a:lstStyle/>
          <a:p>
            <a:pPr marL="114300" indent="0">
              <a:buNone/>
            </a:pPr>
            <a:r>
              <a:rPr lang="en-US" b="1" dirty="0"/>
              <a:t>Implementing Access Controls: r</a:t>
            </a:r>
            <a:r>
              <a:rPr lang="en-US" dirty="0"/>
              <a:t>efer to these UFW documents: </a:t>
            </a:r>
          </a:p>
          <a:p>
            <a:pPr marL="114300" indent="0">
              <a:buNone/>
            </a:pPr>
            <a:r>
              <a:rPr lang="en-US" sz="1400" dirty="0"/>
              <a:t>Common Firewall Rules and Commands: </a:t>
            </a:r>
            <a:r>
              <a:rPr lang="en-US" sz="1400" dirty="0">
                <a:hlinkClick r:id="rId2"/>
              </a:rPr>
              <a:t>https://www.digitalocean.com/community/tutorials/ufw-essentials-common-firewall-rules-and-commands</a:t>
            </a:r>
            <a:r>
              <a:rPr lang="en-US" sz="1400" dirty="0"/>
              <a:t> </a:t>
            </a:r>
          </a:p>
          <a:p>
            <a:pPr marL="114300" indent="0">
              <a:buNone/>
            </a:pPr>
            <a:r>
              <a:rPr lang="en-US" sz="1400" dirty="0"/>
              <a:t>How to Setup a Firewall with UFW: </a:t>
            </a:r>
            <a:r>
              <a:rPr lang="en-US" sz="1400" dirty="0">
                <a:hlinkClick r:id="rId3"/>
              </a:rPr>
              <a:t>https://www.digitalocean.com/community/tutorials/how-to-setup-a-firewall-with-ufw-on-an-ubuntu-and-debian-cloud-server</a:t>
            </a:r>
            <a:endParaRPr lang="en-US" sz="1400" dirty="0"/>
          </a:p>
          <a:p>
            <a:pPr marL="114300" indent="0">
              <a:buNone/>
            </a:pPr>
            <a:r>
              <a:rPr lang="en-US" sz="1400" dirty="0"/>
              <a:t>- Begin by attaching to the scanner and using </a:t>
            </a:r>
            <a:r>
              <a:rPr lang="en-US" sz="1400" dirty="0" err="1"/>
              <a:t>NMap</a:t>
            </a:r>
            <a:r>
              <a:rPr lang="en-US" sz="1400" dirty="0"/>
              <a:t> to port-scan the subnet. All running services should expose ports. Save the results in /</a:t>
            </a:r>
            <a:r>
              <a:rPr lang="en-US" sz="1400" dirty="0" err="1"/>
              <a:t>tmp</a:t>
            </a:r>
            <a:r>
              <a:rPr lang="en-US" sz="1400" dirty="0"/>
              <a:t>/</a:t>
            </a:r>
            <a:r>
              <a:rPr lang="en-US" sz="1400" dirty="0" err="1"/>
              <a:t>start_profile.benchmark</a:t>
            </a:r>
            <a:r>
              <a:rPr lang="en-US" sz="1400" dirty="0"/>
              <a:t>.</a:t>
            </a:r>
          </a:p>
          <a:p>
            <a:r>
              <a:rPr lang="en-US" sz="1400" b="1" dirty="0"/>
              <a:t>Hint</a:t>
            </a:r>
            <a:r>
              <a:rPr lang="en-US" sz="1400" dirty="0"/>
              <a:t>: Recall that you can save command-line output to a file with {command to run} &gt; {file to save to}.</a:t>
            </a:r>
          </a:p>
          <a:p>
            <a:r>
              <a:rPr lang="en-US" sz="1400" dirty="0"/>
              <a:t>Next, implement the policy above by attaching to each machine and using </a:t>
            </a:r>
            <a:r>
              <a:rPr lang="en-US" sz="1400" dirty="0" err="1"/>
              <a:t>ufw</a:t>
            </a:r>
            <a:r>
              <a:rPr lang="en-US" sz="1400" dirty="0"/>
              <a:t> to set the appropriate rules on each machine. For each, do the following:</a:t>
            </a:r>
          </a:p>
          <a:p>
            <a:pPr lvl="1"/>
            <a:r>
              <a:rPr lang="en-US" sz="1400" dirty="0"/>
              <a:t>Enable UFW.</a:t>
            </a:r>
          </a:p>
          <a:p>
            <a:pPr lvl="2"/>
            <a:r>
              <a:rPr lang="en-US" sz="1400" dirty="0"/>
              <a:t>How is "enabling" different from "starting"?</a:t>
            </a:r>
          </a:p>
          <a:p>
            <a:pPr lvl="1"/>
            <a:r>
              <a:rPr lang="en-US" sz="1400" dirty="0"/>
              <a:t>Set a default rule to deny all incoming and outgoing traffic.</a:t>
            </a:r>
          </a:p>
          <a:p>
            <a:pPr lvl="1"/>
            <a:r>
              <a:rPr lang="en-US" sz="1400" dirty="0"/>
              <a:t>On each machine, create rules exposing the ports you identified above.</a:t>
            </a:r>
          </a:p>
          <a:p>
            <a:pPr lvl="2"/>
            <a:r>
              <a:rPr lang="en-US" sz="1400" b="1" dirty="0"/>
              <a:t>Note</a:t>
            </a:r>
            <a:r>
              <a:rPr lang="en-US" sz="1400" dirty="0"/>
              <a:t>: You should allow </a:t>
            </a:r>
            <a:r>
              <a:rPr lang="en-US" sz="1400" i="1" dirty="0"/>
              <a:t>both</a:t>
            </a:r>
            <a:r>
              <a:rPr lang="en-US" sz="1400" dirty="0"/>
              <a:t> incoming </a:t>
            </a:r>
            <a:r>
              <a:rPr lang="en-US" sz="1400" i="1" dirty="0"/>
              <a:t>and</a:t>
            </a:r>
            <a:r>
              <a:rPr lang="en-US" sz="1400" dirty="0"/>
              <a:t> outgoing connections to each port.</a:t>
            </a:r>
          </a:p>
          <a:p>
            <a:pPr lvl="1"/>
            <a:r>
              <a:rPr lang="en-US" sz="1400" dirty="0"/>
              <a:t>Save each machine's configuration in a file called: /</a:t>
            </a:r>
            <a:r>
              <a:rPr lang="en-US" sz="1400" dirty="0" err="1"/>
              <a:t>tmp</a:t>
            </a:r>
            <a:r>
              <a:rPr lang="en-US" sz="1400" dirty="0"/>
              <a:t>/&lt;</a:t>
            </a:r>
            <a:r>
              <a:rPr lang="en-US" sz="1400" dirty="0" err="1"/>
              <a:t>machine_name</a:t>
            </a:r>
            <a:r>
              <a:rPr lang="en-US" sz="1400" dirty="0"/>
              <a:t>&gt;.policy.</a:t>
            </a:r>
          </a:p>
          <a:p>
            <a:pPr marL="114300" indent="0">
              <a:buNone/>
            </a:pPr>
            <a:r>
              <a:rPr lang="en-US" sz="1400" dirty="0"/>
              <a:t>- Generating Documentation</a:t>
            </a:r>
          </a:p>
          <a:p>
            <a:pPr lvl="1"/>
            <a:r>
              <a:rPr lang="en-US" sz="1400" dirty="0"/>
              <a:t>Finally, create and move into a directory called Policies, and copy over the policy files and benchmark you created.</a:t>
            </a:r>
          </a:p>
          <a:p>
            <a:pPr marL="114300" indent="0">
              <a:buNone/>
            </a:pPr>
            <a:endParaRPr lang="en-US" sz="1400" dirty="0"/>
          </a:p>
        </p:txBody>
      </p:sp>
      <p:sp>
        <p:nvSpPr>
          <p:cNvPr id="3" name="Text Placeholder 2">
            <a:extLst>
              <a:ext uri="{FF2B5EF4-FFF2-40B4-BE49-F238E27FC236}">
                <a16:creationId xmlns:a16="http://schemas.microsoft.com/office/drawing/2014/main" id="{76C72171-80DE-0A4E-8F46-144B022A931E}"/>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243387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04800" y="0"/>
            <a:ext cx="86868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Review Setting and Testing Firewall Rules</a:t>
            </a:r>
            <a:endParaRPr/>
          </a:p>
        </p:txBody>
      </p:sp>
      <p:sp>
        <p:nvSpPr>
          <p:cNvPr id="136" name="Google Shape;136;p19"/>
          <p:cNvSpPr txBox="1"/>
          <p:nvPr/>
        </p:nvSpPr>
        <p:spPr>
          <a:xfrm>
            <a:off x="266700" y="2998113"/>
            <a:ext cx="8610600" cy="861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Instructor Review</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04800" y="0"/>
            <a:ext cx="54705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143" name="Google Shape;143;p20"/>
          <p:cNvSpPr txBox="1"/>
          <p:nvPr/>
        </p:nvSpPr>
        <p:spPr>
          <a:xfrm>
            <a:off x="299581" y="1009822"/>
            <a:ext cx="8153400" cy="31392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Develop firewall policies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Implement firewall rules with ufw</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Interpret iptables rules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457200" marR="0" lvl="0" indent="-457200" algn="l" rtl="0">
              <a:spcBef>
                <a:spcPts val="0"/>
              </a:spcBef>
              <a:spcAft>
                <a:spcPts val="0"/>
              </a:spcAft>
              <a:buClr>
                <a:schemeClr val="dk1"/>
              </a:buClr>
              <a:buSzPts val="2000"/>
              <a:buChar char="❑"/>
            </a:pPr>
            <a:r>
              <a:rPr lang="en-US" sz="2000">
                <a:solidFill>
                  <a:schemeClr val="dk1"/>
                </a:solidFill>
              </a:rPr>
              <a:t>Write and interpret Snort IDS rules</a:t>
            </a: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0125" y="3076950"/>
            <a:ext cx="8573700" cy="704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Introducing iptables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Iptables</a:t>
            </a:r>
            <a:endParaRPr i="1"/>
          </a:p>
        </p:txBody>
      </p:sp>
      <p:sp>
        <p:nvSpPr>
          <p:cNvPr id="156" name="Google Shape;156;p22"/>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endParaRPr sz="3500"/>
          </a:p>
          <a:p>
            <a:pPr marL="457200" lvl="0" indent="0" algn="ctr" rtl="0">
              <a:spcBef>
                <a:spcPts val="0"/>
              </a:spcBef>
              <a:spcAft>
                <a:spcPts val="0"/>
              </a:spcAft>
              <a:buNone/>
            </a:pPr>
            <a:r>
              <a:rPr lang="en-US" sz="3500"/>
              <a:t>Iptables are a standard firewall included in most Linux distributions.</a:t>
            </a:r>
            <a:endParaRPr sz="3500"/>
          </a:p>
          <a:p>
            <a:pPr marL="0" lvl="0" indent="0" algn="ctr" rtl="0">
              <a:spcBef>
                <a:spcPts val="0"/>
              </a:spcBef>
              <a:spcAft>
                <a:spcPts val="0"/>
              </a:spcAft>
              <a:buNone/>
            </a:pPr>
            <a:endParaRPr sz="3500"/>
          </a:p>
          <a:p>
            <a:pPr marL="457200" lvl="0" indent="0" algn="ctr" rtl="0">
              <a:spcBef>
                <a:spcPts val="0"/>
              </a:spcBef>
              <a:spcAft>
                <a:spcPts val="0"/>
              </a:spcAft>
              <a:buNone/>
            </a:pPr>
            <a:r>
              <a:rPr lang="en-US" sz="3500" b="1"/>
              <a:t>How do iptables work? </a:t>
            </a:r>
            <a:endParaRPr sz="3500" b="1"/>
          </a:p>
          <a:p>
            <a:pPr marL="457200" lvl="0" indent="0" algn="ctr" rtl="0">
              <a:spcBef>
                <a:spcPts val="0"/>
              </a:spcBef>
              <a:spcAft>
                <a:spcPts val="0"/>
              </a:spcAft>
              <a:buNone/>
            </a:pPr>
            <a:r>
              <a:rPr lang="en-US" sz="3500"/>
              <a:t>It </a:t>
            </a:r>
            <a:r>
              <a:rPr lang="en-US" sz="3500" b="1"/>
              <a:t>matches</a:t>
            </a:r>
            <a:r>
              <a:rPr lang="en-US" sz="3500"/>
              <a:t> each packet that crosses the networking interface against </a:t>
            </a:r>
            <a:r>
              <a:rPr lang="en-US" sz="3500" b="1"/>
              <a:t>a set of rules,</a:t>
            </a:r>
            <a:r>
              <a:rPr lang="en-US" sz="3500"/>
              <a:t> then decides an </a:t>
            </a:r>
            <a:r>
              <a:rPr lang="en-US" sz="3500" b="1"/>
              <a:t>action</a:t>
            </a:r>
            <a:r>
              <a:rPr lang="en-US" sz="3500"/>
              <a:t>.</a:t>
            </a:r>
            <a:endParaRPr sz="3500"/>
          </a:p>
          <a:p>
            <a:pPr marL="0" lvl="0" indent="0" algn="l" rtl="0">
              <a:spcBef>
                <a:spcPts val="0"/>
              </a:spcBef>
              <a:spcAft>
                <a:spcPts val="0"/>
              </a:spcAft>
              <a:buNone/>
            </a:pPr>
            <a:endParaRPr sz="3500"/>
          </a:p>
          <a:p>
            <a:pPr marL="0" lvl="0" indent="0" algn="l" rtl="0">
              <a:spcBef>
                <a:spcPts val="0"/>
              </a:spcBef>
              <a:spcAft>
                <a:spcPts val="0"/>
              </a:spcAft>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Iptables: Key Concepts</a:t>
            </a:r>
            <a:endParaRPr i="1"/>
          </a:p>
        </p:txBody>
      </p:sp>
      <p:sp>
        <p:nvSpPr>
          <p:cNvPr id="163" name="Google Shape;163;p23"/>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endParaRPr sz="3500"/>
          </a:p>
          <a:p>
            <a:pPr marL="0" lvl="0" indent="0" algn="ctr" rtl="0">
              <a:spcBef>
                <a:spcPts val="0"/>
              </a:spcBef>
              <a:spcAft>
                <a:spcPts val="0"/>
              </a:spcAft>
              <a:buNone/>
            </a:pPr>
            <a:r>
              <a:rPr lang="en-US" sz="3500" b="1"/>
              <a:t>Rules</a:t>
            </a:r>
            <a:r>
              <a:rPr lang="en-US" sz="3500"/>
              <a:t>: </a:t>
            </a: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500"/>
              <a:t>Conditions under which a server should </a:t>
            </a:r>
            <a:r>
              <a:rPr lang="en-US" sz="3500">
                <a:solidFill>
                  <a:srgbClr val="38761D"/>
                </a:solidFill>
              </a:rPr>
              <a:t>ACCEPT</a:t>
            </a:r>
            <a:r>
              <a:rPr lang="en-US" sz="3500"/>
              <a:t> or </a:t>
            </a:r>
            <a:r>
              <a:rPr lang="en-US" sz="3500">
                <a:solidFill>
                  <a:srgbClr val="CC0000"/>
                </a:solidFill>
              </a:rPr>
              <a:t>DROP</a:t>
            </a:r>
            <a:r>
              <a:rPr lang="en-US" sz="3500"/>
              <a:t> a network packet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304800" y="0"/>
            <a:ext cx="5470526" cy="65385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62" name="Google Shape;62;p8"/>
          <p:cNvSpPr txBox="1"/>
          <p:nvPr/>
        </p:nvSpPr>
        <p:spPr>
          <a:xfrm>
            <a:off x="299581" y="1009822"/>
            <a:ext cx="8153400" cy="3139321"/>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Develop firewall policies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Implement firewall rules with ufw</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Interpret iptables rules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457200" marR="0" lvl="0" indent="-457200" algn="l" rtl="0">
              <a:spcBef>
                <a:spcPts val="0"/>
              </a:spcBef>
              <a:spcAft>
                <a:spcPts val="0"/>
              </a:spcAft>
              <a:buClr>
                <a:schemeClr val="dk1"/>
              </a:buClr>
              <a:buSzPts val="2000"/>
              <a:buChar char="❑"/>
            </a:pPr>
            <a:r>
              <a:rPr lang="en-US" sz="2000">
                <a:solidFill>
                  <a:schemeClr val="dk1"/>
                </a:solidFill>
              </a:rPr>
              <a:t>Write and interpret Snort IDS rules</a:t>
            </a: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Iptables: Key Concepts</a:t>
            </a:r>
            <a:endParaRPr i="1"/>
          </a:p>
        </p:txBody>
      </p:sp>
      <p:sp>
        <p:nvSpPr>
          <p:cNvPr id="170" name="Google Shape;170;p24"/>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500" b="1"/>
              <a:t>Chain</a:t>
            </a:r>
            <a:r>
              <a:rPr lang="en-US" sz="3500"/>
              <a:t>: </a:t>
            </a: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500"/>
              <a:t>A series of </a:t>
            </a:r>
            <a:r>
              <a:rPr lang="en-US" sz="3500" u="sng"/>
              <a:t>rules</a:t>
            </a:r>
            <a:r>
              <a:rPr lang="en-US" sz="3500"/>
              <a:t> that a firewall applies to network packets </a:t>
            </a:r>
            <a:endParaRPr sz="3500"/>
          </a:p>
          <a:p>
            <a:pPr marL="0" lvl="0" indent="0" algn="ctr" rtl="0">
              <a:spcBef>
                <a:spcPts val="0"/>
              </a:spcBef>
              <a:spcAft>
                <a:spcPts val="0"/>
              </a:spcAft>
              <a:buNone/>
            </a:pP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200"/>
              <a:t>For example: the INPUT chain contains rules for filtering incoming packets</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Iptables: Key Concepts</a:t>
            </a:r>
            <a:endParaRPr i="1"/>
          </a:p>
        </p:txBody>
      </p:sp>
      <p:sp>
        <p:nvSpPr>
          <p:cNvPr id="177" name="Google Shape;177;p25"/>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500" b="1"/>
              <a:t>Table</a:t>
            </a:r>
            <a:r>
              <a:rPr lang="en-US" sz="3500"/>
              <a:t>: </a:t>
            </a: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500"/>
              <a:t>A collection of </a:t>
            </a:r>
            <a:r>
              <a:rPr lang="en-US" sz="3500" u="sng"/>
              <a:t>chains</a:t>
            </a:r>
            <a:r>
              <a:rPr lang="en-US" sz="3500"/>
              <a:t> that serve a related purpose </a:t>
            </a:r>
            <a:endParaRPr sz="3500"/>
          </a:p>
          <a:p>
            <a:pPr marL="0" lvl="0" indent="0" algn="ctr" rtl="0">
              <a:spcBef>
                <a:spcPts val="0"/>
              </a:spcBef>
              <a:spcAft>
                <a:spcPts val="0"/>
              </a:spcAft>
              <a:buNone/>
            </a:pP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200"/>
              <a:t>For example: the FILTER table contains</a:t>
            </a:r>
            <a:endParaRPr sz="3200"/>
          </a:p>
          <a:p>
            <a:pPr marL="0" lvl="0" indent="0" algn="ctr" rtl="0">
              <a:spcBef>
                <a:spcPts val="0"/>
              </a:spcBef>
              <a:spcAft>
                <a:spcPts val="0"/>
              </a:spcAft>
              <a:buNone/>
            </a:pPr>
            <a:r>
              <a:rPr lang="en-US" sz="3200"/>
              <a:t>chains dedicated to sifting allowing/disallowing packets</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Iptables: Key Concepts</a:t>
            </a:r>
            <a:endParaRPr i="1"/>
          </a:p>
        </p:txBody>
      </p:sp>
      <p:sp>
        <p:nvSpPr>
          <p:cNvPr id="184" name="Google Shape;184;p26"/>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endParaRPr sz="3500"/>
          </a:p>
          <a:p>
            <a:pPr marL="0" lvl="0" indent="0" algn="ctr" rtl="0">
              <a:spcBef>
                <a:spcPts val="0"/>
              </a:spcBef>
              <a:spcAft>
                <a:spcPts val="0"/>
              </a:spcAft>
              <a:buNone/>
            </a:pPr>
            <a:r>
              <a:rPr lang="en-US" sz="3500" b="1"/>
              <a:t>Firewall policy</a:t>
            </a:r>
            <a:r>
              <a:rPr lang="en-US" sz="3500"/>
              <a:t>: </a:t>
            </a:r>
            <a:endParaRPr sz="3500"/>
          </a:p>
          <a:p>
            <a:pPr marL="0" lvl="0" indent="0" algn="ctr" rtl="0">
              <a:spcBef>
                <a:spcPts val="0"/>
              </a:spcBef>
              <a:spcAft>
                <a:spcPts val="0"/>
              </a:spcAft>
              <a:buNone/>
            </a:pPr>
            <a:endParaRPr sz="3500"/>
          </a:p>
          <a:p>
            <a:pPr marL="0" lvl="0" indent="0" algn="ctr" rtl="0">
              <a:spcBef>
                <a:spcPts val="0"/>
              </a:spcBef>
              <a:spcAft>
                <a:spcPts val="0"/>
              </a:spcAft>
              <a:buNone/>
            </a:pPr>
            <a:r>
              <a:rPr lang="en-US" sz="3500"/>
              <a:t>The set of </a:t>
            </a:r>
            <a:r>
              <a:rPr lang="en-US" sz="3500" u="sng"/>
              <a:t>rules</a:t>
            </a:r>
            <a:r>
              <a:rPr lang="en-US" sz="3500"/>
              <a:t> that a firewall uses to decide how to filter packets</a:t>
            </a:r>
            <a:endParaRPr sz="3500"/>
          </a:p>
          <a:p>
            <a:pPr marL="0" lvl="0" indent="0" algn="ctr" rtl="0">
              <a:spcBef>
                <a:spcPts val="0"/>
              </a:spcBef>
              <a:spcAft>
                <a:spcPts val="0"/>
              </a:spcAft>
              <a:buNone/>
            </a:pPr>
            <a:endParaRPr sz="3500"/>
          </a:p>
          <a:p>
            <a:pPr marL="0" lvl="0" indent="0" algn="ctr" rtl="0">
              <a:spcBef>
                <a:spcPts val="0"/>
              </a:spcBef>
              <a:spcAft>
                <a:spcPts val="0"/>
              </a:spcAft>
              <a:buNone/>
            </a:pPr>
            <a:endParaRPr sz="3500"/>
          </a:p>
          <a:p>
            <a:pPr marL="0" lvl="0" indent="0" algn="ctr" rtl="0">
              <a:spcBef>
                <a:spcPts val="0"/>
              </a:spcBef>
              <a:spcAft>
                <a:spcPts val="0"/>
              </a:spcAft>
              <a:buNone/>
            </a:pP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Tables, Chains, Rules</a:t>
            </a:r>
            <a:endParaRPr/>
          </a:p>
        </p:txBody>
      </p:sp>
      <p:pic>
        <p:nvPicPr>
          <p:cNvPr id="191" name="Google Shape;191;p27"/>
          <p:cNvPicPr preferRelativeResize="0"/>
          <p:nvPr/>
        </p:nvPicPr>
        <p:blipFill>
          <a:blip r:embed="rId3">
            <a:alphaModFix/>
          </a:blip>
          <a:stretch>
            <a:fillRect/>
          </a:stretch>
        </p:blipFill>
        <p:spPr>
          <a:xfrm>
            <a:off x="1147763" y="1347788"/>
            <a:ext cx="6848475" cy="4162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i="1"/>
              <a:t>INPUT, OUTPUT, FORWARD</a:t>
            </a:r>
            <a:endParaRPr i="1"/>
          </a:p>
        </p:txBody>
      </p:sp>
      <p:sp>
        <p:nvSpPr>
          <p:cNvPr id="198" name="Google Shape;198;p28"/>
          <p:cNvSpPr txBox="1"/>
          <p:nvPr/>
        </p:nvSpPr>
        <p:spPr>
          <a:xfrm>
            <a:off x="320750" y="916425"/>
            <a:ext cx="8614500" cy="52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t>Iptables have three principle chains: </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b="1"/>
              <a:t>Input chains</a:t>
            </a:r>
            <a:r>
              <a:rPr lang="en-US" sz="3000"/>
              <a:t>: determines whether the firewall accepts or drops incoming packets </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b="1"/>
              <a:t>Output chains</a:t>
            </a:r>
            <a:r>
              <a:rPr lang="en-US" sz="3000"/>
              <a:t>: determines whether the firewall accepts or drops outbound connections </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b="1"/>
              <a:t>Forward chains</a:t>
            </a:r>
            <a:r>
              <a:rPr lang="en-US" sz="3000"/>
              <a:t>: determines whether the firewall will act as a router and forward the packet to its destination.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body" idx="2"/>
          </p:nvPr>
        </p:nvSpPr>
        <p:spPr>
          <a:xfrm>
            <a:off x="3200400" y="80936"/>
            <a:ext cx="5743800" cy="411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1800"/>
              <a:buNone/>
            </a:pPr>
            <a:r>
              <a:rPr lang="en-US" dirty="0"/>
              <a:t>Activity: Interpreting iptables Rules (20 min)</a:t>
            </a:r>
            <a:endParaRPr dirty="0"/>
          </a:p>
        </p:txBody>
      </p:sp>
      <p:sp>
        <p:nvSpPr>
          <p:cNvPr id="238" name="Google Shape;238;p34"/>
          <p:cNvSpPr txBox="1"/>
          <p:nvPr/>
        </p:nvSpPr>
        <p:spPr>
          <a:xfrm>
            <a:off x="74250" y="492536"/>
            <a:ext cx="8995500" cy="5908264"/>
          </a:xfrm>
          <a:prstGeom prst="rect">
            <a:avLst/>
          </a:prstGeom>
          <a:noFill/>
          <a:ln>
            <a:noFill/>
          </a:ln>
        </p:spPr>
        <p:txBody>
          <a:bodyPr spcFirstLastPara="1" wrap="square" lIns="91425" tIns="45700" rIns="91425" bIns="45700" anchor="t" anchorCtr="0">
            <a:noAutofit/>
          </a:bodyPr>
          <a:lstStyle/>
          <a:p>
            <a:pPr lvl="0">
              <a:lnSpc>
                <a:spcPct val="90000"/>
              </a:lnSpc>
            </a:pPr>
            <a:br>
              <a:rPr lang="en-US" sz="2000" dirty="0"/>
            </a:br>
            <a:r>
              <a:rPr lang="en-US" sz="1600" dirty="0"/>
              <a:t>In this activity, you will partner up and combine research with what you know about iptables to interpret common firewall rulesets, extracted from real configurations.</a:t>
            </a:r>
          </a:p>
          <a:p>
            <a:pPr marL="0" marR="0" lvl="0" indent="0" algn="l" rtl="0">
              <a:lnSpc>
                <a:spcPct val="90000"/>
              </a:lnSpc>
              <a:spcBef>
                <a:spcPts val="1000"/>
              </a:spcBef>
              <a:spcAft>
                <a:spcPts val="0"/>
              </a:spcAft>
              <a:buClr>
                <a:schemeClr val="dk1"/>
              </a:buClr>
              <a:buSzPts val="2400"/>
              <a:buFont typeface="Arial"/>
              <a:buNone/>
            </a:pPr>
            <a:r>
              <a:rPr lang="en-US" b="1" u="sng" dirty="0"/>
              <a:t>Flushing the T…able?</a:t>
            </a:r>
            <a:endParaRPr b="1" u="sng" dirty="0"/>
          </a:p>
          <a:p>
            <a:pPr marL="457200" marR="0" lvl="0" indent="0" algn="l" rtl="0">
              <a:lnSpc>
                <a:spcPct val="100000"/>
              </a:lnSpc>
              <a:spcBef>
                <a:spcPts val="1000"/>
              </a:spcBef>
              <a:spcAft>
                <a:spcPts val="0"/>
              </a:spcAft>
              <a:buNone/>
            </a:pPr>
            <a:endParaRPr sz="1800" dirty="0"/>
          </a:p>
          <a:p>
            <a:pPr marL="0" marR="0" lvl="0" indent="0" algn="l" rtl="0">
              <a:lnSpc>
                <a:spcPct val="100000"/>
              </a:lnSpc>
              <a:spcBef>
                <a:spcPts val="1000"/>
              </a:spcBef>
              <a:spcAft>
                <a:spcPts val="0"/>
              </a:spcAft>
              <a:buNone/>
            </a:pPr>
            <a:endParaRPr sz="1800" dirty="0">
              <a:solidFill>
                <a:schemeClr val="dk1"/>
              </a:solidFill>
            </a:endParaRPr>
          </a:p>
          <a:p>
            <a:pPr marL="0" marR="0" lvl="0" indent="0" algn="l" rtl="0">
              <a:lnSpc>
                <a:spcPct val="100000"/>
              </a:lnSpc>
              <a:spcBef>
                <a:spcPts val="1000"/>
              </a:spcBef>
              <a:spcAft>
                <a:spcPts val="0"/>
              </a:spcAft>
              <a:buNone/>
            </a:pPr>
            <a:endParaRPr lang="en-US" sz="1800" dirty="0">
              <a:solidFill>
                <a:schemeClr val="dk1"/>
              </a:solidFill>
            </a:endParaRPr>
          </a:p>
          <a:p>
            <a:pPr marL="0" marR="0" lvl="0" indent="0" algn="l" rtl="0">
              <a:lnSpc>
                <a:spcPct val="100000"/>
              </a:lnSpc>
              <a:spcBef>
                <a:spcPts val="1000"/>
              </a:spcBef>
              <a:spcAft>
                <a:spcPts val="0"/>
              </a:spcAft>
              <a:buNone/>
            </a:pPr>
            <a:endParaRPr lang="en-US" sz="1800" dirty="0">
              <a:solidFill>
                <a:schemeClr val="dk1"/>
              </a:solidFill>
            </a:endParaRPr>
          </a:p>
          <a:p>
            <a:pPr>
              <a:lnSpc>
                <a:spcPct val="150000"/>
              </a:lnSpc>
            </a:pPr>
            <a:r>
              <a:rPr lang="en-US" sz="1600" dirty="0"/>
              <a:t>1. What do the </a:t>
            </a:r>
            <a:r>
              <a:rPr lang="en-US" sz="1600" dirty="0" err="1"/>
              <a:t>manpages</a:t>
            </a:r>
            <a:r>
              <a:rPr lang="en-US" sz="1600" dirty="0"/>
              <a:t> say about the -F flag?</a:t>
            </a:r>
          </a:p>
          <a:p>
            <a:pPr>
              <a:lnSpc>
                <a:spcPct val="150000"/>
              </a:lnSpc>
            </a:pPr>
            <a:r>
              <a:rPr lang="en-US" sz="1600" dirty="0"/>
              <a:t>2. What do the </a:t>
            </a:r>
            <a:r>
              <a:rPr lang="en-US" sz="1600" dirty="0" err="1"/>
              <a:t>manpages</a:t>
            </a:r>
            <a:r>
              <a:rPr lang="en-US" sz="1600" dirty="0"/>
              <a:t> say about the -t flag? What does </a:t>
            </a:r>
            <a:r>
              <a:rPr lang="en-US" sz="1600" dirty="0" err="1"/>
              <a:t>nat</a:t>
            </a:r>
            <a:r>
              <a:rPr lang="en-US" sz="1600" dirty="0"/>
              <a:t> represent in the second line of the above snippet?</a:t>
            </a:r>
          </a:p>
          <a:p>
            <a:pPr>
              <a:lnSpc>
                <a:spcPct val="150000"/>
              </a:lnSpc>
            </a:pPr>
            <a:r>
              <a:rPr lang="en-US" sz="1600" dirty="0"/>
              <a:t>3. What do the </a:t>
            </a:r>
            <a:r>
              <a:rPr lang="en-US" sz="1600" dirty="0" err="1"/>
              <a:t>manpages</a:t>
            </a:r>
            <a:r>
              <a:rPr lang="en-US" sz="1600" dirty="0"/>
              <a:t> say about about the -X flag?</a:t>
            </a:r>
          </a:p>
          <a:p>
            <a:pPr>
              <a:lnSpc>
                <a:spcPct val="150000"/>
              </a:lnSpc>
            </a:pPr>
            <a:r>
              <a:rPr lang="en-US" sz="1600" dirty="0"/>
              <a:t>4. What do the </a:t>
            </a:r>
            <a:r>
              <a:rPr lang="en-US" sz="1600" dirty="0" err="1"/>
              <a:t>manpages</a:t>
            </a:r>
            <a:r>
              <a:rPr lang="en-US" sz="1600" dirty="0"/>
              <a:t> say about about the -P flag?</a:t>
            </a:r>
          </a:p>
          <a:p>
            <a:pPr>
              <a:lnSpc>
                <a:spcPct val="150000"/>
              </a:lnSpc>
            </a:pPr>
            <a:r>
              <a:rPr lang="en-US" sz="1600" dirty="0"/>
              <a:t>5. Using the above, explain, in English, what the following lines from the configuration do: </a:t>
            </a:r>
          </a:p>
          <a:p>
            <a:r>
              <a:rPr lang="en-US" sz="1600" dirty="0"/>
              <a:t>	iptables -F:</a:t>
            </a:r>
          </a:p>
          <a:p>
            <a:r>
              <a:rPr lang="en-US" sz="1600" dirty="0"/>
              <a:t>	iptables -P INPUT DROP:</a:t>
            </a:r>
          </a:p>
          <a:p>
            <a:r>
              <a:rPr lang="en-US" sz="1600" dirty="0"/>
              <a:t>	iptables -P OUTPUT DROP:</a:t>
            </a:r>
          </a:p>
          <a:p>
            <a:r>
              <a:rPr lang="en-US" sz="1600" dirty="0"/>
              <a:t>	iptables -P FORWARD DROP:</a:t>
            </a:r>
          </a:p>
          <a:p>
            <a:endParaRPr lang="en-US" dirty="0"/>
          </a:p>
          <a:p>
            <a:br>
              <a:rPr lang="en-US" dirty="0"/>
            </a:br>
            <a:endParaRPr lang="en-US" dirty="0"/>
          </a:p>
          <a:p>
            <a:pPr marL="0" marR="0" lvl="0" indent="0" algn="l" rtl="0">
              <a:lnSpc>
                <a:spcPct val="100000"/>
              </a:lnSpc>
              <a:spcBef>
                <a:spcPts val="100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4C65DBF9-4C8E-8149-8079-AC8FBB289CA0}"/>
              </a:ext>
            </a:extLst>
          </p:cNvPr>
          <p:cNvPicPr>
            <a:picLocks noChangeAspect="1"/>
          </p:cNvPicPr>
          <p:nvPr/>
        </p:nvPicPr>
        <p:blipFill>
          <a:blip r:embed="rId3"/>
          <a:stretch>
            <a:fillRect/>
          </a:stretch>
        </p:blipFill>
        <p:spPr>
          <a:xfrm>
            <a:off x="321386" y="1622336"/>
            <a:ext cx="4460608" cy="1466854"/>
          </a:xfrm>
          <a:prstGeom prst="rect">
            <a:avLst/>
          </a:prstGeom>
        </p:spPr>
      </p:pic>
      <p:sp>
        <p:nvSpPr>
          <p:cNvPr id="4" name="TextBox 3">
            <a:extLst>
              <a:ext uri="{FF2B5EF4-FFF2-40B4-BE49-F238E27FC236}">
                <a16:creationId xmlns:a16="http://schemas.microsoft.com/office/drawing/2014/main" id="{3013FF39-1543-2B49-93C8-0E95DA61FD45}"/>
              </a:ext>
            </a:extLst>
          </p:cNvPr>
          <p:cNvSpPr txBox="1"/>
          <p:nvPr/>
        </p:nvSpPr>
        <p:spPr>
          <a:xfrm>
            <a:off x="6072300" y="5807676"/>
            <a:ext cx="2903838" cy="369332"/>
          </a:xfrm>
          <a:prstGeom prst="rect">
            <a:avLst/>
          </a:prstGeom>
          <a:noFill/>
        </p:spPr>
        <p:txBody>
          <a:bodyPr wrap="square" rtlCol="0">
            <a:spAutoFit/>
          </a:bodyPr>
          <a:lstStyle/>
          <a:p>
            <a:r>
              <a:rPr lang="en-US" sz="1800" i="1" dirty="0">
                <a:solidFill>
                  <a:srgbClr val="C00000"/>
                </a:solidFill>
              </a:rPr>
              <a:t>Continue on Next Slide </a:t>
            </a:r>
            <a:r>
              <a:rPr lang="en-US" sz="1800" i="1" dirty="0">
                <a:solidFill>
                  <a:srgbClr val="C00000"/>
                </a:solidFill>
                <a:sym typeface="Wingdings" pitchFamily="2" charset="2"/>
              </a:rPr>
              <a:t> </a:t>
            </a:r>
            <a:endParaRPr lang="en-US" sz="1800" i="1" dirty="0">
              <a:solidFill>
                <a:srgbClr val="C00000"/>
              </a:solidFill>
            </a:endParaRPr>
          </a:p>
        </p:txBody>
      </p:sp>
    </p:spTree>
    <p:extLst>
      <p:ext uri="{BB962C8B-B14F-4D97-AF65-F5344CB8AC3E}">
        <p14:creationId xmlns:p14="http://schemas.microsoft.com/office/powerpoint/2010/main" val="36402907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76ECE2-B73B-3247-AB46-1016023156AE}"/>
              </a:ext>
            </a:extLst>
          </p:cNvPr>
          <p:cNvSpPr>
            <a:spLocks noGrp="1"/>
          </p:cNvSpPr>
          <p:nvPr>
            <p:ph type="body" idx="1"/>
          </p:nvPr>
        </p:nvSpPr>
        <p:spPr>
          <a:xfrm>
            <a:off x="98854" y="852617"/>
            <a:ext cx="8822416" cy="5319584"/>
          </a:xfrm>
        </p:spPr>
        <p:txBody>
          <a:bodyPr/>
          <a:lstStyle/>
          <a:p>
            <a:pPr marL="114300" indent="0">
              <a:buNone/>
            </a:pPr>
            <a:r>
              <a:rPr lang="en-US" sz="1600" b="1" dirty="0"/>
              <a:t>INPUT Rules: </a:t>
            </a:r>
          </a:p>
        </p:txBody>
      </p:sp>
      <p:sp>
        <p:nvSpPr>
          <p:cNvPr id="3" name="Text Placeholder 2">
            <a:extLst>
              <a:ext uri="{FF2B5EF4-FFF2-40B4-BE49-F238E27FC236}">
                <a16:creationId xmlns:a16="http://schemas.microsoft.com/office/drawing/2014/main" id="{454E8CF5-E24F-9948-8246-A55E7A45FDDD}"/>
              </a:ext>
            </a:extLst>
          </p:cNvPr>
          <p:cNvSpPr>
            <a:spLocks noGrp="1"/>
          </p:cNvSpPr>
          <p:nvPr>
            <p:ph type="body" idx="2"/>
          </p:nvPr>
        </p:nvSpPr>
        <p:spPr>
          <a:xfrm>
            <a:off x="3406878" y="80936"/>
            <a:ext cx="5537252" cy="411480"/>
          </a:xfrm>
        </p:spPr>
        <p:txBody>
          <a:bodyPr/>
          <a:lstStyle/>
          <a:p>
            <a:r>
              <a:rPr lang="en-US" dirty="0"/>
              <a:t>Activity: Interpreting iptables Rules (20 min)</a:t>
            </a:r>
          </a:p>
        </p:txBody>
      </p:sp>
      <p:pic>
        <p:nvPicPr>
          <p:cNvPr id="5" name="Picture 4">
            <a:extLst>
              <a:ext uri="{FF2B5EF4-FFF2-40B4-BE49-F238E27FC236}">
                <a16:creationId xmlns:a16="http://schemas.microsoft.com/office/drawing/2014/main" id="{93117862-B7AD-B740-A991-9211053F38F4}"/>
              </a:ext>
            </a:extLst>
          </p:cNvPr>
          <p:cNvPicPr>
            <a:picLocks noChangeAspect="1"/>
          </p:cNvPicPr>
          <p:nvPr/>
        </p:nvPicPr>
        <p:blipFill>
          <a:blip r:embed="rId2"/>
          <a:stretch>
            <a:fillRect/>
          </a:stretch>
        </p:blipFill>
        <p:spPr>
          <a:xfrm>
            <a:off x="222730" y="1455170"/>
            <a:ext cx="7590011" cy="2579309"/>
          </a:xfrm>
          <a:prstGeom prst="rect">
            <a:avLst/>
          </a:prstGeom>
        </p:spPr>
      </p:pic>
      <p:sp>
        <p:nvSpPr>
          <p:cNvPr id="7" name="TextBox 6">
            <a:extLst>
              <a:ext uri="{FF2B5EF4-FFF2-40B4-BE49-F238E27FC236}">
                <a16:creationId xmlns:a16="http://schemas.microsoft.com/office/drawing/2014/main" id="{9DEF44CD-16A2-6948-B741-AE18F4EA139B}"/>
              </a:ext>
            </a:extLst>
          </p:cNvPr>
          <p:cNvSpPr txBox="1"/>
          <p:nvPr/>
        </p:nvSpPr>
        <p:spPr>
          <a:xfrm>
            <a:off x="443752" y="4370294"/>
            <a:ext cx="7221071" cy="584775"/>
          </a:xfrm>
          <a:prstGeom prst="rect">
            <a:avLst/>
          </a:prstGeom>
          <a:noFill/>
        </p:spPr>
        <p:txBody>
          <a:bodyPr wrap="square" rtlCol="0">
            <a:spAutoFit/>
          </a:bodyPr>
          <a:lstStyle/>
          <a:p>
            <a:r>
              <a:rPr lang="en-US" sz="1600" b="1" dirty="0"/>
              <a:t>Review and research the above snippet, then answer to the questions your instructor  sent in the Slack file.  </a:t>
            </a:r>
          </a:p>
        </p:txBody>
      </p:sp>
    </p:spTree>
    <p:extLst>
      <p:ext uri="{BB962C8B-B14F-4D97-AF65-F5344CB8AC3E}">
        <p14:creationId xmlns:p14="http://schemas.microsoft.com/office/powerpoint/2010/main" val="3415073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04800" y="0"/>
            <a:ext cx="86868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Review Interpreting iptables Rules</a:t>
            </a:r>
            <a:endParaRPr/>
          </a:p>
        </p:txBody>
      </p:sp>
      <p:sp>
        <p:nvSpPr>
          <p:cNvPr id="212" name="Google Shape;212;p30"/>
          <p:cNvSpPr txBox="1"/>
          <p:nvPr/>
        </p:nvSpPr>
        <p:spPr>
          <a:xfrm>
            <a:off x="266700" y="2998113"/>
            <a:ext cx="8610600" cy="861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Instructor Review</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Continued Review</a:t>
            </a:r>
            <a:endParaRPr/>
          </a:p>
        </p:txBody>
      </p:sp>
      <p:sp>
        <p:nvSpPr>
          <p:cNvPr id="219" name="Google Shape;219;p31"/>
          <p:cNvSpPr txBox="1"/>
          <p:nvPr/>
        </p:nvSpPr>
        <p:spPr>
          <a:xfrm>
            <a:off x="414775" y="1018100"/>
            <a:ext cx="8597100" cy="52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a:solidFill>
                <a:srgbClr val="24292E"/>
              </a:solidFill>
              <a:highlight>
                <a:srgbClr val="FFFFFF"/>
              </a:highlight>
            </a:endParaRPr>
          </a:p>
          <a:p>
            <a:pPr marL="0" lvl="0" indent="0" algn="l" rtl="0">
              <a:spcBef>
                <a:spcPts val="0"/>
              </a:spcBef>
              <a:spcAft>
                <a:spcPts val="0"/>
              </a:spcAft>
              <a:buNone/>
            </a:pPr>
            <a:r>
              <a:rPr lang="en-US" sz="2400" b="1">
                <a:solidFill>
                  <a:srgbClr val="24292E"/>
                </a:solidFill>
                <a:highlight>
                  <a:srgbClr val="FFFFFF"/>
                </a:highlight>
              </a:rPr>
              <a:t>Why is the logging capability of </a:t>
            </a:r>
            <a:r>
              <a:rPr lang="en-US" sz="2400">
                <a:solidFill>
                  <a:srgbClr val="24292E"/>
                </a:solidFill>
                <a:latin typeface="Courier"/>
                <a:ea typeface="Courier"/>
                <a:cs typeface="Courier"/>
                <a:sym typeface="Courier"/>
              </a:rPr>
              <a:t>iptables</a:t>
            </a:r>
            <a:r>
              <a:rPr lang="en-US" sz="2400" b="1">
                <a:solidFill>
                  <a:srgbClr val="24292E"/>
                </a:solidFill>
                <a:highlight>
                  <a:srgbClr val="FFFFFF"/>
                </a:highlight>
              </a:rPr>
              <a:t> critical?</a:t>
            </a:r>
            <a:endParaRPr sz="2400" b="1">
              <a:solidFill>
                <a:srgbClr val="24292E"/>
              </a:solidFill>
              <a:highlight>
                <a:srgbClr val="FFFFFF"/>
              </a:highlight>
            </a:endParaRPr>
          </a:p>
          <a:p>
            <a:pPr marL="0" lvl="0" indent="0" algn="l" rtl="0">
              <a:spcBef>
                <a:spcPts val="0"/>
              </a:spcBef>
              <a:spcAft>
                <a:spcPts val="0"/>
              </a:spcAft>
              <a:buNone/>
            </a:pPr>
            <a:endParaRPr sz="2400" b="1">
              <a:solidFill>
                <a:srgbClr val="24292E"/>
              </a:solidFill>
              <a:highlight>
                <a:srgbClr val="FFFFFF"/>
              </a:highlight>
            </a:endParaRPr>
          </a:p>
          <a:p>
            <a:pPr marL="0" lvl="0" indent="0" algn="l" rtl="0">
              <a:spcBef>
                <a:spcPts val="0"/>
              </a:spcBef>
              <a:spcAft>
                <a:spcPts val="0"/>
              </a:spcAft>
              <a:buNone/>
            </a:pPr>
            <a:endParaRPr sz="2400" b="1">
              <a:solidFill>
                <a:srgbClr val="24292E"/>
              </a:solidFill>
              <a:highlight>
                <a:srgbClr val="FFFFFF"/>
              </a:highlight>
            </a:endParaRPr>
          </a:p>
          <a:p>
            <a:pPr marL="0" lvl="0" indent="0" algn="l" rtl="0">
              <a:spcBef>
                <a:spcPts val="0"/>
              </a:spcBef>
              <a:spcAft>
                <a:spcPts val="0"/>
              </a:spcAft>
              <a:buNone/>
            </a:pPr>
            <a:r>
              <a:rPr lang="en-US" sz="2400" b="1">
                <a:solidFill>
                  <a:srgbClr val="24292E"/>
                </a:solidFill>
                <a:highlight>
                  <a:srgbClr val="FFFFFF"/>
                </a:highlight>
              </a:rPr>
              <a:t>How would you modify the rule you just identified to protect the server?</a:t>
            </a:r>
            <a:endParaRPr sz="2400" b="1">
              <a:solidFill>
                <a:srgbClr val="24292E"/>
              </a:solidFill>
              <a:highlight>
                <a:srgbClr val="FFFFFF"/>
              </a:highlight>
            </a:endParaRPr>
          </a:p>
          <a:p>
            <a:pPr marL="0" lvl="0" indent="0" algn="l" rtl="0">
              <a:spcBef>
                <a:spcPts val="0"/>
              </a:spcBef>
              <a:spcAft>
                <a:spcPts val="0"/>
              </a:spcAft>
              <a:buNone/>
            </a:pPr>
            <a:endParaRPr sz="2400" b="1">
              <a:solidFill>
                <a:srgbClr val="24292E"/>
              </a:solidFill>
              <a:highlight>
                <a:srgbClr val="FFFFFF"/>
              </a:highlight>
            </a:endParaRPr>
          </a:p>
          <a:p>
            <a:pPr marL="0" lvl="0" indent="0" algn="l" rtl="0">
              <a:spcBef>
                <a:spcPts val="0"/>
              </a:spcBef>
              <a:spcAft>
                <a:spcPts val="0"/>
              </a:spcAft>
              <a:buNone/>
            </a:pPr>
            <a:endParaRPr sz="2400" b="1">
              <a:solidFill>
                <a:srgbClr val="24292E"/>
              </a:solidFill>
              <a:highlight>
                <a:srgbClr val="FFFFFF"/>
              </a:highlight>
            </a:endParaRPr>
          </a:p>
          <a:p>
            <a:pPr marL="0" lvl="0" indent="0" algn="l" rtl="0">
              <a:spcBef>
                <a:spcPts val="0"/>
              </a:spcBef>
              <a:spcAft>
                <a:spcPts val="0"/>
              </a:spcAft>
              <a:buNone/>
            </a:pPr>
            <a:r>
              <a:rPr lang="en-US" sz="2400" b="1">
                <a:solidFill>
                  <a:srgbClr val="24292E"/>
                </a:solidFill>
                <a:highlight>
                  <a:srgbClr val="FFFFFF"/>
                </a:highlight>
              </a:rPr>
              <a:t>Suppose the server from earlier had logging enabled with </a:t>
            </a:r>
            <a:r>
              <a:rPr lang="en-US" sz="2400">
                <a:solidFill>
                  <a:srgbClr val="24292E"/>
                </a:solidFill>
                <a:latin typeface="Courier"/>
                <a:ea typeface="Courier"/>
                <a:cs typeface="Courier"/>
                <a:sym typeface="Courier"/>
              </a:rPr>
              <a:t>iptables</a:t>
            </a:r>
            <a:r>
              <a:rPr lang="en-US" sz="2400" b="1">
                <a:solidFill>
                  <a:srgbClr val="24292E"/>
                </a:solidFill>
                <a:highlight>
                  <a:srgbClr val="FFFFFF"/>
                </a:highlight>
              </a:rPr>
              <a:t>. What steps might you take as an administrator after learning about the attack?</a:t>
            </a:r>
            <a:endParaRPr sz="2400" b="1">
              <a:solidFill>
                <a:srgbClr val="24292E"/>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04800" y="0"/>
            <a:ext cx="54705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226" name="Google Shape;226;p32"/>
          <p:cNvSpPr txBox="1"/>
          <p:nvPr/>
        </p:nvSpPr>
        <p:spPr>
          <a:xfrm>
            <a:off x="299581" y="1009822"/>
            <a:ext cx="8153400" cy="31392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Develop firewall policies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Implement firewall rules with ufw</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Interpret iptables rules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457200" marR="0" lvl="0" indent="-457200" algn="l" rtl="0">
              <a:spcBef>
                <a:spcPts val="0"/>
              </a:spcBef>
              <a:spcAft>
                <a:spcPts val="0"/>
              </a:spcAft>
              <a:buClr>
                <a:schemeClr val="dk1"/>
              </a:buClr>
              <a:buSzPts val="2000"/>
              <a:buChar char="❑"/>
            </a:pPr>
            <a:r>
              <a:rPr lang="en-US" sz="2000">
                <a:solidFill>
                  <a:schemeClr val="dk1"/>
                </a:solidFill>
              </a:rPr>
              <a:t>Write and interpret Snort IDS rules</a:t>
            </a: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304800" y="0"/>
            <a:ext cx="5470500" cy="654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Re/Overview</a:t>
            </a:r>
            <a:endParaRPr/>
          </a:p>
        </p:txBody>
      </p:sp>
      <p:sp>
        <p:nvSpPr>
          <p:cNvPr id="69" name="Google Shape;69;p9"/>
          <p:cNvSpPr txBox="1"/>
          <p:nvPr/>
        </p:nvSpPr>
        <p:spPr>
          <a:xfrm>
            <a:off x="169675" y="904975"/>
            <a:ext cx="8804700" cy="53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a:p>
          <a:p>
            <a:pPr marL="457200" lvl="0" indent="-381000" algn="l" rtl="0">
              <a:spcBef>
                <a:spcPts val="0"/>
              </a:spcBef>
              <a:spcAft>
                <a:spcPts val="0"/>
              </a:spcAft>
              <a:buSzPts val="2400"/>
              <a:buChar char="-"/>
            </a:pPr>
            <a:r>
              <a:rPr lang="en-US" sz="2400" b="1"/>
              <a:t>Firewalls</a:t>
            </a:r>
            <a:r>
              <a:rPr lang="en-US" sz="2400"/>
              <a:t>  control access to/ from a networked machine</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b="1"/>
              <a:t>ufw</a:t>
            </a:r>
            <a:r>
              <a:rPr lang="en-US" sz="2400"/>
              <a:t>  control access to specific ports</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b="1"/>
              <a:t>iptables</a:t>
            </a:r>
            <a:r>
              <a:rPr lang="en-US" sz="2400"/>
              <a:t> allow systems to control exactly which packets are allowed into, out of, or through the computer</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ctr" rtl="0">
              <a:spcBef>
                <a:spcPts val="0"/>
              </a:spcBef>
              <a:spcAft>
                <a:spcPts val="0"/>
              </a:spcAft>
              <a:buNone/>
            </a:pPr>
            <a:r>
              <a:rPr lang="en-US" sz="2400"/>
              <a:t>We’ll be transitioning from protecting the host from </a:t>
            </a:r>
            <a:r>
              <a:rPr lang="en-US" sz="2400" i="1"/>
              <a:t>local</a:t>
            </a:r>
            <a:r>
              <a:rPr lang="en-US" sz="2400"/>
              <a:t> exploitation to protecting the host from remote attacks</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457200" y="3029740"/>
            <a:ext cx="6381600" cy="704100"/>
          </a:xfrm>
          <a:prstGeom prst="rect">
            <a:avLst/>
          </a:prstGeom>
          <a:noFill/>
          <a:ln w="508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100"/>
              <a:buFont typeface="Arial"/>
              <a:buNone/>
            </a:pPr>
            <a:r>
              <a:rPr lang="en-US"/>
              <a:t>Real iptables</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body" idx="2"/>
          </p:nvPr>
        </p:nvSpPr>
        <p:spPr>
          <a:xfrm>
            <a:off x="3200400" y="80936"/>
            <a:ext cx="5743800" cy="411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1800"/>
              <a:buNone/>
            </a:pPr>
            <a:r>
              <a:rPr lang="en-US"/>
              <a:t>Activity: Real iptables Rules (15 min)</a:t>
            </a:r>
            <a:endParaRPr/>
          </a:p>
        </p:txBody>
      </p:sp>
      <p:sp>
        <p:nvSpPr>
          <p:cNvPr id="238" name="Google Shape;238;p34"/>
          <p:cNvSpPr txBox="1"/>
          <p:nvPr/>
        </p:nvSpPr>
        <p:spPr>
          <a:xfrm>
            <a:off x="74250" y="492536"/>
            <a:ext cx="8995500" cy="5923012"/>
          </a:xfrm>
          <a:prstGeom prst="rect">
            <a:avLst/>
          </a:prstGeom>
          <a:noFill/>
          <a:ln>
            <a:noFill/>
          </a:ln>
        </p:spPr>
        <p:txBody>
          <a:bodyPr spcFirstLastPara="1" wrap="square" lIns="91425" tIns="45700" rIns="91425" bIns="45700" anchor="t" anchorCtr="0">
            <a:noAutofit/>
          </a:bodyPr>
          <a:lstStyle/>
          <a:p>
            <a:pPr lvl="0">
              <a:lnSpc>
                <a:spcPct val="90000"/>
              </a:lnSpc>
            </a:pPr>
            <a:br>
              <a:rPr lang="en-US" sz="1600" dirty="0"/>
            </a:br>
            <a:r>
              <a:rPr lang="en-US" sz="1600" b="1" dirty="0"/>
              <a:t>In this activity, you will try your hand at interpreting iptables rules generated by UFW. </a:t>
            </a:r>
          </a:p>
          <a:p>
            <a:pPr lvl="0">
              <a:lnSpc>
                <a:spcPct val="90000"/>
              </a:lnSpc>
            </a:pPr>
            <a:endParaRPr lang="en-US" sz="1800" b="1" dirty="0"/>
          </a:p>
          <a:p>
            <a:r>
              <a:rPr lang="en-US" b="1" dirty="0"/>
              <a:t>Instructions</a:t>
            </a:r>
            <a:endParaRPr lang="en-US" dirty="0"/>
          </a:p>
          <a:p>
            <a:pPr marL="285750" lvl="1" indent="-285750">
              <a:buFontTx/>
              <a:buChar char="-"/>
            </a:pPr>
            <a:r>
              <a:rPr lang="en-US" dirty="0"/>
              <a:t>Attach to each machine in the network, and save the iptables rules to /</a:t>
            </a:r>
            <a:r>
              <a:rPr lang="en-US" dirty="0" err="1"/>
              <a:t>tmp</a:t>
            </a:r>
            <a:r>
              <a:rPr lang="en-US" dirty="0"/>
              <a:t>/</a:t>
            </a:r>
            <a:r>
              <a:rPr lang="en-US" dirty="0" err="1"/>
              <a:t>iptables.rules</a:t>
            </a:r>
            <a:r>
              <a:rPr lang="en-US" dirty="0"/>
              <a:t>.</a:t>
            </a:r>
          </a:p>
          <a:p>
            <a:pPr marL="285750" lvl="2" indent="-285750">
              <a:buFontTx/>
              <a:buChar char="-"/>
            </a:pPr>
            <a:r>
              <a:rPr lang="en-US" dirty="0"/>
              <a:t>The command is: iptables -L &gt; /</a:t>
            </a:r>
            <a:r>
              <a:rPr lang="en-US" dirty="0" err="1"/>
              <a:t>tmp</a:t>
            </a:r>
            <a:r>
              <a:rPr lang="en-US" dirty="0"/>
              <a:t>/&lt;machine name&gt;.</a:t>
            </a:r>
            <a:r>
              <a:rPr lang="en-US" dirty="0" err="1"/>
              <a:t>iptables.rules</a:t>
            </a:r>
            <a:r>
              <a:rPr lang="en-US" dirty="0"/>
              <a:t>, where &lt;machine name&gt; is, of course, the name of the specific machine you run the command on, e.g., </a:t>
            </a:r>
            <a:r>
              <a:rPr lang="en-US" dirty="0" err="1"/>
              <a:t>command_server.iptables.rules</a:t>
            </a:r>
            <a:r>
              <a:rPr lang="en-US" dirty="0"/>
              <a:t>.</a:t>
            </a:r>
          </a:p>
          <a:p>
            <a:pPr marL="285750" lvl="1" indent="-285750">
              <a:buFontTx/>
              <a:buChar char="-"/>
            </a:pPr>
            <a:r>
              <a:rPr lang="en-US" dirty="0"/>
              <a:t>Create a new directory, called rules. Copy each machine's rules file to this directory.</a:t>
            </a:r>
          </a:p>
          <a:p>
            <a:pPr lvl="1"/>
            <a:endParaRPr lang="en-US" dirty="0"/>
          </a:p>
          <a:p>
            <a:pPr marL="285750" lvl="1" indent="-285750">
              <a:buFontTx/>
              <a:buChar char="-"/>
            </a:pPr>
            <a:r>
              <a:rPr lang="en-US" b="1" dirty="0"/>
              <a:t>Inspect </a:t>
            </a:r>
            <a:r>
              <a:rPr lang="en-US" b="1" dirty="0" err="1"/>
              <a:t>command_server.iptables.rules</a:t>
            </a:r>
            <a:r>
              <a:rPr lang="en-US" b="1" dirty="0"/>
              <a:t> and answer the following:</a:t>
            </a:r>
          </a:p>
          <a:p>
            <a:pPr marL="342900" lvl="5" indent="-342900">
              <a:buAutoNum type="arabicPeriod"/>
            </a:pPr>
            <a:r>
              <a:rPr lang="en-US" dirty="0"/>
              <a:t>How many rule entries are registered on the firewall?</a:t>
            </a:r>
          </a:p>
          <a:p>
            <a:pPr lvl="3"/>
            <a:r>
              <a:rPr lang="en-US" b="1" dirty="0"/>
              <a:t>    Hint</a:t>
            </a:r>
            <a:r>
              <a:rPr lang="en-US" dirty="0"/>
              <a:t>: Use </a:t>
            </a:r>
            <a:r>
              <a:rPr lang="en-US" dirty="0" err="1"/>
              <a:t>wc</a:t>
            </a:r>
            <a:r>
              <a:rPr lang="en-US" dirty="0"/>
              <a:t> -</a:t>
            </a:r>
            <a:r>
              <a:rPr lang="en-US" dirty="0" err="1"/>
              <a:t>l.Where</a:t>
            </a:r>
            <a:r>
              <a:rPr lang="en-US" dirty="0"/>
              <a:t> in the list do your rules appear?</a:t>
            </a:r>
          </a:p>
          <a:p>
            <a:pPr lvl="1"/>
            <a:r>
              <a:rPr lang="en-US" dirty="0"/>
              <a:t>2. You set two UFW rules on this server. How many iptables rules does this result in?</a:t>
            </a:r>
          </a:p>
          <a:p>
            <a:pPr lvl="1"/>
            <a:r>
              <a:rPr lang="en-US" dirty="0"/>
              <a:t>3. What is the difference between the different iptables rules generated by each UFW rule?</a:t>
            </a:r>
          </a:p>
          <a:p>
            <a:pPr lvl="1"/>
            <a:endParaRPr lang="en-US" dirty="0"/>
          </a:p>
          <a:p>
            <a:pPr marL="285750" lvl="1" indent="-285750">
              <a:buFontTx/>
              <a:buChar char="-"/>
            </a:pPr>
            <a:r>
              <a:rPr lang="en-US" b="1" dirty="0"/>
              <a:t>Inspect </a:t>
            </a:r>
            <a:r>
              <a:rPr lang="en-US" b="1" dirty="0" err="1"/>
              <a:t>database.iptables.rules</a:t>
            </a:r>
            <a:r>
              <a:rPr lang="en-US" b="1" dirty="0"/>
              <a:t> and answer the following:</a:t>
            </a:r>
          </a:p>
          <a:p>
            <a:pPr marL="342900" lvl="2" indent="-342900">
              <a:buAutoNum type="arabicPeriod"/>
            </a:pPr>
            <a:r>
              <a:rPr lang="en-US" dirty="0"/>
              <a:t>Which subnet is allowed to connect to port 3306? How big is this subnet?</a:t>
            </a:r>
          </a:p>
          <a:p>
            <a:pPr lvl="1"/>
            <a:endParaRPr lang="en-US" dirty="0"/>
          </a:p>
          <a:p>
            <a:pPr marL="285750" lvl="1" indent="-285750">
              <a:buFontTx/>
              <a:buChar char="-"/>
            </a:pPr>
            <a:r>
              <a:rPr lang="en-US" b="1" dirty="0"/>
              <a:t>Inspect </a:t>
            </a:r>
            <a:r>
              <a:rPr lang="en-US" b="1" dirty="0" err="1"/>
              <a:t>user_data_api.iptables.rules</a:t>
            </a:r>
            <a:r>
              <a:rPr lang="en-US" b="1" dirty="0"/>
              <a:t> and answer the following:</a:t>
            </a:r>
          </a:p>
          <a:p>
            <a:pPr marL="342900" lvl="2" indent="-342900">
              <a:buAutoNum type="arabicPeriod"/>
            </a:pPr>
            <a:r>
              <a:rPr lang="en-US" dirty="0"/>
              <a:t>How many simultaneous connections is a host allowed to make to this machine before the firewall drops   new connection requests?</a:t>
            </a:r>
          </a:p>
          <a:p>
            <a:pPr lvl="2"/>
            <a:endParaRPr lang="en-US" dirty="0"/>
          </a:p>
          <a:p>
            <a:pPr marL="285750" lvl="1" indent="-285750">
              <a:buFontTx/>
              <a:buChar char="-"/>
            </a:pPr>
            <a:r>
              <a:rPr lang="en-US" b="1" dirty="0"/>
              <a:t>Which machines respond to ping probes?</a:t>
            </a:r>
          </a:p>
          <a:p>
            <a:pPr marL="285750" lvl="1" indent="-285750">
              <a:buFontTx/>
              <a:buChar char="-"/>
            </a:pPr>
            <a:r>
              <a:rPr lang="en-US" b="1" dirty="0"/>
              <a:t>Which machines have rate limiting?</a:t>
            </a:r>
          </a:p>
          <a:p>
            <a:pPr marL="285750" lvl="1" indent="-285750">
              <a:buFontTx/>
              <a:buChar char="-"/>
            </a:pPr>
            <a:r>
              <a:rPr lang="en-US" b="1" dirty="0"/>
              <a:t>Identify two rules you did </a:t>
            </a:r>
            <a:r>
              <a:rPr lang="en-US" b="1" i="1" dirty="0"/>
              <a:t>not</a:t>
            </a:r>
            <a:r>
              <a:rPr lang="en-US" b="1" dirty="0"/>
              <a:t> create that UFW instated for you.</a:t>
            </a:r>
          </a:p>
          <a:p>
            <a:br>
              <a:rPr lang="en-US" dirty="0"/>
            </a:br>
            <a:endParaRPr lang="en-US" sz="1800" dirty="0">
              <a:solidFill>
                <a:schemeClr val="dk1"/>
              </a:solidFill>
            </a:endParaRPr>
          </a:p>
          <a:p>
            <a:endParaRPr lang="en-US" dirty="0"/>
          </a:p>
          <a:p>
            <a:br>
              <a:rPr lang="en-US" dirty="0"/>
            </a:br>
            <a:endParaRPr lang="en-US" dirty="0"/>
          </a:p>
          <a:p>
            <a:pPr marL="0" marR="0" lvl="0" indent="0" algn="l" rtl="0">
              <a:lnSpc>
                <a:spcPct val="100000"/>
              </a:lnSpc>
              <a:spcBef>
                <a:spcPts val="1000"/>
              </a:spcBef>
              <a:spcAft>
                <a:spcPts val="0"/>
              </a:spcAft>
              <a:buNone/>
            </a:pPr>
            <a:endParaRPr sz="18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304800" y="0"/>
            <a:ext cx="86868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Review Real iptables Rules</a:t>
            </a:r>
            <a:endParaRPr/>
          </a:p>
        </p:txBody>
      </p:sp>
      <p:sp>
        <p:nvSpPr>
          <p:cNvPr id="245" name="Google Shape;245;p35"/>
          <p:cNvSpPr txBox="1"/>
          <p:nvPr/>
        </p:nvSpPr>
        <p:spPr>
          <a:xfrm>
            <a:off x="266700" y="2998113"/>
            <a:ext cx="8610600" cy="861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Instructor Review</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2"/>
          </p:nvPr>
        </p:nvSpPr>
        <p:spPr>
          <a:xfrm>
            <a:off x="3200400" y="80936"/>
            <a:ext cx="5743800" cy="411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1800"/>
              <a:buNone/>
            </a:pPr>
            <a:r>
              <a:rPr lang="en-US"/>
              <a:t>Activity: Capture and Deny Rules (15 min)</a:t>
            </a:r>
            <a:endParaRPr/>
          </a:p>
        </p:txBody>
      </p:sp>
      <p:sp>
        <p:nvSpPr>
          <p:cNvPr id="252" name="Google Shape;252;p36"/>
          <p:cNvSpPr txBox="1"/>
          <p:nvPr/>
        </p:nvSpPr>
        <p:spPr>
          <a:xfrm>
            <a:off x="0" y="598779"/>
            <a:ext cx="8995500" cy="5345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1600" b="1" dirty="0">
              <a:solidFill>
                <a:schemeClr val="dk1"/>
              </a:solidFill>
            </a:endParaRPr>
          </a:p>
          <a:p>
            <a:pPr marL="0" marR="0" lvl="0" indent="0" algn="l" rtl="0">
              <a:lnSpc>
                <a:spcPct val="90000"/>
              </a:lnSpc>
              <a:spcBef>
                <a:spcPts val="0"/>
              </a:spcBef>
              <a:spcAft>
                <a:spcPts val="0"/>
              </a:spcAft>
              <a:buNone/>
            </a:pPr>
            <a:r>
              <a:rPr lang="en-US" sz="1600" b="1" dirty="0">
                <a:solidFill>
                  <a:schemeClr val="dk1"/>
                </a:solidFill>
              </a:rPr>
              <a:t>In the activity, you will </a:t>
            </a:r>
            <a:r>
              <a:rPr lang="en-US" sz="1600" b="1" dirty="0">
                <a:solidFill>
                  <a:srgbClr val="24292E"/>
                </a:solidFill>
              </a:rPr>
              <a:t>review the major takeaways from yesterday's lesson, including:</a:t>
            </a:r>
            <a:endParaRPr sz="1600" b="1" dirty="0">
              <a:solidFill>
                <a:srgbClr val="24292E"/>
              </a:solidFill>
            </a:endParaRPr>
          </a:p>
          <a:p>
            <a:pPr marL="457200" lvl="0" indent="-12700" algn="l" rtl="0">
              <a:lnSpc>
                <a:spcPct val="115000"/>
              </a:lnSpc>
              <a:spcBef>
                <a:spcPts val="0"/>
              </a:spcBef>
              <a:spcAft>
                <a:spcPts val="0"/>
              </a:spcAft>
              <a:buClr>
                <a:srgbClr val="24292E"/>
              </a:buClr>
              <a:buSzPts val="1800"/>
              <a:buChar char="●"/>
            </a:pPr>
            <a:r>
              <a:rPr lang="en-US" sz="1600" b="1" dirty="0">
                <a:solidFill>
                  <a:srgbClr val="24292E"/>
                </a:solidFill>
              </a:rPr>
              <a:t>Packet Captures with </a:t>
            </a:r>
            <a:r>
              <a:rPr lang="en-US" sz="1600" b="1" dirty="0" err="1">
                <a:solidFill>
                  <a:srgbClr val="24292E"/>
                </a:solidFill>
              </a:rPr>
              <a:t>tcpdump</a:t>
            </a:r>
            <a:endParaRPr sz="1600" b="1" dirty="0">
              <a:solidFill>
                <a:srgbClr val="24292E"/>
              </a:solidFill>
            </a:endParaRPr>
          </a:p>
          <a:p>
            <a:pPr marL="457200" lvl="0" indent="-12700" algn="l" rtl="0">
              <a:lnSpc>
                <a:spcPct val="115000"/>
              </a:lnSpc>
              <a:spcBef>
                <a:spcPts val="0"/>
              </a:spcBef>
              <a:spcAft>
                <a:spcPts val="0"/>
              </a:spcAft>
              <a:buClr>
                <a:srgbClr val="24292E"/>
              </a:buClr>
              <a:buSzPts val="1800"/>
              <a:buChar char="●"/>
            </a:pPr>
            <a:r>
              <a:rPr lang="en-US" sz="1600" b="1" dirty="0">
                <a:solidFill>
                  <a:srgbClr val="24292E"/>
                </a:solidFill>
              </a:rPr>
              <a:t>Implement </a:t>
            </a:r>
            <a:r>
              <a:rPr lang="en-US" sz="1600" dirty="0">
                <a:solidFill>
                  <a:srgbClr val="24292E"/>
                </a:solidFill>
                <a:latin typeface="Courier"/>
                <a:ea typeface="Courier"/>
                <a:cs typeface="Courier"/>
                <a:sym typeface="Courier"/>
              </a:rPr>
              <a:t>deny</a:t>
            </a:r>
            <a:r>
              <a:rPr lang="en-US" sz="1600" b="1" dirty="0">
                <a:solidFill>
                  <a:srgbClr val="24292E"/>
                </a:solidFill>
              </a:rPr>
              <a:t> rules with </a:t>
            </a:r>
            <a:r>
              <a:rPr lang="en-US" sz="1600" dirty="0" err="1">
                <a:solidFill>
                  <a:srgbClr val="24292E"/>
                </a:solidFill>
                <a:latin typeface="Courier"/>
                <a:ea typeface="Courier"/>
                <a:cs typeface="Courier"/>
                <a:sym typeface="Courier"/>
              </a:rPr>
              <a:t>ufw</a:t>
            </a:r>
            <a:endParaRPr sz="1600" b="1" dirty="0">
              <a:solidFill>
                <a:schemeClr val="dk1"/>
              </a:solidFill>
            </a:endParaRPr>
          </a:p>
          <a:p>
            <a:pPr marL="0" lvl="0" indent="0" algn="l" rtl="0">
              <a:lnSpc>
                <a:spcPct val="90000"/>
              </a:lnSpc>
              <a:spcBef>
                <a:spcPts val="1200"/>
              </a:spcBef>
              <a:spcAft>
                <a:spcPts val="0"/>
              </a:spcAft>
              <a:buNone/>
            </a:pPr>
            <a:r>
              <a:rPr lang="en-US" sz="1600" b="1" u="sng" dirty="0">
                <a:solidFill>
                  <a:schemeClr val="dk1"/>
                </a:solidFill>
              </a:rPr>
              <a:t>Instructions: </a:t>
            </a:r>
            <a:endParaRPr sz="1600" b="1" u="sng" dirty="0">
              <a:solidFill>
                <a:schemeClr val="dk1"/>
              </a:solidFill>
            </a:endParaRPr>
          </a:p>
          <a:p>
            <a:pPr marL="0" lvl="0" indent="0" algn="l" rtl="0">
              <a:lnSpc>
                <a:spcPct val="90000"/>
              </a:lnSpc>
              <a:spcBef>
                <a:spcPts val="1000"/>
              </a:spcBef>
              <a:spcAft>
                <a:spcPts val="0"/>
              </a:spcAft>
              <a:buNone/>
            </a:pPr>
            <a:r>
              <a:rPr lang="en-US" sz="1600" b="1" dirty="0">
                <a:solidFill>
                  <a:srgbClr val="24292E"/>
                </a:solidFill>
              </a:rPr>
              <a:t>Packet Captures with </a:t>
            </a:r>
            <a:r>
              <a:rPr lang="en-US" sz="1600" b="1" dirty="0" err="1">
                <a:solidFill>
                  <a:srgbClr val="24292E"/>
                </a:solidFill>
              </a:rPr>
              <a:t>tcpdump</a:t>
            </a:r>
            <a:endParaRPr sz="1600" b="1" dirty="0">
              <a:solidFill>
                <a:srgbClr val="24292E"/>
              </a:solidFill>
            </a:endParaRPr>
          </a:p>
          <a:p>
            <a:pPr marL="0" lvl="0" indent="0" algn="l" rtl="0">
              <a:lnSpc>
                <a:spcPct val="115000"/>
              </a:lnSpc>
              <a:spcBef>
                <a:spcPts val="0"/>
              </a:spcBef>
              <a:spcAft>
                <a:spcPts val="0"/>
              </a:spcAft>
              <a:buClr>
                <a:schemeClr val="dk1"/>
              </a:buClr>
              <a:buSzPts val="1100"/>
              <a:buFont typeface="Arial"/>
              <a:buNone/>
            </a:pPr>
            <a:r>
              <a:rPr lang="en-US" sz="1600" dirty="0">
                <a:solidFill>
                  <a:srgbClr val="24292E"/>
                </a:solidFill>
              </a:rPr>
              <a:t>Refer to the </a:t>
            </a:r>
            <a:r>
              <a:rPr lang="en-US" sz="1600" dirty="0" err="1">
                <a:solidFill>
                  <a:srgbClr val="24292E"/>
                </a:solidFill>
              </a:rPr>
              <a:t>tcpdump</a:t>
            </a:r>
            <a:r>
              <a:rPr lang="en-US" sz="1600" dirty="0">
                <a:solidFill>
                  <a:srgbClr val="24292E"/>
                </a:solidFill>
              </a:rPr>
              <a:t> Primer: </a:t>
            </a:r>
            <a:r>
              <a:rPr lang="en-US" sz="1600" u="sng" dirty="0">
                <a:solidFill>
                  <a:srgbClr val="0366D6"/>
                </a:solidFill>
                <a:hlinkClick r:id="rId3"/>
              </a:rPr>
              <a:t>https://danielmiessler.com/study/tcpdump/</a:t>
            </a:r>
            <a:endParaRPr sz="1600" u="sng" dirty="0">
              <a:solidFill>
                <a:srgbClr val="0366D6"/>
              </a:solidFill>
              <a:hlinkClick r:id="rId3"/>
            </a:endParaRPr>
          </a:p>
          <a:p>
            <a:pPr marL="457200" lvl="0" indent="25400" algn="l" rtl="0">
              <a:lnSpc>
                <a:spcPct val="115000"/>
              </a:lnSpc>
              <a:spcBef>
                <a:spcPts val="1200"/>
              </a:spcBef>
              <a:spcAft>
                <a:spcPts val="0"/>
              </a:spcAft>
              <a:buClr>
                <a:srgbClr val="24292E"/>
              </a:buClr>
              <a:buSzPts val="1200"/>
              <a:buChar char="●"/>
            </a:pPr>
            <a:r>
              <a:rPr lang="en-US" sz="1600" dirty="0">
                <a:solidFill>
                  <a:srgbClr val="24292E"/>
                </a:solidFill>
              </a:rPr>
              <a:t>On the Workstation, move to </a:t>
            </a:r>
            <a:r>
              <a:rPr lang="en-US" sz="1600" dirty="0">
                <a:solidFill>
                  <a:srgbClr val="24292E"/>
                </a:solidFill>
                <a:latin typeface="Courier"/>
                <a:ea typeface="Courier"/>
                <a:cs typeface="Courier"/>
                <a:sym typeface="Courier"/>
              </a:rPr>
              <a:t>/</a:t>
            </a:r>
            <a:r>
              <a:rPr lang="en-US" sz="1600" dirty="0" err="1">
                <a:solidFill>
                  <a:srgbClr val="24292E"/>
                </a:solidFill>
                <a:latin typeface="Courier"/>
                <a:ea typeface="Courier"/>
                <a:cs typeface="Courier"/>
                <a:sym typeface="Courier"/>
              </a:rPr>
              <a:t>tmp</a:t>
            </a:r>
            <a:r>
              <a:rPr lang="en-US" sz="1600" dirty="0">
                <a:solidFill>
                  <a:srgbClr val="24292E"/>
                </a:solidFill>
              </a:rPr>
              <a:t>.</a:t>
            </a:r>
            <a:endParaRPr sz="1600" dirty="0">
              <a:solidFill>
                <a:srgbClr val="24292E"/>
              </a:solidFill>
            </a:endParaRPr>
          </a:p>
          <a:p>
            <a:pPr marL="457200" lvl="0" indent="25400" algn="l" rtl="0">
              <a:lnSpc>
                <a:spcPct val="115000"/>
              </a:lnSpc>
              <a:spcBef>
                <a:spcPts val="0"/>
              </a:spcBef>
              <a:spcAft>
                <a:spcPts val="0"/>
              </a:spcAft>
              <a:buClr>
                <a:srgbClr val="24292E"/>
              </a:buClr>
              <a:buSzPts val="1200"/>
              <a:buChar char="●"/>
            </a:pPr>
            <a:r>
              <a:rPr lang="en-US" sz="1600" dirty="0">
                <a:solidFill>
                  <a:srgbClr val="24292E"/>
                </a:solidFill>
              </a:rPr>
              <a:t>Start a packet capture, and save it to the file </a:t>
            </a:r>
            <a:r>
              <a:rPr lang="en-US" sz="1600" dirty="0" err="1">
                <a:solidFill>
                  <a:srgbClr val="24292E"/>
                </a:solidFill>
                <a:latin typeface="Courier"/>
                <a:ea typeface="Courier"/>
                <a:cs typeface="Courier"/>
                <a:sym typeface="Courier"/>
              </a:rPr>
              <a:t>mystery.pcap</a:t>
            </a:r>
            <a:r>
              <a:rPr lang="en-US" sz="1600" dirty="0">
                <a:solidFill>
                  <a:srgbClr val="24292E"/>
                </a:solidFill>
              </a:rPr>
              <a:t>.</a:t>
            </a:r>
            <a:endParaRPr sz="1600" dirty="0">
              <a:solidFill>
                <a:srgbClr val="24292E"/>
              </a:solidFill>
            </a:endParaRPr>
          </a:p>
          <a:p>
            <a:pPr marL="914400" lvl="1" indent="25400" algn="l" rtl="0">
              <a:lnSpc>
                <a:spcPct val="115000"/>
              </a:lnSpc>
              <a:spcBef>
                <a:spcPts val="0"/>
              </a:spcBef>
              <a:spcAft>
                <a:spcPts val="0"/>
              </a:spcAft>
              <a:buClr>
                <a:srgbClr val="24292E"/>
              </a:buClr>
              <a:buSzPts val="1200"/>
              <a:buChar char="○"/>
            </a:pPr>
            <a:r>
              <a:rPr lang="en-US" sz="1600" dirty="0">
                <a:solidFill>
                  <a:srgbClr val="24292E"/>
                </a:solidFill>
              </a:rPr>
              <a:t>Note: Be sure to save the entire packet ("</a:t>
            </a:r>
            <a:r>
              <a:rPr lang="en-US" sz="1600" dirty="0" err="1">
                <a:solidFill>
                  <a:srgbClr val="24292E"/>
                </a:solidFill>
              </a:rPr>
              <a:t>snaplength</a:t>
            </a:r>
            <a:r>
              <a:rPr lang="en-US" sz="1600" dirty="0">
                <a:solidFill>
                  <a:srgbClr val="24292E"/>
                </a:solidFill>
              </a:rPr>
              <a:t>"), and listen on any interface.</a:t>
            </a:r>
            <a:endParaRPr sz="1600" dirty="0">
              <a:solidFill>
                <a:srgbClr val="24292E"/>
              </a:solidFill>
            </a:endParaRPr>
          </a:p>
          <a:p>
            <a:pPr marL="457200" lvl="0" indent="25400" algn="l" rtl="0">
              <a:lnSpc>
                <a:spcPct val="115000"/>
              </a:lnSpc>
              <a:spcBef>
                <a:spcPts val="0"/>
              </a:spcBef>
              <a:spcAft>
                <a:spcPts val="0"/>
              </a:spcAft>
              <a:buClr>
                <a:srgbClr val="24292E"/>
              </a:buClr>
              <a:buSzPts val="1200"/>
              <a:buChar char="●"/>
            </a:pPr>
            <a:r>
              <a:rPr lang="en-US" sz="1600" dirty="0">
                <a:solidFill>
                  <a:srgbClr val="24292E"/>
                </a:solidFill>
              </a:rPr>
              <a:t>Open the capture with Wireshark, and filter for </a:t>
            </a:r>
            <a:r>
              <a:rPr lang="en-US" sz="1600" dirty="0" err="1">
                <a:solidFill>
                  <a:srgbClr val="24292E"/>
                </a:solidFill>
                <a:latin typeface="Courier"/>
                <a:ea typeface="Courier"/>
                <a:cs typeface="Courier"/>
                <a:sym typeface="Courier"/>
              </a:rPr>
              <a:t>tcp</a:t>
            </a:r>
            <a:r>
              <a:rPr lang="en-US" sz="1600" dirty="0">
                <a:solidFill>
                  <a:srgbClr val="24292E"/>
                </a:solidFill>
              </a:rPr>
              <a:t>. Right-click on one of the TCP packets, and click Follow Stream.</a:t>
            </a:r>
            <a:endParaRPr sz="1600" dirty="0">
              <a:solidFill>
                <a:srgbClr val="24292E"/>
              </a:solidFill>
            </a:endParaRPr>
          </a:p>
          <a:p>
            <a:pPr marL="914400" lvl="1" indent="25400" algn="l" rtl="0">
              <a:lnSpc>
                <a:spcPct val="115000"/>
              </a:lnSpc>
              <a:spcBef>
                <a:spcPts val="0"/>
              </a:spcBef>
              <a:spcAft>
                <a:spcPts val="0"/>
              </a:spcAft>
              <a:buClr>
                <a:srgbClr val="24292E"/>
              </a:buClr>
              <a:buSzPts val="1200"/>
              <a:buChar char="○"/>
            </a:pPr>
            <a:r>
              <a:rPr lang="en-US" sz="1600" dirty="0">
                <a:solidFill>
                  <a:srgbClr val="24292E"/>
                </a:solidFill>
              </a:rPr>
              <a:t>Based on what you know about </a:t>
            </a:r>
            <a:r>
              <a:rPr lang="en-US" sz="1600" dirty="0" err="1">
                <a:solidFill>
                  <a:srgbClr val="24292E"/>
                </a:solidFill>
              </a:rPr>
              <a:t>NMap</a:t>
            </a:r>
            <a:r>
              <a:rPr lang="en-US" sz="1600" dirty="0">
                <a:solidFill>
                  <a:srgbClr val="24292E"/>
                </a:solidFill>
              </a:rPr>
              <a:t>, what kind of traffic is this?</a:t>
            </a:r>
            <a:endParaRPr sz="1600" dirty="0">
              <a:solidFill>
                <a:srgbClr val="24292E"/>
              </a:solidFill>
            </a:endParaRPr>
          </a:p>
          <a:p>
            <a:pPr marL="914400" lvl="1" indent="25400" algn="l" rtl="0">
              <a:lnSpc>
                <a:spcPct val="115000"/>
              </a:lnSpc>
              <a:spcBef>
                <a:spcPts val="0"/>
              </a:spcBef>
              <a:spcAft>
                <a:spcPts val="0"/>
              </a:spcAft>
              <a:buClr>
                <a:srgbClr val="24292E"/>
              </a:buClr>
              <a:buSzPts val="1200"/>
              <a:buChar char="○"/>
            </a:pPr>
            <a:r>
              <a:rPr lang="en-US" sz="1600" dirty="0">
                <a:solidFill>
                  <a:srgbClr val="24292E"/>
                </a:solidFill>
              </a:rPr>
              <a:t>Identify the IP Address of the attacking machine.</a:t>
            </a:r>
            <a:endParaRPr sz="1600" dirty="0">
              <a:solidFill>
                <a:srgbClr val="24292E"/>
              </a:solidFill>
            </a:endParaRPr>
          </a:p>
          <a:p>
            <a:pPr marL="0" marR="38100" lvl="0" indent="0" algn="l" rtl="0">
              <a:spcBef>
                <a:spcPts val="1800"/>
              </a:spcBef>
              <a:spcAft>
                <a:spcPts val="0"/>
              </a:spcAft>
              <a:buClr>
                <a:schemeClr val="dk1"/>
              </a:buClr>
              <a:buSzPts val="1100"/>
              <a:buFont typeface="Arial"/>
              <a:buNone/>
            </a:pPr>
            <a:r>
              <a:rPr lang="en-US" sz="1600" b="1" dirty="0">
                <a:solidFill>
                  <a:srgbClr val="24292E"/>
                </a:solidFill>
              </a:rPr>
              <a:t>    Access Control with UFW</a:t>
            </a:r>
            <a:endParaRPr sz="1600" b="1" dirty="0">
              <a:solidFill>
                <a:srgbClr val="24292E"/>
              </a:solidFill>
            </a:endParaRPr>
          </a:p>
          <a:p>
            <a:pPr marL="457200" lvl="0" indent="25400" algn="l" rtl="0">
              <a:lnSpc>
                <a:spcPct val="115000"/>
              </a:lnSpc>
              <a:spcBef>
                <a:spcPts val="0"/>
              </a:spcBef>
              <a:spcAft>
                <a:spcPts val="0"/>
              </a:spcAft>
              <a:buClr>
                <a:srgbClr val="24292E"/>
              </a:buClr>
              <a:buSzPts val="1200"/>
              <a:buChar char="●"/>
            </a:pPr>
            <a:endParaRPr lang="en-US" sz="1600" dirty="0">
              <a:solidFill>
                <a:srgbClr val="24292E"/>
              </a:solidFill>
            </a:endParaRPr>
          </a:p>
          <a:p>
            <a:pPr marL="457200" lvl="0" indent="25400" algn="l" rtl="0">
              <a:lnSpc>
                <a:spcPct val="115000"/>
              </a:lnSpc>
              <a:spcBef>
                <a:spcPts val="0"/>
              </a:spcBef>
              <a:spcAft>
                <a:spcPts val="0"/>
              </a:spcAft>
              <a:buClr>
                <a:srgbClr val="24292E"/>
              </a:buClr>
              <a:buSzPts val="1200"/>
              <a:buChar char="●"/>
            </a:pPr>
            <a:r>
              <a:rPr lang="en-US" sz="1600" dirty="0">
                <a:solidFill>
                  <a:srgbClr val="24292E"/>
                </a:solidFill>
              </a:rPr>
              <a:t>Implement a deny rule with UFW that blocks all traffic from the offender.</a:t>
            </a:r>
            <a:endParaRPr sz="1600" dirty="0">
              <a:solidFill>
                <a:srgbClr val="24292E"/>
              </a:solidFill>
            </a:endParaRPr>
          </a:p>
          <a:p>
            <a:pPr marL="457200" lvl="0" indent="25400" algn="l" rtl="0">
              <a:lnSpc>
                <a:spcPct val="115000"/>
              </a:lnSpc>
              <a:spcBef>
                <a:spcPts val="0"/>
              </a:spcBef>
              <a:spcAft>
                <a:spcPts val="0"/>
              </a:spcAft>
              <a:buClr>
                <a:srgbClr val="24292E"/>
              </a:buClr>
              <a:buSzPts val="1200"/>
              <a:buChar char="●"/>
            </a:pPr>
            <a:r>
              <a:rPr lang="en-US" sz="1600" dirty="0">
                <a:solidFill>
                  <a:srgbClr val="24292E"/>
                </a:solidFill>
              </a:rPr>
              <a:t>List your firewall rules to ensure the rule was added, and use </a:t>
            </a:r>
            <a:r>
              <a:rPr lang="en-US" sz="1600" dirty="0" err="1">
                <a:solidFill>
                  <a:srgbClr val="24292E"/>
                </a:solidFill>
              </a:rPr>
              <a:t>tcpdump</a:t>
            </a:r>
            <a:r>
              <a:rPr lang="en-US" sz="1600" dirty="0">
                <a:solidFill>
                  <a:srgbClr val="24292E"/>
                </a:solidFill>
              </a:rPr>
              <a:t> to verify that it's in effect.</a:t>
            </a:r>
            <a:endParaRPr sz="1600" dirty="0">
              <a:solidFill>
                <a:srgbClr val="24292E"/>
              </a:solidFill>
            </a:endParaRPr>
          </a:p>
          <a:p>
            <a:pPr marL="0" lvl="0" indent="0" algn="l" rtl="0">
              <a:lnSpc>
                <a:spcPct val="90000"/>
              </a:lnSpc>
              <a:spcBef>
                <a:spcPts val="1200"/>
              </a:spcBef>
              <a:spcAft>
                <a:spcPts val="0"/>
              </a:spcAft>
              <a:buNone/>
            </a:pPr>
            <a:endParaRPr sz="2000" b="1" u="sng" dirty="0">
              <a:solidFill>
                <a:schemeClr val="dk1"/>
              </a:solidFill>
            </a:endParaRPr>
          </a:p>
          <a:p>
            <a:pPr marL="0" lvl="0" indent="0" algn="l" rtl="0">
              <a:lnSpc>
                <a:spcPct val="90000"/>
              </a:lnSpc>
              <a:spcBef>
                <a:spcPts val="1000"/>
              </a:spcBef>
              <a:spcAft>
                <a:spcPts val="0"/>
              </a:spcAft>
              <a:buNone/>
            </a:pPr>
            <a:endParaRPr sz="1200" dirty="0">
              <a:solidFill>
                <a:srgbClr val="24292E"/>
              </a:solidFill>
            </a:endParaRPr>
          </a:p>
          <a:p>
            <a:pPr marL="0" marR="0" lvl="0" indent="0" algn="l" rtl="0">
              <a:lnSpc>
                <a:spcPct val="90000"/>
              </a:lnSpc>
              <a:spcBef>
                <a:spcPts val="1000"/>
              </a:spcBef>
              <a:spcAft>
                <a:spcPts val="0"/>
              </a:spcAft>
              <a:buClr>
                <a:schemeClr val="dk1"/>
              </a:buClr>
              <a:buSzPts val="2400"/>
              <a:buFont typeface="Arial"/>
              <a:buNone/>
            </a:pPr>
            <a:endParaRPr dirty="0"/>
          </a:p>
          <a:p>
            <a:pPr marL="457200" marR="0" lvl="0" indent="0" algn="l" rtl="0">
              <a:lnSpc>
                <a:spcPct val="100000"/>
              </a:lnSpc>
              <a:spcBef>
                <a:spcPts val="1000"/>
              </a:spcBef>
              <a:spcAft>
                <a:spcPts val="0"/>
              </a:spcAft>
              <a:buNone/>
            </a:pPr>
            <a:endParaRPr sz="1800" dirty="0"/>
          </a:p>
          <a:p>
            <a:pPr marL="0" marR="0" lvl="0" indent="0" algn="l" rtl="0">
              <a:lnSpc>
                <a:spcPct val="100000"/>
              </a:lnSpc>
              <a:spcBef>
                <a:spcPts val="1000"/>
              </a:spcBef>
              <a:spcAft>
                <a:spcPts val="0"/>
              </a:spcAft>
              <a:buNone/>
            </a:pPr>
            <a:endParaRPr sz="1800" dirty="0">
              <a:solidFill>
                <a:schemeClr val="dk1"/>
              </a:solidFill>
            </a:endParaRPr>
          </a:p>
          <a:p>
            <a:pPr marL="0" marR="0" lvl="0" indent="0" algn="l" rtl="0">
              <a:lnSpc>
                <a:spcPct val="100000"/>
              </a:lnSpc>
              <a:spcBef>
                <a:spcPts val="1000"/>
              </a:spcBef>
              <a:spcAft>
                <a:spcPts val="0"/>
              </a:spcAft>
              <a:buNone/>
            </a:pPr>
            <a:endParaRPr sz="18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a:spLocks noGrp="1"/>
          </p:cNvSpPr>
          <p:nvPr>
            <p:ph type="title"/>
          </p:nvPr>
        </p:nvSpPr>
        <p:spPr>
          <a:xfrm>
            <a:off x="304800" y="0"/>
            <a:ext cx="86868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Review Capture and Deny Rules</a:t>
            </a:r>
            <a:endParaRPr/>
          </a:p>
        </p:txBody>
      </p:sp>
      <p:sp>
        <p:nvSpPr>
          <p:cNvPr id="259" name="Google Shape;259;p37"/>
          <p:cNvSpPr txBox="1"/>
          <p:nvPr/>
        </p:nvSpPr>
        <p:spPr>
          <a:xfrm>
            <a:off x="266700" y="2998113"/>
            <a:ext cx="8610600" cy="861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Instructor Review</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txBox="1">
            <a:spLocks noGrp="1"/>
          </p:cNvSpPr>
          <p:nvPr>
            <p:ph type="title"/>
          </p:nvPr>
        </p:nvSpPr>
        <p:spPr>
          <a:xfrm>
            <a:off x="304800" y="0"/>
            <a:ext cx="54705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266" name="Google Shape;266;p38"/>
          <p:cNvSpPr txBox="1"/>
          <p:nvPr/>
        </p:nvSpPr>
        <p:spPr>
          <a:xfrm>
            <a:off x="299581" y="1009822"/>
            <a:ext cx="8153400" cy="31392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Develop firewall policies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Implement firewall rules with ufw</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Interpret iptables rules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0" marR="0" lvl="0" indent="0" algn="l" rtl="0">
              <a:spcBef>
                <a:spcPts val="0"/>
              </a:spcBef>
              <a:spcAft>
                <a:spcPts val="0"/>
              </a:spcAft>
              <a:buNone/>
            </a:pPr>
            <a:r>
              <a:rPr lang="en-US" sz="2000">
                <a:solidFill>
                  <a:schemeClr val="dk1"/>
                </a:solidFill>
              </a:rPr>
              <a:t>✓      Write and interpret Snort IDS rules</a:t>
            </a: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457200" y="3029740"/>
            <a:ext cx="6381600" cy="704100"/>
          </a:xfrm>
          <a:prstGeom prst="rect">
            <a:avLst/>
          </a:prstGeom>
          <a:noFill/>
          <a:ln w="508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100"/>
              <a:buFont typeface="Arial"/>
              <a:buNone/>
            </a:pPr>
            <a:r>
              <a:rPr lang="en-US"/>
              <a:t>Fin</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136450" y="3076950"/>
            <a:ext cx="9007500" cy="704100"/>
          </a:xfrm>
          <a:prstGeom prst="rect">
            <a:avLst/>
          </a:prstGeom>
          <a:noFill/>
          <a:ln w="508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lnSpc>
                <a:spcPct val="125000"/>
              </a:lnSpc>
              <a:spcBef>
                <a:spcPts val="1800"/>
              </a:spcBef>
              <a:spcAft>
                <a:spcPts val="1200"/>
              </a:spcAft>
              <a:buClr>
                <a:schemeClr val="dk1"/>
              </a:buClr>
              <a:buSzPts val="1100"/>
              <a:buFont typeface="Arial"/>
              <a:buNone/>
            </a:pPr>
            <a:r>
              <a:rPr lang="en-US" sz="3000">
                <a:solidFill>
                  <a:srgbClr val="24292E"/>
                </a:solidFill>
              </a:rPr>
              <a:t>Blocking a Host and Testing Access Controls </a:t>
            </a:r>
            <a:endParaRPr sz="30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304800" y="0"/>
            <a:ext cx="8122800" cy="654000"/>
          </a:xfrm>
          <a:prstGeom prst="rect">
            <a:avLst/>
          </a:prstGeom>
        </p:spPr>
        <p:txBody>
          <a:bodyPr spcFirstLastPara="1" wrap="square" lIns="91425" tIns="45700" rIns="91425" bIns="45700" anchor="ctr" anchorCtr="0">
            <a:noAutofit/>
          </a:bodyPr>
          <a:lstStyle/>
          <a:p>
            <a:pPr marL="0" lvl="0" indent="0" algn="l" rtl="0">
              <a:lnSpc>
                <a:spcPct val="125000"/>
              </a:lnSpc>
              <a:spcBef>
                <a:spcPts val="1800"/>
              </a:spcBef>
              <a:spcAft>
                <a:spcPts val="0"/>
              </a:spcAft>
              <a:buNone/>
            </a:pPr>
            <a:endParaRPr i="1">
              <a:solidFill>
                <a:srgbClr val="24292E"/>
              </a:solidFill>
            </a:endParaRPr>
          </a:p>
          <a:p>
            <a:pPr marL="0" lvl="0" indent="0" algn="l" rtl="0">
              <a:lnSpc>
                <a:spcPct val="125000"/>
              </a:lnSpc>
              <a:spcBef>
                <a:spcPts val="1800"/>
              </a:spcBef>
              <a:spcAft>
                <a:spcPts val="0"/>
              </a:spcAft>
              <a:buClr>
                <a:schemeClr val="dk1"/>
              </a:buClr>
              <a:buSzPts val="1100"/>
              <a:buFont typeface="Arial"/>
              <a:buNone/>
            </a:pPr>
            <a:r>
              <a:rPr lang="en-US" i="1">
                <a:solidFill>
                  <a:srgbClr val="24292E"/>
                </a:solidFill>
              </a:rPr>
              <a:t>Blocking a Host and Testing Access Controls </a:t>
            </a:r>
            <a:endParaRPr i="1"/>
          </a:p>
          <a:p>
            <a:pPr marL="0" lvl="0" indent="0" algn="l" rtl="0">
              <a:spcBef>
                <a:spcPts val="1200"/>
              </a:spcBef>
              <a:spcAft>
                <a:spcPts val="0"/>
              </a:spcAft>
              <a:buNone/>
            </a:pPr>
            <a:endParaRPr/>
          </a:p>
        </p:txBody>
      </p:sp>
      <p:sp>
        <p:nvSpPr>
          <p:cNvPr id="81" name="Google Shape;81;p11"/>
          <p:cNvSpPr txBox="1"/>
          <p:nvPr/>
        </p:nvSpPr>
        <p:spPr>
          <a:xfrm>
            <a:off x="408050" y="964475"/>
            <a:ext cx="8494800" cy="528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a:latin typeface="Trebuchet MS"/>
                <a:ea typeface="Trebuchet MS"/>
                <a:cs typeface="Trebuchet MS"/>
                <a:sym typeface="Trebuchet MS"/>
              </a:rPr>
              <a:t>Let’s get started with some review exercises: </a:t>
            </a: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a:p>
            <a:pPr marL="457200" marR="0" lvl="0" indent="-419100" algn="l" rtl="0">
              <a:lnSpc>
                <a:spcPct val="100000"/>
              </a:lnSpc>
              <a:spcBef>
                <a:spcPts val="0"/>
              </a:spcBef>
              <a:spcAft>
                <a:spcPts val="0"/>
              </a:spcAft>
              <a:buSzPts val="3000"/>
              <a:buChar char="-"/>
            </a:pPr>
            <a:r>
              <a:rPr lang="en-US" sz="3000">
                <a:latin typeface="Trebuchet MS"/>
                <a:ea typeface="Trebuchet MS"/>
                <a:cs typeface="Trebuchet MS"/>
                <a:sym typeface="Trebuchet MS"/>
              </a:rPr>
              <a:t>monitor traffic with </a:t>
            </a:r>
            <a:r>
              <a:rPr lang="en-US" sz="3000">
                <a:latin typeface="Courier"/>
                <a:ea typeface="Courier"/>
                <a:cs typeface="Courier"/>
                <a:sym typeface="Courier"/>
              </a:rPr>
              <a:t>tcpdump</a:t>
            </a:r>
            <a:endParaRPr sz="3000">
              <a:latin typeface="Courier"/>
              <a:ea typeface="Courier"/>
              <a:cs typeface="Courier"/>
              <a:sym typeface="Courier"/>
            </a:endParaRPr>
          </a:p>
          <a:p>
            <a:pPr marL="457200" marR="0" lvl="0" indent="-419100" algn="l" rtl="0">
              <a:lnSpc>
                <a:spcPct val="100000"/>
              </a:lnSpc>
              <a:spcBef>
                <a:spcPts val="0"/>
              </a:spcBef>
              <a:spcAft>
                <a:spcPts val="0"/>
              </a:spcAft>
              <a:buSzPts val="3000"/>
              <a:buChar char="-"/>
            </a:pPr>
            <a:r>
              <a:rPr lang="en-US" sz="3000">
                <a:latin typeface="Trebuchet MS"/>
                <a:ea typeface="Trebuchet MS"/>
                <a:cs typeface="Trebuchet MS"/>
                <a:sym typeface="Trebuchet MS"/>
              </a:rPr>
              <a:t>use </a:t>
            </a:r>
            <a:r>
              <a:rPr lang="en-US" sz="3000">
                <a:latin typeface="Courier"/>
                <a:ea typeface="Courier"/>
                <a:cs typeface="Courier"/>
                <a:sym typeface="Courier"/>
              </a:rPr>
              <a:t>ufw</a:t>
            </a:r>
            <a:r>
              <a:rPr lang="en-US" sz="3000">
                <a:latin typeface="Trebuchet MS"/>
                <a:ea typeface="Trebuchet MS"/>
                <a:cs typeface="Trebuchet MS"/>
                <a:sym typeface="Trebuchet MS"/>
              </a:rPr>
              <a:t> to block traffic observed in </a:t>
            </a:r>
            <a:r>
              <a:rPr lang="en-US" sz="3000">
                <a:latin typeface="Courier"/>
                <a:ea typeface="Courier"/>
                <a:cs typeface="Courier"/>
                <a:sym typeface="Courier"/>
              </a:rPr>
              <a:t>tcpdump</a:t>
            </a:r>
            <a:endParaRPr sz="3000">
              <a:latin typeface="Courier"/>
              <a:ea typeface="Courier"/>
              <a:cs typeface="Courier"/>
              <a:sym typeface="Courier"/>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3000">
                <a:latin typeface="Trebuchet MS"/>
                <a:ea typeface="Trebuchet MS"/>
                <a:cs typeface="Trebuchet MS"/>
                <a:sym typeface="Trebuchet MS"/>
              </a:rPr>
              <a:t>Next, you’ll implement firewall rules that prevent an HTTP brute force attack </a:t>
            </a:r>
            <a:endParaRPr sz="3000">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3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body" idx="2"/>
          </p:nvPr>
        </p:nvSpPr>
        <p:spPr>
          <a:xfrm>
            <a:off x="3200400" y="80936"/>
            <a:ext cx="5743800" cy="411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1800"/>
              <a:buNone/>
            </a:pPr>
            <a:r>
              <a:rPr lang="en-US" dirty="0"/>
              <a:t>Blocking a Host and Access Controls (20 mins))</a:t>
            </a:r>
            <a:endParaRPr dirty="0"/>
          </a:p>
        </p:txBody>
      </p:sp>
      <p:sp>
        <p:nvSpPr>
          <p:cNvPr id="88" name="Google Shape;88;p12"/>
          <p:cNvSpPr txBox="1"/>
          <p:nvPr/>
        </p:nvSpPr>
        <p:spPr>
          <a:xfrm>
            <a:off x="74200" y="838200"/>
            <a:ext cx="8995500" cy="558731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chemeClr val="dk1"/>
              </a:buClr>
              <a:buSzPts val="2400"/>
              <a:buFont typeface="Arial"/>
              <a:buNone/>
            </a:pPr>
            <a:r>
              <a:rPr lang="en-US" dirty="0"/>
              <a:t>In this activity, you will (1.) use Wireshark to monitor traffic and (2.) use `</a:t>
            </a:r>
            <a:r>
              <a:rPr lang="en-US" dirty="0" err="1"/>
              <a:t>ufw</a:t>
            </a:r>
            <a:r>
              <a:rPr lang="en-US" dirty="0"/>
              <a:t>` to black web traffic to/ from the VM. </a:t>
            </a:r>
          </a:p>
          <a:p>
            <a:endParaRPr lang="en-US" b="1" dirty="0"/>
          </a:p>
          <a:p>
            <a:r>
              <a:rPr lang="en-US" b="1" u="sng" dirty="0"/>
              <a:t>Web Traffic Pt 1</a:t>
            </a:r>
            <a:endParaRPr lang="en-US" u="sng" dirty="0"/>
          </a:p>
          <a:p>
            <a:r>
              <a:rPr lang="en-US" dirty="0"/>
              <a:t>- Launch Wireshark. Use a capture filter to trace only HTTP traffic, then start sniffing packets.</a:t>
            </a:r>
          </a:p>
          <a:p>
            <a:r>
              <a:rPr lang="en-US" dirty="0"/>
              <a:t>- Open Firefox, and begin browsing the web. Navigate wherever you'd like, but make sure you browse to one of the below at least once:</a:t>
            </a:r>
          </a:p>
          <a:p>
            <a:pPr lvl="1"/>
            <a:r>
              <a:rPr lang="en-US" dirty="0"/>
              <a:t>              - http://</a:t>
            </a:r>
            <a:r>
              <a:rPr lang="en-US" dirty="0" err="1"/>
              <a:t>collegehumor.com</a:t>
            </a:r>
            <a:endParaRPr lang="en-US" dirty="0"/>
          </a:p>
          <a:p>
            <a:pPr lvl="1"/>
            <a:r>
              <a:rPr lang="en-US" dirty="0"/>
              <a:t>             </a:t>
            </a:r>
            <a:r>
              <a:rPr lang="en-US" dirty="0">
                <a:solidFill>
                  <a:schemeClr val="tx1"/>
                </a:solidFill>
              </a:rPr>
              <a:t> - </a:t>
            </a:r>
            <a:r>
              <a:rPr lang="en-US" dirty="0">
                <a:solidFill>
                  <a:schemeClr val="tx1"/>
                </a:solidFill>
                <a:hlinkClick r:id="rId3">
                  <a:extLst>
                    <a:ext uri="{A12FA001-AC4F-418D-AE19-62706E023703}">
                      <ahyp:hlinkClr xmlns:ahyp="http://schemas.microsoft.com/office/drawing/2018/hyperlinkcolor" val="tx"/>
                    </a:ext>
                  </a:extLst>
                </a:hlinkClick>
              </a:rPr>
              <a:t>http://</a:t>
            </a:r>
            <a:r>
              <a:rPr lang="en-US" dirty="0" err="1">
                <a:solidFill>
                  <a:schemeClr val="tx1"/>
                </a:solidFill>
                <a:hlinkClick r:id="rId3">
                  <a:extLst>
                    <a:ext uri="{A12FA001-AC4F-418D-AE19-62706E023703}">
                      <ahyp:hlinkClr xmlns:ahyp="http://schemas.microsoft.com/office/drawing/2018/hyperlinkcolor" val="tx"/>
                    </a:ext>
                  </a:extLst>
                </a:hlinkClick>
              </a:rPr>
              <a:t>example</a:t>
            </a:r>
            <a:r>
              <a:rPr lang="en-US" u="sng" dirty="0" err="1">
                <a:solidFill>
                  <a:schemeClr val="tx1"/>
                </a:solidFill>
                <a:hlinkClick r:id="rId3">
                  <a:extLst>
                    <a:ext uri="{A12FA001-AC4F-418D-AE19-62706E023703}">
                      <ahyp:hlinkClr xmlns:ahyp="http://schemas.microsoft.com/office/drawing/2018/hyperlinkcolor" val="tx"/>
                    </a:ext>
                  </a:extLst>
                </a:hlinkClick>
              </a:rPr>
              <a:t>.c</a:t>
            </a:r>
            <a:r>
              <a:rPr lang="en-US" u="sng" dirty="0" err="1">
                <a:solidFill>
                  <a:schemeClr val="tx1"/>
                </a:solidFill>
              </a:rPr>
              <a:t>om</a:t>
            </a:r>
            <a:endParaRPr lang="en-US" u="sng" dirty="0">
              <a:solidFill>
                <a:schemeClr val="tx1"/>
              </a:solidFill>
            </a:endParaRPr>
          </a:p>
          <a:p>
            <a:pPr lvl="1"/>
            <a:endParaRPr lang="en-US" dirty="0"/>
          </a:p>
          <a:p>
            <a:r>
              <a:rPr lang="en-US" dirty="0"/>
              <a:t>- Return to your packet capture, and verify that you've caught at least some of your browsing traffic.</a:t>
            </a:r>
          </a:p>
          <a:p>
            <a:r>
              <a:rPr lang="en-US" dirty="0"/>
              <a:t>- Stop the capture, then launch a Terminal.</a:t>
            </a:r>
          </a:p>
          <a:p>
            <a:r>
              <a:rPr lang="en-US" dirty="0"/>
              <a:t>- Enable UFW, turn on logging, and run </a:t>
            </a:r>
            <a:r>
              <a:rPr lang="en-US" dirty="0" err="1"/>
              <a:t>ufw</a:t>
            </a:r>
            <a:r>
              <a:rPr lang="en-US" dirty="0"/>
              <a:t> status to verify that these commands worked.</a:t>
            </a:r>
          </a:p>
          <a:p>
            <a:r>
              <a:rPr lang="en-US" dirty="0"/>
              <a:t>- Configure UFW to deny all incoming and outgoing HTTP traffic.</a:t>
            </a:r>
          </a:p>
          <a:p>
            <a:pPr lvl="1"/>
            <a:r>
              <a:rPr lang="en-US" b="1" dirty="0"/>
              <a:t>                Note</a:t>
            </a:r>
            <a:r>
              <a:rPr lang="en-US" dirty="0"/>
              <a:t>: Use the port number, </a:t>
            </a:r>
            <a:r>
              <a:rPr lang="en-US" i="1" dirty="0"/>
              <a:t>not</a:t>
            </a:r>
            <a:r>
              <a:rPr lang="en-US" dirty="0"/>
              <a:t> the protocol name.</a:t>
            </a:r>
          </a:p>
          <a:p>
            <a:pPr marL="285750" indent="-285750">
              <a:buFontTx/>
              <a:buChar char="-"/>
            </a:pPr>
            <a:r>
              <a:rPr lang="en-US" dirty="0"/>
              <a:t>Verify your firewall rules.</a:t>
            </a:r>
          </a:p>
          <a:p>
            <a:r>
              <a:rPr lang="en-US" b="1" dirty="0"/>
              <a:t>                Note</a:t>
            </a:r>
            <a:r>
              <a:rPr lang="en-US" dirty="0"/>
              <a:t>: Use status verbose.</a:t>
            </a:r>
          </a:p>
          <a:p>
            <a:r>
              <a:rPr lang="en-US" dirty="0"/>
              <a:t>Launch Wireshark, and begin capturing HTTP traffic.</a:t>
            </a:r>
          </a:p>
          <a:p>
            <a:endParaRPr lang="en-US" dirty="0"/>
          </a:p>
          <a:p>
            <a:r>
              <a:rPr lang="en-US" dirty="0"/>
              <a:t>Launch Firefox, and begin browsing the web. Again, try browsing to one of the two sites below.</a:t>
            </a:r>
          </a:p>
          <a:p>
            <a:pPr lvl="1"/>
            <a:r>
              <a:rPr lang="en-US" dirty="0"/>
              <a:t>              - http://</a:t>
            </a:r>
            <a:r>
              <a:rPr lang="en-US" dirty="0" err="1"/>
              <a:t>collegehumor.com</a:t>
            </a:r>
            <a:endParaRPr lang="en-US" dirty="0"/>
          </a:p>
          <a:p>
            <a:pPr lvl="1"/>
            <a:r>
              <a:rPr lang="en-US" dirty="0"/>
              <a:t>              - http://</a:t>
            </a:r>
            <a:r>
              <a:rPr lang="en-US" dirty="0" err="1"/>
              <a:t>example.com</a:t>
            </a:r>
            <a:endParaRPr lang="en-US" dirty="0"/>
          </a:p>
          <a:p>
            <a:pPr lvl="1"/>
            <a:endParaRPr lang="en-US" dirty="0"/>
          </a:p>
          <a:p>
            <a:r>
              <a:rPr lang="en-US" dirty="0"/>
              <a:t>Check your Wireshark capture, and make sure it syncs up with your browsing experience.</a:t>
            </a:r>
          </a:p>
          <a:p>
            <a:endParaRPr lang="en-US" dirty="0"/>
          </a:p>
          <a:p>
            <a:pPr marL="0" marR="0" lvl="0" indent="0" algn="r" rtl="0">
              <a:lnSpc>
                <a:spcPct val="90000"/>
              </a:lnSpc>
              <a:spcBef>
                <a:spcPts val="1000"/>
              </a:spcBef>
              <a:spcAft>
                <a:spcPts val="0"/>
              </a:spcAft>
              <a:buClr>
                <a:schemeClr val="dk1"/>
              </a:buClr>
              <a:buSzPts val="2400"/>
              <a:buFont typeface="Arial"/>
              <a:buNone/>
            </a:pPr>
            <a:r>
              <a:rPr lang="en-US" sz="2800" dirty="0">
                <a:solidFill>
                  <a:srgbClr val="C00000"/>
                </a:solidFill>
              </a:rPr>
              <a:t>(Part 2 on Next Slide </a:t>
            </a:r>
            <a:r>
              <a:rPr lang="en-US" sz="2800" dirty="0">
                <a:solidFill>
                  <a:srgbClr val="C00000"/>
                </a:solidFill>
                <a:sym typeface="Wingdings" pitchFamily="2" charset="2"/>
              </a:rPr>
              <a:t>)</a:t>
            </a:r>
            <a:endParaRPr lang="en-US" sz="2800" dirty="0">
              <a:solidFill>
                <a:srgbClr val="C00000"/>
              </a:solidFill>
            </a:endParaRPr>
          </a:p>
          <a:p>
            <a:pPr marL="0" marR="0" lvl="0" indent="0" algn="l" rtl="0">
              <a:lnSpc>
                <a:spcPct val="90000"/>
              </a:lnSpc>
              <a:spcBef>
                <a:spcPts val="1000"/>
              </a:spcBef>
              <a:spcAft>
                <a:spcPts val="0"/>
              </a:spcAft>
              <a:buClr>
                <a:schemeClr val="dk1"/>
              </a:buClr>
              <a:buSzPts val="2400"/>
              <a:buFont typeface="Arial"/>
              <a:buNone/>
            </a:pPr>
            <a:r>
              <a:rPr lang="en-US" dirty="0"/>
              <a:t> </a:t>
            </a:r>
            <a:endParaRPr dirty="0"/>
          </a:p>
          <a:p>
            <a:pPr marL="457200" marR="0" lvl="0" indent="0" algn="l" rtl="0">
              <a:lnSpc>
                <a:spcPct val="100000"/>
              </a:lnSpc>
              <a:spcBef>
                <a:spcPts val="1000"/>
              </a:spcBef>
              <a:spcAft>
                <a:spcPts val="0"/>
              </a:spcAft>
              <a:buNone/>
            </a:pPr>
            <a:endParaRPr sz="1800" dirty="0"/>
          </a:p>
          <a:p>
            <a:pPr marL="0" marR="0" lvl="0" indent="0" algn="l" rtl="0">
              <a:lnSpc>
                <a:spcPct val="100000"/>
              </a:lnSpc>
              <a:spcBef>
                <a:spcPts val="1000"/>
              </a:spcBef>
              <a:spcAft>
                <a:spcPts val="0"/>
              </a:spcAft>
              <a:buNone/>
            </a:pPr>
            <a:endParaRPr sz="1800" dirty="0">
              <a:solidFill>
                <a:schemeClr val="dk1"/>
              </a:solidFill>
            </a:endParaRPr>
          </a:p>
          <a:p>
            <a:pPr marL="0" marR="0" lvl="0" indent="0" algn="l" rtl="0">
              <a:lnSpc>
                <a:spcPct val="100000"/>
              </a:lnSpc>
              <a:spcBef>
                <a:spcPts val="1000"/>
              </a:spcBef>
              <a:spcAft>
                <a:spcPts val="0"/>
              </a:spcAft>
              <a:buNone/>
            </a:pPr>
            <a:endParaRPr sz="18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body" idx="2"/>
          </p:nvPr>
        </p:nvSpPr>
        <p:spPr>
          <a:xfrm>
            <a:off x="2817341" y="80936"/>
            <a:ext cx="6126859" cy="4116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dk1"/>
              </a:buClr>
              <a:buSzPts val="1800"/>
              <a:buNone/>
            </a:pPr>
            <a:r>
              <a:rPr lang="en-US" dirty="0"/>
              <a:t>Activity: Blocking a Host &amp; Access Control (20 min)</a:t>
            </a:r>
            <a:endParaRPr dirty="0"/>
          </a:p>
        </p:txBody>
      </p:sp>
      <p:sp>
        <p:nvSpPr>
          <p:cNvPr id="95" name="Google Shape;95;p13"/>
          <p:cNvSpPr txBox="1"/>
          <p:nvPr/>
        </p:nvSpPr>
        <p:spPr>
          <a:xfrm>
            <a:off x="74200" y="838200"/>
            <a:ext cx="8995500" cy="5334000"/>
          </a:xfrm>
          <a:prstGeom prst="rect">
            <a:avLst/>
          </a:prstGeom>
          <a:noFill/>
          <a:ln>
            <a:noFill/>
          </a:ln>
        </p:spPr>
        <p:txBody>
          <a:bodyPr spcFirstLastPara="1" wrap="square" lIns="91425" tIns="45700" rIns="91425" bIns="45700" anchor="t" anchorCtr="0">
            <a:noAutofit/>
          </a:bodyPr>
          <a:lstStyle/>
          <a:p>
            <a:pPr>
              <a:lnSpc>
                <a:spcPct val="150000"/>
              </a:lnSpc>
            </a:pPr>
            <a:r>
              <a:rPr lang="en-US" sz="1600" b="1" u="sng" dirty="0"/>
              <a:t>Web Traffic Pt 2</a:t>
            </a:r>
            <a:endParaRPr lang="en-US" sz="1600" u="sng" dirty="0"/>
          </a:p>
          <a:p>
            <a:pPr lvl="1">
              <a:lnSpc>
                <a:spcPct val="150000"/>
              </a:lnSpc>
            </a:pPr>
            <a:r>
              <a:rPr lang="en-US" sz="1600" dirty="0"/>
              <a:t>- Launch a Terminal.</a:t>
            </a:r>
          </a:p>
          <a:p>
            <a:pPr lvl="1">
              <a:lnSpc>
                <a:spcPct val="150000"/>
              </a:lnSpc>
            </a:pPr>
            <a:r>
              <a:rPr lang="en-US" sz="1600" dirty="0"/>
              <a:t>- Use UFW to block HTTPS traffic to and from your machine.</a:t>
            </a:r>
          </a:p>
          <a:p>
            <a:pPr lvl="2">
              <a:lnSpc>
                <a:spcPct val="150000"/>
              </a:lnSpc>
            </a:pPr>
            <a:r>
              <a:rPr lang="en-US" sz="1600" b="1" dirty="0"/>
              <a:t>	Note</a:t>
            </a:r>
            <a:r>
              <a:rPr lang="en-US" sz="1600" dirty="0"/>
              <a:t>: Use the port number, </a:t>
            </a:r>
            <a:r>
              <a:rPr lang="en-US" sz="1600" i="1" dirty="0"/>
              <a:t>not</a:t>
            </a:r>
            <a:r>
              <a:rPr lang="en-US" sz="1600" dirty="0"/>
              <a:t> the protocol name.</a:t>
            </a:r>
          </a:p>
          <a:p>
            <a:pPr lvl="1">
              <a:lnSpc>
                <a:spcPct val="150000"/>
              </a:lnSpc>
            </a:pPr>
            <a:r>
              <a:rPr lang="en-US" sz="1600" dirty="0"/>
              <a:t>- Use Wireshark to capture HTTPS traffic, then attempt to browse the web.</a:t>
            </a:r>
          </a:p>
          <a:p>
            <a:pPr lvl="1">
              <a:lnSpc>
                <a:spcPct val="150000"/>
              </a:lnSpc>
            </a:pPr>
            <a:r>
              <a:rPr lang="en-US" sz="1600" dirty="0"/>
              <a:t>- Check your Wireshark capture, and make sure it syncs up with your browsing experience.</a:t>
            </a:r>
          </a:p>
          <a:p>
            <a:pPr lvl="1">
              <a:lnSpc>
                <a:spcPct val="150000"/>
              </a:lnSpc>
            </a:pPr>
            <a:r>
              <a:rPr lang="en-US" sz="1600" dirty="0"/>
              <a:t>- Run: ls /</a:t>
            </a:r>
            <a:r>
              <a:rPr lang="en-US" sz="1600" dirty="0" err="1"/>
              <a:t>var</a:t>
            </a:r>
            <a:r>
              <a:rPr lang="en-US" sz="1600" dirty="0"/>
              <a:t>/log/</a:t>
            </a:r>
            <a:r>
              <a:rPr lang="en-US" sz="1600" dirty="0" err="1"/>
              <a:t>ufw</a:t>
            </a:r>
            <a:r>
              <a:rPr lang="en-US" sz="1600" dirty="0"/>
              <a:t>*. This should list all log files generated by UFW. Read the first log file, and answer the questions below.</a:t>
            </a:r>
          </a:p>
          <a:p>
            <a:pPr lvl="2">
              <a:lnSpc>
                <a:spcPct val="150000"/>
              </a:lnSpc>
            </a:pPr>
            <a:r>
              <a:rPr lang="en-US" sz="1600" dirty="0"/>
              <a:t>- What kind of packets does UFW log?</a:t>
            </a:r>
          </a:p>
          <a:p>
            <a:pPr lvl="2">
              <a:lnSpc>
                <a:spcPct val="150000"/>
              </a:lnSpc>
            </a:pPr>
            <a:r>
              <a:rPr lang="en-US" sz="1600" dirty="0"/>
              <a:t>- Look for logs related to your attempts to browse to </a:t>
            </a:r>
            <a:r>
              <a:rPr lang="en-US" sz="1600" dirty="0" err="1"/>
              <a:t>collegehumor.com</a:t>
            </a:r>
            <a:r>
              <a:rPr lang="en-US" sz="1600" dirty="0"/>
              <a:t> and/or </a:t>
            </a:r>
            <a:r>
              <a:rPr lang="en-US" sz="1600" dirty="0" err="1"/>
              <a:t>example.com</a:t>
            </a:r>
            <a:r>
              <a:rPr lang="en-US" sz="1600" dirty="0"/>
              <a:t>.</a:t>
            </a:r>
          </a:p>
          <a:p>
            <a:pPr>
              <a:lnSpc>
                <a:spcPct val="150000"/>
              </a:lnSpc>
            </a:pPr>
            <a:endParaRPr lang="en-US" sz="1600" b="1" dirty="0"/>
          </a:p>
          <a:p>
            <a:pPr>
              <a:lnSpc>
                <a:spcPct val="150000"/>
              </a:lnSpc>
            </a:pPr>
            <a:r>
              <a:rPr lang="en-US" sz="1600" b="1" dirty="0"/>
              <a:t>Reinforcement</a:t>
            </a:r>
            <a:endParaRPr lang="en-US" sz="1600" dirty="0"/>
          </a:p>
          <a:p>
            <a:pPr lvl="1">
              <a:lnSpc>
                <a:spcPct val="150000"/>
              </a:lnSpc>
            </a:pPr>
            <a:r>
              <a:rPr lang="en-US" sz="1600" dirty="0"/>
              <a:t>- After blocking HTTP traffic, you probably noticed you were still able to browse to several sites, but </a:t>
            </a:r>
            <a:r>
              <a:rPr lang="en-US" sz="1600" i="1" dirty="0"/>
              <a:t>not</a:t>
            </a:r>
            <a:r>
              <a:rPr lang="en-US" sz="1600" dirty="0"/>
              <a:t> to </a:t>
            </a:r>
            <a:r>
              <a:rPr lang="en-US" sz="1600" dirty="0" err="1"/>
              <a:t>collegehumor.com</a:t>
            </a:r>
            <a:r>
              <a:rPr lang="en-US" sz="1600" dirty="0"/>
              <a:t> or </a:t>
            </a:r>
            <a:r>
              <a:rPr lang="en-US" sz="1600" dirty="0" err="1"/>
              <a:t>example.com</a:t>
            </a:r>
            <a:r>
              <a:rPr lang="en-US" sz="1600" dirty="0"/>
              <a:t>. Explain why.</a:t>
            </a:r>
          </a:p>
          <a:p>
            <a:pPr marL="0" lvl="0" indent="0" algn="l" rtl="0">
              <a:lnSpc>
                <a:spcPct val="90000"/>
              </a:lnSpc>
              <a:spcBef>
                <a:spcPts val="2400"/>
              </a:spcBef>
              <a:spcAft>
                <a:spcPts val="0"/>
              </a:spcAft>
              <a:buNone/>
            </a:pPr>
            <a:endParaRPr sz="2400" b="1" u="sng" dirty="0">
              <a:solidFill>
                <a:schemeClr val="dk1"/>
              </a:solidFill>
            </a:endParaRPr>
          </a:p>
          <a:p>
            <a:pPr marL="0" marR="0" lvl="0" indent="0" algn="l" rtl="0">
              <a:lnSpc>
                <a:spcPct val="90000"/>
              </a:lnSpc>
              <a:spcBef>
                <a:spcPts val="1000"/>
              </a:spcBef>
              <a:spcAft>
                <a:spcPts val="0"/>
              </a:spcAft>
              <a:buClr>
                <a:schemeClr val="dk1"/>
              </a:buClr>
              <a:buSzPts val="2400"/>
              <a:buFont typeface="Arial"/>
              <a:buNone/>
            </a:pPr>
            <a:endParaRPr dirty="0"/>
          </a:p>
          <a:p>
            <a:pPr marL="457200" marR="0" lvl="0" indent="0" algn="l" rtl="0">
              <a:lnSpc>
                <a:spcPct val="100000"/>
              </a:lnSpc>
              <a:spcBef>
                <a:spcPts val="1000"/>
              </a:spcBef>
              <a:spcAft>
                <a:spcPts val="0"/>
              </a:spcAft>
              <a:buNone/>
            </a:pPr>
            <a:endParaRPr sz="1800" dirty="0"/>
          </a:p>
          <a:p>
            <a:pPr marL="0" marR="0" lvl="0" indent="0" algn="l" rtl="0">
              <a:lnSpc>
                <a:spcPct val="100000"/>
              </a:lnSpc>
              <a:spcBef>
                <a:spcPts val="1000"/>
              </a:spcBef>
              <a:spcAft>
                <a:spcPts val="0"/>
              </a:spcAft>
              <a:buNone/>
            </a:pPr>
            <a:endParaRPr sz="1800" dirty="0">
              <a:solidFill>
                <a:schemeClr val="dk1"/>
              </a:solidFill>
            </a:endParaRPr>
          </a:p>
          <a:p>
            <a:pPr marL="0" marR="0" lvl="0" indent="0" algn="l" rtl="0">
              <a:lnSpc>
                <a:spcPct val="100000"/>
              </a:lnSpc>
              <a:spcBef>
                <a:spcPts val="1000"/>
              </a:spcBef>
              <a:spcAft>
                <a:spcPts val="0"/>
              </a:spcAft>
              <a:buNone/>
            </a:pPr>
            <a:endParaRPr sz="1800" dirty="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304800" y="0"/>
            <a:ext cx="86868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Review Access Control</a:t>
            </a:r>
            <a:endParaRPr/>
          </a:p>
        </p:txBody>
      </p:sp>
      <p:sp>
        <p:nvSpPr>
          <p:cNvPr id="102" name="Google Shape;102;p14"/>
          <p:cNvSpPr txBox="1"/>
          <p:nvPr/>
        </p:nvSpPr>
        <p:spPr>
          <a:xfrm>
            <a:off x="266700" y="2998113"/>
            <a:ext cx="8610600" cy="861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Instructor Review</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304800" y="0"/>
            <a:ext cx="5470500" cy="654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Today’s Goals</a:t>
            </a:r>
            <a:endParaRPr/>
          </a:p>
        </p:txBody>
      </p:sp>
      <p:sp>
        <p:nvSpPr>
          <p:cNvPr id="109" name="Google Shape;109;p15"/>
          <p:cNvSpPr txBox="1"/>
          <p:nvPr/>
        </p:nvSpPr>
        <p:spPr>
          <a:xfrm>
            <a:off x="299581" y="1009822"/>
            <a:ext cx="8153400" cy="3139200"/>
          </a:xfrm>
          <a:prstGeom prst="rect">
            <a:avLst/>
          </a:prstGeom>
          <a:noFill/>
          <a:ln w="9525" cap="flat" cmpd="sng">
            <a:solidFill>
              <a:schemeClr val="dk1"/>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900" b="1" i="0" u="none" strike="noStrike" cap="none">
                <a:solidFill>
                  <a:schemeClr val="dk1"/>
                </a:solidFill>
                <a:latin typeface="Arial"/>
                <a:ea typeface="Arial"/>
                <a:cs typeface="Arial"/>
                <a:sym typeface="Arial"/>
              </a:rPr>
              <a:t>By the end of class, you will be able to:</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rPr>
              <a:t>✓     Develop firewall policies</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Implement firewall rules with ufw</a:t>
            </a:r>
            <a:endParaRPr/>
          </a:p>
          <a:p>
            <a:pPr marL="457200" marR="0" lvl="0" indent="-330200" algn="l" rtl="0">
              <a:spcBef>
                <a:spcPts val="0"/>
              </a:spcBef>
              <a:spcAft>
                <a:spcPts val="0"/>
              </a:spcAft>
              <a:buClr>
                <a:schemeClr val="dk1"/>
              </a:buClr>
              <a:buSzPts val="2000"/>
              <a:buFont typeface="Noto Sans Symbols"/>
              <a:buNone/>
            </a:pPr>
            <a:endParaRPr sz="20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Noto Sans Symbols"/>
              <a:buChar char="❑"/>
            </a:pPr>
            <a:r>
              <a:rPr lang="en-US" sz="2000">
                <a:solidFill>
                  <a:schemeClr val="dk1"/>
                </a:solidFill>
              </a:rPr>
              <a:t>Interpret iptables rules </a:t>
            </a:r>
            <a:endParaRPr sz="2000">
              <a:solidFill>
                <a:schemeClr val="dk1"/>
              </a:solidFill>
            </a:endParaRPr>
          </a:p>
          <a:p>
            <a:pPr marL="0" marR="0" lvl="0" indent="0" algn="l" rtl="0">
              <a:spcBef>
                <a:spcPts val="0"/>
              </a:spcBef>
              <a:spcAft>
                <a:spcPts val="0"/>
              </a:spcAft>
              <a:buNone/>
            </a:pPr>
            <a:endParaRPr sz="2000">
              <a:solidFill>
                <a:schemeClr val="dk1"/>
              </a:solidFill>
            </a:endParaRPr>
          </a:p>
          <a:p>
            <a:pPr marL="457200" marR="0" lvl="0" indent="-457200" algn="l" rtl="0">
              <a:spcBef>
                <a:spcPts val="0"/>
              </a:spcBef>
              <a:spcAft>
                <a:spcPts val="0"/>
              </a:spcAft>
              <a:buClr>
                <a:schemeClr val="dk1"/>
              </a:buClr>
              <a:buSzPts val="2000"/>
              <a:buChar char="❑"/>
            </a:pPr>
            <a:r>
              <a:rPr lang="en-US" sz="2000">
                <a:solidFill>
                  <a:schemeClr val="dk1"/>
                </a:solidFill>
              </a:rPr>
              <a:t>Write and interpret Snort IDS rules</a:t>
            </a:r>
            <a:endParaRPr sz="2000">
              <a:solidFill>
                <a:schemeClr val="dk1"/>
              </a:solidFill>
            </a:endParaRPr>
          </a:p>
          <a:p>
            <a:pPr marL="45720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Trilogy_Class_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1299</Words>
  <Application>Microsoft Macintosh PowerPoint</Application>
  <PresentationFormat>On-screen Show (4:3)</PresentationFormat>
  <Paragraphs>337</Paragraphs>
  <Slides>36</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vt:lpstr>
      <vt:lpstr>Courier New</vt:lpstr>
      <vt:lpstr>Noto Sans Symbols</vt:lpstr>
      <vt:lpstr>Trebuchet MS</vt:lpstr>
      <vt:lpstr>Trilogy_Class_Template</vt:lpstr>
      <vt:lpstr>Access Control &amp; Firewalls</vt:lpstr>
      <vt:lpstr>Today’s Goals</vt:lpstr>
      <vt:lpstr>Re/Overview</vt:lpstr>
      <vt:lpstr>Blocking a Host and Testing Access Controls </vt:lpstr>
      <vt:lpstr> Blocking a Host and Testing Access Controls  </vt:lpstr>
      <vt:lpstr>PowerPoint Presentation</vt:lpstr>
      <vt:lpstr>PowerPoint Presentation</vt:lpstr>
      <vt:lpstr>Review Access Control</vt:lpstr>
      <vt:lpstr>Today’s Goals</vt:lpstr>
      <vt:lpstr>Developing Policies with UFW</vt:lpstr>
      <vt:lpstr>Firewall Design Principles</vt:lpstr>
      <vt:lpstr>PowerPoint Presentation</vt:lpstr>
      <vt:lpstr>PowerPoint Presentation</vt:lpstr>
      <vt:lpstr>PowerPoint Presentation</vt:lpstr>
      <vt:lpstr>Review Setting and Testing Firewall Rules</vt:lpstr>
      <vt:lpstr>Today’s Goals</vt:lpstr>
      <vt:lpstr>Introducing iptables</vt:lpstr>
      <vt:lpstr>Iptables</vt:lpstr>
      <vt:lpstr>Iptables: Key Concepts</vt:lpstr>
      <vt:lpstr>Iptables: Key Concepts</vt:lpstr>
      <vt:lpstr>Iptables: Key Concepts</vt:lpstr>
      <vt:lpstr>Iptables: Key Concepts</vt:lpstr>
      <vt:lpstr>Tables, Chains, Rules</vt:lpstr>
      <vt:lpstr>INPUT, OUTPUT, FORWARD</vt:lpstr>
      <vt:lpstr>PowerPoint Presentation</vt:lpstr>
      <vt:lpstr>PowerPoint Presentation</vt:lpstr>
      <vt:lpstr>Review Interpreting iptables Rules</vt:lpstr>
      <vt:lpstr>Continued Review</vt:lpstr>
      <vt:lpstr>Today’s Goals</vt:lpstr>
      <vt:lpstr>Real iptables</vt:lpstr>
      <vt:lpstr>PowerPoint Presentation</vt:lpstr>
      <vt:lpstr>Review Real iptables Rules</vt:lpstr>
      <vt:lpstr>PowerPoint Presentation</vt:lpstr>
      <vt:lpstr>Review Capture and Deny Rules</vt:lpstr>
      <vt:lpstr>Today’s Goals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&amp; Firewalls</dc:title>
  <cp:lastModifiedBy>Ryan Tucker</cp:lastModifiedBy>
  <cp:revision>5</cp:revision>
  <dcterms:modified xsi:type="dcterms:W3CDTF">2019-02-11T15:30:14Z</dcterms:modified>
</cp:coreProperties>
</file>