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5725" tIns="47850" rIns="95725" bIns="47850"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5725" tIns="47850" rIns="95725" bIns="47850"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5725" tIns="47850" rIns="95725" bIns="47850"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c74cc687a_0_6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c74cc687a_0_6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17" name="Google Shape;117;g4c74cc687a_0_6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c74cc687a_0_74: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c74cc687a_0_74: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25" name="Google Shape;125;g4c74cc687a_0_74: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c74cc687a_0_8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c74cc687a_0_82: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33" name="Google Shape;133;g4c74cc687a_0_82: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c74cc687a_0_8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c74cc687a_0_8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41" name="Google Shape;141;g4c74cc687a_0_8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c74cc687a_0_96: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c74cc687a_0_96: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49" name="Google Shape;149;g4c74cc687a_0_96: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c74cc687a_0_114: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c74cc687a_0_114: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57" name="Google Shape;157;g4c74cc687a_0_114: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c74cc687a_0_12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c74cc687a_0_12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64" name="Google Shape;164;g4c74cc687a_0_12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c74cc687a_0_194: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c74cc687a_0_194: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71" name="Google Shape;171;g4c74cc687a_0_194: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74cc687a_0_17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74cc687a_0_17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78" name="Google Shape;178;g4c74cc687a_0_17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c74cc687a_0_180: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c74cc687a_0_180: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86" name="Google Shape;186;g4c74cc687a_0_180: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59" name="Google Shape;59;p2:notes"/>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c74cc687a_0_15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c74cc687a_0_15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94" name="Google Shape;194;g4c74cc687a_0_15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c74cc687a_0_18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c74cc687a_0_18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02" name="Google Shape;202;g4c74cc687a_0_18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c74cc687a_0_166: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c74cc687a_0_166: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10" name="Google Shape;210;g4c74cc687a_0_166: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c74cc687a_0_20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c74cc687a_0_20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18" name="Google Shape;218;g4c74cc687a_0_20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c76125388_0_0: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c76125388_0_0: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27" name="Google Shape;227;g4c76125388_0_0: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c74cc687a_0_12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c74cc687a_0_12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33" name="Google Shape;233;g4c74cc687a_0_12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c76125388_0_6: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c76125388_0_6: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40" name="Google Shape;240;g4c76125388_0_6: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c76125388_0_1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c76125388_0_1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47" name="Google Shape;247;g4c76125388_0_1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c76125388_0_1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c76125388_0_12: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54" name="Google Shape;254;g4c76125388_0_12: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c76125388_0_4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c76125388_0_4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61" name="Google Shape;261;g4c76125388_0_4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c74cc687a_0_0: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c74cc687a_0_0: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66" name="Google Shape;66;g4c74cc687a_0_0: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c76125388_0_3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c76125388_0_3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68" name="Google Shape;268;g4c76125388_0_3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c76125388_0_5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c76125388_0_5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76" name="Google Shape;276;g4c76125388_0_5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c76125388_0_75: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c76125388_0_75: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85" name="Google Shape;285;g4c76125388_0_75: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c76125388_0_9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c76125388_0_9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94" name="Google Shape;294;g4c76125388_0_9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c76125388_0_9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c76125388_0_9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301" name="Google Shape;301;g4c76125388_0_9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c76125388_0_11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4c76125388_0_119: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308" name="Google Shape;308;g4c76125388_0_119: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c76125388_0_108: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c76125388_0_108: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315" name="Google Shape;315;g4c76125388_0_108: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74cc687a_0_1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74cc687a_0_1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73" name="Google Shape;73;g4c74cc687a_0_1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c74cc687a_0_24: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c74cc687a_0_24: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79" name="Google Shape;79;g4c74cc687a_0_24: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c74cc687a_0_3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c74cc687a_0_3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86" name="Google Shape;86;g4c74cc687a_0_3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c74cc687a_0_10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c74cc687a_0_10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94" name="Google Shape;94;g4c74cc687a_0_10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c74cc687a_0_5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c74cc687a_0_5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01" name="Google Shape;101;g4c74cc687a_0_5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c74cc687a_0_60: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c74cc687a_0_60: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09" name="Google Shape;109;g4c74cc687a_0_60: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3F3F3F"/>
        </a:solidFill>
        <a:effectLst/>
      </p:bgPr>
    </p:bg>
    <p:spTree>
      <p:nvGrpSpPr>
        <p:cNvPr id="1" name="Shape 15"/>
        <p:cNvGrpSpPr/>
        <p:nvPr/>
      </p:nvGrpSpPr>
      <p:grpSpPr>
        <a:xfrm>
          <a:off x="0" y="0"/>
          <a:ext cx="0" cy="0"/>
          <a:chOff x="0" y="0"/>
          <a:chExt cx="0" cy="0"/>
        </a:xfrm>
      </p:grpSpPr>
      <p:sp>
        <p:nvSpPr>
          <p:cNvPr id="16" name="Google Shape;16;p2"/>
          <p:cNvSpPr/>
          <p:nvPr/>
        </p:nvSpPr>
        <p:spPr>
          <a:xfrm>
            <a:off x="0" y="-1029"/>
            <a:ext cx="9144000" cy="6859029"/>
          </a:xfrm>
          <a:prstGeom prst="rect">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p:nvPr/>
        </p:nvSpPr>
        <p:spPr>
          <a:xfrm>
            <a:off x="0" y="-1029"/>
            <a:ext cx="9144000" cy="64816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426892" y="3737612"/>
            <a:ext cx="6335858"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 name="Google Shape;19;p2"/>
          <p:cNvSpPr txBox="1"/>
          <p:nvPr/>
        </p:nvSpPr>
        <p:spPr>
          <a:xfrm>
            <a:off x="5715000" y="6561585"/>
            <a:ext cx="3320143"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a:solidFill>
                  <a:schemeClr val="dk1"/>
                </a:solidFill>
                <a:latin typeface="Arial"/>
                <a:ea typeface="Arial"/>
                <a:cs typeface="Arial"/>
                <a:sym typeface="Arial"/>
              </a:rPr>
              <a:t>© 2018 | Trilogy Education Services - All Rights Reserved</a:t>
            </a:r>
            <a:endParaRPr/>
          </a:p>
        </p:txBody>
      </p:sp>
      <p:sp>
        <p:nvSpPr>
          <p:cNvPr id="20" name="Google Shape;20;p2"/>
          <p:cNvSpPr txBox="1">
            <a:spLocks noGrp="1"/>
          </p:cNvSpPr>
          <p:nvPr>
            <p:ph type="title"/>
          </p:nvPr>
        </p:nvSpPr>
        <p:spPr>
          <a:xfrm>
            <a:off x="396991" y="2930293"/>
            <a:ext cx="8229600" cy="710167"/>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100"/>
              <a:buFont typeface="Arial"/>
              <a:buNone/>
              <a:defRPr sz="41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3886200" y="3900425"/>
            <a:ext cx="4740390"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2"/>
          </p:nvPr>
        </p:nvSpPr>
        <p:spPr>
          <a:xfrm>
            <a:off x="396991" y="2504043"/>
            <a:ext cx="2700337"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u="none">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
          <p:cNvSpPr txBox="1">
            <a:spLocks noGrp="1"/>
          </p:cNvSpPr>
          <p:nvPr>
            <p:ph type="body" idx="3"/>
          </p:nvPr>
        </p:nvSpPr>
        <p:spPr>
          <a:xfrm>
            <a:off x="396990" y="3900425"/>
            <a:ext cx="3489210"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
          <p:cNvSpPr/>
          <p:nvPr/>
        </p:nvSpPr>
        <p:spPr>
          <a:xfrm>
            <a:off x="426891" y="3747583"/>
            <a:ext cx="8199699" cy="45719"/>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d_Content">
  <p:cSld name="Titled_Conten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304800" y="0"/>
            <a:ext cx="5470526" cy="65385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2400"/>
              <a:buFont typeface="Arial"/>
              <a:buNone/>
              <a:defRPr sz="24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8" name="Google Shape;28;p3"/>
          <p:cNvSpPr/>
          <p:nvPr/>
        </p:nvSpPr>
        <p:spPr>
          <a:xfrm>
            <a:off x="0" y="664522"/>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9" name="Google Shape;29;p3"/>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a:solidFill>
                  <a:schemeClr val="dk1"/>
                </a:solidFill>
                <a:latin typeface="Arial"/>
                <a:ea typeface="Arial"/>
                <a:cs typeface="Arial"/>
                <a:sym typeface="Arial"/>
              </a:rPr>
              <a:t>© 2018 | Trilogy Education Services - All Rights Reserved</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Divider">
  <p:cSld name="Section_Divider">
    <p:bg>
      <p:bgPr>
        <a:solidFill>
          <a:srgbClr val="3F3F3F"/>
        </a:solidFill>
        <a:effectLst/>
      </p:bgPr>
    </p:bg>
    <p:spTree>
      <p:nvGrpSpPr>
        <p:cNvPr id="1"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6CCCE6"/>
          </a:solidFill>
          <a:ln w="12700" cap="flat" cmpd="sng">
            <a:solidFill>
              <a:srgbClr val="6CCCE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4"/>
          <p:cNvSpPr/>
          <p:nvPr/>
        </p:nvSpPr>
        <p:spPr>
          <a:xfrm>
            <a:off x="0" y="2895600"/>
            <a:ext cx="9144000" cy="9563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4"/>
          <p:cNvSpPr/>
          <p:nvPr/>
        </p:nvSpPr>
        <p:spPr>
          <a:xfrm>
            <a:off x="426892" y="3737612"/>
            <a:ext cx="6335858"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4" name="Google Shape;34;p4"/>
          <p:cNvSpPr txBox="1"/>
          <p:nvPr/>
        </p:nvSpPr>
        <p:spPr>
          <a:xfrm>
            <a:off x="1425286" y="3851911"/>
            <a:ext cx="6457950" cy="549087"/>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800"/>
              <a:buFont typeface="Arial"/>
              <a:buNone/>
            </a:pPr>
            <a:endParaRPr sz="1800" b="1" i="1">
              <a:solidFill>
                <a:schemeClr val="lt1"/>
              </a:solidFill>
              <a:latin typeface="Arial"/>
              <a:ea typeface="Arial"/>
              <a:cs typeface="Arial"/>
              <a:sym typeface="Arial"/>
            </a:endParaRPr>
          </a:p>
        </p:txBody>
      </p:sp>
      <p:sp>
        <p:nvSpPr>
          <p:cNvPr id="35" name="Google Shape;35;p4"/>
          <p:cNvSpPr txBox="1">
            <a:spLocks noGrp="1"/>
          </p:cNvSpPr>
          <p:nvPr>
            <p:ph type="title"/>
          </p:nvPr>
        </p:nvSpPr>
        <p:spPr>
          <a:xfrm>
            <a:off x="457200" y="3029740"/>
            <a:ext cx="6381750" cy="704060"/>
          </a:xfrm>
          <a:prstGeom prst="rect">
            <a:avLst/>
          </a:prstGeom>
          <a:noFill/>
          <a:ln w="50800" cap="flat" cmpd="sng">
            <a:solidFill>
              <a:schemeClr val="lt1"/>
            </a:solidFill>
            <a:prstDash val="solid"/>
            <a:round/>
            <a:headEnd type="none" w="sm" len="sm"/>
            <a:tailEnd type="none" w="sm" len="sm"/>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100"/>
              <a:buFont typeface="Arial"/>
              <a:buNone/>
              <a:defRPr sz="4100" b="1" i="1">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ctivity_Slide">
  <p:cSld name="Activity_Slide">
    <p:spTree>
      <p:nvGrpSpPr>
        <p:cNvPr id="1" name="Shape 36"/>
        <p:cNvGrpSpPr/>
        <p:nvPr/>
      </p:nvGrpSpPr>
      <p:grpSpPr>
        <a:xfrm>
          <a:off x="0" y="0"/>
          <a:ext cx="0" cy="0"/>
          <a:chOff x="0" y="0"/>
          <a:chExt cx="0" cy="0"/>
        </a:xfrm>
      </p:grpSpPr>
      <p:sp>
        <p:nvSpPr>
          <p:cNvPr id="37" name="Google Shape;37;p5"/>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8" name="Google Shape;38;p5"/>
          <p:cNvSpPr/>
          <p:nvPr/>
        </p:nvSpPr>
        <p:spPr>
          <a:xfrm>
            <a:off x="0" y="664522"/>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9" name="Google Shape;39;p5"/>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2018 | Trilogy Education Services - All Rights Reserved</a:t>
            </a:r>
            <a:endParaRPr/>
          </a:p>
        </p:txBody>
      </p:sp>
      <p:sp>
        <p:nvSpPr>
          <p:cNvPr id="40" name="Google Shape;40;p5"/>
          <p:cNvSpPr/>
          <p:nvPr/>
        </p:nvSpPr>
        <p:spPr>
          <a:xfrm>
            <a:off x="0" y="815595"/>
            <a:ext cx="9144000" cy="54341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5"/>
          <p:cNvSpPr txBox="1"/>
          <p:nvPr/>
        </p:nvSpPr>
        <p:spPr>
          <a:xfrm>
            <a:off x="234470" y="76918"/>
            <a:ext cx="2492254"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&gt; YOUR TURN!</a:t>
            </a:r>
            <a:endParaRPr/>
          </a:p>
        </p:txBody>
      </p:sp>
      <p:sp>
        <p:nvSpPr>
          <p:cNvPr id="42" name="Google Shape;42;p5"/>
          <p:cNvSpPr txBox="1">
            <a:spLocks noGrp="1"/>
          </p:cNvSpPr>
          <p:nvPr>
            <p:ph type="body" idx="1"/>
          </p:nvPr>
        </p:nvSpPr>
        <p:spPr>
          <a:xfrm>
            <a:off x="304800" y="1203325"/>
            <a:ext cx="8616470" cy="496887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o"/>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body" idx="2"/>
          </p:nvPr>
        </p:nvSpPr>
        <p:spPr>
          <a:xfrm>
            <a:off x="4114800" y="80936"/>
            <a:ext cx="4829329" cy="411480"/>
          </a:xfrm>
          <a:prstGeom prst="rect">
            <a:avLst/>
          </a:prstGeom>
          <a:noFill/>
          <a:ln>
            <a:noFill/>
          </a:ln>
        </p:spPr>
        <p:txBody>
          <a:bodyPr spcFirstLastPara="1" wrap="square" lIns="91425" tIns="45700" rIns="91425" bIns="45700" anchor="b" anchorCtr="0"/>
          <a:lstStyle>
            <a:lvl1pPr marL="457200" lvl="0" indent="-228600" algn="r">
              <a:lnSpc>
                <a:spcPct val="90000"/>
              </a:lnSpc>
              <a:spcBef>
                <a:spcPts val="1000"/>
              </a:spcBef>
              <a:spcAft>
                <a:spcPts val="0"/>
              </a:spcAft>
              <a:buClr>
                <a:schemeClr val="dk1"/>
              </a:buClr>
              <a:buSzPts val="1800"/>
              <a:buNone/>
              <a:defRPr sz="1800" b="1"/>
            </a:lvl1pPr>
            <a:lvl2pPr marL="914400" lvl="1" indent="-342900" algn="l">
              <a:lnSpc>
                <a:spcPct val="90000"/>
              </a:lnSpc>
              <a:spcBef>
                <a:spcPts val="500"/>
              </a:spcBef>
              <a:spcAft>
                <a:spcPts val="0"/>
              </a:spcAft>
              <a:buClr>
                <a:schemeClr val="dk1"/>
              </a:buClr>
              <a:buSzPts val="1800"/>
              <a:buChar char="o"/>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ntitled_Content">
  <p:cSld name="Untitled_Content">
    <p:spTree>
      <p:nvGrpSpPr>
        <p:cNvPr id="1" name="Shape 44"/>
        <p:cNvGrpSpPr/>
        <p:nvPr/>
      </p:nvGrpSpPr>
      <p:grpSpPr>
        <a:xfrm>
          <a:off x="0" y="0"/>
          <a:ext cx="0" cy="0"/>
          <a:chOff x="0" y="0"/>
          <a:chExt cx="0" cy="0"/>
        </a:xfrm>
      </p:grpSpPr>
      <p:sp>
        <p:nvSpPr>
          <p:cNvPr id="45" name="Google Shape;45;p6"/>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6" name="Google Shape;46;p6"/>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2018 | Trilogy Education Services - All Rights Reserved</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anual-snort-org.s3-website-us-east-1.amazonaws.com/node32.html#SECTION0045100000000000000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ooks.gigatux.nl/mirror/snortids/0596006616/snortids-CHP-3-SECT-3.html"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pset.netfilter.org/iptables.man.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96990" y="2930293"/>
            <a:ext cx="9128100" cy="710100"/>
          </a:xfrm>
          <a:prstGeom prst="rect">
            <a:avLst/>
          </a:prstGeom>
          <a:noFill/>
          <a:ln>
            <a:noFill/>
          </a:ln>
        </p:spPr>
        <p:txBody>
          <a:bodyPr spcFirstLastPara="1" wrap="square" lIns="91425" tIns="45700" rIns="91425" bIns="45700" anchor="ctr" anchorCtr="0">
            <a:noAutofit/>
          </a:bodyPr>
          <a:lstStyle/>
          <a:p>
            <a:pPr marL="0" lvl="0" indent="0" algn="l" rtl="0">
              <a:lnSpc>
                <a:spcPct val="125000"/>
              </a:lnSpc>
              <a:spcBef>
                <a:spcPts val="1800"/>
              </a:spcBef>
              <a:spcAft>
                <a:spcPts val="1200"/>
              </a:spcAft>
              <a:buClr>
                <a:schemeClr val="dk1"/>
              </a:buClr>
              <a:buSzPts val="1100"/>
              <a:buFont typeface="Arial"/>
              <a:buNone/>
            </a:pPr>
            <a:r>
              <a:rPr lang="en-US" sz="3600" i="1">
                <a:solidFill>
                  <a:srgbClr val="24292E"/>
                </a:solidFill>
              </a:rPr>
              <a:t>Linux Network Security Pt. II</a:t>
            </a:r>
            <a:endParaRPr sz="3600" i="1"/>
          </a:p>
        </p:txBody>
      </p:sp>
      <p:sp>
        <p:nvSpPr>
          <p:cNvPr id="53" name="Google Shape;53;p7"/>
          <p:cNvSpPr txBox="1">
            <a:spLocks noGrp="1"/>
          </p:cNvSpPr>
          <p:nvPr>
            <p:ph type="body" idx="1"/>
          </p:nvPr>
        </p:nvSpPr>
        <p:spPr>
          <a:xfrm>
            <a:off x="3886200" y="3900425"/>
            <a:ext cx="474039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30 April 2019</a:t>
            </a:r>
            <a:endParaRPr/>
          </a:p>
        </p:txBody>
      </p:sp>
      <p:sp>
        <p:nvSpPr>
          <p:cNvPr id="54" name="Google Shape;54;p7"/>
          <p:cNvSpPr txBox="1">
            <a:spLocks noGrp="1"/>
          </p:cNvSpPr>
          <p:nvPr>
            <p:ph type="body" idx="2"/>
          </p:nvPr>
        </p:nvSpPr>
        <p:spPr>
          <a:xfrm>
            <a:off x="426807" y="2549293"/>
            <a:ext cx="2700337"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Unit Linux, Day 4</a:t>
            </a:r>
            <a:endParaRPr/>
          </a:p>
          <a:p>
            <a:pPr marL="0" lvl="0" indent="0" algn="l" rtl="0">
              <a:lnSpc>
                <a:spcPct val="90000"/>
              </a:lnSpc>
              <a:spcBef>
                <a:spcPts val="0"/>
              </a:spcBef>
              <a:spcAft>
                <a:spcPts val="0"/>
              </a:spcAft>
              <a:buClr>
                <a:schemeClr val="dk1"/>
              </a:buClr>
              <a:buSzPts val="2000"/>
              <a:buNone/>
            </a:pPr>
            <a:endParaRPr/>
          </a:p>
        </p:txBody>
      </p:sp>
      <p:sp>
        <p:nvSpPr>
          <p:cNvPr id="55" name="Google Shape;55;p7"/>
          <p:cNvSpPr txBox="1">
            <a:spLocks noGrp="1"/>
          </p:cNvSpPr>
          <p:nvPr>
            <p:ph type="body" idx="3"/>
          </p:nvPr>
        </p:nvSpPr>
        <p:spPr>
          <a:xfrm>
            <a:off x="396990" y="3900425"/>
            <a:ext cx="348921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Cybersecurity Boot Camp |</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20" name="Google Shape;120;p16"/>
          <p:cNvSpPr/>
          <p:nvPr/>
        </p:nvSpPr>
        <p:spPr>
          <a:xfrm>
            <a:off x="934075" y="2396600"/>
            <a:ext cx="3011100" cy="602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Preprocessors: </a:t>
            </a:r>
            <a:r>
              <a:rPr lang="en-US" sz="2200">
                <a:solidFill>
                  <a:srgbClr val="24292E"/>
                </a:solidFill>
                <a:latin typeface="Trebuchet MS"/>
                <a:ea typeface="Trebuchet MS"/>
                <a:cs typeface="Trebuchet MS"/>
                <a:sym typeface="Trebuchet MS"/>
              </a:rPr>
              <a:t>Filters that identify packets that should be flagged for later inspection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7"/>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28" name="Google Shape;128;p17"/>
          <p:cNvSpPr/>
          <p:nvPr/>
        </p:nvSpPr>
        <p:spPr>
          <a:xfrm>
            <a:off x="5174250" y="1831250"/>
            <a:ext cx="1216800" cy="9465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Rules Files: </a:t>
            </a:r>
            <a:r>
              <a:rPr lang="en-US" sz="1700">
                <a:solidFill>
                  <a:srgbClr val="24292E"/>
                </a:solidFill>
                <a:latin typeface="Trebuchet MS"/>
                <a:ea typeface="Trebuchet MS"/>
                <a:cs typeface="Trebuchet MS"/>
                <a:sym typeface="Trebuchet MS"/>
              </a:rPr>
              <a:t>Plain-text files which contain a list of rules in Snort syntax. </a:t>
            </a:r>
            <a:endParaRPr sz="17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1200">
                <a:solidFill>
                  <a:srgbClr val="24292E"/>
                </a:solidFill>
                <a:highlight>
                  <a:srgbClr val="FFFFFF"/>
                </a:highlight>
                <a:latin typeface="Trebuchet MS"/>
                <a:ea typeface="Trebuchet MS"/>
                <a:cs typeface="Trebuchet MS"/>
                <a:sym typeface="Trebuchet MS"/>
              </a:rPr>
              <a:t>This syntax specifies the protocols, addresses, and byte sequences to monitor traffic for; any output plug-ins needed for Snort to generate the right alerts/logs; and other minutiae students will encounter in the exercises. Those rules files can be updated by the administrator.</a:t>
            </a:r>
            <a:endParaRPr sz="17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36" name="Google Shape;136;p18"/>
          <p:cNvSpPr/>
          <p:nvPr/>
        </p:nvSpPr>
        <p:spPr>
          <a:xfrm>
            <a:off x="5346300" y="1142975"/>
            <a:ext cx="3011100" cy="602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Detection Plug-Ins: </a:t>
            </a:r>
            <a:r>
              <a:rPr lang="en-US" sz="2200">
                <a:solidFill>
                  <a:srgbClr val="24292E"/>
                </a:solidFill>
                <a:latin typeface="Trebuchet MS"/>
                <a:ea typeface="Trebuchet MS"/>
                <a:cs typeface="Trebuchet MS"/>
                <a:sym typeface="Trebuchet MS"/>
              </a:rPr>
              <a:t>Modules used to efficiently identify patterns whenever a rule is evaluated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44" name="Google Shape;144;p19"/>
          <p:cNvSpPr/>
          <p:nvPr/>
        </p:nvSpPr>
        <p:spPr>
          <a:xfrm>
            <a:off x="995525" y="1696050"/>
            <a:ext cx="3011100" cy="602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Detection Engine: </a:t>
            </a:r>
            <a:r>
              <a:rPr lang="en-US" sz="2200">
                <a:solidFill>
                  <a:srgbClr val="24292E"/>
                </a:solidFill>
                <a:latin typeface="Trebuchet MS"/>
                <a:ea typeface="Trebuchet MS"/>
                <a:cs typeface="Trebuchet MS"/>
                <a:sym typeface="Trebuchet MS"/>
              </a:rPr>
              <a:t>reads the Rules files, then uses Detection Plug-ins to match packets against the 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0"/>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52" name="Google Shape;152;p20"/>
          <p:cNvSpPr/>
          <p:nvPr/>
        </p:nvSpPr>
        <p:spPr>
          <a:xfrm>
            <a:off x="921775" y="1007775"/>
            <a:ext cx="3011100" cy="602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Output Plugins: </a:t>
            </a:r>
            <a:r>
              <a:rPr lang="en-US" sz="2200">
                <a:solidFill>
                  <a:srgbClr val="24292E"/>
                </a:solidFill>
                <a:latin typeface="Trebuchet MS"/>
                <a:ea typeface="Trebuchet MS"/>
                <a:cs typeface="Trebuchet MS"/>
                <a:sym typeface="Trebuchet MS"/>
              </a:rPr>
              <a:t>Modules which allow custom formatting of notifications, such as alerts and logs</a:t>
            </a:r>
            <a:r>
              <a:rPr lang="en-US" sz="2200" b="1">
                <a:solidFill>
                  <a:srgbClr val="24292E"/>
                </a:solidFill>
                <a:latin typeface="Trebuchet MS"/>
                <a:ea typeface="Trebuchet MS"/>
                <a:cs typeface="Trebuchet MS"/>
                <a:sym typeface="Trebuchet MS"/>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60" name="Google Shape;160;p21"/>
          <p:cNvSpPr txBox="1"/>
          <p:nvPr/>
        </p:nvSpPr>
        <p:spPr>
          <a:xfrm>
            <a:off x="356425" y="909475"/>
            <a:ext cx="8357400" cy="51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a:solidFill>
                  <a:srgbClr val="24292E"/>
                </a:solidFill>
                <a:latin typeface="Trebuchet MS"/>
                <a:ea typeface="Trebuchet MS"/>
                <a:cs typeface="Trebuchet MS"/>
                <a:sym typeface="Trebuchet MS"/>
              </a:rPr>
              <a:t>Snort works by:</a:t>
            </a:r>
            <a:endParaRPr sz="2400">
              <a:solidFill>
                <a:srgbClr val="24292E"/>
              </a:solidFill>
              <a:latin typeface="Trebuchet MS"/>
              <a:ea typeface="Trebuchet MS"/>
              <a:cs typeface="Trebuchet MS"/>
              <a:sym typeface="Trebuchet MS"/>
            </a:endParaRPr>
          </a:p>
          <a:p>
            <a:pPr marL="457200" lvl="0" indent="-381000" algn="l" rtl="0">
              <a:lnSpc>
                <a:spcPct val="115000"/>
              </a:lnSpc>
              <a:spcBef>
                <a:spcPts val="1200"/>
              </a:spcBef>
              <a:spcAft>
                <a:spcPts val="0"/>
              </a:spcAft>
              <a:buClr>
                <a:srgbClr val="24292E"/>
              </a:buClr>
              <a:buSzPts val="2400"/>
              <a:buFont typeface="Trebuchet MS"/>
              <a:buAutoNum type="arabicPeriod"/>
            </a:pPr>
            <a:r>
              <a:rPr lang="en-US" sz="2400">
                <a:solidFill>
                  <a:srgbClr val="24292E"/>
                </a:solidFill>
                <a:latin typeface="Trebuchet MS"/>
                <a:ea typeface="Trebuchet MS"/>
                <a:cs typeface="Trebuchet MS"/>
                <a:sym typeface="Trebuchet MS"/>
              </a:rPr>
              <a:t>First reading a configuration file, specifying where to find </a:t>
            </a:r>
            <a:r>
              <a:rPr lang="en-US" sz="2400" b="1" u="sng">
                <a:solidFill>
                  <a:srgbClr val="24292E"/>
                </a:solidFill>
                <a:latin typeface="Trebuchet MS"/>
                <a:ea typeface="Trebuchet MS"/>
                <a:cs typeface="Trebuchet MS"/>
                <a:sym typeface="Trebuchet MS"/>
              </a:rPr>
              <a:t>rules</a:t>
            </a:r>
            <a:r>
              <a:rPr lang="en-US" sz="2400" b="1">
                <a:solidFill>
                  <a:srgbClr val="24292E"/>
                </a:solidFill>
                <a:latin typeface="Trebuchet MS"/>
                <a:ea typeface="Trebuchet MS"/>
                <a:cs typeface="Trebuchet MS"/>
                <a:sym typeface="Trebuchet MS"/>
              </a:rPr>
              <a:t> </a:t>
            </a:r>
            <a:r>
              <a:rPr lang="en-US" sz="2400">
                <a:solidFill>
                  <a:srgbClr val="24292E"/>
                </a:solidFill>
                <a:latin typeface="Trebuchet MS"/>
                <a:ea typeface="Trebuchet MS"/>
                <a:cs typeface="Trebuchet MS"/>
                <a:sym typeface="Trebuchet MS"/>
              </a:rPr>
              <a:t>files, preprocessors, etc.</a:t>
            </a: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AutoNum type="arabicPeriod"/>
            </a:pPr>
            <a:r>
              <a:rPr lang="en-US" sz="2400">
                <a:solidFill>
                  <a:srgbClr val="24292E"/>
                </a:solidFill>
                <a:latin typeface="Trebuchet MS"/>
                <a:ea typeface="Trebuchet MS"/>
                <a:cs typeface="Trebuchet MS"/>
                <a:sym typeface="Trebuchet MS"/>
              </a:rPr>
              <a:t>Loading these </a:t>
            </a:r>
            <a:r>
              <a:rPr lang="en-US" sz="2400" b="1" u="sng">
                <a:solidFill>
                  <a:srgbClr val="24292E"/>
                </a:solidFill>
                <a:latin typeface="Trebuchet MS"/>
                <a:ea typeface="Trebuchet MS"/>
                <a:cs typeface="Trebuchet MS"/>
                <a:sym typeface="Trebuchet MS"/>
              </a:rPr>
              <a:t>rules</a:t>
            </a:r>
            <a:r>
              <a:rPr lang="en-US" sz="2400">
                <a:solidFill>
                  <a:srgbClr val="24292E"/>
                </a:solidFill>
                <a:latin typeface="Trebuchet MS"/>
                <a:ea typeface="Trebuchet MS"/>
                <a:cs typeface="Trebuchet MS"/>
                <a:sym typeface="Trebuchet MS"/>
              </a:rPr>
              <a:t> and plug-ins</a:t>
            </a: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AutoNum type="arabicPeriod"/>
            </a:pPr>
            <a:r>
              <a:rPr lang="en-US" sz="2400">
                <a:solidFill>
                  <a:srgbClr val="24292E"/>
                </a:solidFill>
                <a:latin typeface="Trebuchet MS"/>
                <a:ea typeface="Trebuchet MS"/>
                <a:cs typeface="Trebuchet MS"/>
                <a:sym typeface="Trebuchet MS"/>
              </a:rPr>
              <a:t>Capturing packets and monitoring traffic for patterns specified in the loaded </a:t>
            </a:r>
            <a:r>
              <a:rPr lang="en-US" sz="2400" b="1" u="sng">
                <a:solidFill>
                  <a:srgbClr val="24292E"/>
                </a:solidFill>
                <a:latin typeface="Trebuchet MS"/>
                <a:ea typeface="Trebuchet MS"/>
                <a:cs typeface="Trebuchet MS"/>
                <a:sym typeface="Trebuchet MS"/>
              </a:rPr>
              <a:t>rules</a:t>
            </a:r>
            <a:endParaRPr sz="2400" b="1" u="sng">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600">
              <a:solidFill>
                <a:srgbClr val="24292E"/>
              </a:solidFill>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AutoNum type="arabicPeriod"/>
            </a:pPr>
            <a:r>
              <a:rPr lang="en-US" sz="2400">
                <a:solidFill>
                  <a:srgbClr val="24292E"/>
                </a:solidFill>
                <a:latin typeface="Trebuchet MS"/>
                <a:ea typeface="Trebuchet MS"/>
                <a:cs typeface="Trebuchet MS"/>
                <a:sym typeface="Trebuchet MS"/>
              </a:rPr>
              <a:t>When traffic matches a </a:t>
            </a:r>
            <a:r>
              <a:rPr lang="en-US" sz="2400" b="1" u="sng">
                <a:solidFill>
                  <a:srgbClr val="24292E"/>
                </a:solidFill>
                <a:latin typeface="Trebuchet MS"/>
                <a:ea typeface="Trebuchet MS"/>
                <a:cs typeface="Trebuchet MS"/>
                <a:sym typeface="Trebuchet MS"/>
              </a:rPr>
              <a:t>rule</a:t>
            </a:r>
            <a:r>
              <a:rPr lang="en-US" sz="2400">
                <a:solidFill>
                  <a:srgbClr val="24292E"/>
                </a:solidFill>
                <a:latin typeface="Trebuchet MS"/>
                <a:ea typeface="Trebuchet MS"/>
                <a:cs typeface="Trebuchet MS"/>
                <a:sym typeface="Trebuchet MS"/>
              </a:rPr>
              <a:t> pattern, Snort generates an alert and/or logs the matching packet for later inspection</a:t>
            </a:r>
            <a:endParaRPr sz="24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67" name="Google Shape;167;p22"/>
          <p:cNvSpPr txBox="1"/>
          <p:nvPr/>
        </p:nvSpPr>
        <p:spPr>
          <a:xfrm>
            <a:off x="208925" y="909475"/>
            <a:ext cx="8775300" cy="51006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latin typeface="Trebuchet MS"/>
                <a:ea typeface="Trebuchet MS"/>
                <a:cs typeface="Trebuchet MS"/>
                <a:sym typeface="Trebuchet MS"/>
              </a:rPr>
              <a:t>Rules are the most commonly edited files by Snort admin</a:t>
            </a:r>
            <a:endParaRPr sz="2400">
              <a:solidFill>
                <a:srgbClr val="24292E"/>
              </a:solidFill>
              <a:latin typeface="Trebuchet MS"/>
              <a:ea typeface="Trebuchet MS"/>
              <a:cs typeface="Trebuchet MS"/>
              <a:sym typeface="Trebuchet MS"/>
            </a:endParaRPr>
          </a:p>
          <a:p>
            <a:pPr marL="457200" lvl="0" indent="0" algn="ctr"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/etc/snort/rules/</a:t>
            </a:r>
            <a:endParaRPr sz="24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latin typeface="Trebuchet MS"/>
                <a:ea typeface="Trebuchet MS"/>
                <a:cs typeface="Trebuchet MS"/>
                <a:sym typeface="Trebuchet MS"/>
              </a:rPr>
              <a:t>Rules can direct Snort to monitor: </a:t>
            </a:r>
            <a:endParaRPr sz="2400">
              <a:solidFill>
                <a:srgbClr val="24292E"/>
              </a:solidFill>
              <a:latin typeface="Trebuchet MS"/>
              <a:ea typeface="Trebuchet MS"/>
              <a:cs typeface="Trebuchet MS"/>
              <a:sym typeface="Trebuchet MS"/>
            </a:endParaRPr>
          </a:p>
          <a:p>
            <a:pPr marL="914400" lvl="0" indent="-381000" algn="l" rtl="0">
              <a:lnSpc>
                <a:spcPct val="115000"/>
              </a:lnSpc>
              <a:spcBef>
                <a:spcPts val="0"/>
              </a:spcBef>
              <a:spcAft>
                <a:spcPts val="0"/>
              </a:spcAft>
              <a:buClr>
                <a:srgbClr val="24292E"/>
              </a:buClr>
              <a:buSzPts val="2400"/>
              <a:buFont typeface="Trebuchet MS"/>
              <a:buChar char="-"/>
            </a:pPr>
            <a:r>
              <a:rPr lang="en-US" sz="2400" b="1">
                <a:solidFill>
                  <a:srgbClr val="24292E"/>
                </a:solidFill>
                <a:latin typeface="Trebuchet MS"/>
                <a:ea typeface="Trebuchet MS"/>
                <a:cs typeface="Trebuchet MS"/>
                <a:sym typeface="Trebuchet MS"/>
              </a:rPr>
              <a:t>OSI Layer</a:t>
            </a:r>
            <a:endParaRPr sz="2400" b="1">
              <a:solidFill>
                <a:srgbClr val="24292E"/>
              </a:solidFill>
              <a:latin typeface="Trebuchet MS"/>
              <a:ea typeface="Trebuchet MS"/>
              <a:cs typeface="Trebuchet MS"/>
              <a:sym typeface="Trebuchet MS"/>
            </a:endParaRPr>
          </a:p>
          <a:p>
            <a:pPr marL="914400" lvl="0" indent="-381000" algn="l" rtl="0">
              <a:lnSpc>
                <a:spcPct val="115000"/>
              </a:lnSpc>
              <a:spcBef>
                <a:spcPts val="0"/>
              </a:spcBef>
              <a:spcAft>
                <a:spcPts val="0"/>
              </a:spcAft>
              <a:buClr>
                <a:srgbClr val="24292E"/>
              </a:buClr>
              <a:buSzPts val="2400"/>
              <a:buFont typeface="Trebuchet MS"/>
              <a:buChar char="-"/>
            </a:pPr>
            <a:r>
              <a:rPr lang="en-US" sz="2400" b="1">
                <a:solidFill>
                  <a:srgbClr val="24292E"/>
                </a:solidFill>
                <a:latin typeface="Trebuchet MS"/>
                <a:ea typeface="Trebuchet MS"/>
                <a:cs typeface="Trebuchet MS"/>
                <a:sym typeface="Trebuchet MS"/>
              </a:rPr>
              <a:t>Source/Destination Address</a:t>
            </a:r>
            <a:endParaRPr sz="2400" b="1">
              <a:solidFill>
                <a:srgbClr val="24292E"/>
              </a:solidFill>
              <a:latin typeface="Trebuchet MS"/>
              <a:ea typeface="Trebuchet MS"/>
              <a:cs typeface="Trebuchet MS"/>
              <a:sym typeface="Trebuchet MS"/>
            </a:endParaRPr>
          </a:p>
          <a:p>
            <a:pPr marL="914400" lvl="0" indent="-381000" algn="l" rtl="0">
              <a:lnSpc>
                <a:spcPct val="115000"/>
              </a:lnSpc>
              <a:spcBef>
                <a:spcPts val="0"/>
              </a:spcBef>
              <a:spcAft>
                <a:spcPts val="0"/>
              </a:spcAft>
              <a:buClr>
                <a:srgbClr val="24292E"/>
              </a:buClr>
              <a:buSzPts val="2400"/>
              <a:buFont typeface="Trebuchet MS"/>
              <a:buChar char="-"/>
            </a:pPr>
            <a:r>
              <a:rPr lang="en-US" sz="2400" b="1">
                <a:solidFill>
                  <a:srgbClr val="24292E"/>
                </a:solidFill>
                <a:latin typeface="Trebuchet MS"/>
                <a:ea typeface="Trebuchet MS"/>
                <a:cs typeface="Trebuchet MS"/>
                <a:sym typeface="Trebuchet MS"/>
              </a:rPr>
              <a:t>Byte Sequences</a:t>
            </a: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74" name="Google Shape;174;p23"/>
          <p:cNvSpPr txBox="1"/>
          <p:nvPr/>
        </p:nvSpPr>
        <p:spPr>
          <a:xfrm>
            <a:off x="219750" y="909475"/>
            <a:ext cx="87045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ctr" rtl="0">
              <a:lnSpc>
                <a:spcPct val="115000"/>
              </a:lnSpc>
              <a:spcBef>
                <a:spcPts val="0"/>
              </a:spcBef>
              <a:spcAft>
                <a:spcPts val="0"/>
              </a:spcAft>
              <a:buClr>
                <a:schemeClr val="dk1"/>
              </a:buClr>
              <a:buSzPts val="1100"/>
              <a:buFont typeface="Arial"/>
              <a:buNone/>
            </a:pPr>
            <a:r>
              <a:rPr lang="en-US" sz="2400" b="1">
                <a:solidFill>
                  <a:srgbClr val="24292E"/>
                </a:solidFill>
                <a:latin typeface="Trebuchet MS"/>
                <a:ea typeface="Trebuchet MS"/>
                <a:cs typeface="Trebuchet MS"/>
                <a:sym typeface="Trebuchet MS"/>
              </a:rPr>
              <a:t>Logs the message “IP Packet Detected “ when it detects IP packets</a:t>
            </a: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4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81" name="Google Shape;181;p24"/>
          <p:cNvSpPr txBox="1"/>
          <p:nvPr/>
        </p:nvSpPr>
        <p:spPr>
          <a:xfrm>
            <a:off x="147475" y="909475"/>
            <a:ext cx="89964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alert</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is the action taken</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182" name="Google Shape;182;p24"/>
          <p:cNvSpPr/>
          <p:nvPr/>
        </p:nvSpPr>
        <p:spPr>
          <a:xfrm>
            <a:off x="304800" y="1659200"/>
            <a:ext cx="998100" cy="71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89" name="Google Shape;189;p25"/>
          <p:cNvSpPr txBox="1"/>
          <p:nvPr/>
        </p:nvSpPr>
        <p:spPr>
          <a:xfrm>
            <a:off x="147475" y="909475"/>
            <a:ext cx="89964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alert</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is the action taken</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ip means</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“Apply this rule to all IP packets…”</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190" name="Google Shape;190;p25"/>
          <p:cNvSpPr/>
          <p:nvPr/>
        </p:nvSpPr>
        <p:spPr>
          <a:xfrm>
            <a:off x="1253600" y="1659200"/>
            <a:ext cx="565500" cy="71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304800" y="0"/>
            <a:ext cx="5470526" cy="6538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62" name="Google Shape;62;p8"/>
          <p:cNvSpPr txBox="1"/>
          <p:nvPr/>
        </p:nvSpPr>
        <p:spPr>
          <a:xfrm>
            <a:off x="299581" y="1009822"/>
            <a:ext cx="8153400" cy="3139321"/>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Interpreting existing IDS rules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Write custom snort rules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Generate traffic logs and alerts with Snort</a:t>
            </a:r>
            <a:endParaRPr sz="2000">
              <a:solidFill>
                <a:schemeClr val="dk1"/>
              </a:solidFill>
            </a:endParaRPr>
          </a:p>
          <a:p>
            <a:pPr marL="457200" marR="0" lvl="0" indent="0" algn="l" rtl="0">
              <a:spcBef>
                <a:spcPts val="0"/>
              </a:spcBef>
              <a:spcAft>
                <a:spcPts val="0"/>
              </a:spcAft>
              <a:buNone/>
            </a:pP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197" name="Google Shape;197;p26"/>
          <p:cNvSpPr txBox="1"/>
          <p:nvPr/>
        </p:nvSpPr>
        <p:spPr>
          <a:xfrm>
            <a:off x="147475" y="909475"/>
            <a:ext cx="89964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alert</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is the action taken</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ip means</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“Apply this rule to all IP packets…”</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any any</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“...Which comes from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IP Address and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port”</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198" name="Google Shape;198;p26"/>
          <p:cNvSpPr/>
          <p:nvPr/>
        </p:nvSpPr>
        <p:spPr>
          <a:xfrm>
            <a:off x="1769800" y="1720650"/>
            <a:ext cx="1216800" cy="654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205" name="Google Shape;205;p27"/>
          <p:cNvSpPr txBox="1"/>
          <p:nvPr/>
        </p:nvSpPr>
        <p:spPr>
          <a:xfrm>
            <a:off x="147475" y="909475"/>
            <a:ext cx="89964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alert</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is the action taken</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ip means</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“Apply this rule to all IP packets…”</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any any</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“...Which comes from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IP Address and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port”</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-&gt; any any</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“...And is bound for </a:t>
            </a:r>
            <a:r>
              <a:rPr lang="en-US" sz="24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IP Address and </a:t>
            </a:r>
            <a:r>
              <a:rPr lang="en-US" sz="24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destination port.”</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206" name="Google Shape;206;p27"/>
          <p:cNvSpPr/>
          <p:nvPr/>
        </p:nvSpPr>
        <p:spPr>
          <a:xfrm>
            <a:off x="2998825" y="1696075"/>
            <a:ext cx="1683900" cy="762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Rules </a:t>
            </a:r>
            <a:endParaRPr/>
          </a:p>
        </p:txBody>
      </p:sp>
      <p:sp>
        <p:nvSpPr>
          <p:cNvPr id="213" name="Google Shape;213;p28"/>
          <p:cNvSpPr txBox="1"/>
          <p:nvPr/>
        </p:nvSpPr>
        <p:spPr>
          <a:xfrm>
            <a:off x="147475" y="909475"/>
            <a:ext cx="8996400" cy="54078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ctr"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alert ip any any -&gt; any any {msg “IP Packet Detected”;}</a:t>
            </a:r>
            <a:endParaRPr sz="2000">
              <a:solidFill>
                <a:srgbClr val="24292E"/>
              </a:solidFill>
              <a:highlight>
                <a:srgbClr val="EFEFE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solidFill>
                <a:srgbClr val="24292E"/>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4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alert</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is the action taken</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ip means</a:t>
            </a:r>
            <a:r>
              <a:rPr lang="en-US" sz="2400">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“Apply this rule to all IP packets…”</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any any</a:t>
            </a:r>
            <a:r>
              <a:rPr lang="en-US" sz="2400" b="1">
                <a:solidFill>
                  <a:srgbClr val="24292E"/>
                </a:solidFill>
                <a:latin typeface="Trebuchet MS"/>
                <a:ea typeface="Trebuchet MS"/>
                <a:cs typeface="Trebuchet MS"/>
                <a:sym typeface="Trebuchet MS"/>
              </a:rPr>
              <a:t>: </a:t>
            </a:r>
            <a:r>
              <a:rPr lang="en-US" sz="2000">
                <a:solidFill>
                  <a:srgbClr val="24292E"/>
                </a:solidFill>
                <a:latin typeface="Trebuchet MS"/>
                <a:ea typeface="Trebuchet MS"/>
                <a:cs typeface="Trebuchet MS"/>
                <a:sym typeface="Trebuchet MS"/>
              </a:rPr>
              <a:t>“...Which comes from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IP Address and </a:t>
            </a:r>
            <a:r>
              <a:rPr lang="en-US" sz="20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source port”</a:t>
            </a:r>
            <a:endParaRPr sz="2000">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400">
                <a:solidFill>
                  <a:srgbClr val="24292E"/>
                </a:solidFill>
                <a:highlight>
                  <a:srgbClr val="EFEFEF"/>
                </a:highlight>
                <a:latin typeface="Courier New"/>
                <a:ea typeface="Courier New"/>
                <a:cs typeface="Courier New"/>
                <a:sym typeface="Courier New"/>
              </a:rPr>
              <a:t>-&gt; any any</a:t>
            </a:r>
            <a:r>
              <a:rPr lang="en-US" sz="2400" b="1">
                <a:solidFill>
                  <a:srgbClr val="24292E"/>
                </a:solidFill>
                <a:latin typeface="Trebuchet MS"/>
                <a:ea typeface="Trebuchet MS"/>
                <a:cs typeface="Trebuchet MS"/>
                <a:sym typeface="Trebuchet MS"/>
              </a:rPr>
              <a:t>: </a:t>
            </a:r>
            <a:r>
              <a:rPr lang="en-US" sz="2000" b="1">
                <a:solidFill>
                  <a:srgbClr val="24292E"/>
                </a:solidFill>
                <a:latin typeface="Trebuchet MS"/>
                <a:ea typeface="Trebuchet MS"/>
                <a:cs typeface="Trebuchet MS"/>
                <a:sym typeface="Trebuchet MS"/>
              </a:rPr>
              <a:t>“</a:t>
            </a:r>
            <a:r>
              <a:rPr lang="en-US" sz="2000">
                <a:solidFill>
                  <a:srgbClr val="24292E"/>
                </a:solidFill>
                <a:latin typeface="Trebuchet MS"/>
                <a:ea typeface="Trebuchet MS"/>
                <a:cs typeface="Trebuchet MS"/>
                <a:sym typeface="Trebuchet MS"/>
              </a:rPr>
              <a:t>...And is bound for </a:t>
            </a:r>
            <a:r>
              <a:rPr lang="en-US" sz="24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IP Address and </a:t>
            </a:r>
            <a:r>
              <a:rPr lang="en-US" sz="2400">
                <a:solidFill>
                  <a:srgbClr val="24292E"/>
                </a:solidFill>
                <a:highlight>
                  <a:srgbClr val="EFEFEF"/>
                </a:highlight>
                <a:latin typeface="Courier New"/>
                <a:ea typeface="Courier New"/>
                <a:cs typeface="Courier New"/>
                <a:sym typeface="Courier New"/>
              </a:rPr>
              <a:t>any</a:t>
            </a:r>
            <a:r>
              <a:rPr lang="en-US" sz="2000">
                <a:solidFill>
                  <a:srgbClr val="24292E"/>
                </a:solidFill>
                <a:latin typeface="Trebuchet MS"/>
                <a:ea typeface="Trebuchet MS"/>
                <a:cs typeface="Trebuchet MS"/>
                <a:sym typeface="Trebuchet MS"/>
              </a:rPr>
              <a:t> destination port</a:t>
            </a:r>
            <a:r>
              <a:rPr lang="en-US" sz="2000" b="1">
                <a:solidFill>
                  <a:srgbClr val="24292E"/>
                </a:solidFill>
                <a:latin typeface="Trebuchet MS"/>
                <a:ea typeface="Trebuchet MS"/>
                <a:cs typeface="Trebuchet MS"/>
                <a:sym typeface="Trebuchet MS"/>
              </a:rPr>
              <a:t>.”</a:t>
            </a: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r>
              <a:rPr lang="en-US" sz="2000">
                <a:solidFill>
                  <a:srgbClr val="24292E"/>
                </a:solidFill>
                <a:highlight>
                  <a:srgbClr val="EFEFEF"/>
                </a:highlight>
                <a:latin typeface="Courier New"/>
                <a:ea typeface="Courier New"/>
                <a:cs typeface="Courier New"/>
                <a:sym typeface="Courier New"/>
              </a:rPr>
              <a:t>{msg “IP Packet Detected”;}</a:t>
            </a:r>
            <a:r>
              <a:rPr lang="en-US" sz="2000">
                <a:solidFill>
                  <a:srgbClr val="24292E"/>
                </a:solidFill>
                <a:latin typeface="Trebuchet MS"/>
                <a:ea typeface="Trebuchet MS"/>
                <a:cs typeface="Trebuchet MS"/>
                <a:sym typeface="Trebuchet MS"/>
              </a:rPr>
              <a:t>is the message to print with the</a:t>
            </a:r>
            <a:r>
              <a:rPr lang="en-US" sz="2000" b="1">
                <a:solidFill>
                  <a:srgbClr val="24292E"/>
                </a:solidFill>
                <a:latin typeface="Trebuchet MS"/>
                <a:ea typeface="Trebuchet MS"/>
                <a:cs typeface="Trebuchet MS"/>
                <a:sym typeface="Trebuchet MS"/>
              </a:rPr>
              <a:t>       </a:t>
            </a:r>
            <a:r>
              <a:rPr lang="en-US" sz="2400">
                <a:solidFill>
                  <a:srgbClr val="24292E"/>
                </a:solidFill>
                <a:highlight>
                  <a:srgbClr val="EFEFEF"/>
                </a:highlight>
                <a:latin typeface="Courier New"/>
                <a:ea typeface="Courier New"/>
                <a:cs typeface="Courier New"/>
                <a:sym typeface="Courier New"/>
              </a:rPr>
              <a:t>alert </a:t>
            </a:r>
            <a:r>
              <a:rPr lang="en-US" sz="2000" b="1">
                <a:solidFill>
                  <a:srgbClr val="24292E"/>
                </a:solidFill>
                <a:latin typeface="Trebuchet MS"/>
                <a:ea typeface="Trebuchet MS"/>
                <a:cs typeface="Trebuchet MS"/>
                <a:sym typeface="Trebuchet MS"/>
              </a:rPr>
              <a:t> </a:t>
            </a: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0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214" name="Google Shape;214;p28"/>
          <p:cNvSpPr/>
          <p:nvPr/>
        </p:nvSpPr>
        <p:spPr>
          <a:xfrm>
            <a:off x="4658025" y="1560875"/>
            <a:ext cx="4412100" cy="885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body" idx="1"/>
          </p:nvPr>
        </p:nvSpPr>
        <p:spPr>
          <a:xfrm>
            <a:off x="64500" y="738175"/>
            <a:ext cx="9079500" cy="490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b="1">
                <a:solidFill>
                  <a:srgbClr val="24292E"/>
                </a:solidFill>
              </a:rPr>
              <a:t>In this exercise, you'll explore a Snort installation to: Familiarize yourself with Snort's directory structure; Inspect the Snort configuration file; Examine Snort community rules</a:t>
            </a:r>
            <a:endParaRPr sz="1200" b="1">
              <a:solidFill>
                <a:srgbClr val="24292E"/>
              </a:solidFill>
            </a:endParaRPr>
          </a:p>
          <a:p>
            <a:pPr marL="0" lvl="0" indent="0" algn="l" rtl="0">
              <a:lnSpc>
                <a:spcPct val="115000"/>
              </a:lnSpc>
              <a:spcBef>
                <a:spcPts val="1200"/>
              </a:spcBef>
              <a:spcAft>
                <a:spcPts val="0"/>
              </a:spcAft>
              <a:buNone/>
            </a:pPr>
            <a:endParaRPr sz="1200">
              <a:solidFill>
                <a:srgbClr val="24292E"/>
              </a:solidFill>
            </a:endParaRPr>
          </a:p>
          <a:p>
            <a:pPr marL="0" lvl="0" indent="0" algn="l" rtl="0">
              <a:lnSpc>
                <a:spcPct val="115000"/>
              </a:lnSpc>
              <a:spcBef>
                <a:spcPts val="1200"/>
              </a:spcBef>
              <a:spcAft>
                <a:spcPts val="0"/>
              </a:spcAft>
              <a:buNone/>
            </a:pPr>
            <a:endParaRPr sz="1200">
              <a:solidFill>
                <a:srgbClr val="24292E"/>
              </a:solidFill>
            </a:endParaRPr>
          </a:p>
          <a:p>
            <a:pPr marL="0" lvl="0" indent="0" algn="l" rtl="0">
              <a:lnSpc>
                <a:spcPct val="100000"/>
              </a:lnSpc>
              <a:spcBef>
                <a:spcPts val="1200"/>
              </a:spcBef>
              <a:spcAft>
                <a:spcPts val="0"/>
              </a:spcAft>
              <a:buNone/>
            </a:pPr>
            <a:r>
              <a:rPr lang="en-US" sz="1200">
                <a:solidFill>
                  <a:srgbClr val="24292E"/>
                </a:solidFill>
                <a:latin typeface="Courier New"/>
                <a:ea typeface="Courier New"/>
                <a:cs typeface="Courier New"/>
                <a:sym typeface="Courier New"/>
              </a:rPr>
              <a:t>  </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200">
              <a:solidFill>
                <a:srgbClr val="24292E"/>
              </a:solidFill>
            </a:endParaRPr>
          </a:p>
          <a:p>
            <a:pPr marL="0" lvl="0" indent="0" algn="l" rtl="0">
              <a:lnSpc>
                <a:spcPct val="100000"/>
              </a:lnSpc>
              <a:spcBef>
                <a:spcPts val="1200"/>
              </a:spcBef>
              <a:spcAft>
                <a:spcPts val="0"/>
              </a:spcAft>
              <a:buNone/>
            </a:pPr>
            <a:endParaRPr sz="1200">
              <a:solidFill>
                <a:srgbClr val="24292E"/>
              </a:solidFill>
            </a:endParaRPr>
          </a:p>
          <a:p>
            <a:pPr marL="0" lvl="0" indent="0" algn="l" rtl="0">
              <a:lnSpc>
                <a:spcPct val="115000"/>
              </a:lnSpc>
              <a:spcBef>
                <a:spcPts val="1200"/>
              </a:spcBef>
              <a:spcAft>
                <a:spcPts val="0"/>
              </a:spcAft>
              <a:buNone/>
            </a:pPr>
            <a:endParaRPr sz="1100"/>
          </a:p>
          <a:p>
            <a:pPr marL="0" lvl="0" indent="0" algn="l" rtl="0">
              <a:lnSpc>
                <a:spcPct val="100000"/>
              </a:lnSpc>
              <a:spcBef>
                <a:spcPts val="1000"/>
              </a:spcBef>
              <a:spcAft>
                <a:spcPts val="0"/>
              </a:spcAft>
              <a:buNone/>
            </a:pPr>
            <a:endParaRPr sz="1200">
              <a:solidFill>
                <a:srgbClr val="24292E"/>
              </a:solidFill>
              <a:highlight>
                <a:srgbClr val="FFFFFF"/>
              </a:highlight>
            </a:endParaRPr>
          </a:p>
        </p:txBody>
      </p:sp>
      <p:sp>
        <p:nvSpPr>
          <p:cNvPr id="221" name="Google Shape;221;p29"/>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iptables Rules Warm up</a:t>
            </a:r>
            <a:endParaRPr/>
          </a:p>
        </p:txBody>
      </p:sp>
      <p:sp>
        <p:nvSpPr>
          <p:cNvPr id="222" name="Google Shape;222;p29"/>
          <p:cNvSpPr txBox="1"/>
          <p:nvPr/>
        </p:nvSpPr>
        <p:spPr>
          <a:xfrm>
            <a:off x="61450" y="1278200"/>
            <a:ext cx="4129500" cy="4953000"/>
          </a:xfrm>
          <a:prstGeom prst="rect">
            <a:avLst/>
          </a:prstGeom>
          <a:noFill/>
          <a:ln>
            <a:noFill/>
          </a:ln>
        </p:spPr>
        <p:txBody>
          <a:bodyPr spcFirstLastPara="1" wrap="square" lIns="91425" tIns="91425" rIns="91425" bIns="91425" anchor="t" anchorCtr="0">
            <a:noAutofit/>
          </a:bodyPr>
          <a:lstStyle/>
          <a:p>
            <a:pPr marL="0" lvl="0" indent="0" algn="l" rtl="0">
              <a:spcBef>
                <a:spcPts val="100"/>
              </a:spcBef>
              <a:spcAft>
                <a:spcPts val="0"/>
              </a:spcAft>
              <a:buNone/>
            </a:pPr>
            <a:r>
              <a:rPr lang="en-US" sz="1200" b="1" u="sng">
                <a:solidFill>
                  <a:srgbClr val="24292E"/>
                </a:solidFill>
              </a:rPr>
              <a:t>1. The Snort Configuration File</a:t>
            </a:r>
            <a:endParaRPr sz="1200" b="1" u="sng">
              <a:solidFill>
                <a:srgbClr val="24292E"/>
              </a:solidFill>
            </a:endParaRPr>
          </a:p>
          <a:p>
            <a:pPr marL="0" lvl="0" indent="0" algn="l" rtl="0">
              <a:lnSpc>
                <a:spcPct val="115000"/>
              </a:lnSpc>
              <a:spcBef>
                <a:spcPts val="100"/>
              </a:spcBef>
              <a:spcAft>
                <a:spcPts val="0"/>
              </a:spcAft>
              <a:buClr>
                <a:schemeClr val="dk1"/>
              </a:buClr>
              <a:buSzPts val="1100"/>
              <a:buFont typeface="Arial"/>
              <a:buNone/>
            </a:pPr>
            <a:r>
              <a:rPr lang="en-US" sz="1200">
                <a:solidFill>
                  <a:srgbClr val="24292E"/>
                </a:solidFill>
              </a:rPr>
              <a:t>Begin by moving into </a:t>
            </a:r>
            <a:r>
              <a:rPr lang="en-US" sz="1000">
                <a:solidFill>
                  <a:srgbClr val="24292E"/>
                </a:solidFill>
                <a:latin typeface="Courier"/>
                <a:ea typeface="Courier"/>
                <a:cs typeface="Courier"/>
                <a:sym typeface="Courier"/>
              </a:rPr>
              <a:t>/etc/snort</a:t>
            </a:r>
            <a:r>
              <a:rPr lang="en-US" sz="1200">
                <a:solidFill>
                  <a:srgbClr val="24292E"/>
                </a:solidFill>
              </a:rPr>
              <a:t>. Then, answer the questions below.</a:t>
            </a:r>
            <a:endParaRPr sz="1200">
              <a:solidFill>
                <a:srgbClr val="24292E"/>
              </a:solidFill>
            </a:endParaRPr>
          </a:p>
          <a:p>
            <a:pPr marL="457200" lvl="0" indent="-304800" algn="l" rtl="0">
              <a:lnSpc>
                <a:spcPct val="115000"/>
              </a:lnSpc>
              <a:spcBef>
                <a:spcPts val="1200"/>
              </a:spcBef>
              <a:spcAft>
                <a:spcPts val="0"/>
              </a:spcAft>
              <a:buClr>
                <a:srgbClr val="24292E"/>
              </a:buClr>
              <a:buSzPts val="1200"/>
              <a:buAutoNum type="arabicPeriod"/>
            </a:pPr>
            <a:r>
              <a:rPr lang="en-US" sz="1200">
                <a:solidFill>
                  <a:srgbClr val="24292E"/>
                </a:solidFill>
              </a:rPr>
              <a:t>List the four directories in </a:t>
            </a:r>
            <a:r>
              <a:rPr lang="en-US" sz="1000">
                <a:solidFill>
                  <a:srgbClr val="24292E"/>
                </a:solidFill>
                <a:latin typeface="Courier"/>
                <a:ea typeface="Courier"/>
                <a:cs typeface="Courier"/>
                <a:sym typeface="Courier"/>
              </a:rPr>
              <a:t>/etc/snort</a:t>
            </a:r>
            <a:r>
              <a:rPr lang="en-US" sz="1200">
                <a:solidFill>
                  <a:srgbClr val="24292E"/>
                </a:solidFill>
              </a:rPr>
              <a:t>, and explain what each is for.</a:t>
            </a:r>
            <a:endParaRPr sz="1200">
              <a:solidFill>
                <a:srgbClr val="24292E"/>
              </a:solidFill>
            </a:endParaRPr>
          </a:p>
          <a:p>
            <a:pPr marL="457200" lvl="0" indent="-304800" algn="l" rtl="0">
              <a:lnSpc>
                <a:spcPct val="115000"/>
              </a:lnSpc>
              <a:spcBef>
                <a:spcPts val="0"/>
              </a:spcBef>
              <a:spcAft>
                <a:spcPts val="0"/>
              </a:spcAft>
              <a:buClr>
                <a:srgbClr val="24292E"/>
              </a:buClr>
              <a:buSzPts val="1200"/>
              <a:buAutoNum type="arabicPeriod"/>
            </a:pPr>
            <a:r>
              <a:rPr lang="en-US" sz="1200">
                <a:solidFill>
                  <a:srgbClr val="24292E"/>
                </a:solidFill>
              </a:rPr>
              <a:t>Run: </a:t>
            </a:r>
            <a:r>
              <a:rPr lang="en-US" sz="1000">
                <a:solidFill>
                  <a:srgbClr val="24292E"/>
                </a:solidFill>
                <a:latin typeface="Courier"/>
                <a:ea typeface="Courier"/>
                <a:cs typeface="Courier"/>
                <a:sym typeface="Courier"/>
              </a:rPr>
              <a:t>grep -in step snort.conf</a:t>
            </a:r>
            <a:r>
              <a:rPr lang="en-US" sz="1200">
                <a:solidFill>
                  <a:srgbClr val="24292E"/>
                </a:solidFill>
              </a:rPr>
              <a:t>.</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How many steps are there to configuring Snort?</a:t>
            </a:r>
            <a:endParaRPr sz="1200">
              <a:solidFill>
                <a:srgbClr val="24292E"/>
              </a:solidFill>
            </a:endParaRPr>
          </a:p>
          <a:p>
            <a:pPr marL="457200" lvl="0" indent="-304800" algn="l" rtl="0">
              <a:lnSpc>
                <a:spcPct val="115000"/>
              </a:lnSpc>
              <a:spcBef>
                <a:spcPts val="0"/>
              </a:spcBef>
              <a:spcAft>
                <a:spcPts val="0"/>
              </a:spcAft>
              <a:buClr>
                <a:srgbClr val="24292E"/>
              </a:buClr>
              <a:buSzPts val="1200"/>
              <a:buAutoNum type="arabicPeriod"/>
            </a:pPr>
            <a:r>
              <a:rPr lang="en-US" sz="1200">
                <a:solidFill>
                  <a:srgbClr val="24292E"/>
                </a:solidFill>
              </a:rPr>
              <a:t>Open </a:t>
            </a:r>
            <a:r>
              <a:rPr lang="en-US" sz="1000">
                <a:solidFill>
                  <a:srgbClr val="24292E"/>
                </a:solidFill>
                <a:latin typeface="Courier"/>
                <a:ea typeface="Courier"/>
                <a:cs typeface="Courier"/>
                <a:sym typeface="Courier"/>
              </a:rPr>
              <a:t>snort.conf</a:t>
            </a:r>
            <a:r>
              <a:rPr lang="en-US" sz="1200">
                <a:solidFill>
                  <a:srgbClr val="24292E"/>
                </a:solidFill>
              </a:rPr>
              <a:t> in nano. Scroll down to Step 1.</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What kind of information do you configure in Step 1?</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How would you configure Snort to protect the home network </a:t>
            </a:r>
            <a:r>
              <a:rPr lang="en-US" sz="1000">
                <a:solidFill>
                  <a:srgbClr val="24292E"/>
                </a:solidFill>
                <a:latin typeface="Courier"/>
                <a:ea typeface="Courier"/>
                <a:cs typeface="Courier"/>
                <a:sym typeface="Courier"/>
              </a:rPr>
              <a:t>192.168.1.0/24</a:t>
            </a:r>
            <a:r>
              <a:rPr lang="en-US" sz="1200">
                <a:solidFill>
                  <a:srgbClr val="24292E"/>
                </a:solidFill>
              </a:rPr>
              <a:t>? Note: Don't actually change the config file—just write down how you'd do this.</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Note: You can open the file at one of the line numbers from the grep output with </a:t>
            </a:r>
            <a:r>
              <a:rPr lang="en-US" sz="1000">
                <a:solidFill>
                  <a:srgbClr val="24292E"/>
                </a:solidFill>
                <a:latin typeface="Courier"/>
                <a:ea typeface="Courier"/>
                <a:cs typeface="Courier"/>
                <a:sym typeface="Courier"/>
              </a:rPr>
              <a:t>nano +&lt;Line Number&gt; snort.conf</a:t>
            </a:r>
            <a:r>
              <a:rPr lang="en-US" sz="1200">
                <a:solidFill>
                  <a:srgbClr val="24292E"/>
                </a:solidFill>
              </a:rPr>
              <a:t>.</a:t>
            </a:r>
            <a:endParaRPr sz="1200">
              <a:solidFill>
                <a:srgbClr val="24292E"/>
              </a:solidFill>
            </a:endParaRPr>
          </a:p>
          <a:p>
            <a:pPr marL="457200" lvl="0" indent="-304800" algn="l" rtl="0">
              <a:lnSpc>
                <a:spcPct val="115000"/>
              </a:lnSpc>
              <a:spcBef>
                <a:spcPts val="0"/>
              </a:spcBef>
              <a:spcAft>
                <a:spcPts val="0"/>
              </a:spcAft>
              <a:buClr>
                <a:srgbClr val="24292E"/>
              </a:buClr>
              <a:buSzPts val="1200"/>
              <a:buAutoNum type="arabicPeriod"/>
            </a:pPr>
            <a:r>
              <a:rPr lang="en-US" sz="1200">
                <a:solidFill>
                  <a:srgbClr val="24292E"/>
                </a:solidFill>
              </a:rPr>
              <a:t>Scroll down to Step 7.</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How do you add rules to Snort?</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Which rules are included by default?</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Edit the file to include </a:t>
            </a:r>
            <a:r>
              <a:rPr lang="en-US" sz="1000">
                <a:solidFill>
                  <a:srgbClr val="24292E"/>
                </a:solidFill>
                <a:latin typeface="Courier"/>
                <a:ea typeface="Courier"/>
                <a:cs typeface="Courier"/>
                <a:sym typeface="Courier"/>
              </a:rPr>
              <a:t>local.rules</a:t>
            </a:r>
            <a:r>
              <a:rPr lang="en-US" sz="1200">
                <a:solidFill>
                  <a:srgbClr val="24292E"/>
                </a:solidFill>
              </a:rPr>
              <a:t>.</a:t>
            </a:r>
            <a:endParaRPr sz="1200">
              <a:solidFill>
                <a:srgbClr val="24292E"/>
              </a:solidFill>
            </a:endParaRPr>
          </a:p>
          <a:p>
            <a:pPr marL="0" lvl="0" indent="0" algn="l" rtl="0">
              <a:spcBef>
                <a:spcPts val="1200"/>
              </a:spcBef>
              <a:spcAft>
                <a:spcPts val="0"/>
              </a:spcAft>
              <a:buNone/>
            </a:pPr>
            <a:endParaRPr/>
          </a:p>
        </p:txBody>
      </p:sp>
      <p:sp>
        <p:nvSpPr>
          <p:cNvPr id="223" name="Google Shape;223;p29"/>
          <p:cNvSpPr txBox="1"/>
          <p:nvPr/>
        </p:nvSpPr>
        <p:spPr>
          <a:xfrm>
            <a:off x="4114800" y="1228975"/>
            <a:ext cx="5029200" cy="5032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100"/>
              </a:spcBef>
              <a:spcAft>
                <a:spcPts val="0"/>
              </a:spcAft>
              <a:buNone/>
            </a:pPr>
            <a:r>
              <a:rPr lang="en-US" sz="1200" b="1" u="sng">
                <a:solidFill>
                  <a:srgbClr val="24292E"/>
                </a:solidFill>
              </a:rPr>
              <a:t>2. Inspecting Rules</a:t>
            </a:r>
            <a:endParaRPr sz="1200" b="1" u="sng">
              <a:solidFill>
                <a:srgbClr val="24292E"/>
              </a:solidFill>
            </a:endParaRPr>
          </a:p>
          <a:p>
            <a:pPr marL="457200" lvl="0" indent="-304800" algn="l" rtl="0">
              <a:lnSpc>
                <a:spcPct val="114000"/>
              </a:lnSpc>
              <a:spcBef>
                <a:spcPts val="100"/>
              </a:spcBef>
              <a:spcAft>
                <a:spcPts val="0"/>
              </a:spcAft>
              <a:buClr>
                <a:srgbClr val="24292E"/>
              </a:buClr>
              <a:buSzPts val="1200"/>
              <a:buAutoNum type="arabicPeriod"/>
            </a:pPr>
            <a:r>
              <a:rPr lang="en-US" sz="1200">
                <a:solidFill>
                  <a:srgbClr val="24292E"/>
                </a:solidFill>
              </a:rPr>
              <a:t>Navigate to </a:t>
            </a:r>
            <a:r>
              <a:rPr lang="en-US" sz="1000">
                <a:solidFill>
                  <a:srgbClr val="24292E"/>
                </a:solidFill>
                <a:latin typeface="Courier"/>
                <a:ea typeface="Courier"/>
                <a:cs typeface="Courier"/>
                <a:sym typeface="Courier"/>
              </a:rPr>
              <a:t>/etc/snort/rules</a:t>
            </a:r>
            <a:r>
              <a:rPr lang="en-US" sz="1200">
                <a:solidFill>
                  <a:srgbClr val="24292E"/>
                </a:solidFill>
              </a:rPr>
              <a:t>.</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How many lines are in the files </a:t>
            </a:r>
            <a:r>
              <a:rPr lang="en-US" sz="1000">
                <a:solidFill>
                  <a:srgbClr val="24292E"/>
                </a:solidFill>
                <a:latin typeface="Courier"/>
                <a:ea typeface="Courier"/>
                <a:cs typeface="Courier"/>
                <a:sym typeface="Courier"/>
              </a:rPr>
              <a:t>local.rules</a:t>
            </a:r>
            <a:r>
              <a:rPr lang="en-US" sz="1200">
                <a:solidFill>
                  <a:srgbClr val="24292E"/>
                </a:solidFill>
              </a:rPr>
              <a:t>, </a:t>
            </a:r>
            <a:r>
              <a:rPr lang="en-US" sz="1000">
                <a:solidFill>
                  <a:srgbClr val="24292E"/>
                </a:solidFill>
                <a:latin typeface="Courier"/>
                <a:ea typeface="Courier"/>
                <a:cs typeface="Courier"/>
                <a:sym typeface="Courier"/>
              </a:rPr>
              <a:t>community.rules</a:t>
            </a:r>
            <a:r>
              <a:rPr lang="en-US" sz="1200">
                <a:solidFill>
                  <a:srgbClr val="24292E"/>
                </a:solidFill>
              </a:rPr>
              <a:t>, and </a:t>
            </a:r>
            <a:r>
              <a:rPr lang="en-US" sz="1000">
                <a:solidFill>
                  <a:srgbClr val="24292E"/>
                </a:solidFill>
                <a:latin typeface="Courier"/>
                <a:ea typeface="Courier"/>
                <a:cs typeface="Courier"/>
                <a:sym typeface="Courier"/>
              </a:rPr>
              <a:t>sql.rules</a:t>
            </a:r>
            <a:r>
              <a:rPr lang="en-US" sz="1200">
                <a:solidFill>
                  <a:srgbClr val="24292E"/>
                </a:solidFill>
              </a:rPr>
              <a:t>?</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Hint: </a:t>
            </a:r>
            <a:r>
              <a:rPr lang="en-US" sz="1000">
                <a:solidFill>
                  <a:srgbClr val="24292E"/>
                </a:solidFill>
                <a:latin typeface="Courier"/>
                <a:ea typeface="Courier"/>
                <a:cs typeface="Courier"/>
                <a:sym typeface="Courier"/>
              </a:rPr>
              <a:t>wc -l</a:t>
            </a:r>
            <a:endParaRPr sz="1000">
              <a:solidFill>
                <a:srgbClr val="24292E"/>
              </a:solidFill>
              <a:latin typeface="Courier"/>
              <a:ea typeface="Courier"/>
              <a:cs typeface="Courier"/>
              <a:sym typeface="Courier"/>
            </a:endParaRPr>
          </a:p>
          <a:p>
            <a:pPr marL="457200" lvl="0" indent="-304800" algn="l" rtl="0">
              <a:lnSpc>
                <a:spcPct val="115000"/>
              </a:lnSpc>
              <a:spcBef>
                <a:spcPts val="0"/>
              </a:spcBef>
              <a:spcAft>
                <a:spcPts val="0"/>
              </a:spcAft>
              <a:buClr>
                <a:srgbClr val="24292E"/>
              </a:buClr>
              <a:buSzPts val="1200"/>
              <a:buAutoNum type="arabicPeriod"/>
            </a:pPr>
            <a:r>
              <a:rPr lang="en-US" sz="1200">
                <a:solidFill>
                  <a:srgbClr val="24292E"/>
                </a:solidFill>
              </a:rPr>
              <a:t>Run the following command to print the last rule in each file:</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000">
                <a:solidFill>
                  <a:srgbClr val="24292E"/>
                </a:solidFill>
                <a:latin typeface="Courier"/>
                <a:ea typeface="Courier"/>
                <a:cs typeface="Courier"/>
                <a:sym typeface="Courier"/>
              </a:rPr>
              <a:t>tail -n 1 {local,sql,community}.rules</a:t>
            </a:r>
            <a:endParaRPr sz="1000">
              <a:solidFill>
                <a:srgbClr val="24292E"/>
              </a:solidFill>
              <a:latin typeface="Courier"/>
              <a:ea typeface="Courier"/>
              <a:cs typeface="Courier"/>
              <a:sym typeface="Courier"/>
            </a:endParaRPr>
          </a:p>
          <a:p>
            <a:pPr marL="457200" lvl="0" indent="-304800" algn="l" rtl="0">
              <a:lnSpc>
                <a:spcPct val="115000"/>
              </a:lnSpc>
              <a:spcBef>
                <a:spcPts val="0"/>
              </a:spcBef>
              <a:spcAft>
                <a:spcPts val="0"/>
              </a:spcAft>
              <a:buClr>
                <a:srgbClr val="24292E"/>
              </a:buClr>
              <a:buSzPts val="1200"/>
              <a:buAutoNum type="arabicPeriod"/>
            </a:pPr>
            <a:r>
              <a:rPr lang="en-US" sz="1200">
                <a:solidFill>
                  <a:srgbClr val="24292E"/>
                </a:solidFill>
              </a:rPr>
              <a:t>For each rule you see, identify the following:</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What action does snort take when it matches this rule's pattern?</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Which protocol does each rule watch for?</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What are the source/destination addresses the rule monitors?</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What kind of activity does each rule monitor for (e.g., command and control messages in the packet? embedded viruses? etc.)</a:t>
            </a:r>
            <a:endParaRPr sz="1200">
              <a:solidFill>
                <a:srgbClr val="24292E"/>
              </a:solidFill>
            </a:endParaRPr>
          </a:p>
          <a:p>
            <a:pPr marL="914400" lvl="1" indent="-304800" algn="l" rtl="0">
              <a:lnSpc>
                <a:spcPct val="115000"/>
              </a:lnSpc>
              <a:spcBef>
                <a:spcPts val="0"/>
              </a:spcBef>
              <a:spcAft>
                <a:spcPts val="0"/>
              </a:spcAft>
              <a:buClr>
                <a:srgbClr val="24292E"/>
              </a:buClr>
              <a:buSzPts val="1200"/>
              <a:buChar char="○"/>
            </a:pPr>
            <a:r>
              <a:rPr lang="en-US" sz="1200">
                <a:solidFill>
                  <a:srgbClr val="24292E"/>
                </a:solidFill>
              </a:rPr>
              <a:t>Note the </a:t>
            </a:r>
            <a:r>
              <a:rPr lang="en-US" sz="1000">
                <a:solidFill>
                  <a:srgbClr val="24292E"/>
                </a:solidFill>
                <a:latin typeface="Courier"/>
                <a:ea typeface="Courier"/>
                <a:cs typeface="Courier"/>
                <a:sym typeface="Courier"/>
              </a:rPr>
              <a:t>content</a:t>
            </a:r>
            <a:r>
              <a:rPr lang="en-US" sz="1200">
                <a:solidFill>
                  <a:srgbClr val="24292E"/>
                </a:solidFill>
              </a:rPr>
              <a:t> keyword in all three words. Refer to the documentation at: </a:t>
            </a:r>
            <a:r>
              <a:rPr lang="en-US" sz="1200" u="sng">
                <a:solidFill>
                  <a:srgbClr val="0366D6"/>
                </a:solidFill>
                <a:hlinkClick r:id="rId3"/>
              </a:rPr>
              <a:t>http://manual-snort-org.s3-website-us-east-1.amazonaws.com/node32.html#SECTION00451000000000000000</a:t>
            </a:r>
            <a:endParaRPr sz="1200" u="sng">
              <a:solidFill>
                <a:srgbClr val="0366D6"/>
              </a:solidFill>
              <a:hlinkClick r:id="rId3"/>
            </a:endParaRPr>
          </a:p>
          <a:p>
            <a:pPr marL="1371600" lvl="2" indent="-304800" algn="l" rtl="0">
              <a:lnSpc>
                <a:spcPct val="115000"/>
              </a:lnSpc>
              <a:spcBef>
                <a:spcPts val="0"/>
              </a:spcBef>
              <a:spcAft>
                <a:spcPts val="0"/>
              </a:spcAft>
              <a:buClr>
                <a:srgbClr val="24292E"/>
              </a:buClr>
              <a:buSzPts val="1200"/>
              <a:buChar char="■"/>
            </a:pPr>
            <a:r>
              <a:rPr lang="en-US" sz="1200">
                <a:solidFill>
                  <a:srgbClr val="24292E"/>
                </a:solidFill>
              </a:rPr>
              <a:t>What does the </a:t>
            </a:r>
            <a:r>
              <a:rPr lang="en-US" sz="1000">
                <a:solidFill>
                  <a:srgbClr val="24292E"/>
                </a:solidFill>
                <a:latin typeface="Courier"/>
                <a:ea typeface="Courier"/>
                <a:cs typeface="Courier"/>
                <a:sym typeface="Courier"/>
              </a:rPr>
              <a:t>content</a:t>
            </a:r>
            <a:r>
              <a:rPr lang="en-US" sz="1200">
                <a:solidFill>
                  <a:srgbClr val="24292E"/>
                </a:solidFill>
              </a:rPr>
              <a:t> keyword allow you to do?</a:t>
            </a:r>
            <a:endParaRPr sz="1200">
              <a:solidFill>
                <a:srgbClr val="24292E"/>
              </a:solidFill>
            </a:endParaRPr>
          </a:p>
          <a:p>
            <a:pPr marL="1371600" lvl="2" indent="-304800" algn="l" rtl="0">
              <a:lnSpc>
                <a:spcPct val="115000"/>
              </a:lnSpc>
              <a:spcBef>
                <a:spcPts val="0"/>
              </a:spcBef>
              <a:spcAft>
                <a:spcPts val="0"/>
              </a:spcAft>
              <a:buClr>
                <a:srgbClr val="24292E"/>
              </a:buClr>
              <a:buSzPts val="1200"/>
              <a:buChar char="■"/>
            </a:pPr>
            <a:r>
              <a:rPr lang="en-US" sz="1200">
                <a:solidFill>
                  <a:srgbClr val="24292E"/>
                </a:solidFill>
              </a:rPr>
              <a:t>What does the </a:t>
            </a:r>
            <a:r>
              <a:rPr lang="en-US" sz="1000">
                <a:solidFill>
                  <a:srgbClr val="24292E"/>
                </a:solidFill>
                <a:latin typeface="Courier"/>
                <a:ea typeface="Courier"/>
                <a:cs typeface="Courier"/>
                <a:sym typeface="Courier"/>
              </a:rPr>
              <a:t>content</a:t>
            </a:r>
            <a:r>
              <a:rPr lang="en-US" sz="1200">
                <a:solidFill>
                  <a:srgbClr val="24292E"/>
                </a:solidFill>
              </a:rPr>
              <a:t> keyword in the last rule in </a:t>
            </a:r>
            <a:r>
              <a:rPr lang="en-US" sz="1000">
                <a:solidFill>
                  <a:srgbClr val="24292E"/>
                </a:solidFill>
                <a:latin typeface="Courier"/>
                <a:ea typeface="Courier"/>
                <a:cs typeface="Courier"/>
                <a:sym typeface="Courier"/>
              </a:rPr>
              <a:t>local.rules</a:t>
            </a:r>
            <a:r>
              <a:rPr lang="en-US" sz="1200">
                <a:solidFill>
                  <a:srgbClr val="24292E"/>
                </a:solidFill>
              </a:rPr>
              <a:t> do?</a:t>
            </a:r>
            <a:endParaRPr sz="1200">
              <a:solidFill>
                <a:srgbClr val="24292E"/>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457200" y="3029740"/>
            <a:ext cx="6381600" cy="70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Running Snort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Snort in the Command Line</a:t>
            </a:r>
            <a:endParaRPr/>
          </a:p>
        </p:txBody>
      </p:sp>
      <p:sp>
        <p:nvSpPr>
          <p:cNvPr id="236" name="Google Shape;236;p31"/>
          <p:cNvSpPr txBox="1"/>
          <p:nvPr/>
        </p:nvSpPr>
        <p:spPr>
          <a:xfrm>
            <a:off x="323375" y="821875"/>
            <a:ext cx="8569200" cy="52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600">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a:p>
            <a:pPr marL="0" lvl="0" indent="0" algn="l" rtl="0">
              <a:spcBef>
                <a:spcPts val="0"/>
              </a:spcBef>
              <a:spcAft>
                <a:spcPts val="0"/>
              </a:spcAft>
              <a:buNone/>
            </a:pPr>
            <a:r>
              <a:rPr lang="en-US" sz="2600">
                <a:latin typeface="Trebuchet MS"/>
                <a:ea typeface="Trebuchet MS"/>
                <a:cs typeface="Trebuchet MS"/>
                <a:sym typeface="Trebuchet MS"/>
              </a:rPr>
              <a:t>Running Snort in the command line is important to: </a:t>
            </a:r>
            <a:endParaRPr sz="2600">
              <a:latin typeface="Trebuchet MS"/>
              <a:ea typeface="Trebuchet MS"/>
              <a:cs typeface="Trebuchet MS"/>
              <a:sym typeface="Trebuchet MS"/>
            </a:endParaRPr>
          </a:p>
          <a:p>
            <a:pPr marL="457200" lvl="0" indent="-393700" algn="l" rtl="0">
              <a:spcBef>
                <a:spcPts val="0"/>
              </a:spcBef>
              <a:spcAft>
                <a:spcPts val="0"/>
              </a:spcAft>
              <a:buSzPts val="2600"/>
              <a:buFont typeface="Trebuchet MS"/>
              <a:buChar char="-"/>
            </a:pPr>
            <a:r>
              <a:rPr lang="en-US" sz="2600">
                <a:latin typeface="Trebuchet MS"/>
                <a:ea typeface="Trebuchet MS"/>
                <a:cs typeface="Trebuchet MS"/>
                <a:sym typeface="Trebuchet MS"/>
              </a:rPr>
              <a:t>identify suspicious activity in packet captures</a:t>
            </a:r>
            <a:endParaRPr sz="2600">
              <a:latin typeface="Trebuchet MS"/>
              <a:ea typeface="Trebuchet MS"/>
              <a:cs typeface="Trebuchet MS"/>
              <a:sym typeface="Trebuchet MS"/>
            </a:endParaRPr>
          </a:p>
          <a:p>
            <a:pPr marL="457200" lvl="0" indent="-393700" algn="l" rtl="0">
              <a:spcBef>
                <a:spcPts val="0"/>
              </a:spcBef>
              <a:spcAft>
                <a:spcPts val="0"/>
              </a:spcAft>
              <a:buSzPts val="2600"/>
              <a:buFont typeface="Trebuchet MS"/>
              <a:buChar char="-"/>
            </a:pPr>
            <a:r>
              <a:rPr lang="en-US" sz="2600">
                <a:latin typeface="Trebuchet MS"/>
                <a:ea typeface="Trebuchet MS"/>
                <a:cs typeface="Trebuchet MS"/>
                <a:sym typeface="Trebuchet MS"/>
              </a:rPr>
              <a:t>quickly test different configurations</a:t>
            </a:r>
            <a:endParaRPr sz="2600">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a:p>
            <a:pPr marL="0" lvl="0" indent="0" algn="l" rtl="0">
              <a:spcBef>
                <a:spcPts val="0"/>
              </a:spcBef>
              <a:spcAft>
                <a:spcPts val="0"/>
              </a:spcAft>
              <a:buNone/>
            </a:pPr>
            <a:r>
              <a:rPr lang="en-US" sz="2600">
                <a:latin typeface="Trebuchet MS"/>
                <a:ea typeface="Trebuchet MS"/>
                <a:cs typeface="Trebuchet MS"/>
                <a:sym typeface="Trebuchet MS"/>
              </a:rPr>
              <a:t>Snort has command-line utility to make it </a:t>
            </a:r>
            <a:r>
              <a:rPr lang="en-US" sz="2600">
                <a:solidFill>
                  <a:srgbClr val="38761D"/>
                </a:solidFill>
                <a:latin typeface="Trebuchet MS"/>
                <a:ea typeface="Trebuchet MS"/>
                <a:cs typeface="Trebuchet MS"/>
                <a:sym typeface="Trebuchet MS"/>
              </a:rPr>
              <a:t>easy</a:t>
            </a:r>
            <a:endParaRPr sz="2600">
              <a:solidFill>
                <a:srgbClr val="38761D"/>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3" name="Google Shape;243;p32"/>
          <p:cNvSpPr txBox="1"/>
          <p:nvPr/>
        </p:nvSpPr>
        <p:spPr>
          <a:xfrm>
            <a:off x="0" y="1131775"/>
            <a:ext cx="9144000" cy="55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0">
              <a:solidFill>
                <a:srgbClr val="FF0000"/>
              </a:solidFill>
            </a:endParaRPr>
          </a:p>
          <a:p>
            <a:pPr marL="0" lvl="0" indent="457200" algn="ctr" rtl="0">
              <a:spcBef>
                <a:spcPts val="0"/>
              </a:spcBef>
              <a:spcAft>
                <a:spcPts val="0"/>
              </a:spcAft>
              <a:buNone/>
            </a:pPr>
            <a:r>
              <a:rPr lang="en-US" sz="8000">
                <a:solidFill>
                  <a:srgbClr val="FF0000"/>
                </a:solidFill>
              </a:rPr>
              <a:t>[</a:t>
            </a:r>
            <a:r>
              <a:rPr lang="en-US" sz="8000" u="sng">
                <a:solidFill>
                  <a:srgbClr val="FF0000"/>
                </a:solidFill>
              </a:rPr>
              <a:t>Instructor Demo</a:t>
            </a:r>
            <a:r>
              <a:rPr lang="en-US" sz="8000">
                <a:solidFill>
                  <a:srgbClr val="FF0000"/>
                </a:solidFill>
              </a:rPr>
              <a:t>]</a:t>
            </a:r>
            <a:endParaRPr sz="8000">
              <a:solidFill>
                <a:srgbClr val="FF0000"/>
              </a:solidFill>
            </a:endParaRPr>
          </a:p>
          <a:p>
            <a:pPr marL="0" lvl="0" indent="0" algn="ctr" rtl="0">
              <a:spcBef>
                <a:spcPts val="0"/>
              </a:spcBef>
              <a:spcAft>
                <a:spcPts val="0"/>
              </a:spcAft>
              <a:buNone/>
            </a:pPr>
            <a:endParaRPr sz="8000">
              <a:solidFill>
                <a:srgbClr val="FF0000"/>
              </a:solidFill>
            </a:endParaRPr>
          </a:p>
          <a:p>
            <a:pPr marL="0" lvl="0" indent="0" algn="l" rtl="0">
              <a:spcBef>
                <a:spcPts val="0"/>
              </a:spcBef>
              <a:spcAft>
                <a:spcPts val="0"/>
              </a:spcAft>
              <a:buNone/>
            </a:pP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body" idx="1"/>
          </p:nvPr>
        </p:nvSpPr>
        <p:spPr>
          <a:xfrm>
            <a:off x="152400" y="751650"/>
            <a:ext cx="9144000" cy="5655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b="1">
                <a:solidFill>
                  <a:srgbClr val="24292E"/>
                </a:solidFill>
              </a:rPr>
              <a:t>In this exercise, you will:</a:t>
            </a:r>
            <a:endParaRPr sz="1200" b="1">
              <a:solidFill>
                <a:srgbClr val="24292E"/>
              </a:solidFill>
            </a:endParaRPr>
          </a:p>
          <a:p>
            <a:pPr marL="457200" lvl="0" indent="-304800" algn="l" rtl="0">
              <a:lnSpc>
                <a:spcPct val="115000"/>
              </a:lnSpc>
              <a:spcBef>
                <a:spcPts val="1200"/>
              </a:spcBef>
              <a:spcAft>
                <a:spcPts val="0"/>
              </a:spcAft>
              <a:buClr>
                <a:srgbClr val="24292E"/>
              </a:buClr>
              <a:buSzPts val="1200"/>
              <a:buChar char="●"/>
            </a:pPr>
            <a:r>
              <a:rPr lang="en-US" sz="1200" b="1">
                <a:solidFill>
                  <a:srgbClr val="24292E"/>
                </a:solidFill>
              </a:rPr>
              <a:t>Launch Snort on your Linux machine</a:t>
            </a:r>
            <a:endParaRPr sz="1200" b="1">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b="1">
                <a:solidFill>
                  <a:srgbClr val="24292E"/>
                </a:solidFill>
              </a:rPr>
              <a:t>Inspect the alerts and logs it generates</a:t>
            </a:r>
            <a:endParaRPr sz="1200" b="1">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b="1">
                <a:solidFill>
                  <a:srgbClr val="24292E"/>
                </a:solidFill>
              </a:rPr>
              <a:t>Identify which rule(s) were triggered</a:t>
            </a:r>
            <a:endParaRPr sz="1200" b="1">
              <a:solidFill>
                <a:srgbClr val="24292E"/>
              </a:solidFill>
            </a:endParaRPr>
          </a:p>
          <a:p>
            <a:pPr marL="0" lvl="0" indent="0" algn="l" rtl="0">
              <a:lnSpc>
                <a:spcPct val="114000"/>
              </a:lnSpc>
              <a:spcBef>
                <a:spcPts val="1200"/>
              </a:spcBef>
              <a:spcAft>
                <a:spcPts val="0"/>
              </a:spcAft>
              <a:buNone/>
            </a:pPr>
            <a:r>
              <a:rPr lang="en-US" sz="1200" b="1">
                <a:solidFill>
                  <a:srgbClr val="24292E"/>
                </a:solidFill>
              </a:rPr>
              <a:t>Instructions: </a:t>
            </a:r>
            <a:endParaRPr sz="1200" b="1">
              <a:solidFill>
                <a:srgbClr val="24292E"/>
              </a:solidFill>
            </a:endParaRPr>
          </a:p>
          <a:p>
            <a:pPr marL="0" lvl="0" indent="0" algn="l" rtl="0">
              <a:lnSpc>
                <a:spcPct val="113000"/>
              </a:lnSpc>
              <a:spcBef>
                <a:spcPts val="300"/>
              </a:spcBef>
              <a:spcAft>
                <a:spcPts val="0"/>
              </a:spcAft>
              <a:buClr>
                <a:schemeClr val="dk1"/>
              </a:buClr>
              <a:buSzPts val="1100"/>
              <a:buFont typeface="Arial"/>
              <a:buNone/>
            </a:pPr>
            <a:r>
              <a:rPr lang="en-US" sz="1200" b="1">
                <a:solidFill>
                  <a:srgbClr val="24292E"/>
                </a:solidFill>
              </a:rPr>
              <a:t>Starting Snort</a:t>
            </a:r>
            <a:endParaRPr sz="1200" b="1">
              <a:solidFill>
                <a:srgbClr val="24292E"/>
              </a:solidFill>
            </a:endParaRPr>
          </a:p>
          <a:p>
            <a:pPr marL="457200" lvl="0" indent="-304800" algn="l" rtl="0">
              <a:lnSpc>
                <a:spcPct val="113000"/>
              </a:lnSpc>
              <a:spcBef>
                <a:spcPts val="100"/>
              </a:spcBef>
              <a:spcAft>
                <a:spcPts val="0"/>
              </a:spcAft>
              <a:buClr>
                <a:srgbClr val="24292E"/>
              </a:buClr>
              <a:buSzPts val="1200"/>
              <a:buChar char="●"/>
            </a:pPr>
            <a:r>
              <a:rPr lang="en-US" sz="1200">
                <a:solidFill>
                  <a:srgbClr val="24292E"/>
                </a:solidFill>
              </a:rPr>
              <a:t>Begin by launching Snort in packet-capture mode. Be sure to enable verbose mode, and pass the correct path to </a:t>
            </a:r>
            <a:r>
              <a:rPr lang="en-US" sz="1000">
                <a:solidFill>
                  <a:srgbClr val="24292E"/>
                </a:solidFill>
                <a:latin typeface="Courier"/>
                <a:ea typeface="Courier"/>
                <a:cs typeface="Courier"/>
                <a:sym typeface="Courier"/>
              </a:rPr>
              <a:t>snort.conf</a:t>
            </a:r>
            <a:r>
              <a:rPr lang="en-US" sz="1200">
                <a:solidFill>
                  <a:srgbClr val="24292E"/>
                </a:solidFill>
              </a:rPr>
              <a:t>.</a:t>
            </a:r>
            <a:endParaRPr sz="1200">
              <a:solidFill>
                <a:srgbClr val="24292E"/>
              </a:solidFill>
            </a:endParaRPr>
          </a:p>
          <a:p>
            <a:pPr marL="457200" lvl="0" indent="-304800" algn="l" rtl="0">
              <a:lnSpc>
                <a:spcPct val="115000"/>
              </a:lnSpc>
              <a:spcBef>
                <a:spcPts val="100"/>
              </a:spcBef>
              <a:spcAft>
                <a:spcPts val="0"/>
              </a:spcAft>
              <a:buClr>
                <a:srgbClr val="24292E"/>
              </a:buClr>
              <a:buSzPts val="1200"/>
              <a:buChar char="●"/>
            </a:pPr>
            <a:r>
              <a:rPr lang="en-US" sz="1200">
                <a:solidFill>
                  <a:srgbClr val="24292E"/>
                </a:solidFill>
              </a:rPr>
              <a:t>Watch the packet capture to verify that you're logging traffic. Then, stop Snort with </a:t>
            </a:r>
            <a:r>
              <a:rPr lang="en-US" sz="1000">
                <a:solidFill>
                  <a:srgbClr val="24292E"/>
                </a:solidFill>
                <a:latin typeface="Courier"/>
                <a:ea typeface="Courier"/>
                <a:cs typeface="Courier"/>
                <a:sym typeface="Courier"/>
              </a:rPr>
              <a:t>Ctrl + C</a:t>
            </a:r>
            <a:r>
              <a:rPr lang="en-US" sz="1200">
                <a:solidFill>
                  <a:srgbClr val="24292E"/>
                </a:solidFill>
              </a:rPr>
              <a:t>.</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Run: </a:t>
            </a:r>
            <a:r>
              <a:rPr lang="en-US" sz="1000">
                <a:solidFill>
                  <a:srgbClr val="24292E"/>
                </a:solidFill>
                <a:latin typeface="Courier"/>
                <a:ea typeface="Courier"/>
                <a:cs typeface="Courier"/>
                <a:sym typeface="Courier"/>
              </a:rPr>
              <a:t>snort --help | less</a:t>
            </a:r>
            <a:r>
              <a:rPr lang="en-US" sz="1200">
                <a:solidFill>
                  <a:srgbClr val="24292E"/>
                </a:solidFill>
              </a:rPr>
              <a:t>. Find out what the </a:t>
            </a:r>
            <a:r>
              <a:rPr lang="en-US" sz="1000">
                <a:solidFill>
                  <a:srgbClr val="24292E"/>
                </a:solidFill>
                <a:latin typeface="Courier"/>
                <a:ea typeface="Courier"/>
                <a:cs typeface="Courier"/>
                <a:sym typeface="Courier"/>
              </a:rPr>
              <a:t>-q</a:t>
            </a:r>
            <a:r>
              <a:rPr lang="en-US" sz="1200">
                <a:solidFill>
                  <a:srgbClr val="24292E"/>
                </a:solidFill>
              </a:rPr>
              <a:t> flag does.</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Restart Snort, but pass the </a:t>
            </a:r>
            <a:r>
              <a:rPr lang="en-US" sz="1000">
                <a:solidFill>
                  <a:srgbClr val="24292E"/>
                </a:solidFill>
                <a:latin typeface="Courier"/>
                <a:ea typeface="Courier"/>
                <a:cs typeface="Courier"/>
                <a:sym typeface="Courier"/>
              </a:rPr>
              <a:t>-q</a:t>
            </a:r>
            <a:r>
              <a:rPr lang="en-US" sz="1200">
                <a:solidFill>
                  <a:srgbClr val="24292E"/>
                </a:solidFill>
              </a:rPr>
              <a:t> flag, and </a:t>
            </a:r>
            <a:r>
              <a:rPr lang="en-US" sz="1200" i="1">
                <a:solidFill>
                  <a:srgbClr val="24292E"/>
                </a:solidFill>
              </a:rPr>
              <a:t>not</a:t>
            </a:r>
            <a:r>
              <a:rPr lang="en-US" sz="1200">
                <a:solidFill>
                  <a:srgbClr val="24292E"/>
                </a:solidFill>
              </a:rPr>
              <a:t> the </a:t>
            </a:r>
            <a:r>
              <a:rPr lang="en-US" sz="1000">
                <a:solidFill>
                  <a:srgbClr val="24292E"/>
                </a:solidFill>
                <a:latin typeface="Courier"/>
                <a:ea typeface="Courier"/>
                <a:cs typeface="Courier"/>
                <a:sym typeface="Courier"/>
              </a:rPr>
              <a:t>-v</a:t>
            </a:r>
            <a:r>
              <a:rPr lang="en-US" sz="1200">
                <a:solidFill>
                  <a:srgbClr val="24292E"/>
                </a:solidFill>
              </a:rPr>
              <a:t> flag. Note what happens. Then, stop Snort.</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Find out how to enable "full Alerts".</a:t>
            </a:r>
            <a:endParaRPr sz="1200">
              <a:solidFill>
                <a:srgbClr val="24292E"/>
              </a:solidFill>
            </a:endParaRPr>
          </a:p>
          <a:p>
            <a:pPr marL="914400" lvl="1" indent="-304800" algn="l" rtl="0">
              <a:lnSpc>
                <a:spcPct val="115000"/>
              </a:lnSpc>
              <a:spcBef>
                <a:spcPts val="0"/>
              </a:spcBef>
              <a:spcAft>
                <a:spcPts val="0"/>
              </a:spcAft>
              <a:buClr>
                <a:srgbClr val="24292E"/>
              </a:buClr>
              <a:buSzPts val="1200"/>
              <a:buFont typeface="Arial"/>
              <a:buChar char="○"/>
            </a:pPr>
            <a:r>
              <a:rPr lang="en-US" sz="1200">
                <a:solidFill>
                  <a:srgbClr val="24292E"/>
                </a:solidFill>
              </a:rPr>
              <a:t>Hint: Refer to the Snort documentation at: </a:t>
            </a:r>
            <a:r>
              <a:rPr lang="en-US" sz="1200" u="sng">
                <a:solidFill>
                  <a:srgbClr val="0366D6"/>
                </a:solidFill>
                <a:hlinkClick r:id="rId3"/>
              </a:rPr>
              <a:t>http://books.gigatux.nl/mirror/snortids/0596006616/snortids-CHP-3-SECT-3.html</a:t>
            </a:r>
            <a:endParaRPr sz="1200" u="sng">
              <a:solidFill>
                <a:srgbClr val="0366D6"/>
              </a:solidFill>
              <a:hlinkClick r:id="rId3"/>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Launch Snort in quiet mode with full alerts, and put it in the background with </a:t>
            </a:r>
            <a:r>
              <a:rPr lang="en-US" sz="1000">
                <a:solidFill>
                  <a:srgbClr val="24292E"/>
                </a:solidFill>
                <a:latin typeface="Courier"/>
                <a:ea typeface="Courier"/>
                <a:cs typeface="Courier"/>
                <a:sym typeface="Courier"/>
              </a:rPr>
              <a:t>&amp;</a:t>
            </a:r>
            <a:r>
              <a:rPr lang="en-US" sz="1200">
                <a:solidFill>
                  <a:srgbClr val="24292E"/>
                </a:solidFill>
              </a:rPr>
              <a:t>. Run </a:t>
            </a:r>
            <a:r>
              <a:rPr lang="en-US" sz="1000">
                <a:solidFill>
                  <a:srgbClr val="24292E"/>
                </a:solidFill>
                <a:latin typeface="Courier"/>
                <a:ea typeface="Courier"/>
                <a:cs typeface="Courier"/>
                <a:sym typeface="Courier"/>
              </a:rPr>
              <a:t>ps</a:t>
            </a:r>
            <a:r>
              <a:rPr lang="en-US" sz="1200">
                <a:solidFill>
                  <a:srgbClr val="24292E"/>
                </a:solidFill>
              </a:rPr>
              <a:t> to ensure that Snort is running.</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Move to </a:t>
            </a:r>
            <a:r>
              <a:rPr lang="en-US" sz="1000">
                <a:solidFill>
                  <a:srgbClr val="24292E"/>
                </a:solidFill>
                <a:latin typeface="Courier"/>
                <a:ea typeface="Courier"/>
                <a:cs typeface="Courier"/>
                <a:sym typeface="Courier"/>
              </a:rPr>
              <a:t>/var/log/snort</a:t>
            </a:r>
            <a:r>
              <a:rPr lang="en-US" sz="1200">
                <a:solidFill>
                  <a:srgbClr val="24292E"/>
                </a:solidFill>
              </a:rPr>
              <a:t>. Check how many lines are in </a:t>
            </a:r>
            <a:r>
              <a:rPr lang="en-US" sz="1000">
                <a:solidFill>
                  <a:srgbClr val="24292E"/>
                </a:solidFill>
                <a:latin typeface="Courier"/>
                <a:ea typeface="Courier"/>
                <a:cs typeface="Courier"/>
                <a:sym typeface="Courier"/>
              </a:rPr>
              <a:t>alert</a:t>
            </a:r>
            <a:r>
              <a:rPr lang="en-US" sz="1200">
                <a:solidFill>
                  <a:srgbClr val="24292E"/>
                </a:solidFill>
              </a:rPr>
              <a:t> twice in a row, and note what you see.</a:t>
            </a:r>
            <a:endParaRPr sz="1200">
              <a:solidFill>
                <a:srgbClr val="24292E"/>
              </a:solidFill>
            </a:endParaRPr>
          </a:p>
          <a:p>
            <a:pPr marL="914400" lvl="1" indent="-304800" algn="l" rtl="0">
              <a:lnSpc>
                <a:spcPct val="115000"/>
              </a:lnSpc>
              <a:spcBef>
                <a:spcPts val="0"/>
              </a:spcBef>
              <a:spcAft>
                <a:spcPts val="0"/>
              </a:spcAft>
              <a:buClr>
                <a:srgbClr val="24292E"/>
              </a:buClr>
              <a:buSzPts val="1200"/>
              <a:buFont typeface="Arial"/>
              <a:buChar char="○"/>
            </a:pPr>
            <a:r>
              <a:rPr lang="en-US" sz="1200">
                <a:solidFill>
                  <a:srgbClr val="24292E"/>
                </a:solidFill>
              </a:rPr>
              <a:t>Hint: Use </a:t>
            </a:r>
            <a:r>
              <a:rPr lang="en-US" sz="1000">
                <a:solidFill>
                  <a:srgbClr val="24292E"/>
                </a:solidFill>
                <a:latin typeface="Courier"/>
                <a:ea typeface="Courier"/>
                <a:cs typeface="Courier"/>
                <a:sym typeface="Courier"/>
              </a:rPr>
              <a:t>wc -l</a:t>
            </a:r>
            <a:r>
              <a:rPr lang="en-US" sz="1200">
                <a:solidFill>
                  <a:srgbClr val="24292E"/>
                </a:solidFill>
              </a:rPr>
              <a:t>.</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Run: </a:t>
            </a:r>
            <a:r>
              <a:rPr lang="en-US" sz="1000">
                <a:solidFill>
                  <a:srgbClr val="24292E"/>
                </a:solidFill>
                <a:latin typeface="Courier"/>
                <a:ea typeface="Courier"/>
                <a:cs typeface="Courier"/>
                <a:sym typeface="Courier"/>
              </a:rPr>
              <a:t>head alert</a:t>
            </a:r>
            <a:r>
              <a:rPr lang="en-US" sz="1200">
                <a:solidFill>
                  <a:srgbClr val="24292E"/>
                </a:solidFill>
              </a:rPr>
              <a:t>. Which two alerts were logged when you first ran Snort?</a:t>
            </a:r>
            <a:endParaRPr sz="1200">
              <a:solidFill>
                <a:srgbClr val="24292E"/>
              </a:solidFill>
            </a:endParaRPr>
          </a:p>
          <a:p>
            <a:pPr marL="457200" lvl="0" indent="-304800" algn="l" rtl="0">
              <a:lnSpc>
                <a:spcPct val="114000"/>
              </a:lnSpc>
              <a:spcBef>
                <a:spcPts val="100"/>
              </a:spcBef>
              <a:spcAft>
                <a:spcPts val="0"/>
              </a:spcAft>
              <a:buClr>
                <a:srgbClr val="24292E"/>
              </a:buClr>
              <a:buSzPts val="1200"/>
              <a:buChar char="●"/>
            </a:pPr>
            <a:r>
              <a:rPr lang="en-US" sz="1200">
                <a:solidFill>
                  <a:srgbClr val="24292E"/>
                </a:solidFill>
              </a:rPr>
              <a:t>Run: </a:t>
            </a:r>
            <a:r>
              <a:rPr lang="en-US" sz="1000">
                <a:solidFill>
                  <a:srgbClr val="24292E"/>
                </a:solidFill>
                <a:latin typeface="Courier"/>
                <a:ea typeface="Courier"/>
                <a:cs typeface="Courier"/>
                <a:sym typeface="Courier"/>
              </a:rPr>
              <a:t>tail alert</a:t>
            </a:r>
            <a:r>
              <a:rPr lang="en-US" sz="1200">
                <a:solidFill>
                  <a:srgbClr val="24292E"/>
                </a:solidFill>
              </a:rPr>
              <a:t>. Which alert(s) was/were logged most recently?</a:t>
            </a:r>
            <a:endParaRPr sz="1200">
              <a:solidFill>
                <a:srgbClr val="24292E"/>
              </a:solidFill>
            </a:endParaRPr>
          </a:p>
          <a:p>
            <a:pPr marL="457200" lvl="0" indent="-304800" algn="l" rtl="0">
              <a:lnSpc>
                <a:spcPct val="114000"/>
              </a:lnSpc>
              <a:spcBef>
                <a:spcPts val="100"/>
              </a:spcBef>
              <a:spcAft>
                <a:spcPts val="0"/>
              </a:spcAft>
              <a:buClr>
                <a:srgbClr val="24292E"/>
              </a:buClr>
              <a:buSzPts val="1200"/>
              <a:buChar char="●"/>
            </a:pPr>
            <a:r>
              <a:rPr lang="en-US" sz="1200">
                <a:solidFill>
                  <a:srgbClr val="24292E"/>
                </a:solidFill>
              </a:rPr>
              <a:t>Which IP addresses did Snort log traffic to/from?</a:t>
            </a:r>
            <a:endParaRPr sz="1200">
              <a:solidFill>
                <a:srgbClr val="24292E"/>
              </a:solidFill>
            </a:endParaRPr>
          </a:p>
          <a:p>
            <a:pPr marL="0" marR="38100" lvl="0" indent="0" algn="l" rtl="0">
              <a:lnSpc>
                <a:spcPct val="114000"/>
              </a:lnSpc>
              <a:spcBef>
                <a:spcPts val="100"/>
              </a:spcBef>
              <a:spcAft>
                <a:spcPts val="0"/>
              </a:spcAft>
              <a:buClr>
                <a:schemeClr val="dk1"/>
              </a:buClr>
              <a:buSzPts val="1100"/>
              <a:buFont typeface="Arial"/>
              <a:buNone/>
            </a:pPr>
            <a:r>
              <a:rPr lang="en-US" sz="1200" b="1">
                <a:solidFill>
                  <a:srgbClr val="24292E"/>
                </a:solidFill>
              </a:rPr>
              <a:t>Finding Rules</a:t>
            </a:r>
            <a:endParaRPr sz="1200" b="1">
              <a:solidFill>
                <a:srgbClr val="24292E"/>
              </a:solidFill>
            </a:endParaRPr>
          </a:p>
          <a:p>
            <a:pPr marL="457200" lvl="0" indent="-304800" algn="l" rtl="0">
              <a:lnSpc>
                <a:spcPct val="114000"/>
              </a:lnSpc>
              <a:spcBef>
                <a:spcPts val="100"/>
              </a:spcBef>
              <a:spcAft>
                <a:spcPts val="0"/>
              </a:spcAft>
              <a:buClr>
                <a:srgbClr val="24292E"/>
              </a:buClr>
              <a:buSzPts val="1200"/>
              <a:buChar char="●"/>
            </a:pPr>
            <a:r>
              <a:rPr lang="en-US" sz="1200">
                <a:solidFill>
                  <a:srgbClr val="24292E"/>
                </a:solidFill>
              </a:rPr>
              <a:t>Move to </a:t>
            </a:r>
            <a:r>
              <a:rPr lang="en-US" sz="1000">
                <a:solidFill>
                  <a:srgbClr val="24292E"/>
                </a:solidFill>
                <a:latin typeface="Courier"/>
                <a:ea typeface="Courier"/>
                <a:cs typeface="Courier"/>
                <a:sym typeface="Courier"/>
              </a:rPr>
              <a:t>/etc/snort/rules</a:t>
            </a:r>
            <a:r>
              <a:rPr lang="en-US" sz="1200">
                <a:solidFill>
                  <a:srgbClr val="24292E"/>
                </a:solidFill>
              </a:rPr>
              <a:t>.</a:t>
            </a:r>
            <a:endParaRPr sz="1200">
              <a:solidFill>
                <a:srgbClr val="24292E"/>
              </a:solidFill>
            </a:endParaRPr>
          </a:p>
          <a:p>
            <a:pPr marL="457200" lvl="0" indent="-304800" algn="l" rtl="0">
              <a:lnSpc>
                <a:spcPct val="115000"/>
              </a:lnSpc>
              <a:spcBef>
                <a:spcPts val="100"/>
              </a:spcBef>
              <a:spcAft>
                <a:spcPts val="0"/>
              </a:spcAft>
              <a:buClr>
                <a:srgbClr val="24292E"/>
              </a:buClr>
              <a:buSzPts val="1200"/>
              <a:buChar char="●"/>
            </a:pPr>
            <a:r>
              <a:rPr lang="en-US" sz="1200">
                <a:solidFill>
                  <a:srgbClr val="24292E"/>
                </a:solidFill>
              </a:rPr>
              <a:t>Find out which rules fired the alerts in </a:t>
            </a:r>
            <a:r>
              <a:rPr lang="en-US" sz="1000">
                <a:solidFill>
                  <a:srgbClr val="24292E"/>
                </a:solidFill>
                <a:latin typeface="Courier"/>
                <a:ea typeface="Courier"/>
                <a:cs typeface="Courier"/>
                <a:sym typeface="Courier"/>
              </a:rPr>
              <a:t>/var/log/snort/alert</a:t>
            </a:r>
            <a:r>
              <a:rPr lang="en-US" sz="1200">
                <a:solidFill>
                  <a:srgbClr val="24292E"/>
                </a:solidFill>
              </a:rPr>
              <a:t>.</a:t>
            </a:r>
            <a:endParaRPr sz="1200">
              <a:solidFill>
                <a:srgbClr val="24292E"/>
              </a:solidFill>
            </a:endParaRPr>
          </a:p>
          <a:p>
            <a:pPr marL="914400" lvl="1" indent="-304800" algn="l" rtl="0">
              <a:lnSpc>
                <a:spcPct val="115000"/>
              </a:lnSpc>
              <a:spcBef>
                <a:spcPts val="0"/>
              </a:spcBef>
              <a:spcAft>
                <a:spcPts val="0"/>
              </a:spcAft>
              <a:buClr>
                <a:srgbClr val="24292E"/>
              </a:buClr>
              <a:buSzPts val="1200"/>
              <a:buFont typeface="Arial"/>
              <a:buChar char="○"/>
            </a:pPr>
            <a:r>
              <a:rPr lang="en-US" sz="1200">
                <a:solidFill>
                  <a:srgbClr val="24292E"/>
                </a:solidFill>
              </a:rPr>
              <a:t>Hint: Use grep to search for the name/title of each alert in </a:t>
            </a:r>
            <a:r>
              <a:rPr lang="en-US" sz="1000">
                <a:solidFill>
                  <a:srgbClr val="24292E"/>
                </a:solidFill>
                <a:latin typeface="Courier"/>
                <a:ea typeface="Courier"/>
                <a:cs typeface="Courier"/>
                <a:sym typeface="Courier"/>
              </a:rPr>
              <a:t>community.rules. Write down the </a:t>
            </a:r>
            <a:r>
              <a:rPr lang="en-US" sz="1200">
                <a:solidFill>
                  <a:srgbClr val="24292E"/>
                </a:solidFill>
              </a:rPr>
              <a:t>sid</a:t>
            </a:r>
            <a:r>
              <a:rPr lang="en-US" sz="1000">
                <a:solidFill>
                  <a:srgbClr val="24292E"/>
                </a:solidFill>
                <a:latin typeface="Courier"/>
                <a:ea typeface="Courier"/>
                <a:cs typeface="Courier"/>
                <a:sym typeface="Courier"/>
              </a:rPr>
              <a:t>of each rule that pops up. You'll find this at the very end of the rule definition, before</a:t>
            </a:r>
            <a:r>
              <a:rPr lang="en-US" sz="1200">
                <a:solidFill>
                  <a:srgbClr val="24292E"/>
                </a:solidFill>
              </a:rPr>
              <a:t>rev`.</a:t>
            </a:r>
            <a:endParaRPr sz="1200">
              <a:solidFill>
                <a:srgbClr val="24292E"/>
              </a:solidFill>
            </a:endParaRPr>
          </a:p>
          <a:p>
            <a:pPr marL="0" lvl="0" indent="0" algn="l" rtl="0">
              <a:lnSpc>
                <a:spcPct val="115000"/>
              </a:lnSpc>
              <a:spcBef>
                <a:spcPts val="300"/>
              </a:spcBef>
              <a:spcAft>
                <a:spcPts val="0"/>
              </a:spcAft>
              <a:buNone/>
            </a:pPr>
            <a:endParaRPr sz="1200" b="1">
              <a:solidFill>
                <a:srgbClr val="24292E"/>
              </a:solidFill>
            </a:endParaRPr>
          </a:p>
          <a:p>
            <a:pPr marL="0" lvl="0" indent="0" algn="l" rtl="0">
              <a:lnSpc>
                <a:spcPct val="100000"/>
              </a:lnSpc>
              <a:spcBef>
                <a:spcPts val="1200"/>
              </a:spcBef>
              <a:spcAft>
                <a:spcPts val="0"/>
              </a:spcAft>
              <a:buNone/>
            </a:pPr>
            <a:endParaRPr sz="1200">
              <a:solidFill>
                <a:srgbClr val="24292E"/>
              </a:solidFill>
            </a:endParaRPr>
          </a:p>
          <a:p>
            <a:pPr marL="0" lvl="0" indent="0" algn="l" rtl="0">
              <a:lnSpc>
                <a:spcPct val="100000"/>
              </a:lnSpc>
              <a:spcBef>
                <a:spcPts val="1200"/>
              </a:spcBef>
              <a:spcAft>
                <a:spcPts val="0"/>
              </a:spcAft>
              <a:buClr>
                <a:schemeClr val="dk1"/>
              </a:buClr>
              <a:buSzPts val="1100"/>
              <a:buFont typeface="Arial"/>
              <a:buNone/>
            </a:pP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00000"/>
              </a:lnSpc>
              <a:spcBef>
                <a:spcPts val="1000"/>
              </a:spcBef>
              <a:spcAft>
                <a:spcPts val="0"/>
              </a:spcAft>
              <a:buNone/>
            </a:pPr>
            <a:endParaRPr sz="1200">
              <a:solidFill>
                <a:srgbClr val="24292E"/>
              </a:solidFill>
              <a:highlight>
                <a:srgbClr val="FFFFFF"/>
              </a:highlight>
            </a:endParaRPr>
          </a:p>
        </p:txBody>
      </p:sp>
      <p:sp>
        <p:nvSpPr>
          <p:cNvPr id="250" name="Google Shape;250;p33"/>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Running Snort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Snort Rules In-Depth</a:t>
            </a:r>
            <a:endParaRPr/>
          </a:p>
        </p:txBody>
      </p:sp>
      <p:sp>
        <p:nvSpPr>
          <p:cNvPr id="257" name="Google Shape;257;p34"/>
          <p:cNvSpPr txBox="1"/>
          <p:nvPr/>
        </p:nvSpPr>
        <p:spPr>
          <a:xfrm>
            <a:off x="304800" y="889250"/>
            <a:ext cx="8682000" cy="53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990000"/>
                </a:solidFill>
                <a:latin typeface="Trebuchet MS"/>
                <a:ea typeface="Trebuchet MS"/>
                <a:cs typeface="Trebuchet MS"/>
                <a:sym typeface="Trebuchet MS"/>
              </a:rPr>
              <a:t>As you saw in the last exercise, rules can get pretty complicated…</a:t>
            </a:r>
            <a:endParaRPr sz="1800" b="1">
              <a:solidFill>
                <a:srgbClr val="990000"/>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Like this PROTOCOL-ICMP Ping Unix rule:</a:t>
            </a:r>
            <a:endParaRPr sz="1800">
              <a:latin typeface="Trebuchet MS"/>
              <a:ea typeface="Trebuchet MS"/>
              <a:cs typeface="Trebuchet MS"/>
              <a:sym typeface="Trebuchet MS"/>
            </a:endParaRPr>
          </a:p>
          <a:p>
            <a:pPr marL="0" lvl="0" indent="0" algn="l" rtl="0">
              <a:spcBef>
                <a:spcPts val="0"/>
              </a:spcBef>
              <a:spcAft>
                <a:spcPts val="0"/>
              </a:spcAft>
              <a:buNone/>
            </a:pPr>
            <a:endParaRPr sz="1000">
              <a:solidFill>
                <a:srgbClr val="24292E"/>
              </a:solidFill>
              <a:latin typeface="Courier"/>
              <a:ea typeface="Courier"/>
              <a:cs typeface="Courier"/>
              <a:sym typeface="Courier"/>
            </a:endParaRPr>
          </a:p>
          <a:p>
            <a:pPr marL="0" lvl="0" indent="0" algn="l" rtl="0">
              <a:spcBef>
                <a:spcPts val="0"/>
              </a:spcBef>
              <a:spcAft>
                <a:spcPts val="0"/>
              </a:spcAft>
              <a:buNone/>
            </a:pPr>
            <a:endParaRPr sz="1200">
              <a:solidFill>
                <a:srgbClr val="24292E"/>
              </a:solidFill>
              <a:latin typeface="Courier"/>
              <a:ea typeface="Courier"/>
              <a:cs typeface="Courier"/>
              <a:sym typeface="Courier"/>
            </a:endParaRPr>
          </a:p>
          <a:p>
            <a:pPr marL="0" lvl="0" indent="0" algn="l" rtl="0">
              <a:spcBef>
                <a:spcPts val="0"/>
              </a:spcBef>
              <a:spcAft>
                <a:spcPts val="0"/>
              </a:spcAft>
              <a:buNone/>
            </a:pPr>
            <a:r>
              <a:rPr lang="en-US" sz="1200">
                <a:solidFill>
                  <a:srgbClr val="24292E"/>
                </a:solidFill>
                <a:highlight>
                  <a:srgbClr val="EFEFEF"/>
                </a:highlight>
                <a:latin typeface="Courier"/>
                <a:ea typeface="Courier"/>
                <a:cs typeface="Courier"/>
                <a:sym typeface="Courier"/>
              </a:rPr>
              <a:t>alert icmp $EXTERNAL_NET any -&gt; $HOME_NET any (msg:"PROTOCOL-ICMP PING Unix"; itype:8; content:"|10 11 12 13 14 15 16 17 18 19 1A 1B 1C 1D 1E 1F|"; depth:32; metadata:ruleset community; classtype:misc-activity; sid:366; rev:11;)</a:t>
            </a: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8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r>
              <a:rPr lang="en-US" sz="1800" b="1">
                <a:solidFill>
                  <a:srgbClr val="38761D"/>
                </a:solidFill>
                <a:latin typeface="Trebuchet MS"/>
                <a:ea typeface="Trebuchet MS"/>
                <a:cs typeface="Trebuchet MS"/>
                <a:sym typeface="Trebuchet MS"/>
              </a:rPr>
              <a:t>But we can simplify it by breaking it down into distinct components: </a:t>
            </a:r>
            <a:endParaRPr sz="1800" b="1">
              <a:solidFill>
                <a:srgbClr val="38761D"/>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24292E"/>
              </a:solidFill>
              <a:latin typeface="Trebuchet MS"/>
              <a:ea typeface="Trebuchet MS"/>
              <a:cs typeface="Trebuchet MS"/>
              <a:sym typeface="Trebuchet MS"/>
            </a:endParaRPr>
          </a:p>
          <a:p>
            <a:pPr marL="457200" lvl="0" indent="-330200" algn="l" rtl="0">
              <a:spcBef>
                <a:spcPts val="0"/>
              </a:spcBef>
              <a:spcAft>
                <a:spcPts val="0"/>
              </a:spcAft>
              <a:buClr>
                <a:srgbClr val="24292E"/>
              </a:buClr>
              <a:buSzPts val="1600"/>
              <a:buFont typeface="Trebuchet MS"/>
              <a:buChar char="-"/>
            </a:pPr>
            <a:r>
              <a:rPr lang="en-US" sz="1600" b="1" u="sng">
                <a:solidFill>
                  <a:srgbClr val="24292E"/>
                </a:solidFill>
                <a:latin typeface="Trebuchet MS"/>
                <a:ea typeface="Trebuchet MS"/>
                <a:cs typeface="Trebuchet MS"/>
                <a:sym typeface="Trebuchet MS"/>
              </a:rPr>
              <a:t>Action</a:t>
            </a:r>
            <a:r>
              <a:rPr lang="en-US" sz="1600">
                <a:solidFill>
                  <a:srgbClr val="24292E"/>
                </a:solidFill>
                <a:latin typeface="Trebuchet MS"/>
                <a:ea typeface="Trebuchet MS"/>
                <a:cs typeface="Trebuchet MS"/>
                <a:sym typeface="Trebuchet MS"/>
              </a:rPr>
              <a:t>: </a:t>
            </a:r>
            <a:r>
              <a:rPr lang="en-US" sz="1600">
                <a:solidFill>
                  <a:srgbClr val="24292E"/>
                </a:solidFill>
                <a:highlight>
                  <a:srgbClr val="FFFFFF"/>
                </a:highlight>
              </a:rPr>
              <a:t>This rule tells Snort to </a:t>
            </a:r>
            <a:r>
              <a:rPr lang="en-US" sz="1600">
                <a:solidFill>
                  <a:srgbClr val="24292E"/>
                </a:solidFill>
                <a:latin typeface="Courier"/>
                <a:ea typeface="Courier"/>
                <a:cs typeface="Courier"/>
                <a:sym typeface="Courier"/>
              </a:rPr>
              <a:t>alert</a:t>
            </a:r>
            <a:r>
              <a:rPr lang="en-US" sz="1600">
                <a:solidFill>
                  <a:srgbClr val="24292E"/>
                </a:solidFill>
                <a:highlight>
                  <a:srgbClr val="FFFFFF"/>
                </a:highlight>
              </a:rPr>
              <a:t> and log packets that trigger this rule.</a:t>
            </a:r>
            <a:endParaRPr sz="1600">
              <a:solidFill>
                <a:srgbClr val="24292E"/>
              </a:solidFill>
              <a:highlight>
                <a:srgbClr val="FFFFFF"/>
              </a:highlight>
            </a:endParaRPr>
          </a:p>
          <a:p>
            <a:pPr marL="0" lvl="0" indent="0" algn="l" rtl="0">
              <a:spcBef>
                <a:spcPts val="0"/>
              </a:spcBef>
              <a:spcAft>
                <a:spcPts val="0"/>
              </a:spcAft>
              <a:buNone/>
            </a:pPr>
            <a:endParaRPr sz="1600">
              <a:solidFill>
                <a:srgbClr val="24292E"/>
              </a:solidFill>
              <a:highlight>
                <a:srgbClr val="FFFFFF"/>
              </a:highlight>
            </a:endParaRPr>
          </a:p>
          <a:p>
            <a:pPr marL="457200" lvl="0" indent="-330200" algn="l" rtl="0">
              <a:spcBef>
                <a:spcPts val="0"/>
              </a:spcBef>
              <a:spcAft>
                <a:spcPts val="0"/>
              </a:spcAft>
              <a:buClr>
                <a:srgbClr val="24292E"/>
              </a:buClr>
              <a:buSzPts val="1600"/>
              <a:buFont typeface="Trebuchet MS"/>
              <a:buChar char="-"/>
            </a:pPr>
            <a:r>
              <a:rPr lang="en-US" sz="1600" b="1" u="sng">
                <a:solidFill>
                  <a:srgbClr val="24292E"/>
                </a:solidFill>
                <a:latin typeface="Trebuchet MS"/>
                <a:ea typeface="Trebuchet MS"/>
                <a:cs typeface="Trebuchet MS"/>
                <a:sym typeface="Trebuchet MS"/>
              </a:rPr>
              <a:t>Protocol</a:t>
            </a:r>
            <a:r>
              <a:rPr lang="en-US" sz="1600">
                <a:solidFill>
                  <a:srgbClr val="24292E"/>
                </a:solidFill>
                <a:latin typeface="Trebuchet MS"/>
                <a:ea typeface="Trebuchet MS"/>
                <a:cs typeface="Trebuchet MS"/>
                <a:sym typeface="Trebuchet MS"/>
              </a:rPr>
              <a:t>: </a:t>
            </a:r>
            <a:r>
              <a:rPr lang="en-US" sz="1600">
                <a:solidFill>
                  <a:srgbClr val="24292E"/>
                </a:solidFill>
                <a:latin typeface="Courier"/>
                <a:ea typeface="Courier"/>
                <a:cs typeface="Courier"/>
                <a:sym typeface="Courier"/>
              </a:rPr>
              <a:t>icmp</a:t>
            </a:r>
            <a:r>
              <a:rPr lang="en-US" sz="1600">
                <a:solidFill>
                  <a:srgbClr val="24292E"/>
                </a:solidFill>
                <a:highlight>
                  <a:srgbClr val="FFFFFF"/>
                </a:highlight>
              </a:rPr>
              <a:t> tells Snort to apply this rule only to ICMP traffic.</a:t>
            </a:r>
            <a:r>
              <a:rPr lang="en-US" sz="1600">
                <a:solidFill>
                  <a:srgbClr val="24292E"/>
                </a:solidFill>
                <a:latin typeface="Trebuchet MS"/>
                <a:ea typeface="Trebuchet MS"/>
                <a:cs typeface="Trebuchet MS"/>
                <a:sym typeface="Trebuchet MS"/>
              </a:rPr>
              <a:t> </a:t>
            </a:r>
            <a:endParaRPr sz="16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24292E"/>
              </a:solidFill>
              <a:latin typeface="Trebuchet MS"/>
              <a:ea typeface="Trebuchet MS"/>
              <a:cs typeface="Trebuchet MS"/>
              <a:sym typeface="Trebuchet MS"/>
            </a:endParaRPr>
          </a:p>
          <a:p>
            <a:pPr marL="457200" lvl="0" indent="-330200" algn="l" rtl="0">
              <a:spcBef>
                <a:spcPts val="0"/>
              </a:spcBef>
              <a:spcAft>
                <a:spcPts val="0"/>
              </a:spcAft>
              <a:buClr>
                <a:srgbClr val="24292E"/>
              </a:buClr>
              <a:buSzPts val="1600"/>
              <a:buFont typeface="Trebuchet MS"/>
              <a:buChar char="-"/>
            </a:pPr>
            <a:r>
              <a:rPr lang="en-US" sz="1600" b="1" u="sng">
                <a:solidFill>
                  <a:srgbClr val="24292E"/>
                </a:solidFill>
                <a:latin typeface="Trebuchet MS"/>
                <a:ea typeface="Trebuchet MS"/>
                <a:cs typeface="Trebuchet MS"/>
                <a:sym typeface="Trebuchet MS"/>
              </a:rPr>
              <a:t>Source / Destination Addresses</a:t>
            </a:r>
            <a:r>
              <a:rPr lang="en-US" sz="1600">
                <a:solidFill>
                  <a:srgbClr val="24292E"/>
                </a:solidFill>
                <a:latin typeface="Trebuchet MS"/>
                <a:ea typeface="Trebuchet MS"/>
                <a:cs typeface="Trebuchet MS"/>
                <a:sym typeface="Trebuchet MS"/>
              </a:rPr>
              <a:t>: </a:t>
            </a:r>
            <a:r>
              <a:rPr lang="en-US" sz="1600">
                <a:solidFill>
                  <a:srgbClr val="24292E"/>
                </a:solidFill>
                <a:latin typeface="Courier"/>
                <a:ea typeface="Courier"/>
                <a:cs typeface="Courier"/>
                <a:sym typeface="Courier"/>
              </a:rPr>
              <a:t>$EXTERNAL_NET any -&gt; $HOME_NET any</a:t>
            </a:r>
            <a:r>
              <a:rPr lang="en-US" sz="1600">
                <a:solidFill>
                  <a:srgbClr val="24292E"/>
                </a:solidFill>
                <a:highlight>
                  <a:srgbClr val="FFFFFF"/>
                </a:highlight>
              </a:rPr>
              <a:t> means any packet from outside the local subnet into the local network that matches the rule will fire an alert.</a:t>
            </a:r>
            <a:endParaRPr sz="1600">
              <a:solidFill>
                <a:srgbClr val="24292E"/>
              </a:solidFill>
              <a:highlight>
                <a:srgbClr val="FFFFFF"/>
              </a:highlight>
            </a:endParaRPr>
          </a:p>
          <a:p>
            <a:pPr marL="0" lvl="0" indent="0" algn="l" rtl="0">
              <a:spcBef>
                <a:spcPts val="0"/>
              </a:spcBef>
              <a:spcAft>
                <a:spcPts val="0"/>
              </a:spcAft>
              <a:buNone/>
            </a:pPr>
            <a:endParaRPr sz="1600">
              <a:solidFill>
                <a:srgbClr val="24292E"/>
              </a:solidFill>
              <a:highlight>
                <a:srgbClr val="FFFFFF"/>
              </a:highlight>
            </a:endParaRPr>
          </a:p>
          <a:p>
            <a:pPr marL="457200" lvl="0" indent="-330200" algn="l" rtl="0">
              <a:spcBef>
                <a:spcPts val="0"/>
              </a:spcBef>
              <a:spcAft>
                <a:spcPts val="0"/>
              </a:spcAft>
              <a:buClr>
                <a:srgbClr val="24292E"/>
              </a:buClr>
              <a:buSzPts val="1600"/>
              <a:buFont typeface="Trebuchet MS"/>
              <a:buChar char="-"/>
            </a:pPr>
            <a:r>
              <a:rPr lang="en-US" sz="1600" b="1" u="sng">
                <a:solidFill>
                  <a:srgbClr val="24292E"/>
                </a:solidFill>
                <a:latin typeface="Trebuchet MS"/>
                <a:ea typeface="Trebuchet MS"/>
                <a:cs typeface="Trebuchet MS"/>
                <a:sym typeface="Trebuchet MS"/>
              </a:rPr>
              <a:t>Rule Options</a:t>
            </a:r>
            <a:r>
              <a:rPr lang="en-US" sz="1600">
                <a:solidFill>
                  <a:srgbClr val="24292E"/>
                </a:solidFill>
                <a:latin typeface="Trebuchet MS"/>
                <a:ea typeface="Trebuchet MS"/>
                <a:cs typeface="Trebuchet MS"/>
                <a:sym typeface="Trebuchet MS"/>
              </a:rPr>
              <a:t>: </a:t>
            </a:r>
            <a:r>
              <a:rPr lang="en-US" sz="1600">
                <a:solidFill>
                  <a:srgbClr val="24292E"/>
                </a:solidFill>
                <a:highlight>
                  <a:srgbClr val="FFFFFF"/>
                </a:highlight>
              </a:rPr>
              <a:t>The complicated contents at the end of the rule are rule options. These modify what the rule looks for; how it prints its output; and other properties of the rule.</a:t>
            </a:r>
            <a:endParaRPr sz="16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Snort Rules In-Depth</a:t>
            </a:r>
            <a:endParaRPr/>
          </a:p>
        </p:txBody>
      </p:sp>
      <p:sp>
        <p:nvSpPr>
          <p:cNvPr id="264" name="Google Shape;264;p35"/>
          <p:cNvSpPr txBox="1"/>
          <p:nvPr/>
        </p:nvSpPr>
        <p:spPr>
          <a:xfrm>
            <a:off x="304800" y="889250"/>
            <a:ext cx="8682000" cy="53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990000"/>
                </a:solidFill>
                <a:latin typeface="Trebuchet MS"/>
                <a:ea typeface="Trebuchet MS"/>
                <a:cs typeface="Trebuchet MS"/>
                <a:sym typeface="Trebuchet MS"/>
              </a:rPr>
              <a:t>As you saw in the last exercise, rules can get pretty complicated…</a:t>
            </a:r>
            <a:endParaRPr sz="1800" b="1">
              <a:solidFill>
                <a:srgbClr val="990000"/>
              </a:solidFill>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Like this PROTOCOL-ICMP Ping Unix rule:</a:t>
            </a:r>
            <a:endParaRPr sz="1800">
              <a:latin typeface="Trebuchet MS"/>
              <a:ea typeface="Trebuchet MS"/>
              <a:cs typeface="Trebuchet MS"/>
              <a:sym typeface="Trebuchet MS"/>
            </a:endParaRPr>
          </a:p>
          <a:p>
            <a:pPr marL="0" lvl="0" indent="0" algn="l" rtl="0">
              <a:spcBef>
                <a:spcPts val="0"/>
              </a:spcBef>
              <a:spcAft>
                <a:spcPts val="0"/>
              </a:spcAft>
              <a:buNone/>
            </a:pPr>
            <a:endParaRPr sz="1000">
              <a:solidFill>
                <a:srgbClr val="24292E"/>
              </a:solidFill>
              <a:latin typeface="Courier"/>
              <a:ea typeface="Courier"/>
              <a:cs typeface="Courier"/>
              <a:sym typeface="Courier"/>
            </a:endParaRPr>
          </a:p>
          <a:p>
            <a:pPr marL="0" lvl="0" indent="0" algn="l" rtl="0">
              <a:spcBef>
                <a:spcPts val="0"/>
              </a:spcBef>
              <a:spcAft>
                <a:spcPts val="0"/>
              </a:spcAft>
              <a:buNone/>
            </a:pPr>
            <a:endParaRPr sz="1200">
              <a:solidFill>
                <a:srgbClr val="24292E"/>
              </a:solidFill>
              <a:latin typeface="Courier"/>
              <a:ea typeface="Courier"/>
              <a:cs typeface="Courier"/>
              <a:sym typeface="Courier"/>
            </a:endParaRPr>
          </a:p>
          <a:p>
            <a:pPr marL="0" lvl="0" indent="0" algn="l" rtl="0">
              <a:spcBef>
                <a:spcPts val="0"/>
              </a:spcBef>
              <a:spcAft>
                <a:spcPts val="0"/>
              </a:spcAft>
              <a:buNone/>
            </a:pPr>
            <a:r>
              <a:rPr lang="en-US" sz="1200">
                <a:solidFill>
                  <a:srgbClr val="24292E"/>
                </a:solidFill>
                <a:highlight>
                  <a:srgbClr val="EFEFEF"/>
                </a:highlight>
                <a:latin typeface="Courier"/>
                <a:ea typeface="Courier"/>
                <a:cs typeface="Courier"/>
                <a:sym typeface="Courier"/>
              </a:rPr>
              <a:t>alert icmp $EXTERNAL_NET any -&gt; $HOME_NET any (msg:"PROTOCOL-ICMP PING Unix"; itype:8; content:"|10 11 12 13 14 15 16 17 18 19 1A 1B 1C 1D 1E 1F|"; depth:32; metadata:ruleset community; classtype:misc-activity; sid:366; rev:11;)</a:t>
            </a: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8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r>
              <a:rPr lang="en-US" sz="1800" b="1">
                <a:solidFill>
                  <a:srgbClr val="38761D"/>
                </a:solidFill>
                <a:latin typeface="Trebuchet MS"/>
                <a:ea typeface="Trebuchet MS"/>
                <a:cs typeface="Trebuchet MS"/>
                <a:sym typeface="Trebuchet MS"/>
              </a:rPr>
              <a:t>But we can simplify it by breaking it down into distinct component.</a:t>
            </a:r>
            <a:endParaRPr sz="1800" b="1">
              <a:solidFill>
                <a:srgbClr val="38761D"/>
              </a:solidFill>
              <a:latin typeface="Trebuchet MS"/>
              <a:ea typeface="Trebuchet MS"/>
              <a:cs typeface="Trebuchet MS"/>
              <a:sym typeface="Trebuchet MS"/>
            </a:endParaRPr>
          </a:p>
          <a:p>
            <a:pPr marL="0" lvl="0" indent="0" algn="l" rtl="0">
              <a:spcBef>
                <a:spcPts val="0"/>
              </a:spcBef>
              <a:spcAft>
                <a:spcPts val="0"/>
              </a:spcAft>
              <a:buNone/>
            </a:pPr>
            <a:endParaRPr sz="1800" b="1">
              <a:solidFill>
                <a:srgbClr val="38761D"/>
              </a:solidFill>
              <a:latin typeface="Trebuchet MS"/>
              <a:ea typeface="Trebuchet MS"/>
              <a:cs typeface="Trebuchet MS"/>
              <a:sym typeface="Trebuchet MS"/>
            </a:endParaRPr>
          </a:p>
          <a:p>
            <a:pPr marL="0" lvl="0" indent="0" algn="l" rtl="0">
              <a:spcBef>
                <a:spcPts val="0"/>
              </a:spcBef>
              <a:spcAft>
                <a:spcPts val="0"/>
              </a:spcAft>
              <a:buNone/>
            </a:pPr>
            <a:endParaRPr sz="1800" b="1">
              <a:solidFill>
                <a:srgbClr val="38761D"/>
              </a:solidFill>
              <a:latin typeface="Trebuchet MS"/>
              <a:ea typeface="Trebuchet MS"/>
              <a:cs typeface="Trebuchet MS"/>
              <a:sym typeface="Trebuchet MS"/>
            </a:endParaRPr>
          </a:p>
          <a:p>
            <a:pPr marL="0" lvl="0" indent="0" algn="l" rtl="0">
              <a:spcBef>
                <a:spcPts val="0"/>
              </a:spcBef>
              <a:spcAft>
                <a:spcPts val="0"/>
              </a:spcAft>
              <a:buNone/>
            </a:pPr>
            <a:endParaRPr sz="1800" b="1">
              <a:solidFill>
                <a:srgbClr val="38761D"/>
              </a:solidFill>
              <a:latin typeface="Trebuchet MS"/>
              <a:ea typeface="Trebuchet MS"/>
              <a:cs typeface="Trebuchet MS"/>
              <a:sym typeface="Trebuchet MS"/>
            </a:endParaRPr>
          </a:p>
          <a:p>
            <a:pPr marL="0" lvl="0" indent="0" algn="ctr" rtl="0">
              <a:spcBef>
                <a:spcPts val="0"/>
              </a:spcBef>
              <a:spcAft>
                <a:spcPts val="0"/>
              </a:spcAft>
              <a:buNone/>
            </a:pPr>
            <a:r>
              <a:rPr lang="en-US" sz="3000">
                <a:solidFill>
                  <a:srgbClr val="24292E"/>
                </a:solidFill>
                <a:highlight>
                  <a:srgbClr val="FFFFFF"/>
                </a:highlight>
              </a:rPr>
              <a:t>The rule options are the most complicated portion of this rule, so you'll focus on that next...</a:t>
            </a:r>
            <a:endParaRPr sz="3000" b="1">
              <a:solidFill>
                <a:srgbClr val="38761D"/>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24292E"/>
              </a:solidFill>
              <a:latin typeface="Trebuchet MS"/>
              <a:ea typeface="Trebuchet MS"/>
              <a:cs typeface="Trebuchet MS"/>
              <a:sym typeface="Trebuchet MS"/>
            </a:endParaRPr>
          </a:p>
          <a:p>
            <a:pPr marL="457200" lvl="0" indent="0" algn="l" rtl="0">
              <a:spcBef>
                <a:spcPts val="0"/>
              </a:spcBef>
              <a:spcAft>
                <a:spcPts val="0"/>
              </a:spcAft>
              <a:buNone/>
            </a:pPr>
            <a:endParaRPr sz="1600" b="1" u="sng">
              <a:solidFill>
                <a:srgbClr val="24292E"/>
              </a:solidFill>
              <a:latin typeface="Trebuchet MS"/>
              <a:ea typeface="Trebuchet MS"/>
              <a:cs typeface="Trebuchet MS"/>
              <a:sym typeface="Trebuchet MS"/>
            </a:endParaRPr>
          </a:p>
          <a:p>
            <a:pPr marL="457200" lvl="0" indent="0" algn="l" rtl="0">
              <a:spcBef>
                <a:spcPts val="0"/>
              </a:spcBef>
              <a:spcAft>
                <a:spcPts val="0"/>
              </a:spcAft>
              <a:buNone/>
            </a:pPr>
            <a:endParaRPr sz="1600" b="1" u="sng">
              <a:solidFill>
                <a:srgbClr val="24292E"/>
              </a:solidFill>
              <a:latin typeface="Trebuchet MS"/>
              <a:ea typeface="Trebuchet MS"/>
              <a:cs typeface="Trebuchet MS"/>
              <a:sym typeface="Trebuchet MS"/>
            </a:endParaRPr>
          </a:p>
          <a:p>
            <a:pPr marL="457200" lvl="0" indent="0" algn="l" rtl="0">
              <a:spcBef>
                <a:spcPts val="0"/>
              </a:spcBef>
              <a:spcAft>
                <a:spcPts val="0"/>
              </a:spcAft>
              <a:buNone/>
            </a:pPr>
            <a:endParaRPr sz="1600" b="1" u="sng">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a:p>
            <a:pPr marL="0" lvl="0" indent="0" algn="l" rtl="0">
              <a:spcBef>
                <a:spcPts val="0"/>
              </a:spcBef>
              <a:spcAft>
                <a:spcPts val="0"/>
              </a:spcAft>
              <a:buNone/>
            </a:pPr>
            <a:endParaRPr sz="1200">
              <a:solidFill>
                <a:srgbClr val="24292E"/>
              </a:solidFill>
              <a:highlight>
                <a:srgbClr val="EFEFEF"/>
              </a:highlight>
              <a:latin typeface="Courier"/>
              <a:ea typeface="Courier"/>
              <a:cs typeface="Courier"/>
              <a:sym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304800" y="738175"/>
            <a:ext cx="8839200" cy="5655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a:solidFill>
                  <a:srgbClr val="24292E"/>
                </a:solidFill>
              </a:rPr>
              <a:t>In this exercise, you'll interpret a handful of iptables rules to prepare for later exercises on Snort attack signatures.</a:t>
            </a:r>
            <a:endParaRPr sz="1200">
              <a:solidFill>
                <a:srgbClr val="24292E"/>
              </a:solidFill>
            </a:endParaRPr>
          </a:p>
          <a:p>
            <a:pPr marL="0" lvl="0" indent="0" algn="l" rtl="0">
              <a:lnSpc>
                <a:spcPct val="100000"/>
              </a:lnSpc>
              <a:spcBef>
                <a:spcPts val="1200"/>
              </a:spcBef>
              <a:spcAft>
                <a:spcPts val="0"/>
              </a:spcAft>
              <a:buNone/>
            </a:pPr>
            <a:r>
              <a:rPr lang="en-US" sz="1400" b="1" u="sng">
                <a:solidFill>
                  <a:srgbClr val="24292E"/>
                </a:solidFill>
              </a:rPr>
              <a:t>Instructions:</a:t>
            </a:r>
            <a:r>
              <a:rPr lang="en-US" sz="1400" u="sng">
                <a:solidFill>
                  <a:srgbClr val="24292E"/>
                </a:solidFill>
              </a:rPr>
              <a:t> </a:t>
            </a:r>
            <a:endParaRPr sz="1400" u="sng">
              <a:solidFill>
                <a:srgbClr val="24292E"/>
              </a:solidFill>
            </a:endParaRPr>
          </a:p>
          <a:p>
            <a:pPr marL="0" lvl="0" indent="0" algn="l" rtl="0">
              <a:lnSpc>
                <a:spcPct val="100000"/>
              </a:lnSpc>
              <a:spcBef>
                <a:spcPts val="1200"/>
              </a:spcBef>
              <a:spcAft>
                <a:spcPts val="0"/>
              </a:spcAft>
              <a:buNone/>
            </a:pPr>
            <a:r>
              <a:rPr lang="en-US" sz="1200" b="1">
                <a:solidFill>
                  <a:srgbClr val="24292E"/>
                </a:solidFill>
              </a:rPr>
              <a:t>Using iptables</a:t>
            </a:r>
            <a:endParaRPr sz="1200" b="1">
              <a:solidFill>
                <a:srgbClr val="24292E"/>
              </a:solidFill>
            </a:endParaRPr>
          </a:p>
          <a:p>
            <a:pPr marL="0" lvl="0" indent="0" algn="l" rtl="0">
              <a:lnSpc>
                <a:spcPct val="100000"/>
              </a:lnSpc>
              <a:spcBef>
                <a:spcPts val="100"/>
              </a:spcBef>
              <a:spcAft>
                <a:spcPts val="0"/>
              </a:spcAft>
              <a:buNone/>
            </a:pPr>
            <a:r>
              <a:rPr lang="en-US" sz="1200">
                <a:solidFill>
                  <a:srgbClr val="24292E"/>
                </a:solidFill>
              </a:rPr>
              <a:t>Use the iptables manpages to answer the questions below: </a:t>
            </a:r>
            <a:r>
              <a:rPr lang="en-US" sz="1200" u="sng">
                <a:solidFill>
                  <a:schemeClr val="hlink"/>
                </a:solidFill>
                <a:hlinkClick r:id="rId3"/>
              </a:rPr>
              <a:t>http://ipset.netfilter.org/iptables.man.html</a:t>
            </a:r>
            <a:r>
              <a:rPr lang="en-US" sz="1200">
                <a:solidFill>
                  <a:srgbClr val="24292E"/>
                </a:solidFill>
              </a:rPr>
              <a:t> </a:t>
            </a:r>
            <a:endParaRPr sz="1200">
              <a:solidFill>
                <a:srgbClr val="24292E"/>
              </a:solidFill>
            </a:endParaRPr>
          </a:p>
          <a:p>
            <a:pPr marL="457200" lvl="0" indent="-304800" algn="l" rtl="0">
              <a:lnSpc>
                <a:spcPct val="100000"/>
              </a:lnSpc>
              <a:spcBef>
                <a:spcPts val="100"/>
              </a:spcBef>
              <a:spcAft>
                <a:spcPts val="0"/>
              </a:spcAft>
              <a:buClr>
                <a:srgbClr val="24292E"/>
              </a:buClr>
              <a:buSzPts val="1200"/>
              <a:buChar char="•"/>
            </a:pPr>
            <a:r>
              <a:rPr lang="en-US" sz="1200">
                <a:solidFill>
                  <a:srgbClr val="24292E"/>
                </a:solidFill>
              </a:rPr>
              <a:t>What command do you use to delete all iptables rules?</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Which command would you use to set the INPUT and OUTPUT default chains to DROP?</a:t>
            </a:r>
            <a:endParaRPr sz="1200">
              <a:solidFill>
                <a:srgbClr val="24292E"/>
              </a:solidFill>
            </a:endParaRPr>
          </a:p>
          <a:p>
            <a:pPr marL="0" lvl="0" indent="0" algn="l" rtl="0">
              <a:lnSpc>
                <a:spcPct val="100000"/>
              </a:lnSpc>
              <a:spcBef>
                <a:spcPts val="100"/>
              </a:spcBef>
              <a:spcAft>
                <a:spcPts val="0"/>
              </a:spcAft>
              <a:buNone/>
            </a:pPr>
            <a:r>
              <a:rPr lang="en-US" sz="1200" b="1">
                <a:solidFill>
                  <a:srgbClr val="24292E"/>
                </a:solidFill>
              </a:rPr>
              <a:t>Reading Rules</a:t>
            </a:r>
            <a:endParaRPr sz="1200" b="1">
              <a:solidFill>
                <a:srgbClr val="24292E"/>
              </a:solidFill>
            </a:endParaRPr>
          </a:p>
          <a:p>
            <a:pPr marL="457200" lvl="0" indent="-304800" algn="l" rtl="0">
              <a:lnSpc>
                <a:spcPct val="100000"/>
              </a:lnSpc>
              <a:spcBef>
                <a:spcPts val="100"/>
              </a:spcBef>
              <a:spcAft>
                <a:spcPts val="0"/>
              </a:spcAft>
              <a:buClr>
                <a:srgbClr val="24292E"/>
              </a:buClr>
              <a:buSzPts val="1200"/>
              <a:buChar char="●"/>
            </a:pPr>
            <a:r>
              <a:rPr lang="en-US" sz="1200">
                <a:solidFill>
                  <a:srgbClr val="24292E"/>
                </a:solidFill>
              </a:rPr>
              <a:t>Read the rules below, and answer the following questions.</a:t>
            </a:r>
            <a:endParaRPr sz="1200">
              <a:solidFill>
                <a:srgbClr val="24292E"/>
              </a:solidFill>
            </a:endParaRPr>
          </a:p>
          <a:p>
            <a:pPr marL="914400" lvl="1" indent="-304800" algn="l" rtl="0">
              <a:lnSpc>
                <a:spcPct val="100000"/>
              </a:lnSpc>
              <a:spcBef>
                <a:spcPts val="0"/>
              </a:spcBef>
              <a:spcAft>
                <a:spcPts val="0"/>
              </a:spcAft>
              <a:buClr>
                <a:srgbClr val="24292E"/>
              </a:buClr>
              <a:buSzPts val="1200"/>
              <a:buChar char="○"/>
            </a:pPr>
            <a:r>
              <a:rPr lang="en-US" sz="1200">
                <a:solidFill>
                  <a:srgbClr val="24292E"/>
                </a:solidFill>
              </a:rPr>
              <a:t>What does each rule do?</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Which service do these rules enable?</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What would happen if the first rule were implemented without the second? Vice-versa?</a:t>
            </a:r>
            <a:endParaRPr sz="8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800">
                <a:solidFill>
                  <a:srgbClr val="24292E"/>
                </a:solidFill>
                <a:latin typeface="Courier New"/>
                <a:ea typeface="Courier New"/>
                <a:cs typeface="Courier New"/>
                <a:sym typeface="Courier New"/>
              </a:rPr>
              <a:t>  	</a:t>
            </a:r>
            <a:r>
              <a:rPr lang="en-US" sz="1200">
                <a:solidFill>
                  <a:srgbClr val="24292E"/>
                </a:solidFill>
                <a:latin typeface="Courier New"/>
                <a:ea typeface="Courier New"/>
                <a:cs typeface="Courier New"/>
                <a:sym typeface="Courier New"/>
              </a:rPr>
              <a:t>iptables -A INPUT -i eth0 -p tcp --dport 80 -m state --state NEW,ESTABLISHED -j ACCEPT</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200">
                <a:solidFill>
                  <a:srgbClr val="24292E"/>
                </a:solidFill>
                <a:latin typeface="Courier New"/>
                <a:ea typeface="Courier New"/>
                <a:cs typeface="Courier New"/>
                <a:sym typeface="Courier New"/>
              </a:rPr>
              <a:t>  	iptables -A OUTPUT -o eth0 -p tcp --sport 80 -m state --state ESTABLISHED -j ACCEPT</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8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200">
                <a:solidFill>
                  <a:srgbClr val="24292E"/>
                </a:solidFill>
                <a:latin typeface="Trebuchet MS"/>
                <a:ea typeface="Trebuchet MS"/>
                <a:cs typeface="Trebuchet MS"/>
                <a:sym typeface="Trebuchet MS"/>
              </a:rPr>
              <a:t>Read the rules below, and answer the following questions.</a:t>
            </a:r>
            <a:endParaRPr sz="1200">
              <a:solidFill>
                <a:srgbClr val="24292E"/>
              </a:solidFill>
              <a:latin typeface="Trebuchet MS"/>
              <a:ea typeface="Trebuchet MS"/>
              <a:cs typeface="Trebuchet MS"/>
              <a:sym typeface="Trebuchet MS"/>
            </a:endParaRPr>
          </a:p>
          <a:p>
            <a:pPr marL="457200" lvl="0" indent="-304800" algn="l" rtl="0">
              <a:lnSpc>
                <a:spcPct val="100000"/>
              </a:lnSpc>
              <a:spcBef>
                <a:spcPts val="100"/>
              </a:spcBef>
              <a:spcAft>
                <a:spcPts val="0"/>
              </a:spcAft>
              <a:buClr>
                <a:srgbClr val="24292E"/>
              </a:buClr>
              <a:buSzPts val="1200"/>
              <a:buFont typeface="Trebuchet MS"/>
              <a:buChar char="•"/>
            </a:pPr>
            <a:r>
              <a:rPr lang="en-US" sz="1200">
                <a:solidFill>
                  <a:srgbClr val="24292E"/>
                </a:solidFill>
                <a:latin typeface="Trebuchet MS"/>
                <a:ea typeface="Trebuchet MS"/>
                <a:cs typeface="Trebuchet MS"/>
                <a:sym typeface="Trebuchet MS"/>
              </a:rPr>
              <a:t>Which devices are allowed to make connections to host port 3306?</a:t>
            </a:r>
            <a:endParaRPr sz="1200">
              <a:solidFill>
                <a:srgbClr val="24292E"/>
              </a:solidFill>
              <a:latin typeface="Trebuchet MS"/>
              <a:ea typeface="Trebuchet MS"/>
              <a:cs typeface="Trebuchet MS"/>
              <a:sym typeface="Trebuchet MS"/>
            </a:endParaRPr>
          </a:p>
          <a:p>
            <a:pPr marL="457200" lvl="0" indent="-304800" algn="l" rtl="0">
              <a:lnSpc>
                <a:spcPct val="100000"/>
              </a:lnSpc>
              <a:spcBef>
                <a:spcPts val="0"/>
              </a:spcBef>
              <a:spcAft>
                <a:spcPts val="0"/>
              </a:spcAft>
              <a:buClr>
                <a:srgbClr val="24292E"/>
              </a:buClr>
              <a:buSzPts val="1200"/>
              <a:buFont typeface="Trebuchet MS"/>
              <a:buChar char="•"/>
            </a:pPr>
            <a:r>
              <a:rPr lang="en-US" sz="1200">
                <a:solidFill>
                  <a:srgbClr val="24292E"/>
                </a:solidFill>
                <a:latin typeface="Trebuchet MS"/>
                <a:ea typeface="Trebuchet MS"/>
                <a:cs typeface="Trebuchet MS"/>
                <a:sym typeface="Trebuchet MS"/>
              </a:rPr>
              <a:t>Which service do these rules enable?</a:t>
            </a:r>
            <a:endParaRPr sz="1200">
              <a:solidFill>
                <a:srgbClr val="24292E"/>
              </a:solidFill>
              <a:latin typeface="Trebuchet MS"/>
              <a:ea typeface="Trebuchet MS"/>
              <a:cs typeface="Trebuchet MS"/>
              <a:sym typeface="Trebuchet MS"/>
            </a:endParaRPr>
          </a:p>
          <a:p>
            <a:pPr marL="457200" lvl="0" indent="-304800" algn="l" rtl="0">
              <a:lnSpc>
                <a:spcPct val="100000"/>
              </a:lnSpc>
              <a:spcBef>
                <a:spcPts val="0"/>
              </a:spcBef>
              <a:spcAft>
                <a:spcPts val="0"/>
              </a:spcAft>
              <a:buClr>
                <a:srgbClr val="24292E"/>
              </a:buClr>
              <a:buSzPts val="1200"/>
              <a:buFont typeface="Trebuchet MS"/>
              <a:buChar char="•"/>
            </a:pPr>
            <a:r>
              <a:rPr lang="en-US" sz="1200">
                <a:solidFill>
                  <a:srgbClr val="24292E"/>
                </a:solidFill>
                <a:latin typeface="Trebuchet MS"/>
                <a:ea typeface="Trebuchet MS"/>
                <a:cs typeface="Trebuchet MS"/>
                <a:sym typeface="Trebuchet MS"/>
              </a:rPr>
              <a:t>Why does this rule only allow traffic from this specific subnet?</a:t>
            </a:r>
            <a:endParaRPr sz="10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000">
                <a:solidFill>
                  <a:srgbClr val="24292E"/>
                </a:solidFill>
                <a:latin typeface="Courier New"/>
                <a:ea typeface="Courier New"/>
                <a:cs typeface="Courier New"/>
                <a:sym typeface="Courier New"/>
              </a:rPr>
              <a:t>  ptables -A INPUT -i eth0 -p tcp -s 192.168.100.0/24 --dport 3306 -m state --state NEW,ESTABLISHED -j ACCEPT</a:t>
            </a:r>
            <a:endParaRPr sz="10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000">
                <a:solidFill>
                  <a:srgbClr val="24292E"/>
                </a:solidFill>
                <a:latin typeface="Courier New"/>
                <a:ea typeface="Courier New"/>
                <a:cs typeface="Courier New"/>
                <a:sym typeface="Courier New"/>
              </a:rPr>
              <a:t>  iptables -A OUTPUT -o eth0 -p tcp --sport 3306 -m state --state ESTABLISHED -j ACCEPT</a:t>
            </a:r>
            <a:endParaRPr sz="10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000">
              <a:solidFill>
                <a:srgbClr val="24292E"/>
              </a:solidFill>
              <a:latin typeface="Trebuchet MS"/>
              <a:ea typeface="Trebuchet MS"/>
              <a:cs typeface="Trebuchet MS"/>
              <a:sym typeface="Trebuchet MS"/>
            </a:endParaRPr>
          </a:p>
          <a:p>
            <a:pPr marL="0" lvl="0" indent="0" algn="l" rtl="0">
              <a:lnSpc>
                <a:spcPct val="100000"/>
              </a:lnSpc>
              <a:spcBef>
                <a:spcPts val="100"/>
              </a:spcBef>
              <a:spcAft>
                <a:spcPts val="0"/>
              </a:spcAft>
              <a:buNone/>
            </a:pPr>
            <a:r>
              <a:rPr lang="en-US" sz="1200">
                <a:solidFill>
                  <a:srgbClr val="24292E"/>
                </a:solidFill>
                <a:latin typeface="Trebuchet MS"/>
                <a:ea typeface="Trebuchet MS"/>
                <a:cs typeface="Trebuchet MS"/>
                <a:sym typeface="Trebuchet MS"/>
              </a:rPr>
              <a:t>As a </a:t>
            </a:r>
            <a:r>
              <a:rPr lang="en-US" sz="1200" b="1">
                <a:solidFill>
                  <a:srgbClr val="24292E"/>
                </a:solidFill>
                <a:latin typeface="Trebuchet MS"/>
                <a:ea typeface="Trebuchet MS"/>
                <a:cs typeface="Trebuchet MS"/>
                <a:sym typeface="Trebuchet MS"/>
              </a:rPr>
              <a:t>challenge</a:t>
            </a:r>
            <a:r>
              <a:rPr lang="en-US" sz="1200">
                <a:solidFill>
                  <a:srgbClr val="24292E"/>
                </a:solidFill>
                <a:latin typeface="Trebuchet MS"/>
                <a:ea typeface="Trebuchet MS"/>
                <a:cs typeface="Trebuchet MS"/>
                <a:sym typeface="Trebuchet MS"/>
              </a:rPr>
              <a:t>, research the following about the rule below.</a:t>
            </a:r>
            <a:endParaRPr sz="1200">
              <a:solidFill>
                <a:srgbClr val="24292E"/>
              </a:solidFill>
              <a:latin typeface="Trebuchet MS"/>
              <a:ea typeface="Trebuchet MS"/>
              <a:cs typeface="Trebuchet MS"/>
              <a:sym typeface="Trebuchet MS"/>
            </a:endParaRPr>
          </a:p>
          <a:p>
            <a:pPr marL="0" lvl="0" indent="0" algn="l" rtl="0">
              <a:lnSpc>
                <a:spcPct val="100000"/>
              </a:lnSpc>
              <a:spcBef>
                <a:spcPts val="100"/>
              </a:spcBef>
              <a:spcAft>
                <a:spcPts val="0"/>
              </a:spcAft>
              <a:buNone/>
            </a:pPr>
            <a:r>
              <a:rPr lang="en-US" sz="1200">
                <a:solidFill>
                  <a:srgbClr val="24292E"/>
                </a:solidFill>
                <a:latin typeface="Trebuchet MS"/>
                <a:ea typeface="Trebuchet MS"/>
                <a:cs typeface="Trebuchet MS"/>
                <a:sym typeface="Trebuchet MS"/>
              </a:rPr>
              <a:t>1. What is the `nat` table?                   2. What is the PREROUTING chain?</a:t>
            </a:r>
            <a:endParaRPr sz="1200">
              <a:solidFill>
                <a:srgbClr val="24292E"/>
              </a:solidFill>
              <a:latin typeface="Trebuchet MS"/>
              <a:ea typeface="Trebuchet MS"/>
              <a:cs typeface="Trebuchet MS"/>
              <a:sym typeface="Trebuchet MS"/>
            </a:endParaRPr>
          </a:p>
          <a:p>
            <a:pPr marL="0" lvl="0" indent="0" algn="l" rtl="0">
              <a:lnSpc>
                <a:spcPct val="100000"/>
              </a:lnSpc>
              <a:spcBef>
                <a:spcPts val="100"/>
              </a:spcBef>
              <a:spcAft>
                <a:spcPts val="0"/>
              </a:spcAft>
              <a:buNone/>
            </a:pPr>
            <a:r>
              <a:rPr lang="en-US" sz="1200">
                <a:solidFill>
                  <a:srgbClr val="24292E"/>
                </a:solidFill>
                <a:latin typeface="Trebuchet MS"/>
                <a:ea typeface="Trebuchet MS"/>
                <a:cs typeface="Trebuchet MS"/>
                <a:sym typeface="Trebuchet MS"/>
              </a:rPr>
              <a:t>3. What is DNAT?                                   4.  What is the relationship between `</a:t>
            </a:r>
            <a:r>
              <a:rPr lang="en-US" sz="1200">
                <a:solidFill>
                  <a:srgbClr val="24292E"/>
                </a:solidFill>
                <a:latin typeface="Courier New"/>
                <a:ea typeface="Courier New"/>
                <a:cs typeface="Courier New"/>
                <a:sym typeface="Courier New"/>
              </a:rPr>
              <a:t>--dport 422</a:t>
            </a:r>
            <a:r>
              <a:rPr lang="en-US" sz="1200">
                <a:solidFill>
                  <a:srgbClr val="24292E"/>
                </a:solidFill>
                <a:latin typeface="Trebuchet MS"/>
                <a:ea typeface="Trebuchet MS"/>
                <a:cs typeface="Trebuchet MS"/>
                <a:sym typeface="Trebuchet MS"/>
              </a:rPr>
              <a:t>` and `</a:t>
            </a:r>
            <a:r>
              <a:rPr lang="en-US" sz="1200">
                <a:solidFill>
                  <a:srgbClr val="24292E"/>
                </a:solidFill>
                <a:latin typeface="Courier New"/>
                <a:ea typeface="Courier New"/>
                <a:cs typeface="Courier New"/>
                <a:sym typeface="Courier New"/>
              </a:rPr>
              <a:t>192.168.102.37:22</a:t>
            </a:r>
            <a:r>
              <a:rPr lang="en-US" sz="1200">
                <a:solidFill>
                  <a:srgbClr val="24292E"/>
                </a:solidFill>
                <a:latin typeface="Trebuchet MS"/>
                <a:ea typeface="Trebuchet MS"/>
                <a:cs typeface="Trebuchet MS"/>
                <a:sym typeface="Trebuchet MS"/>
              </a:rPr>
              <a:t>`?</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200">
                <a:solidFill>
                  <a:srgbClr val="24292E"/>
                </a:solidFill>
                <a:latin typeface="Courier New"/>
                <a:ea typeface="Courier New"/>
                <a:cs typeface="Courier New"/>
                <a:sym typeface="Courier New"/>
              </a:rPr>
              <a:t>  </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200">
                <a:solidFill>
                  <a:srgbClr val="24292E"/>
                </a:solidFill>
                <a:latin typeface="Courier New"/>
                <a:ea typeface="Courier New"/>
                <a:cs typeface="Courier New"/>
                <a:sym typeface="Courier New"/>
              </a:rPr>
              <a:t>iptables -t nat -A PREROUTING -p tcp -d 192.168.102.37 --dport 422 -j DNAT --to 192.168.102.37:22</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US" sz="1200">
                <a:solidFill>
                  <a:srgbClr val="24292E"/>
                </a:solidFill>
                <a:latin typeface="Courier New"/>
                <a:ea typeface="Courier New"/>
                <a:cs typeface="Courier New"/>
                <a:sym typeface="Courier New"/>
              </a:rPr>
              <a:t>  </a:t>
            </a: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200">
              <a:solidFill>
                <a:srgbClr val="24292E"/>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200">
              <a:solidFill>
                <a:srgbClr val="24292E"/>
              </a:solidFill>
            </a:endParaRPr>
          </a:p>
          <a:p>
            <a:pPr marL="0" lvl="0" indent="0" algn="l" rtl="0">
              <a:lnSpc>
                <a:spcPct val="100000"/>
              </a:lnSpc>
              <a:spcBef>
                <a:spcPts val="1200"/>
              </a:spcBef>
              <a:spcAft>
                <a:spcPts val="0"/>
              </a:spcAft>
              <a:buClr>
                <a:schemeClr val="dk1"/>
              </a:buClr>
              <a:buSzPts val="1100"/>
              <a:buFont typeface="Arial"/>
              <a:buNone/>
            </a:pP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00000"/>
              </a:lnSpc>
              <a:spcBef>
                <a:spcPts val="1000"/>
              </a:spcBef>
              <a:spcAft>
                <a:spcPts val="0"/>
              </a:spcAft>
              <a:buNone/>
            </a:pPr>
            <a:endParaRPr sz="1200">
              <a:solidFill>
                <a:srgbClr val="24292E"/>
              </a:solidFill>
              <a:highlight>
                <a:srgbClr val="FFFFFF"/>
              </a:highlight>
            </a:endParaRPr>
          </a:p>
        </p:txBody>
      </p:sp>
      <p:sp>
        <p:nvSpPr>
          <p:cNvPr id="69" name="Google Shape;69;p9"/>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iptables Rules Warm up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Rules Option</a:t>
            </a:r>
            <a:endParaRPr/>
          </a:p>
        </p:txBody>
      </p:sp>
      <p:sp>
        <p:nvSpPr>
          <p:cNvPr id="271" name="Google Shape;271;p36"/>
          <p:cNvSpPr txBox="1"/>
          <p:nvPr/>
        </p:nvSpPr>
        <p:spPr>
          <a:xfrm>
            <a:off x="304800" y="875775"/>
            <a:ext cx="8682000" cy="2438700"/>
          </a:xfrm>
          <a:prstGeom prst="rect">
            <a:avLst/>
          </a:prstGeom>
          <a:solidFill>
            <a:srgbClr val="EFEFEF"/>
          </a:solidFill>
          <a:ln>
            <a:noFill/>
          </a:ln>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Clr>
                <a:schemeClr val="dk1"/>
              </a:buClr>
              <a:buSzPts val="1100"/>
              <a:buFont typeface="Arial"/>
              <a:buNone/>
            </a:pPr>
            <a:r>
              <a:rPr lang="en-US">
                <a:solidFill>
                  <a:srgbClr val="24292E"/>
                </a:solidFill>
                <a:highlight>
                  <a:srgbClr val="EFEFEF"/>
                </a:highlight>
                <a:latin typeface="Courier"/>
                <a:ea typeface="Courier"/>
                <a:cs typeface="Courier"/>
                <a:sym typeface="Courier"/>
              </a:rPr>
              <a:t>(msg:</a:t>
            </a:r>
            <a:r>
              <a:rPr lang="en-US">
                <a:solidFill>
                  <a:srgbClr val="032F62"/>
                </a:solidFill>
                <a:highlight>
                  <a:srgbClr val="EFEFEF"/>
                </a:highlight>
                <a:latin typeface="Courier"/>
                <a:ea typeface="Courier"/>
                <a:cs typeface="Courier"/>
                <a:sym typeface="Courier"/>
              </a:rPr>
              <a:t>"PROTOCOL-ICMP PING Unix"</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itype:8</a:t>
            </a:r>
            <a:r>
              <a:rPr lang="en-US">
                <a:solidFill>
                  <a:srgbClr val="D73A49"/>
                </a:solidFill>
                <a:highlight>
                  <a:srgbClr val="EFEFEF"/>
                </a:highlight>
                <a:latin typeface="Courier"/>
                <a:ea typeface="Courier"/>
                <a:cs typeface="Courier"/>
                <a:sym typeface="Courier"/>
              </a:rPr>
              <a:t>;</a:t>
            </a:r>
            <a:r>
              <a:rPr lang="en-US">
                <a:solidFill>
                  <a:srgbClr val="24292E"/>
                </a:solidFill>
                <a:highlight>
                  <a:srgbClr val="EFEFEF"/>
                </a:highlight>
                <a:latin typeface="Courier"/>
                <a:ea typeface="Courier"/>
                <a:cs typeface="Courier"/>
                <a:sym typeface="Courier"/>
              </a:rPr>
              <a:t> </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content:</a:t>
            </a:r>
            <a:r>
              <a:rPr lang="en-US">
                <a:solidFill>
                  <a:srgbClr val="032F62"/>
                </a:solidFill>
                <a:highlight>
                  <a:srgbClr val="EFEFEF"/>
                </a:highlight>
                <a:latin typeface="Courier"/>
                <a:ea typeface="Courier"/>
                <a:cs typeface="Courier"/>
                <a:sym typeface="Courier"/>
              </a:rPr>
              <a:t>"|10 11 12 13 14 15 16 17 18 19 1A 1B 1C 1D 1E 1F|"</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depth:32</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metadata:ruleset community</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classtype:misc-activity</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sid:366</a:t>
            </a:r>
            <a:r>
              <a:rPr lang="en-US">
                <a:solidFill>
                  <a:srgbClr val="D73A49"/>
                </a:solidFill>
                <a:highlight>
                  <a:srgbClr val="EFEFEF"/>
                </a:highlight>
                <a:latin typeface="Courier"/>
                <a:ea typeface="Courier"/>
                <a:cs typeface="Courier"/>
                <a:sym typeface="Courier"/>
              </a:rPr>
              <a:t>;</a:t>
            </a:r>
            <a:br>
              <a:rPr lang="en-US">
                <a:solidFill>
                  <a:srgbClr val="24292E"/>
                </a:solidFill>
                <a:highlight>
                  <a:srgbClr val="EFEFEF"/>
                </a:highlight>
                <a:latin typeface="Courier"/>
                <a:ea typeface="Courier"/>
                <a:cs typeface="Courier"/>
                <a:sym typeface="Courier"/>
              </a:rPr>
            </a:br>
            <a:r>
              <a:rPr lang="en-US">
                <a:solidFill>
                  <a:srgbClr val="24292E"/>
                </a:solidFill>
                <a:highlight>
                  <a:srgbClr val="EFEFEF"/>
                </a:highlight>
                <a:latin typeface="Courier"/>
                <a:ea typeface="Courier"/>
                <a:cs typeface="Courier"/>
                <a:sym typeface="Courier"/>
              </a:rPr>
              <a:t> rev:11</a:t>
            </a:r>
            <a:r>
              <a:rPr lang="en-US">
                <a:solidFill>
                  <a:srgbClr val="D73A49"/>
                </a:solidFill>
                <a:highlight>
                  <a:srgbClr val="EFEFEF"/>
                </a:highlight>
                <a:latin typeface="Courier"/>
                <a:ea typeface="Courier"/>
                <a:cs typeface="Courier"/>
                <a:sym typeface="Courier"/>
              </a:rPr>
              <a:t>;</a:t>
            </a:r>
            <a:r>
              <a:rPr lang="en-US">
                <a:solidFill>
                  <a:srgbClr val="24292E"/>
                </a:solidFill>
                <a:highlight>
                  <a:srgbClr val="EFEFEF"/>
                </a:highlight>
                <a:latin typeface="Courier"/>
                <a:ea typeface="Courier"/>
                <a:cs typeface="Courier"/>
                <a:sym typeface="Courier"/>
              </a:rPr>
              <a:t>)</a:t>
            </a:r>
            <a:endParaRPr>
              <a:solidFill>
                <a:srgbClr val="24292E"/>
              </a:solidFill>
              <a:highlight>
                <a:srgbClr val="EFEFEF"/>
              </a:highlight>
              <a:latin typeface="Courier"/>
              <a:ea typeface="Courier"/>
              <a:cs typeface="Courier"/>
              <a:sym typeface="Courier"/>
            </a:endParaRPr>
          </a:p>
        </p:txBody>
      </p:sp>
      <p:sp>
        <p:nvSpPr>
          <p:cNvPr id="272" name="Google Shape;272;p36"/>
          <p:cNvSpPr txBox="1"/>
          <p:nvPr/>
        </p:nvSpPr>
        <p:spPr>
          <a:xfrm>
            <a:off x="336825" y="3503100"/>
            <a:ext cx="8609700" cy="28563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msg</a:t>
            </a:r>
            <a:r>
              <a:rPr lang="en-US" sz="1200">
                <a:solidFill>
                  <a:srgbClr val="24292E"/>
                </a:solidFill>
              </a:rPr>
              <a:t>: The string to log when this rule is triggered.</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itype</a:t>
            </a:r>
            <a:r>
              <a:rPr lang="en-US" sz="1200">
                <a:solidFill>
                  <a:srgbClr val="24292E"/>
                </a:solidFill>
              </a:rPr>
              <a:t>: Check for a specific type of ICMP packet. Type 8 is an ECHO packet.</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content</a:t>
            </a:r>
            <a:r>
              <a:rPr lang="en-US" sz="1200">
                <a:solidFill>
                  <a:srgbClr val="24292E"/>
                </a:solidFill>
              </a:rPr>
              <a:t>: Data to look for </a:t>
            </a:r>
            <a:r>
              <a:rPr lang="en-US" sz="1200" i="1">
                <a:solidFill>
                  <a:srgbClr val="24292E"/>
                </a:solidFill>
              </a:rPr>
              <a:t>inside</a:t>
            </a:r>
            <a:r>
              <a:rPr lang="en-US" sz="1200">
                <a:solidFill>
                  <a:srgbClr val="24292E"/>
                </a:solidFill>
              </a:rPr>
              <a:t> the packet. This sequence of data is the numbers </a:t>
            </a:r>
            <a:r>
              <a:rPr lang="en-US" sz="1200">
                <a:solidFill>
                  <a:srgbClr val="24292E"/>
                </a:solidFill>
                <a:latin typeface="Courier"/>
                <a:ea typeface="Courier"/>
                <a:cs typeface="Courier"/>
                <a:sym typeface="Courier"/>
              </a:rPr>
              <a:t>10</a:t>
            </a:r>
            <a:r>
              <a:rPr lang="en-US" sz="1200">
                <a:solidFill>
                  <a:srgbClr val="24292E"/>
                </a:solidFill>
              </a:rPr>
              <a:t> through </a:t>
            </a:r>
            <a:r>
              <a:rPr lang="en-US" sz="1200">
                <a:solidFill>
                  <a:srgbClr val="24292E"/>
                </a:solidFill>
                <a:latin typeface="Courier"/>
                <a:ea typeface="Courier"/>
                <a:cs typeface="Courier"/>
                <a:sym typeface="Courier"/>
              </a:rPr>
              <a:t>1f</a:t>
            </a:r>
            <a:r>
              <a:rPr lang="en-US" sz="1200">
                <a:solidFill>
                  <a:srgbClr val="24292E"/>
                </a:solidFill>
              </a:rPr>
              <a:t> in hexadecimal. This is just junk data sent in ping packets. "Live" data wouldn't have this content.</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depth</a:t>
            </a:r>
            <a:r>
              <a:rPr lang="en-US" sz="1200">
                <a:solidFill>
                  <a:srgbClr val="24292E"/>
                </a:solidFill>
              </a:rPr>
              <a:t>: Specifies how many bytes into the packet Snort should look for </a:t>
            </a:r>
            <a:r>
              <a:rPr lang="en-US" sz="1200">
                <a:solidFill>
                  <a:srgbClr val="24292E"/>
                </a:solidFill>
                <a:latin typeface="Courier"/>
                <a:ea typeface="Courier"/>
                <a:cs typeface="Courier"/>
                <a:sym typeface="Courier"/>
              </a:rPr>
              <a:t>content</a:t>
            </a:r>
            <a:r>
              <a:rPr lang="en-US" sz="1200">
                <a:solidFill>
                  <a:srgbClr val="24292E"/>
                </a:solidFill>
              </a:rPr>
              <a:t>. If it doesn't find the </a:t>
            </a:r>
            <a:r>
              <a:rPr lang="en-US" sz="1200">
                <a:solidFill>
                  <a:srgbClr val="24292E"/>
                </a:solidFill>
                <a:latin typeface="Courier"/>
                <a:ea typeface="Courier"/>
                <a:cs typeface="Courier"/>
                <a:sym typeface="Courier"/>
              </a:rPr>
              <a:t>content</a:t>
            </a:r>
            <a:r>
              <a:rPr lang="en-US" sz="1200">
                <a:solidFill>
                  <a:srgbClr val="24292E"/>
                </a:solidFill>
              </a:rPr>
              <a:t> string in the first 32 bytes, the rule won't fire.</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metadata</a:t>
            </a:r>
            <a:r>
              <a:rPr lang="en-US" sz="1200">
                <a:solidFill>
                  <a:srgbClr val="24292E"/>
                </a:solidFill>
              </a:rPr>
              <a:t>: Contains administrative information about the rule. In this case, the metadata tells us this is a community rule.</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classtype</a:t>
            </a:r>
            <a:r>
              <a:rPr lang="en-US" sz="1200">
                <a:solidFill>
                  <a:srgbClr val="24292E"/>
                </a:solidFill>
              </a:rPr>
              <a:t>: Specifies what kind of network activity this is.</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New"/>
                <a:ea typeface="Courier New"/>
                <a:cs typeface="Courier New"/>
                <a:sym typeface="Courier New"/>
              </a:rPr>
              <a:t>sid</a:t>
            </a:r>
            <a:r>
              <a:rPr lang="en-US" sz="1200">
                <a:solidFill>
                  <a:srgbClr val="24292E"/>
                </a:solidFill>
              </a:rPr>
              <a:t>: The ID of the rule.</a:t>
            </a:r>
            <a:endParaRPr sz="1200">
              <a:solidFill>
                <a:srgbClr val="24292E"/>
              </a:solidFill>
            </a:endParaRPr>
          </a:p>
          <a:p>
            <a:pPr marL="0" lvl="0" indent="0" algn="l" rtl="0">
              <a:lnSpc>
                <a:spcPct val="140000"/>
              </a:lnSpc>
              <a:spcBef>
                <a:spcPts val="0"/>
              </a:spcBef>
              <a:spcAft>
                <a:spcPts val="0"/>
              </a:spcAft>
              <a:buNone/>
            </a:pPr>
            <a:r>
              <a:rPr lang="en-US" sz="1200">
                <a:solidFill>
                  <a:srgbClr val="24292E"/>
                </a:solidFill>
                <a:latin typeface="Courier"/>
                <a:ea typeface="Courier"/>
                <a:cs typeface="Courier"/>
                <a:sym typeface="Courier"/>
              </a:rPr>
              <a:t>rev</a:t>
            </a:r>
            <a:r>
              <a:rPr lang="en-US" sz="1200">
                <a:solidFill>
                  <a:srgbClr val="24292E"/>
                </a:solidFill>
              </a:rPr>
              <a:t>: The Revision ID. This is essentially a version for the rule.</a:t>
            </a:r>
            <a:endParaRPr sz="1200">
              <a:solidFill>
                <a:srgbClr val="24292E"/>
              </a:solidFill>
            </a:endParaRPr>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body" idx="1"/>
          </p:nvPr>
        </p:nvSpPr>
        <p:spPr>
          <a:xfrm>
            <a:off x="152400" y="751650"/>
            <a:ext cx="9144000" cy="27648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200">
                <a:solidFill>
                  <a:srgbClr val="24292E"/>
                </a:solidFill>
              </a:rPr>
              <a:t>In this exercise, you'll:</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Interpret the rules that fired in the previous exercise</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Interpret new rules</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Use the Snort documentation to research additional rule options</a:t>
            </a:r>
            <a:endParaRPr sz="1200" b="1">
              <a:solidFill>
                <a:srgbClr val="24292E"/>
              </a:solidFill>
            </a:endParaRPr>
          </a:p>
          <a:p>
            <a:pPr marL="0" lvl="0" indent="0" algn="l" rtl="0">
              <a:lnSpc>
                <a:spcPct val="114000"/>
              </a:lnSpc>
              <a:spcBef>
                <a:spcPts val="300"/>
              </a:spcBef>
              <a:spcAft>
                <a:spcPts val="0"/>
              </a:spcAft>
              <a:buNone/>
            </a:pPr>
            <a:r>
              <a:rPr lang="en-US" sz="1200" b="1">
                <a:solidFill>
                  <a:srgbClr val="24292E"/>
                </a:solidFill>
              </a:rPr>
              <a:t>Instructions: </a:t>
            </a:r>
            <a:endParaRPr sz="1200" b="1">
              <a:solidFill>
                <a:srgbClr val="24292E"/>
              </a:solidFill>
            </a:endParaRPr>
          </a:p>
          <a:p>
            <a:pPr marL="0" lvl="0" indent="0" algn="l" rtl="0">
              <a:lnSpc>
                <a:spcPct val="100000"/>
              </a:lnSpc>
              <a:spcBef>
                <a:spcPts val="300"/>
              </a:spcBef>
              <a:spcAft>
                <a:spcPts val="0"/>
              </a:spcAft>
              <a:buNone/>
            </a:pPr>
            <a:r>
              <a:rPr lang="en-US" sz="1200">
                <a:solidFill>
                  <a:srgbClr val="24292E"/>
                </a:solidFill>
              </a:rPr>
              <a:t>Explain the below ICMP Echo Reply rules. Be sure to identify the:</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Action</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Protocol</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Source/destination addresses</a:t>
            </a:r>
            <a:endParaRPr sz="1200">
              <a:solidFill>
                <a:srgbClr val="24292E"/>
              </a:solidFill>
            </a:endParaRPr>
          </a:p>
          <a:p>
            <a:pPr marL="457200" lvl="0" indent="-304800" algn="l" rtl="0">
              <a:lnSpc>
                <a:spcPct val="100000"/>
              </a:lnSpc>
              <a:spcBef>
                <a:spcPts val="0"/>
              </a:spcBef>
              <a:spcAft>
                <a:spcPts val="0"/>
              </a:spcAft>
              <a:buClr>
                <a:srgbClr val="24292E"/>
              </a:buClr>
              <a:buSzPts val="1200"/>
              <a:buChar char="●"/>
            </a:pPr>
            <a:r>
              <a:rPr lang="en-US" sz="1200">
                <a:solidFill>
                  <a:srgbClr val="24292E"/>
                </a:solidFill>
              </a:rPr>
              <a:t>Meaning of each new rule option</a:t>
            </a:r>
            <a:endParaRPr sz="1200">
              <a:solidFill>
                <a:srgbClr val="24292E"/>
              </a:solidFill>
            </a:endParaRPr>
          </a:p>
          <a:p>
            <a:pPr marL="152400" marR="152400" lvl="0" indent="0" algn="l" rtl="0">
              <a:lnSpc>
                <a:spcPct val="100000"/>
              </a:lnSpc>
              <a:spcBef>
                <a:spcPts val="0"/>
              </a:spcBef>
              <a:spcAft>
                <a:spcPts val="0"/>
              </a:spcAft>
              <a:buNone/>
            </a:pPr>
            <a:r>
              <a:rPr lang="en-US" sz="1000">
                <a:solidFill>
                  <a:srgbClr val="24292E"/>
                </a:solidFill>
                <a:highlight>
                  <a:srgbClr val="F6F8FA"/>
                </a:highlight>
                <a:latin typeface="Courier"/>
                <a:ea typeface="Courier"/>
                <a:cs typeface="Courier"/>
                <a:sym typeface="Courier"/>
              </a:rPr>
              <a:t>alert icmp $EXTERNAL_NET any -</a:t>
            </a:r>
            <a:r>
              <a:rPr lang="en-US" sz="1000">
                <a:solidFill>
                  <a:srgbClr val="D73A49"/>
                </a:solidFill>
                <a:highlight>
                  <a:srgbClr val="F6F8FA"/>
                </a:highlight>
                <a:latin typeface="Courier"/>
                <a:ea typeface="Courier"/>
                <a:cs typeface="Courier"/>
                <a:sym typeface="Courier"/>
              </a:rPr>
              <a:t>&gt;</a:t>
            </a:r>
            <a:r>
              <a:rPr lang="en-US" sz="1000">
                <a:solidFill>
                  <a:srgbClr val="24292E"/>
                </a:solidFill>
                <a:highlight>
                  <a:srgbClr val="F6F8FA"/>
                </a:highlight>
                <a:latin typeface="Courier"/>
                <a:ea typeface="Courier"/>
                <a:cs typeface="Courier"/>
                <a:sym typeface="Courier"/>
              </a:rPr>
              <a:t> $HOME_NET any (msg:</a:t>
            </a:r>
            <a:r>
              <a:rPr lang="en-US" sz="1000">
                <a:solidFill>
                  <a:srgbClr val="032F62"/>
                </a:solidFill>
                <a:highlight>
                  <a:srgbClr val="F6F8FA"/>
                </a:highlight>
                <a:latin typeface="Courier"/>
                <a:ea typeface="Courier"/>
                <a:cs typeface="Courier"/>
                <a:sym typeface="Courier"/>
              </a:rPr>
              <a:t>"PROTOCOL-ICMP Echo Reply"</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icode:0</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itype:0</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metadata:ruleset community</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classtype:misc-activity</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sid:408</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rev:8</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a:t>
            </a:r>
            <a:br>
              <a:rPr lang="en-US" sz="1000">
                <a:solidFill>
                  <a:srgbClr val="24292E"/>
                </a:solidFill>
                <a:highlight>
                  <a:srgbClr val="F6F8FA"/>
                </a:highlight>
                <a:latin typeface="Courier"/>
                <a:ea typeface="Courier"/>
                <a:cs typeface="Courier"/>
                <a:sym typeface="Courier"/>
              </a:rPr>
            </a:br>
            <a:br>
              <a:rPr lang="en-US" sz="1000">
                <a:solidFill>
                  <a:srgbClr val="24292E"/>
                </a:solidFill>
                <a:highlight>
                  <a:srgbClr val="F6F8FA"/>
                </a:highlight>
                <a:latin typeface="Courier"/>
                <a:ea typeface="Courier"/>
                <a:cs typeface="Courier"/>
                <a:sym typeface="Courier"/>
              </a:rPr>
            </a:br>
            <a:r>
              <a:rPr lang="en-US" sz="1000">
                <a:solidFill>
                  <a:srgbClr val="24292E"/>
                </a:solidFill>
                <a:highlight>
                  <a:srgbClr val="F6F8FA"/>
                </a:highlight>
                <a:latin typeface="Courier"/>
                <a:ea typeface="Courier"/>
                <a:cs typeface="Courier"/>
                <a:sym typeface="Courier"/>
              </a:rPr>
              <a:t>alert icmp $EXTERNAL_NET any -</a:t>
            </a:r>
            <a:r>
              <a:rPr lang="en-US" sz="1000">
                <a:solidFill>
                  <a:srgbClr val="D73A49"/>
                </a:solidFill>
                <a:highlight>
                  <a:srgbClr val="F6F8FA"/>
                </a:highlight>
                <a:latin typeface="Courier"/>
                <a:ea typeface="Courier"/>
                <a:cs typeface="Courier"/>
                <a:sym typeface="Courier"/>
              </a:rPr>
              <a:t>&gt;</a:t>
            </a:r>
            <a:r>
              <a:rPr lang="en-US" sz="1000">
                <a:solidFill>
                  <a:srgbClr val="24292E"/>
                </a:solidFill>
                <a:highlight>
                  <a:srgbClr val="F6F8FA"/>
                </a:highlight>
                <a:latin typeface="Courier"/>
                <a:ea typeface="Courier"/>
                <a:cs typeface="Courier"/>
                <a:sym typeface="Courier"/>
              </a:rPr>
              <a:t> $HOME_NET any (msg:</a:t>
            </a:r>
            <a:r>
              <a:rPr lang="en-US" sz="1000">
                <a:solidFill>
                  <a:srgbClr val="032F62"/>
                </a:solidFill>
                <a:highlight>
                  <a:srgbClr val="F6F8FA"/>
                </a:highlight>
                <a:latin typeface="Courier"/>
                <a:ea typeface="Courier"/>
                <a:cs typeface="Courier"/>
                <a:sym typeface="Courier"/>
              </a:rPr>
              <a:t>"PROTOCOL-ICMP Echo Reply undefined code"</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icode:</a:t>
            </a:r>
            <a:r>
              <a:rPr lang="en-US" sz="1000">
                <a:solidFill>
                  <a:srgbClr val="D73A49"/>
                </a:solidFill>
                <a:highlight>
                  <a:srgbClr val="F6F8FA"/>
                </a:highlight>
                <a:latin typeface="Courier"/>
                <a:ea typeface="Courier"/>
                <a:cs typeface="Courier"/>
                <a:sym typeface="Courier"/>
              </a:rPr>
              <a:t>&gt;</a:t>
            </a:r>
            <a:r>
              <a:rPr lang="en-US" sz="1000">
                <a:solidFill>
                  <a:srgbClr val="24292E"/>
                </a:solidFill>
                <a:highlight>
                  <a:srgbClr val="F6F8FA"/>
                </a:highlight>
                <a:latin typeface="Courier"/>
                <a:ea typeface="Courier"/>
                <a:cs typeface="Courier"/>
                <a:sym typeface="Courier"/>
              </a:rPr>
              <a:t>0</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itype:0</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metadata:ruleset community</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classtype:misc-activity</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sid:409</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 rev:10</a:t>
            </a:r>
            <a:r>
              <a:rPr lang="en-US" sz="1000">
                <a:solidFill>
                  <a:srgbClr val="D73A49"/>
                </a:solidFill>
                <a:highlight>
                  <a:srgbClr val="F6F8FA"/>
                </a:highlight>
                <a:latin typeface="Courier"/>
                <a:ea typeface="Courier"/>
                <a:cs typeface="Courier"/>
                <a:sym typeface="Courier"/>
              </a:rPr>
              <a:t>;</a:t>
            </a:r>
            <a:r>
              <a:rPr lang="en-US" sz="1000">
                <a:solidFill>
                  <a:srgbClr val="24292E"/>
                </a:solidFill>
                <a:highlight>
                  <a:srgbClr val="F6F8FA"/>
                </a:highlight>
                <a:latin typeface="Courier"/>
                <a:ea typeface="Courier"/>
                <a:cs typeface="Courier"/>
                <a:sym typeface="Courier"/>
              </a:rPr>
              <a:t>)</a:t>
            </a:r>
            <a:endParaRPr sz="1000">
              <a:solidFill>
                <a:srgbClr val="24292E"/>
              </a:solidFill>
              <a:highlight>
                <a:srgbClr val="F6F8FA"/>
              </a:highlight>
              <a:latin typeface="Courier"/>
              <a:ea typeface="Courier"/>
              <a:cs typeface="Courier"/>
              <a:sym typeface="Courier"/>
            </a:endParaRPr>
          </a:p>
          <a:p>
            <a:pPr marL="152400" marR="152400" lvl="0" indent="0" algn="l" rtl="0">
              <a:lnSpc>
                <a:spcPct val="100000"/>
              </a:lnSpc>
              <a:spcBef>
                <a:spcPts val="0"/>
              </a:spcBef>
              <a:spcAft>
                <a:spcPts val="0"/>
              </a:spcAft>
              <a:buNone/>
            </a:pPr>
            <a:endParaRPr sz="1000">
              <a:solidFill>
                <a:srgbClr val="24292E"/>
              </a:solidFill>
              <a:highlight>
                <a:srgbClr val="F6F8FA"/>
              </a:highlight>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endParaRPr sz="1200">
              <a:solidFill>
                <a:srgbClr val="24292E"/>
              </a:solidFill>
            </a:endParaRPr>
          </a:p>
          <a:p>
            <a:pPr marL="0" lvl="0" indent="0" algn="l" rtl="0">
              <a:lnSpc>
                <a:spcPct val="115000"/>
              </a:lnSpc>
              <a:spcBef>
                <a:spcPts val="1200"/>
              </a:spcBef>
              <a:spcAft>
                <a:spcPts val="0"/>
              </a:spcAft>
              <a:buNone/>
            </a:pPr>
            <a:endParaRPr sz="1200" b="1">
              <a:solidFill>
                <a:srgbClr val="24292E"/>
              </a:solidFill>
            </a:endParaRPr>
          </a:p>
          <a:p>
            <a:pPr marL="0" lvl="0" indent="0" algn="l" rtl="0">
              <a:lnSpc>
                <a:spcPct val="100000"/>
              </a:lnSpc>
              <a:spcBef>
                <a:spcPts val="1200"/>
              </a:spcBef>
              <a:spcAft>
                <a:spcPts val="0"/>
              </a:spcAft>
              <a:buNone/>
            </a:pPr>
            <a:endParaRPr sz="1200">
              <a:solidFill>
                <a:srgbClr val="24292E"/>
              </a:solidFill>
            </a:endParaRPr>
          </a:p>
          <a:p>
            <a:pPr marL="0" lvl="0" indent="0" algn="l" rtl="0">
              <a:lnSpc>
                <a:spcPct val="100000"/>
              </a:lnSpc>
              <a:spcBef>
                <a:spcPts val="0"/>
              </a:spcBef>
              <a:spcAft>
                <a:spcPts val="0"/>
              </a:spcAft>
              <a:buNone/>
            </a:pPr>
            <a:endParaRPr sz="1200">
              <a:solidFill>
                <a:srgbClr val="24292E"/>
              </a:solidFill>
            </a:endParaRPr>
          </a:p>
          <a:p>
            <a:pPr marL="0" lvl="0" indent="0" algn="l" rtl="0">
              <a:lnSpc>
                <a:spcPct val="100000"/>
              </a:lnSpc>
              <a:spcBef>
                <a:spcPts val="1200"/>
              </a:spcBef>
              <a:spcAft>
                <a:spcPts val="0"/>
              </a:spcAft>
              <a:buClr>
                <a:schemeClr val="dk1"/>
              </a:buClr>
              <a:buSzPts val="1100"/>
              <a:buFont typeface="Arial"/>
              <a:buNone/>
            </a:pP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00000"/>
              </a:lnSpc>
              <a:spcBef>
                <a:spcPts val="1000"/>
              </a:spcBef>
              <a:spcAft>
                <a:spcPts val="0"/>
              </a:spcAft>
              <a:buNone/>
            </a:pPr>
            <a:endParaRPr sz="1200">
              <a:solidFill>
                <a:srgbClr val="24292E"/>
              </a:solidFill>
              <a:highlight>
                <a:srgbClr val="FFFFFF"/>
              </a:highlight>
            </a:endParaRPr>
          </a:p>
        </p:txBody>
      </p:sp>
      <p:sp>
        <p:nvSpPr>
          <p:cNvPr id="279" name="Google Shape;279;p37"/>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Interpreting Snort Rules</a:t>
            </a:r>
            <a:endParaRPr/>
          </a:p>
        </p:txBody>
      </p:sp>
      <p:sp>
        <p:nvSpPr>
          <p:cNvPr id="280" name="Google Shape;280;p37"/>
          <p:cNvSpPr txBox="1"/>
          <p:nvPr/>
        </p:nvSpPr>
        <p:spPr>
          <a:xfrm>
            <a:off x="152400" y="3429000"/>
            <a:ext cx="4396800" cy="29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4292E"/>
              </a:solidFill>
            </a:endParaRPr>
          </a:p>
          <a:p>
            <a:pPr marL="0" lvl="0" indent="0" algn="l" rtl="0">
              <a:spcBef>
                <a:spcPts val="0"/>
              </a:spcBef>
              <a:spcAft>
                <a:spcPts val="0"/>
              </a:spcAft>
              <a:buNone/>
            </a:pPr>
            <a:r>
              <a:rPr lang="en-US" sz="1200" b="1">
                <a:solidFill>
                  <a:srgbClr val="24292E"/>
                </a:solidFill>
              </a:rPr>
              <a:t>Then: </a:t>
            </a:r>
            <a:endParaRPr sz="1200" b="1">
              <a:solidFill>
                <a:srgbClr val="24292E"/>
              </a:solidFill>
            </a:endParaRPr>
          </a:p>
          <a:p>
            <a:pPr marL="0" lvl="0" indent="0" algn="l" rtl="0">
              <a:spcBef>
                <a:spcPts val="0"/>
              </a:spcBef>
              <a:spcAft>
                <a:spcPts val="0"/>
              </a:spcAft>
              <a:buClr>
                <a:schemeClr val="dk1"/>
              </a:buClr>
              <a:buSzPts val="1100"/>
              <a:buFont typeface="Arial"/>
              <a:buNone/>
            </a:pPr>
            <a:r>
              <a:rPr lang="en-US" sz="1200">
                <a:solidFill>
                  <a:srgbClr val="24292E"/>
                </a:solidFill>
              </a:rPr>
              <a:t>Explain the ICMP Unusual PING rule. Be sure to identify the:</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Action</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Protocol</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Source/destination addresses</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Meaning of each new rule option</a:t>
            </a:r>
            <a:endParaRPr sz="1200">
              <a:solidFill>
                <a:srgbClr val="24292E"/>
              </a:solidFill>
            </a:endParaRPr>
          </a:p>
          <a:p>
            <a:pPr marL="0" lvl="0" indent="0" algn="l" rtl="0">
              <a:spcBef>
                <a:spcPts val="0"/>
              </a:spcBef>
              <a:spcAft>
                <a:spcPts val="0"/>
              </a:spcAft>
              <a:buClr>
                <a:schemeClr val="dk1"/>
              </a:buClr>
              <a:buSzPts val="1100"/>
              <a:buFont typeface="Arial"/>
              <a:buNone/>
            </a:pPr>
            <a:r>
              <a:rPr lang="en-US" sz="1200">
                <a:solidFill>
                  <a:srgbClr val="24292E"/>
                </a:solidFill>
              </a:rPr>
              <a:t>There are multiple </a:t>
            </a:r>
            <a:r>
              <a:rPr lang="en-US" sz="1000">
                <a:solidFill>
                  <a:srgbClr val="24292E"/>
                </a:solidFill>
                <a:latin typeface="Courier"/>
                <a:ea typeface="Courier"/>
                <a:cs typeface="Courier"/>
                <a:sym typeface="Courier"/>
              </a:rPr>
              <a:t>content</a:t>
            </a:r>
            <a:r>
              <a:rPr lang="en-US" sz="1200">
                <a:solidFill>
                  <a:srgbClr val="24292E"/>
                </a:solidFill>
              </a:rPr>
              <a:t> options in this rule.</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Important Note: There's an exclamation mark in front of each content string. </a:t>
            </a:r>
            <a:endParaRPr sz="1200">
              <a:solidFill>
                <a:srgbClr val="24292E"/>
              </a:solidFill>
            </a:endParaRPr>
          </a:p>
          <a:p>
            <a:pPr marL="457200" lvl="0" indent="0" algn="l" rtl="0">
              <a:spcBef>
                <a:spcPts val="0"/>
              </a:spcBef>
              <a:spcAft>
                <a:spcPts val="0"/>
              </a:spcAft>
              <a:buClr>
                <a:schemeClr val="dk1"/>
              </a:buClr>
              <a:buSzPts val="1100"/>
              <a:buFont typeface="Arial"/>
              <a:buNone/>
            </a:pPr>
            <a:r>
              <a:rPr lang="en-US" sz="1200">
                <a:solidFill>
                  <a:srgbClr val="24292E"/>
                </a:solidFill>
              </a:rPr>
              <a:t>Use the documentation to find out what this means.</a:t>
            </a:r>
            <a:endParaRPr sz="1200">
              <a:solidFill>
                <a:srgbClr val="24292E"/>
              </a:solidFill>
            </a:endParaRPr>
          </a:p>
          <a:p>
            <a:pPr marL="457200" lvl="0" indent="-304800" algn="l" rtl="0">
              <a:spcBef>
                <a:spcPts val="0"/>
              </a:spcBef>
              <a:spcAft>
                <a:spcPts val="0"/>
              </a:spcAft>
              <a:buClr>
                <a:srgbClr val="24292E"/>
              </a:buClr>
              <a:buSzPts val="1200"/>
              <a:buChar char="●"/>
            </a:pPr>
            <a:r>
              <a:rPr lang="en-US" sz="1200">
                <a:solidFill>
                  <a:srgbClr val="24292E"/>
                </a:solidFill>
              </a:rPr>
              <a:t>Why do you suppose this rule includes so many?</a:t>
            </a:r>
            <a:endParaRPr sz="1200">
              <a:solidFill>
                <a:srgbClr val="24292E"/>
              </a:solidFill>
            </a:endParaRPr>
          </a:p>
          <a:p>
            <a:pPr marL="0" lvl="0" indent="0" algn="l" rtl="0">
              <a:spcBef>
                <a:spcPts val="0"/>
              </a:spcBef>
              <a:spcAft>
                <a:spcPts val="0"/>
              </a:spcAft>
              <a:buNone/>
            </a:pPr>
            <a:endParaRPr/>
          </a:p>
          <a:p>
            <a:pPr marL="0" lvl="0" indent="0" algn="l" rtl="0">
              <a:spcBef>
                <a:spcPts val="0"/>
              </a:spcBef>
              <a:spcAft>
                <a:spcPts val="0"/>
              </a:spcAft>
              <a:buNone/>
            </a:pPr>
            <a:r>
              <a:rPr lang="en-US" b="1">
                <a:solidFill>
                  <a:srgbClr val="FF0000"/>
                </a:solidFill>
              </a:rPr>
              <a:t>Continued on next slide.</a:t>
            </a:r>
            <a:endParaRPr b="1">
              <a:solidFill>
                <a:srgbClr val="FF0000"/>
              </a:solidFill>
            </a:endParaRPr>
          </a:p>
        </p:txBody>
      </p:sp>
      <p:pic>
        <p:nvPicPr>
          <p:cNvPr id="281" name="Google Shape;281;p37"/>
          <p:cNvPicPr preferRelativeResize="0"/>
          <p:nvPr/>
        </p:nvPicPr>
        <p:blipFill>
          <a:blip r:embed="rId3">
            <a:alphaModFix/>
          </a:blip>
          <a:stretch>
            <a:fillRect/>
          </a:stretch>
        </p:blipFill>
        <p:spPr>
          <a:xfrm>
            <a:off x="4572000" y="3975013"/>
            <a:ext cx="4486976" cy="18884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a:spLocks noGrp="1"/>
          </p:cNvSpPr>
          <p:nvPr>
            <p:ph type="body" idx="1"/>
          </p:nvPr>
        </p:nvSpPr>
        <p:spPr>
          <a:xfrm>
            <a:off x="152400" y="751650"/>
            <a:ext cx="9144000" cy="54327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b="1"/>
              <a:t>Explain the rule below. Be sure to identify:</a:t>
            </a:r>
            <a:endParaRPr sz="1200" b="1"/>
          </a:p>
          <a:p>
            <a:pPr marL="457200" lvl="0" indent="-298450" algn="l" rtl="0">
              <a:lnSpc>
                <a:spcPct val="115000"/>
              </a:lnSpc>
              <a:spcBef>
                <a:spcPts val="1200"/>
              </a:spcBef>
              <a:spcAft>
                <a:spcPts val="0"/>
              </a:spcAft>
              <a:buSzPts val="1100"/>
              <a:buChar char="●"/>
            </a:pPr>
            <a:r>
              <a:rPr lang="en-US" sz="1100"/>
              <a:t>Action</a:t>
            </a:r>
            <a:endParaRPr sz="1100"/>
          </a:p>
          <a:p>
            <a:pPr marL="457200" lvl="0" indent="-298450" algn="l" rtl="0">
              <a:lnSpc>
                <a:spcPct val="115000"/>
              </a:lnSpc>
              <a:spcBef>
                <a:spcPts val="0"/>
              </a:spcBef>
              <a:spcAft>
                <a:spcPts val="0"/>
              </a:spcAft>
              <a:buSzPts val="1100"/>
              <a:buChar char="●"/>
            </a:pPr>
            <a:r>
              <a:rPr lang="en-US" sz="1100"/>
              <a:t>Protocol</a:t>
            </a:r>
            <a:endParaRPr sz="1100"/>
          </a:p>
          <a:p>
            <a:pPr marL="457200" lvl="0" indent="-298450" algn="l" rtl="0">
              <a:lnSpc>
                <a:spcPct val="115000"/>
              </a:lnSpc>
              <a:spcBef>
                <a:spcPts val="0"/>
              </a:spcBef>
              <a:spcAft>
                <a:spcPts val="0"/>
              </a:spcAft>
              <a:buSzPts val="1100"/>
              <a:buChar char="●"/>
            </a:pPr>
            <a:r>
              <a:rPr lang="en-US" sz="1100"/>
              <a:t>Source/destination addresses</a:t>
            </a:r>
            <a:endParaRPr sz="1100"/>
          </a:p>
          <a:p>
            <a:pPr marL="457200" lvl="0" indent="-298450" algn="l" rtl="0">
              <a:lnSpc>
                <a:spcPct val="115000"/>
              </a:lnSpc>
              <a:spcBef>
                <a:spcPts val="0"/>
              </a:spcBef>
              <a:spcAft>
                <a:spcPts val="0"/>
              </a:spcAft>
              <a:buSzPts val="1100"/>
              <a:buChar char="●"/>
            </a:pPr>
            <a:r>
              <a:rPr lang="en-US" sz="1200">
                <a:solidFill>
                  <a:srgbClr val="24292E"/>
                </a:solidFill>
              </a:rPr>
              <a:t>Meaning of each new rule option</a:t>
            </a:r>
            <a:endParaRPr sz="1200">
              <a:solidFill>
                <a:srgbClr val="24292E"/>
              </a:solidFill>
            </a:endParaRPr>
          </a:p>
          <a:p>
            <a:pPr marL="457200" lvl="0" indent="0" algn="l" rtl="0">
              <a:lnSpc>
                <a:spcPct val="115000"/>
              </a:lnSpc>
              <a:spcBef>
                <a:spcPts val="1200"/>
              </a:spcBef>
              <a:spcAft>
                <a:spcPts val="0"/>
              </a:spcAft>
              <a:buNone/>
            </a:pPr>
            <a:endParaRPr sz="1200">
              <a:solidFill>
                <a:srgbClr val="24292E"/>
              </a:solidFill>
            </a:endParaRPr>
          </a:p>
          <a:p>
            <a:pPr marL="0" lvl="0" indent="0" algn="l" rtl="0">
              <a:lnSpc>
                <a:spcPct val="115000"/>
              </a:lnSpc>
              <a:spcBef>
                <a:spcPts val="300"/>
              </a:spcBef>
              <a:spcAft>
                <a:spcPts val="0"/>
              </a:spcAft>
              <a:buNone/>
            </a:pPr>
            <a:endParaRPr sz="1200" b="1">
              <a:solidFill>
                <a:srgbClr val="24292E"/>
              </a:solidFill>
            </a:endParaRPr>
          </a:p>
          <a:p>
            <a:pPr marL="0" lvl="0" indent="0" algn="l" rtl="0">
              <a:lnSpc>
                <a:spcPct val="100000"/>
              </a:lnSpc>
              <a:spcBef>
                <a:spcPts val="1200"/>
              </a:spcBef>
              <a:spcAft>
                <a:spcPts val="0"/>
              </a:spcAft>
              <a:buNone/>
            </a:pPr>
            <a:endParaRPr sz="1200">
              <a:solidFill>
                <a:srgbClr val="24292E"/>
              </a:solidFill>
            </a:endParaRPr>
          </a:p>
          <a:p>
            <a:pPr marL="0" lvl="0" indent="0" algn="l" rtl="0">
              <a:lnSpc>
                <a:spcPct val="100000"/>
              </a:lnSpc>
              <a:spcBef>
                <a:spcPts val="0"/>
              </a:spcBef>
              <a:spcAft>
                <a:spcPts val="0"/>
              </a:spcAft>
              <a:buNone/>
            </a:pPr>
            <a:endParaRPr sz="1200">
              <a:solidFill>
                <a:srgbClr val="24292E"/>
              </a:solidFill>
            </a:endParaRPr>
          </a:p>
          <a:p>
            <a:pPr marL="0" lvl="0" indent="0" algn="l" rtl="0">
              <a:lnSpc>
                <a:spcPct val="100000"/>
              </a:lnSpc>
              <a:spcBef>
                <a:spcPts val="1200"/>
              </a:spcBef>
              <a:spcAft>
                <a:spcPts val="0"/>
              </a:spcAft>
              <a:buClr>
                <a:schemeClr val="dk1"/>
              </a:buClr>
              <a:buSzPts val="1100"/>
              <a:buFont typeface="Arial"/>
              <a:buNone/>
            </a:pP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00000"/>
              </a:lnSpc>
              <a:spcBef>
                <a:spcPts val="1000"/>
              </a:spcBef>
              <a:spcAft>
                <a:spcPts val="0"/>
              </a:spcAft>
              <a:buNone/>
            </a:pPr>
            <a:endParaRPr sz="1200">
              <a:solidFill>
                <a:srgbClr val="24292E"/>
              </a:solidFill>
              <a:highlight>
                <a:srgbClr val="FFFFFF"/>
              </a:highlight>
            </a:endParaRPr>
          </a:p>
        </p:txBody>
      </p:sp>
      <p:sp>
        <p:nvSpPr>
          <p:cNvPr id="288" name="Google Shape;288;p38"/>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Interpreting Snort Rules</a:t>
            </a:r>
            <a:endParaRPr/>
          </a:p>
        </p:txBody>
      </p:sp>
      <p:pic>
        <p:nvPicPr>
          <p:cNvPr id="289" name="Google Shape;289;p38"/>
          <p:cNvPicPr preferRelativeResize="0"/>
          <p:nvPr/>
        </p:nvPicPr>
        <p:blipFill>
          <a:blip r:embed="rId3">
            <a:alphaModFix/>
          </a:blip>
          <a:stretch>
            <a:fillRect/>
          </a:stretch>
        </p:blipFill>
        <p:spPr>
          <a:xfrm>
            <a:off x="76200" y="2203350"/>
            <a:ext cx="8991600" cy="2033600"/>
          </a:xfrm>
          <a:prstGeom prst="rect">
            <a:avLst/>
          </a:prstGeom>
          <a:noFill/>
          <a:ln>
            <a:noFill/>
          </a:ln>
        </p:spPr>
      </p:pic>
      <p:sp>
        <p:nvSpPr>
          <p:cNvPr id="290" name="Google Shape;290;p38"/>
          <p:cNvSpPr txBox="1"/>
          <p:nvPr/>
        </p:nvSpPr>
        <p:spPr>
          <a:xfrm>
            <a:off x="269475" y="4311525"/>
            <a:ext cx="8674800" cy="183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200">
                <a:solidFill>
                  <a:srgbClr val="24292E"/>
                </a:solidFill>
              </a:rPr>
              <a:t>Based on the reference URL, which exploit does this rule monitor for?</a:t>
            </a:r>
            <a:endParaRPr sz="1200">
              <a:solidFill>
                <a:srgbClr val="24292E"/>
              </a:solidFill>
            </a:endParaRPr>
          </a:p>
          <a:p>
            <a:pPr marL="0" lvl="0" indent="0" algn="l" rtl="0">
              <a:lnSpc>
                <a:spcPct val="115000"/>
              </a:lnSpc>
              <a:spcBef>
                <a:spcPts val="1500"/>
              </a:spcBef>
              <a:spcAft>
                <a:spcPts val="0"/>
              </a:spcAft>
              <a:buNone/>
            </a:pPr>
            <a:r>
              <a:rPr lang="en-US" sz="1200">
                <a:solidFill>
                  <a:srgbClr val="24292E"/>
                </a:solidFill>
              </a:rPr>
              <a:t>Based on your knowledge of SQL injection and the rule above, which of the following carries the SQLi payload? What is the name of the parameter or header that is being attacked?</a:t>
            </a:r>
            <a:endParaRPr sz="1200">
              <a:solidFill>
                <a:srgbClr val="24292E"/>
              </a:solidFill>
            </a:endParaRPr>
          </a:p>
          <a:p>
            <a:pPr marL="457200" lvl="0" indent="-304800" algn="l" rtl="0">
              <a:lnSpc>
                <a:spcPct val="115000"/>
              </a:lnSpc>
              <a:spcBef>
                <a:spcPts val="1200"/>
              </a:spcBef>
              <a:spcAft>
                <a:spcPts val="0"/>
              </a:spcAft>
              <a:buClr>
                <a:srgbClr val="24292E"/>
              </a:buClr>
              <a:buSzPts val="1200"/>
              <a:buChar char="●"/>
            </a:pPr>
            <a:r>
              <a:rPr lang="en-US" sz="1200">
                <a:solidFill>
                  <a:srgbClr val="24292E"/>
                </a:solidFill>
              </a:rPr>
              <a:t>POST data</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Unsanitized HTTP header</a:t>
            </a:r>
            <a:endParaRPr sz="1200">
              <a:solidFill>
                <a:srgbClr val="24292E"/>
              </a:solidFill>
            </a:endParaRPr>
          </a:p>
          <a:p>
            <a:pPr marL="457200" lvl="0" indent="-304800" algn="l" rtl="0">
              <a:lnSpc>
                <a:spcPct val="115000"/>
              </a:lnSpc>
              <a:spcBef>
                <a:spcPts val="0"/>
              </a:spcBef>
              <a:spcAft>
                <a:spcPts val="0"/>
              </a:spcAft>
              <a:buClr>
                <a:srgbClr val="24292E"/>
              </a:buClr>
              <a:buSzPts val="1200"/>
              <a:buChar char="●"/>
            </a:pPr>
            <a:r>
              <a:rPr lang="en-US" sz="1200">
                <a:solidFill>
                  <a:srgbClr val="24292E"/>
                </a:solidFill>
              </a:rPr>
              <a:t>GET query parameters)</a:t>
            </a:r>
            <a:endParaRPr sz="1200">
              <a:solidFill>
                <a:srgbClr val="24292E"/>
              </a:solidFill>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Creating Snort Rules</a:t>
            </a:r>
            <a:endParaRPr/>
          </a:p>
        </p:txBody>
      </p:sp>
      <p:sp>
        <p:nvSpPr>
          <p:cNvPr id="297" name="Google Shape;297;p39"/>
          <p:cNvSpPr txBox="1"/>
          <p:nvPr/>
        </p:nvSpPr>
        <p:spPr>
          <a:xfrm>
            <a:off x="404200" y="1064400"/>
            <a:ext cx="8528700" cy="49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When implementing Snort rules against live traffic, focus on:</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Char char="-"/>
            </a:pPr>
            <a:r>
              <a:rPr lang="en-US" sz="2400">
                <a:solidFill>
                  <a:srgbClr val="24292E"/>
                </a:solidFill>
                <a:latin typeface="Trebuchet MS"/>
                <a:ea typeface="Trebuchet MS"/>
                <a:cs typeface="Trebuchet MS"/>
                <a:sym typeface="Trebuchet MS"/>
              </a:rPr>
              <a:t>Specifying the correct source/destination addresses</a:t>
            </a:r>
            <a:endParaRPr sz="2400">
              <a:solidFill>
                <a:srgbClr val="24292E"/>
              </a:solidFill>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Char char="-"/>
            </a:pPr>
            <a:r>
              <a:rPr lang="en-US" sz="2400">
                <a:solidFill>
                  <a:srgbClr val="24292E"/>
                </a:solidFill>
                <a:latin typeface="Trebuchet MS"/>
                <a:ea typeface="Trebuchet MS"/>
                <a:cs typeface="Trebuchet MS"/>
                <a:sym typeface="Trebuchet MS"/>
              </a:rPr>
              <a:t>Monitoring for the correct content in each rule</a:t>
            </a:r>
            <a:endParaRPr sz="2400">
              <a:solidFill>
                <a:srgbClr val="24292E"/>
              </a:solidFill>
              <a:latin typeface="Trebuchet MS"/>
              <a:ea typeface="Trebuchet MS"/>
              <a:cs typeface="Trebuchet MS"/>
              <a:sym typeface="Trebuchet MS"/>
            </a:endParaRPr>
          </a:p>
          <a:p>
            <a:pPr marL="457200" lvl="0" indent="-381000" algn="l" rtl="0">
              <a:lnSpc>
                <a:spcPct val="115000"/>
              </a:lnSpc>
              <a:spcBef>
                <a:spcPts val="0"/>
              </a:spcBef>
              <a:spcAft>
                <a:spcPts val="0"/>
              </a:spcAft>
              <a:buClr>
                <a:srgbClr val="24292E"/>
              </a:buClr>
              <a:buSzPts val="2400"/>
              <a:buFont typeface="Trebuchet MS"/>
              <a:buChar char="-"/>
            </a:pPr>
            <a:r>
              <a:rPr lang="en-US" sz="2400">
                <a:solidFill>
                  <a:srgbClr val="24292E"/>
                </a:solidFill>
                <a:latin typeface="Trebuchet MS"/>
                <a:ea typeface="Trebuchet MS"/>
                <a:cs typeface="Trebuchet MS"/>
                <a:sym typeface="Trebuchet MS"/>
              </a:rPr>
              <a:t>Verifying their rules by inspecting alert logs</a:t>
            </a:r>
            <a:endParaRPr sz="24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body" idx="1"/>
          </p:nvPr>
        </p:nvSpPr>
        <p:spPr>
          <a:xfrm>
            <a:off x="304800" y="1077875"/>
            <a:ext cx="8616600" cy="5094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500">
                <a:solidFill>
                  <a:srgbClr val="24292E"/>
                </a:solidFill>
              </a:rPr>
              <a:t>In this exercise, you'll write Snort rules and test them against live traffic.</a:t>
            </a:r>
            <a:endParaRPr sz="1500">
              <a:solidFill>
                <a:srgbClr val="24292E"/>
              </a:solidFill>
            </a:endParaRPr>
          </a:p>
          <a:p>
            <a:pPr marL="0" lvl="0" indent="0" algn="l" rtl="0">
              <a:lnSpc>
                <a:spcPct val="125000"/>
              </a:lnSpc>
              <a:spcBef>
                <a:spcPts val="1800"/>
              </a:spcBef>
              <a:spcAft>
                <a:spcPts val="0"/>
              </a:spcAft>
              <a:buClr>
                <a:schemeClr val="dk1"/>
              </a:buClr>
              <a:buSzPts val="1100"/>
              <a:buFont typeface="Arial"/>
              <a:buNone/>
            </a:pPr>
            <a:r>
              <a:rPr lang="en-US" sz="1400" b="1" u="sng">
                <a:solidFill>
                  <a:srgbClr val="24292E"/>
                </a:solidFill>
              </a:rPr>
              <a:t>Note: After writing each rule, start Snort, then inspect the Snort </a:t>
            </a:r>
            <a:r>
              <a:rPr lang="en-US" sz="1400" b="1" u="sng">
                <a:solidFill>
                  <a:srgbClr val="24292E"/>
                </a:solidFill>
                <a:latin typeface="Courier"/>
                <a:ea typeface="Courier"/>
                <a:cs typeface="Courier"/>
                <a:sym typeface="Courier"/>
              </a:rPr>
              <a:t>alert</a:t>
            </a:r>
            <a:r>
              <a:rPr lang="en-US" sz="1400" b="1" u="sng">
                <a:solidFill>
                  <a:srgbClr val="24292E"/>
                </a:solidFill>
              </a:rPr>
              <a:t>file to check that it was fired.</a:t>
            </a:r>
            <a:endParaRPr sz="1400" b="1" u="sng">
              <a:solidFill>
                <a:srgbClr val="24292E"/>
              </a:solidFill>
            </a:endParaRPr>
          </a:p>
          <a:p>
            <a:pPr marL="457200" lvl="0" indent="-317500" algn="l" rtl="0">
              <a:lnSpc>
                <a:spcPct val="115000"/>
              </a:lnSpc>
              <a:spcBef>
                <a:spcPts val="1200"/>
              </a:spcBef>
              <a:spcAft>
                <a:spcPts val="0"/>
              </a:spcAft>
              <a:buClr>
                <a:srgbClr val="24292E"/>
              </a:buClr>
              <a:buSzPts val="1400"/>
              <a:buChar char="●"/>
            </a:pPr>
            <a:r>
              <a:rPr lang="en-US" sz="1400">
                <a:solidFill>
                  <a:srgbClr val="24292E"/>
                </a:solidFill>
              </a:rPr>
              <a:t>Attach to your Snort container. Then, open </a:t>
            </a:r>
            <a:r>
              <a:rPr lang="en-US" sz="1400">
                <a:solidFill>
                  <a:srgbClr val="24292E"/>
                </a:solidFill>
                <a:latin typeface="Courier"/>
                <a:ea typeface="Courier"/>
                <a:cs typeface="Courier"/>
                <a:sym typeface="Courier"/>
              </a:rPr>
              <a:t>local.rules</a:t>
            </a:r>
            <a:r>
              <a:rPr lang="en-US" sz="1400">
                <a:solidFill>
                  <a:srgbClr val="24292E"/>
                </a:solidFill>
              </a:rPr>
              <a:t> in nano.</a:t>
            </a:r>
            <a:endParaRPr sz="1400">
              <a:solidFill>
                <a:srgbClr val="24292E"/>
              </a:solidFill>
            </a:endParaRPr>
          </a:p>
          <a:p>
            <a:pPr marL="457200" lvl="0" indent="-317500" algn="l" rtl="0">
              <a:lnSpc>
                <a:spcPct val="115000"/>
              </a:lnSpc>
              <a:spcBef>
                <a:spcPts val="0"/>
              </a:spcBef>
              <a:spcAft>
                <a:spcPts val="0"/>
              </a:spcAft>
              <a:buClr>
                <a:srgbClr val="24292E"/>
              </a:buClr>
              <a:buSzPts val="1400"/>
              <a:buChar char="●"/>
            </a:pPr>
            <a:r>
              <a:rPr lang="en-US" sz="1400">
                <a:solidFill>
                  <a:srgbClr val="24292E"/>
                </a:solidFill>
              </a:rPr>
              <a:t>Delete or comment out all of the existing rules. Then, add the rules described below.</a:t>
            </a:r>
            <a:endParaRPr sz="1400">
              <a:solidFill>
                <a:srgbClr val="24292E"/>
              </a:solidFill>
            </a:endParaRPr>
          </a:p>
          <a:p>
            <a:pPr marL="914400" lvl="1" indent="-317500" algn="l" rtl="0">
              <a:lnSpc>
                <a:spcPct val="115000"/>
              </a:lnSpc>
              <a:spcBef>
                <a:spcPts val="0"/>
              </a:spcBef>
              <a:spcAft>
                <a:spcPts val="0"/>
              </a:spcAft>
              <a:buClr>
                <a:srgbClr val="24292E"/>
              </a:buClr>
              <a:buSzPts val="1400"/>
              <a:buFont typeface="Arial"/>
              <a:buChar char="○"/>
            </a:pPr>
            <a:r>
              <a:rPr lang="en-US" sz="1400">
                <a:solidFill>
                  <a:srgbClr val="24292E"/>
                </a:solidFill>
              </a:rPr>
              <a:t>Write a rule that detects telnet traffic from the public Internet to the local subnet.</a:t>
            </a:r>
            <a:endParaRPr sz="1400">
              <a:solidFill>
                <a:srgbClr val="24292E"/>
              </a:solidFill>
            </a:endParaRPr>
          </a:p>
          <a:p>
            <a:pPr marL="1371600" lvl="2" indent="-317500" algn="l" rtl="0">
              <a:lnSpc>
                <a:spcPct val="115000"/>
              </a:lnSpc>
              <a:spcBef>
                <a:spcPts val="0"/>
              </a:spcBef>
              <a:spcAft>
                <a:spcPts val="0"/>
              </a:spcAft>
              <a:buClr>
                <a:srgbClr val="24292E"/>
              </a:buClr>
              <a:buSzPts val="1400"/>
              <a:buFont typeface="Arial"/>
              <a:buChar char="■"/>
            </a:pPr>
            <a:r>
              <a:rPr lang="en-US" sz="1400">
                <a:solidFill>
                  <a:srgbClr val="24292E"/>
                </a:solidFill>
              </a:rPr>
              <a:t>Hint: Be sure to specify the correct destination port.</a:t>
            </a:r>
            <a:endParaRPr sz="1400">
              <a:solidFill>
                <a:srgbClr val="24292E"/>
              </a:solidFill>
            </a:endParaRPr>
          </a:p>
          <a:p>
            <a:pPr marL="914400" lvl="1" indent="-317500" algn="l" rtl="0">
              <a:lnSpc>
                <a:spcPct val="115000"/>
              </a:lnSpc>
              <a:spcBef>
                <a:spcPts val="0"/>
              </a:spcBef>
              <a:spcAft>
                <a:spcPts val="0"/>
              </a:spcAft>
              <a:buClr>
                <a:srgbClr val="24292E"/>
              </a:buClr>
              <a:buSzPts val="1400"/>
              <a:buFont typeface="Arial"/>
              <a:buChar char="○"/>
            </a:pPr>
            <a:r>
              <a:rPr lang="en-US" sz="1400">
                <a:solidFill>
                  <a:srgbClr val="24292E"/>
                </a:solidFill>
              </a:rPr>
              <a:t>Write a rule that detects HTTP traffic to the local subnet. It should look for content containing the default usernames </a:t>
            </a:r>
            <a:r>
              <a:rPr lang="en-US" sz="1400">
                <a:solidFill>
                  <a:srgbClr val="24292E"/>
                </a:solidFill>
                <a:latin typeface="Courier"/>
                <a:ea typeface="Courier"/>
                <a:cs typeface="Courier"/>
                <a:sym typeface="Courier"/>
              </a:rPr>
              <a:t>guest</a:t>
            </a:r>
            <a:r>
              <a:rPr lang="en-US" sz="1400">
                <a:solidFill>
                  <a:srgbClr val="24292E"/>
                </a:solidFill>
              </a:rPr>
              <a:t>, </a:t>
            </a:r>
            <a:r>
              <a:rPr lang="en-US" sz="1400">
                <a:solidFill>
                  <a:srgbClr val="24292E"/>
                </a:solidFill>
                <a:latin typeface="Courier"/>
                <a:ea typeface="Courier"/>
                <a:cs typeface="Courier"/>
                <a:sym typeface="Courier"/>
              </a:rPr>
              <a:t>admin</a:t>
            </a:r>
            <a:r>
              <a:rPr lang="en-US" sz="1400">
                <a:solidFill>
                  <a:srgbClr val="24292E"/>
                </a:solidFill>
              </a:rPr>
              <a:t>, and </a:t>
            </a:r>
            <a:r>
              <a:rPr lang="en-US" sz="1400">
                <a:solidFill>
                  <a:srgbClr val="24292E"/>
                </a:solidFill>
                <a:latin typeface="Courier"/>
                <a:ea typeface="Courier"/>
                <a:cs typeface="Courier"/>
                <a:sym typeface="Courier"/>
              </a:rPr>
              <a:t>administrator</a:t>
            </a:r>
            <a:r>
              <a:rPr lang="en-US" sz="1400">
                <a:solidFill>
                  <a:srgbClr val="24292E"/>
                </a:solidFill>
              </a:rPr>
              <a:t>.</a:t>
            </a:r>
            <a:endParaRPr sz="1400">
              <a:solidFill>
                <a:srgbClr val="24292E"/>
              </a:solidFill>
            </a:endParaRPr>
          </a:p>
          <a:p>
            <a:pPr marL="914400" lvl="1" indent="-317500" algn="l" rtl="0">
              <a:lnSpc>
                <a:spcPct val="115000"/>
              </a:lnSpc>
              <a:spcBef>
                <a:spcPts val="0"/>
              </a:spcBef>
              <a:spcAft>
                <a:spcPts val="0"/>
              </a:spcAft>
              <a:buClr>
                <a:srgbClr val="24292E"/>
              </a:buClr>
              <a:buSzPts val="1400"/>
              <a:buFont typeface="Arial"/>
              <a:buChar char="○"/>
            </a:pPr>
            <a:r>
              <a:rPr lang="en-US" sz="1400">
                <a:solidFill>
                  <a:srgbClr val="24292E"/>
                </a:solidFill>
              </a:rPr>
              <a:t>Write a rule that detect UNION attacks.</a:t>
            </a:r>
            <a:endParaRPr sz="1400">
              <a:solidFill>
                <a:srgbClr val="24292E"/>
              </a:solidFill>
            </a:endParaRPr>
          </a:p>
          <a:p>
            <a:pPr marL="914400" lvl="1" indent="-317500" algn="l" rtl="0">
              <a:lnSpc>
                <a:spcPct val="115000"/>
              </a:lnSpc>
              <a:spcBef>
                <a:spcPts val="0"/>
              </a:spcBef>
              <a:spcAft>
                <a:spcPts val="0"/>
              </a:spcAft>
              <a:buClr>
                <a:srgbClr val="24292E"/>
              </a:buClr>
              <a:buSzPts val="1400"/>
              <a:buFont typeface="Arial"/>
              <a:buChar char="○"/>
            </a:pPr>
            <a:r>
              <a:rPr lang="en-US" sz="1400">
                <a:solidFill>
                  <a:srgbClr val="24292E"/>
                </a:solidFill>
              </a:rPr>
              <a:t>Hint: Which ports, content, etc., should you filter for?</a:t>
            </a:r>
            <a:endParaRPr sz="1400">
              <a:solidFill>
                <a:srgbClr val="24292E"/>
              </a:solidFill>
            </a:endParaRPr>
          </a:p>
          <a:p>
            <a:pPr marL="457200" lvl="0" indent="-317500" algn="l" rtl="0">
              <a:lnSpc>
                <a:spcPct val="115000"/>
              </a:lnSpc>
              <a:spcBef>
                <a:spcPts val="0"/>
              </a:spcBef>
              <a:spcAft>
                <a:spcPts val="0"/>
              </a:spcAft>
              <a:buClr>
                <a:srgbClr val="24292E"/>
              </a:buClr>
              <a:buSzPts val="1400"/>
              <a:buChar char="●"/>
            </a:pPr>
            <a:r>
              <a:rPr lang="en-US" sz="1400">
                <a:solidFill>
                  <a:srgbClr val="24292E"/>
                </a:solidFill>
              </a:rPr>
              <a:t>After implementing your rules, use </a:t>
            </a:r>
            <a:r>
              <a:rPr lang="en-US" sz="1400">
                <a:solidFill>
                  <a:srgbClr val="24292E"/>
                </a:solidFill>
                <a:latin typeface="Courier"/>
                <a:ea typeface="Courier"/>
                <a:cs typeface="Courier"/>
                <a:sym typeface="Courier"/>
              </a:rPr>
              <a:t>docker cp</a:t>
            </a:r>
            <a:r>
              <a:rPr lang="en-US" sz="1400">
                <a:solidFill>
                  <a:srgbClr val="24292E"/>
                </a:solidFill>
              </a:rPr>
              <a:t> to retrieve the </a:t>
            </a:r>
            <a:r>
              <a:rPr lang="en-US" sz="1400">
                <a:solidFill>
                  <a:srgbClr val="24292E"/>
                </a:solidFill>
                <a:latin typeface="Courier"/>
                <a:ea typeface="Courier"/>
                <a:cs typeface="Courier"/>
                <a:sym typeface="Courier"/>
              </a:rPr>
              <a:t>alert</a:t>
            </a:r>
            <a:r>
              <a:rPr lang="en-US" sz="1400">
                <a:solidFill>
                  <a:srgbClr val="24292E"/>
                </a:solidFill>
              </a:rPr>
              <a:t> file from your container, and send it to the class via Slack.</a:t>
            </a:r>
            <a:endParaRPr sz="1400">
              <a:solidFill>
                <a:srgbClr val="24292E"/>
              </a:solidFill>
            </a:endParaRPr>
          </a:p>
          <a:p>
            <a:pPr marL="914400" lvl="1" indent="-317500" algn="l" rtl="0">
              <a:lnSpc>
                <a:spcPct val="115000"/>
              </a:lnSpc>
              <a:spcBef>
                <a:spcPts val="0"/>
              </a:spcBef>
              <a:spcAft>
                <a:spcPts val="0"/>
              </a:spcAft>
              <a:buClr>
                <a:srgbClr val="24292E"/>
              </a:buClr>
              <a:buSzPts val="1400"/>
              <a:buFont typeface="Arial"/>
              <a:buChar char="○"/>
            </a:pPr>
            <a:r>
              <a:rPr lang="en-US" sz="1400">
                <a:solidFill>
                  <a:srgbClr val="24292E"/>
                </a:solidFill>
              </a:rPr>
              <a:t>Hint: Run </a:t>
            </a:r>
            <a:r>
              <a:rPr lang="en-US" sz="1400">
                <a:solidFill>
                  <a:srgbClr val="24292E"/>
                </a:solidFill>
                <a:latin typeface="Courier"/>
                <a:ea typeface="Courier"/>
                <a:cs typeface="Courier"/>
                <a:sym typeface="Courier"/>
              </a:rPr>
              <a:t>docker ps</a:t>
            </a:r>
            <a:r>
              <a:rPr lang="en-US" sz="1400">
                <a:solidFill>
                  <a:srgbClr val="24292E"/>
                </a:solidFill>
              </a:rPr>
              <a:t> to find your snort container's ID. Then, run: </a:t>
            </a:r>
            <a:r>
              <a:rPr lang="en-US" sz="1400">
                <a:solidFill>
                  <a:srgbClr val="24292E"/>
                </a:solidFill>
                <a:latin typeface="Courier"/>
                <a:ea typeface="Courier"/>
                <a:cs typeface="Courier"/>
                <a:sym typeface="Courier"/>
              </a:rPr>
              <a:t>docker cp &lt;Container ID&gt;:/var/log/snort/alert ~/Downloads</a:t>
            </a:r>
            <a:r>
              <a:rPr lang="en-US" sz="1400">
                <a:solidFill>
                  <a:srgbClr val="24292E"/>
                </a:solidFill>
              </a:rPr>
              <a:t>. This saves the </a:t>
            </a:r>
            <a:r>
              <a:rPr lang="en-US" sz="1400">
                <a:solidFill>
                  <a:srgbClr val="24292E"/>
                </a:solidFill>
                <a:latin typeface="Courier"/>
                <a:ea typeface="Courier"/>
                <a:cs typeface="Courier"/>
                <a:sym typeface="Courier"/>
              </a:rPr>
              <a:t>alert</a:t>
            </a:r>
            <a:r>
              <a:rPr lang="en-US" sz="1400">
                <a:solidFill>
                  <a:srgbClr val="24292E"/>
                </a:solidFill>
              </a:rPr>
              <a:t> file to </a:t>
            </a:r>
            <a:r>
              <a:rPr lang="en-US" sz="1400">
                <a:solidFill>
                  <a:srgbClr val="24292E"/>
                </a:solidFill>
                <a:latin typeface="Courier"/>
                <a:ea typeface="Courier"/>
                <a:cs typeface="Courier"/>
                <a:sym typeface="Courier"/>
              </a:rPr>
              <a:t>~/Downloads</a:t>
            </a:r>
            <a:r>
              <a:rPr lang="en-US" sz="1400">
                <a:solidFill>
                  <a:srgbClr val="24292E"/>
                </a:solidFill>
              </a:rPr>
              <a:t> on your local host.</a:t>
            </a:r>
            <a:endParaRPr sz="1400">
              <a:solidFill>
                <a:srgbClr val="24292E"/>
              </a:solidFill>
            </a:endParaRPr>
          </a:p>
          <a:p>
            <a:pPr marL="0" lvl="0" indent="0" algn="l" rtl="0">
              <a:spcBef>
                <a:spcPts val="1000"/>
              </a:spcBef>
              <a:spcAft>
                <a:spcPts val="0"/>
              </a:spcAft>
              <a:buNone/>
            </a:pPr>
            <a:endParaRPr sz="1200">
              <a:solidFill>
                <a:srgbClr val="24292E"/>
              </a:solidFill>
              <a:highlight>
                <a:srgbClr val="FFFFFF"/>
              </a:highlight>
            </a:endParaRPr>
          </a:p>
        </p:txBody>
      </p:sp>
      <p:sp>
        <p:nvSpPr>
          <p:cNvPr id="304" name="Google Shape;304;p40"/>
          <p:cNvSpPr txBox="1">
            <a:spLocks noGrp="1"/>
          </p:cNvSpPr>
          <p:nvPr>
            <p:ph type="body" idx="2"/>
          </p:nvPr>
        </p:nvSpPr>
        <p:spPr>
          <a:xfrm>
            <a:off x="4114800" y="80936"/>
            <a:ext cx="4829400"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a:t>Creating Rules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304800" y="0"/>
            <a:ext cx="54705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311" name="Google Shape;311;p41"/>
          <p:cNvSpPr txBox="1"/>
          <p:nvPr/>
        </p:nvSpPr>
        <p:spPr>
          <a:xfrm>
            <a:off x="299581" y="1009822"/>
            <a:ext cx="8153400" cy="31392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Interpreting existing IDS rules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Write custom snort rules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Generate traffic logs and alerts with Snort</a:t>
            </a:r>
            <a:endParaRPr sz="2000">
              <a:solidFill>
                <a:schemeClr val="dk1"/>
              </a:solidFill>
            </a:endParaRPr>
          </a:p>
          <a:p>
            <a:pPr marL="457200" marR="0" lvl="0" indent="0" algn="l" rtl="0">
              <a:spcBef>
                <a:spcPts val="0"/>
              </a:spcBef>
              <a:spcAft>
                <a:spcPts val="0"/>
              </a:spcAft>
              <a:buNone/>
            </a:pP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457200" y="3029740"/>
            <a:ext cx="6381600" cy="70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457200" y="3029740"/>
            <a:ext cx="6381600" cy="70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Introducing Snort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Intrusion Detection System</a:t>
            </a:r>
            <a:endParaRPr/>
          </a:p>
        </p:txBody>
      </p:sp>
      <p:sp>
        <p:nvSpPr>
          <p:cNvPr id="82" name="Google Shape;82;p11"/>
          <p:cNvSpPr txBox="1"/>
          <p:nvPr/>
        </p:nvSpPr>
        <p:spPr>
          <a:xfrm>
            <a:off x="304800" y="892975"/>
            <a:ext cx="8660700" cy="5214900"/>
          </a:xfrm>
          <a:prstGeom prst="rect">
            <a:avLst/>
          </a:prstGeom>
          <a:noFill/>
          <a:ln>
            <a:noFill/>
          </a:ln>
        </p:spPr>
        <p:txBody>
          <a:bodyPr spcFirstLastPara="1" wrap="square" lIns="91425" tIns="91425" rIns="91425" bIns="91425" anchor="t" anchorCtr="0">
            <a:noAutofit/>
          </a:bodyPr>
          <a:lstStyle/>
          <a:p>
            <a:pPr marL="457200" lvl="0" indent="-368300" algn="l" rtl="0">
              <a:lnSpc>
                <a:spcPct val="90000"/>
              </a:lnSpc>
              <a:spcBef>
                <a:spcPts val="0"/>
              </a:spcBef>
              <a:spcAft>
                <a:spcPts val="0"/>
              </a:spcAft>
              <a:buSzPts val="2200"/>
              <a:buFont typeface="Trebuchet MS"/>
              <a:buChar char="●"/>
            </a:pPr>
            <a:r>
              <a:rPr lang="en-US" sz="2400" b="1">
                <a:solidFill>
                  <a:schemeClr val="dk1"/>
                </a:solidFill>
              </a:rPr>
              <a:t>Intrusion Detection System </a:t>
            </a:r>
            <a:r>
              <a:rPr lang="en-US" sz="2400">
                <a:solidFill>
                  <a:schemeClr val="dk1"/>
                </a:solidFill>
              </a:rPr>
              <a:t>are</a:t>
            </a:r>
            <a:r>
              <a:rPr lang="en-US" sz="2400" b="1">
                <a:solidFill>
                  <a:schemeClr val="dk1"/>
                </a:solidFill>
              </a:rPr>
              <a:t> </a:t>
            </a:r>
            <a:r>
              <a:rPr lang="en-US" sz="2200">
                <a:latin typeface="Trebuchet MS"/>
                <a:ea typeface="Trebuchet MS"/>
                <a:cs typeface="Trebuchet MS"/>
                <a:sym typeface="Trebuchet MS"/>
              </a:rPr>
              <a:t>automated tools that analyze firewall logs</a:t>
            </a:r>
            <a:endParaRPr sz="2200">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a:latin typeface="Trebuchet MS"/>
              <a:ea typeface="Trebuchet MS"/>
              <a:cs typeface="Trebuchet MS"/>
              <a:sym typeface="Trebuchet MS"/>
            </a:endParaRPr>
          </a:p>
          <a:p>
            <a:pPr marL="457200" lvl="0" indent="-368300" algn="l" rtl="0">
              <a:lnSpc>
                <a:spcPct val="115000"/>
              </a:lnSpc>
              <a:spcBef>
                <a:spcPts val="0"/>
              </a:spcBef>
              <a:spcAft>
                <a:spcPts val="0"/>
              </a:spcAft>
              <a:buSzPts val="2200"/>
              <a:buFont typeface="Trebuchet MS"/>
              <a:buChar char="●"/>
            </a:pPr>
            <a:r>
              <a:rPr lang="en-US" sz="2200">
                <a:latin typeface="Trebuchet MS"/>
                <a:ea typeface="Trebuchet MS"/>
                <a:cs typeface="Trebuchet MS"/>
                <a:sym typeface="Trebuchet MS"/>
              </a:rPr>
              <a:t>Reads logs in real time and notifies administrators when they detect something suspicious </a:t>
            </a:r>
            <a:endParaRPr sz="2200">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a:latin typeface="Trebuchet MS"/>
              <a:ea typeface="Trebuchet MS"/>
              <a:cs typeface="Trebuchet MS"/>
              <a:sym typeface="Trebuchet MS"/>
            </a:endParaRPr>
          </a:p>
          <a:p>
            <a:pPr marL="457200" lvl="0" indent="-368300" algn="l" rtl="0">
              <a:lnSpc>
                <a:spcPct val="115000"/>
              </a:lnSpc>
              <a:spcBef>
                <a:spcPts val="0"/>
              </a:spcBef>
              <a:spcAft>
                <a:spcPts val="0"/>
              </a:spcAft>
              <a:buSzPts val="2200"/>
              <a:buFont typeface="Trebuchet MS"/>
              <a:buChar char="●"/>
            </a:pPr>
            <a:r>
              <a:rPr lang="en-US" sz="2200" b="1">
                <a:latin typeface="Trebuchet MS"/>
                <a:ea typeface="Trebuchet MS"/>
                <a:cs typeface="Trebuchet MS"/>
                <a:sym typeface="Trebuchet MS"/>
              </a:rPr>
              <a:t>Attack signatures </a:t>
            </a:r>
            <a:r>
              <a:rPr lang="en-US" sz="2200">
                <a:latin typeface="Trebuchet MS"/>
                <a:ea typeface="Trebuchet MS"/>
                <a:cs typeface="Trebuchet MS"/>
                <a:sym typeface="Trebuchet MS"/>
              </a:rPr>
              <a:t>are patterns in network traffic that act as the “fingerprints” of malicious activity</a:t>
            </a:r>
            <a:endParaRPr sz="2200">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a:latin typeface="Trebuchet MS"/>
              <a:ea typeface="Trebuchet MS"/>
              <a:cs typeface="Trebuchet MS"/>
              <a:sym typeface="Trebuchet MS"/>
            </a:endParaRPr>
          </a:p>
          <a:p>
            <a:pPr marL="457200" lvl="0" indent="-368300" algn="l" rtl="0">
              <a:lnSpc>
                <a:spcPct val="115000"/>
              </a:lnSpc>
              <a:spcBef>
                <a:spcPts val="0"/>
              </a:spcBef>
              <a:spcAft>
                <a:spcPts val="0"/>
              </a:spcAft>
              <a:buSzPts val="2200"/>
              <a:buFont typeface="Trebuchet MS"/>
              <a:buChar char="●"/>
            </a:pPr>
            <a:r>
              <a:rPr lang="en-US" sz="2200">
                <a:latin typeface="Trebuchet MS"/>
                <a:ea typeface="Trebuchet MS"/>
                <a:cs typeface="Trebuchet MS"/>
                <a:sym typeface="Trebuchet MS"/>
              </a:rPr>
              <a:t>ID systems implement rules specifying what action it should take when it recognizes attack signature</a:t>
            </a:r>
            <a:endParaRPr sz="22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Introducing Snort</a:t>
            </a:r>
            <a:endParaRPr/>
          </a:p>
        </p:txBody>
      </p:sp>
      <p:sp>
        <p:nvSpPr>
          <p:cNvPr id="89" name="Google Shape;89;p12"/>
          <p:cNvSpPr txBox="1"/>
          <p:nvPr/>
        </p:nvSpPr>
        <p:spPr>
          <a:xfrm>
            <a:off x="304800" y="892975"/>
            <a:ext cx="8660700" cy="52149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Trebuchet MS"/>
              <a:buChar char="-"/>
            </a:pPr>
            <a:r>
              <a:rPr lang="en-US" sz="2200" b="1">
                <a:latin typeface="Trebuchet MS"/>
                <a:ea typeface="Trebuchet MS"/>
                <a:cs typeface="Trebuchet MS"/>
                <a:sym typeface="Trebuchet MS"/>
              </a:rPr>
              <a:t>Snort </a:t>
            </a:r>
            <a:r>
              <a:rPr lang="en-US" sz="2200">
                <a:latin typeface="Trebuchet MS"/>
                <a:ea typeface="Trebuchet MS"/>
                <a:cs typeface="Trebuchet MS"/>
                <a:sym typeface="Trebuchet MS"/>
              </a:rPr>
              <a:t>is a popular, open-source IDS</a:t>
            </a:r>
            <a:endParaRPr sz="2200">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a:latin typeface="Trebuchet MS"/>
              <a:ea typeface="Trebuchet MS"/>
              <a:cs typeface="Trebuchet MS"/>
              <a:sym typeface="Trebuchet MS"/>
            </a:endParaRPr>
          </a:p>
          <a:p>
            <a:pPr marL="457200" lvl="0" indent="-368300" algn="l" rtl="0">
              <a:lnSpc>
                <a:spcPct val="115000"/>
              </a:lnSpc>
              <a:spcBef>
                <a:spcPts val="0"/>
              </a:spcBef>
              <a:spcAft>
                <a:spcPts val="0"/>
              </a:spcAft>
              <a:buSzPts val="2200"/>
              <a:buFont typeface="Trebuchet MS"/>
              <a:buChar char="-"/>
            </a:pPr>
            <a:r>
              <a:rPr lang="en-US" sz="2200">
                <a:latin typeface="Trebuchet MS"/>
                <a:ea typeface="Trebuchet MS"/>
                <a:cs typeface="Trebuchet MS"/>
                <a:sym typeface="Trebuchet MS"/>
              </a:rPr>
              <a:t>Captures packets from the NIC then scans for attack signatures</a:t>
            </a:r>
            <a:endParaRPr sz="2200">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a:latin typeface="Trebuchet MS"/>
              <a:ea typeface="Trebuchet MS"/>
              <a:cs typeface="Trebuchet MS"/>
              <a:sym typeface="Trebuchet MS"/>
            </a:endParaRPr>
          </a:p>
          <a:p>
            <a:pPr marL="457200" lvl="0" indent="-368300" algn="l" rtl="0">
              <a:lnSpc>
                <a:spcPct val="115000"/>
              </a:lnSpc>
              <a:spcBef>
                <a:spcPts val="0"/>
              </a:spcBef>
              <a:spcAft>
                <a:spcPts val="0"/>
              </a:spcAft>
              <a:buSzPts val="2200"/>
              <a:buFont typeface="Trebuchet MS"/>
              <a:buChar char="-"/>
            </a:pPr>
            <a:r>
              <a:rPr lang="en-US" sz="2200">
                <a:latin typeface="Trebuchet MS"/>
                <a:ea typeface="Trebuchet MS"/>
                <a:cs typeface="Trebuchet MS"/>
                <a:sym typeface="Trebuchet MS"/>
              </a:rPr>
              <a:t>Generates logs and alerts whenever it identifies traffic matching the signature </a:t>
            </a:r>
            <a:endParaRPr sz="2200">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2200">
              <a:latin typeface="Trebuchet MS"/>
              <a:ea typeface="Trebuchet MS"/>
              <a:cs typeface="Trebuchet MS"/>
              <a:sym typeface="Trebuchet MS"/>
            </a:endParaRPr>
          </a:p>
        </p:txBody>
      </p:sp>
      <p:pic>
        <p:nvPicPr>
          <p:cNvPr id="90" name="Google Shape;90;p12"/>
          <p:cNvPicPr preferRelativeResize="0"/>
          <p:nvPr/>
        </p:nvPicPr>
        <p:blipFill>
          <a:blip r:embed="rId3">
            <a:alphaModFix/>
          </a:blip>
          <a:stretch>
            <a:fillRect/>
          </a:stretch>
        </p:blipFill>
        <p:spPr>
          <a:xfrm>
            <a:off x="2259261" y="3518148"/>
            <a:ext cx="4751788" cy="258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3"/>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97" name="Google Shape;97;p13"/>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700" b="1">
                <a:solidFill>
                  <a:schemeClr val="dk1"/>
                </a:solidFill>
                <a:latin typeface="Trebuchet MS"/>
                <a:ea typeface="Trebuchet MS"/>
                <a:cs typeface="Trebuchet MS"/>
                <a:sym typeface="Trebuchet MS"/>
              </a:rPr>
              <a:t>Snort works by piping traffic through a series of analyzers...</a:t>
            </a:r>
            <a:endParaRPr sz="2700" b="1">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2200" b="1">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04" name="Google Shape;104;p14"/>
          <p:cNvSpPr/>
          <p:nvPr/>
        </p:nvSpPr>
        <p:spPr>
          <a:xfrm>
            <a:off x="884900" y="3760850"/>
            <a:ext cx="3011100" cy="71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Packet Capture Module</a:t>
            </a:r>
            <a:r>
              <a:rPr lang="en-US" sz="2200">
                <a:solidFill>
                  <a:srgbClr val="24292E"/>
                </a:solidFill>
                <a:latin typeface="Trebuchet MS"/>
                <a:ea typeface="Trebuchet MS"/>
                <a:cs typeface="Trebuchet MS"/>
                <a:sym typeface="Trebuchet MS"/>
              </a:rPr>
              <a:t>: Captures packets from the NIC. Based on the popular packet programming library libpcap</a:t>
            </a:r>
            <a:endParaRPr sz="22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5"/>
          <p:cNvPicPr preferRelativeResize="0"/>
          <p:nvPr/>
        </p:nvPicPr>
        <p:blipFill>
          <a:blip r:embed="rId3">
            <a:alphaModFix/>
          </a:blip>
          <a:stretch>
            <a:fillRect/>
          </a:stretch>
        </p:blipFill>
        <p:spPr>
          <a:xfrm>
            <a:off x="574075" y="0"/>
            <a:ext cx="7995850" cy="5125075"/>
          </a:xfrm>
          <a:prstGeom prst="rect">
            <a:avLst/>
          </a:prstGeom>
          <a:noFill/>
          <a:ln>
            <a:noFill/>
          </a:ln>
        </p:spPr>
      </p:pic>
      <p:sp>
        <p:nvSpPr>
          <p:cNvPr id="112" name="Google Shape;112;p15"/>
          <p:cNvSpPr/>
          <p:nvPr/>
        </p:nvSpPr>
        <p:spPr>
          <a:xfrm>
            <a:off x="897175" y="3038750"/>
            <a:ext cx="3011100" cy="657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txBox="1"/>
          <p:nvPr/>
        </p:nvSpPr>
        <p:spPr>
          <a:xfrm>
            <a:off x="479325" y="5198775"/>
            <a:ext cx="8090700" cy="111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200" b="1">
                <a:solidFill>
                  <a:srgbClr val="24292E"/>
                </a:solidFill>
                <a:latin typeface="Trebuchet MS"/>
                <a:ea typeface="Trebuchet MS"/>
                <a:cs typeface="Trebuchet MS"/>
                <a:sym typeface="Trebuchet MS"/>
              </a:rPr>
              <a:t>Decoder</a:t>
            </a:r>
            <a:r>
              <a:rPr lang="en-US" sz="2200">
                <a:solidFill>
                  <a:srgbClr val="24292E"/>
                </a:solidFill>
                <a:latin typeface="Trebuchet MS"/>
                <a:ea typeface="Trebuchet MS"/>
                <a:cs typeface="Trebuchet MS"/>
                <a:sym typeface="Trebuchet MS"/>
              </a:rPr>
              <a:t>: Fits the captured packers that should be flagged for later inspection</a:t>
            </a:r>
            <a:endParaRPr sz="2200">
              <a:solidFill>
                <a:srgbClr val="24292E"/>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rilogy_Class_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2654</Words>
  <Application>Microsoft Office PowerPoint</Application>
  <PresentationFormat>On-screen Show (4:3)</PresentationFormat>
  <Paragraphs>389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vt:lpstr>
      <vt:lpstr>Courier New</vt:lpstr>
      <vt:lpstr>Noto Sans Symbols</vt:lpstr>
      <vt:lpstr>Trebuchet MS</vt:lpstr>
      <vt:lpstr>Trilogy_Class_Template</vt:lpstr>
      <vt:lpstr>Linux Network Security Pt. II</vt:lpstr>
      <vt:lpstr>Today’s Goals</vt:lpstr>
      <vt:lpstr>PowerPoint Presentation</vt:lpstr>
      <vt:lpstr>Introducing Snort</vt:lpstr>
      <vt:lpstr>Intrusion Detection System</vt:lpstr>
      <vt:lpstr>Introducing Snort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Rules </vt:lpstr>
      <vt:lpstr>The Rules </vt:lpstr>
      <vt:lpstr>The Rules </vt:lpstr>
      <vt:lpstr>The Rules </vt:lpstr>
      <vt:lpstr>The Rules </vt:lpstr>
      <vt:lpstr>The Rules </vt:lpstr>
      <vt:lpstr>The Rules </vt:lpstr>
      <vt:lpstr>The Rules </vt:lpstr>
      <vt:lpstr>PowerPoint Presentation</vt:lpstr>
      <vt:lpstr>Running Snort</vt:lpstr>
      <vt:lpstr>Snort in the Command Line</vt:lpstr>
      <vt:lpstr>PowerPoint Presentation</vt:lpstr>
      <vt:lpstr>PowerPoint Presentation</vt:lpstr>
      <vt:lpstr>Snort Rules In-Depth</vt:lpstr>
      <vt:lpstr>Snort Rules In-Depth</vt:lpstr>
      <vt:lpstr>Rules Option</vt:lpstr>
      <vt:lpstr>PowerPoint Presentation</vt:lpstr>
      <vt:lpstr>PowerPoint Presentation</vt:lpstr>
      <vt:lpstr>Creating Snort Rules</vt:lpstr>
      <vt:lpstr>PowerPoint Presentation</vt:lpstr>
      <vt:lpstr>Today’s Goals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Network Security Pt. II</dc:title>
  <cp:lastModifiedBy>marco rodriguez</cp:lastModifiedBy>
  <cp:revision>1</cp:revision>
  <dcterms:modified xsi:type="dcterms:W3CDTF">2019-04-30T19:31:07Z</dcterms:modified>
</cp:coreProperties>
</file>