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4" r:id="rId6"/>
    <p:sldId id="268" r:id="rId7"/>
    <p:sldId id="265" r:id="rId8"/>
    <p:sldId id="266" r:id="rId9"/>
    <p:sldId id="267" r:id="rId10"/>
    <p:sldId id="275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1"/>
    <p:restoredTop sz="94663"/>
  </p:normalViewPr>
  <p:slideViewPr>
    <p:cSldViewPr snapToGrid="0">
      <p:cViewPr varScale="1">
        <p:scale>
          <a:sx n="117" d="100"/>
          <a:sy n="117" d="100"/>
        </p:scale>
        <p:origin x="107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c78740e7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c78740e70_0_6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4c78740e70_0_6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7414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7b6f40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c7b6f403e_0_1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4c7b6f403e_0_1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c78740e7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c78740e70_0_7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g4c78740e70_0_7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c78740e7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c78740e70_0_7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4c78740e70_0_7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7b6f403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c7b6f403e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c7b6f403e_0_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c78740e7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c78740e70_0_8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4c78740e70_0_8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today, we’re going to…</a:t>
            </a:r>
            <a:br>
              <a:rPr lang="en-US"/>
            </a:br>
            <a:br>
              <a:rPr lang="en-US"/>
            </a:br>
            <a:r>
              <a:rPr lang="en-US"/>
              <a:t> Review goals, address questions. </a:t>
            </a:r>
            <a:endParaRPr/>
          </a:p>
        </p:txBody>
      </p:sp>
      <p:sp>
        <p:nvSpPr>
          <p:cNvPr id="59" name="Google Shape;59;p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c78740e7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c78740e70_0_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4c78740e70_0_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74cc687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74cc687a_0_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4c74cc687a_0_2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74cc687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74cc687a_0_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4c74cc687a_0_2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980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c78740e7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c78740e70_0_6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4c78740e70_0_6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c7b6f40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c7b6f403e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4c7b6f403e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853f1d4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853f1d40_0_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4c853f1d40_0_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c78740e7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c78740e70_0_5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4c78740e70_0_5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3F3F3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396991" y="2930293"/>
            <a:ext cx="8229600" cy="71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3886200" y="3900425"/>
            <a:ext cx="474039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396991" y="2504043"/>
            <a:ext cx="270033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396990" y="3900425"/>
            <a:ext cx="348921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d_Content">
  <p:cSld name="Titled_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Divider">
  <p:cSld name="Section_Divider">
    <p:bg>
      <p:bgPr>
        <a:solidFill>
          <a:srgbClr val="3F3F3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 w="12700" cap="flat" cmpd="sng">
            <a:solidFill>
              <a:srgbClr val="6CCC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1425286" y="3851911"/>
            <a:ext cx="6457950" cy="54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57200" y="3029740"/>
            <a:ext cx="6381750" cy="704060"/>
          </a:xfrm>
          <a:prstGeom prst="rect">
            <a:avLst/>
          </a:prstGeom>
          <a:noFill/>
          <a:ln w="508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_Slide">
  <p:cSld name="Activity_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234470" y="76918"/>
            <a:ext cx="24922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304800" y="1203325"/>
            <a:ext cx="8616470" cy="496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4114800" y="80936"/>
            <a:ext cx="4829329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titled_Content">
  <p:cSld name="Untitled_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96990" y="2930293"/>
            <a:ext cx="9128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rgbClr val="24292E"/>
                </a:solidFill>
              </a:rPr>
              <a:t>Ghost in the Shell: Advanced Bash</a:t>
            </a:r>
            <a:endParaRPr sz="3000" dirty="0">
              <a:solidFill>
                <a:srgbClr val="24292E"/>
              </a:solidFill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886200" y="3900425"/>
            <a:ext cx="474039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426807" y="2549293"/>
            <a:ext cx="270033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Linux 2 // Day 2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396990" y="3900425"/>
            <a:ext cx="348921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Cybersecurity Boot Camp |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457200" y="3029740"/>
            <a:ext cx="6381600" cy="704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Expansive Bash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202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65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650" i="1">
                <a:solidFill>
                  <a:srgbClr val="24292E"/>
                </a:solidFill>
              </a:rPr>
              <a:t>Expansive Bash Demo</a:t>
            </a:r>
            <a:endParaRPr i="1"/>
          </a:p>
        </p:txBody>
      </p:sp>
      <p:sp>
        <p:nvSpPr>
          <p:cNvPr id="147" name="Google Shape;147;p20"/>
          <p:cNvSpPr txBox="1"/>
          <p:nvPr/>
        </p:nvSpPr>
        <p:spPr>
          <a:xfrm>
            <a:off x="304800" y="1364225"/>
            <a:ext cx="8382000" cy="4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0000"/>
                </a:solidFill>
              </a:rPr>
              <a:t>[Instructor Demo]</a:t>
            </a:r>
            <a:endParaRPr sz="7200">
              <a:solidFill>
                <a:srgbClr val="FF0000"/>
              </a:solidFill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1868125" y="4215575"/>
            <a:ext cx="57888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0" y="779250"/>
            <a:ext cx="8934900" cy="529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/>
              <a:t>Instructions</a:t>
            </a:r>
          </a:p>
          <a:p>
            <a:r>
              <a:rPr lang="en-US" sz="1500" dirty="0"/>
              <a:t>Create a variable called </a:t>
            </a:r>
            <a:r>
              <a:rPr lang="en-US" sz="1500" dirty="0">
                <a:highlight>
                  <a:srgbClr val="C0C0C0"/>
                </a:highlight>
                <a:latin typeface="Courier" pitchFamily="2" charset="0"/>
              </a:rPr>
              <a:t>NAME</a:t>
            </a:r>
            <a:r>
              <a:rPr lang="en-US" sz="1500" dirty="0"/>
              <a:t>, and store your name in it. and name it whatever you want.</a:t>
            </a:r>
          </a:p>
          <a:p>
            <a:pPr lvl="1"/>
            <a:r>
              <a:rPr lang="en-US" sz="1500" b="1" dirty="0"/>
              <a:t>Hint</a:t>
            </a:r>
            <a:r>
              <a:rPr lang="en-US" sz="1500" dirty="0"/>
              <a:t>: use the </a:t>
            </a:r>
            <a:r>
              <a:rPr lang="en-US" sz="1500" dirty="0">
                <a:highlight>
                  <a:srgbClr val="C0C0C0"/>
                </a:highlight>
                <a:latin typeface="Courier" pitchFamily="2" charset="0"/>
              </a:rPr>
              <a:t>VAR=VALUE</a:t>
            </a:r>
            <a:r>
              <a:rPr lang="en-US" sz="1500" dirty="0"/>
              <a:t> syntax.</a:t>
            </a:r>
          </a:p>
          <a:p>
            <a:pPr lvl="1"/>
            <a:r>
              <a:rPr lang="en-US" sz="1500" dirty="0"/>
              <a:t>Use </a:t>
            </a:r>
            <a:r>
              <a:rPr lang="en-US" sz="1500" dirty="0">
                <a:highlight>
                  <a:srgbClr val="C0C0C0"/>
                </a:highlight>
                <a:latin typeface="Courier" pitchFamily="2" charset="0"/>
              </a:rPr>
              <a:t>echo</a:t>
            </a:r>
            <a:r>
              <a:rPr lang="en-US" sz="1500" dirty="0"/>
              <a:t> to print the value of your variable to the screen.</a:t>
            </a:r>
          </a:p>
          <a:p>
            <a:r>
              <a:rPr lang="en-US" sz="1500" dirty="0"/>
              <a:t>Use </a:t>
            </a:r>
            <a:r>
              <a:rPr lang="en-US" sz="1500" dirty="0">
                <a:highlight>
                  <a:srgbClr val="C0C0C0"/>
                </a:highlight>
                <a:latin typeface="Courier" pitchFamily="2" charset="0"/>
              </a:rPr>
              <a:t>echo</a:t>
            </a:r>
            <a:r>
              <a:rPr lang="en-US" sz="1500" dirty="0"/>
              <a:t> to print the full path to your home directory.</a:t>
            </a:r>
          </a:p>
          <a:p>
            <a:pPr lvl="1"/>
            <a:r>
              <a:rPr lang="en-US" sz="1500" b="1" dirty="0"/>
              <a:t>Hint</a:t>
            </a:r>
            <a:r>
              <a:rPr lang="en-US" sz="1500" dirty="0"/>
              <a:t>: Remember that the </a:t>
            </a:r>
            <a:r>
              <a:rPr lang="en-US" sz="1500" dirty="0">
                <a:highlight>
                  <a:srgbClr val="C0C0C0"/>
                </a:highlight>
              </a:rPr>
              <a:t>~</a:t>
            </a:r>
            <a:r>
              <a:rPr lang="en-US" sz="1500" dirty="0"/>
              <a:t> character can be expanded...</a:t>
            </a:r>
          </a:p>
          <a:p>
            <a:pPr lvl="2"/>
            <a:r>
              <a:rPr lang="en-US" sz="1500" dirty="0"/>
              <a:t>Note that this makes writing paths to your folders much quicker and easier.</a:t>
            </a:r>
          </a:p>
          <a:p>
            <a:r>
              <a:rPr lang="en-US" sz="1500" dirty="0"/>
              <a:t>Use </a:t>
            </a:r>
            <a:r>
              <a:rPr lang="en-US" sz="1500" dirty="0">
                <a:highlight>
                  <a:srgbClr val="C0C0C0"/>
                </a:highlight>
                <a:latin typeface="Courier" pitchFamily="2" charset="0"/>
              </a:rPr>
              <a:t>echo</a:t>
            </a:r>
            <a:r>
              <a:rPr lang="en-US" sz="1500" dirty="0"/>
              <a:t> with a wildcard to print out the names of everything in the current directory.</a:t>
            </a:r>
          </a:p>
          <a:p>
            <a:r>
              <a:rPr lang="en-US" sz="1500" dirty="0"/>
              <a:t>Use </a:t>
            </a:r>
            <a:r>
              <a:rPr lang="en-US" sz="1500" dirty="0">
                <a:highlight>
                  <a:srgbClr val="C0C0C0"/>
                </a:highlight>
                <a:latin typeface="Courier" pitchFamily="2" charset="0"/>
              </a:rPr>
              <a:t>ls</a:t>
            </a:r>
            <a:r>
              <a:rPr lang="en-US" sz="1500" dirty="0"/>
              <a:t> with a wildcard to print every file in the current directory.</a:t>
            </a:r>
          </a:p>
          <a:p>
            <a:r>
              <a:rPr lang="en-US" sz="1500" dirty="0"/>
              <a:t>Run: </a:t>
            </a:r>
            <a:r>
              <a:rPr lang="en-US" sz="1500" dirty="0">
                <a:highlight>
                  <a:srgbClr val="C0C0C0"/>
                </a:highlight>
                <a:latin typeface="Courier" pitchFamily="2" charset="0"/>
              </a:rPr>
              <a:t>file --help</a:t>
            </a:r>
            <a:r>
              <a:rPr lang="en-US" sz="1500" dirty="0"/>
              <a:t>. What does the file command do?</a:t>
            </a:r>
          </a:p>
          <a:p>
            <a:r>
              <a:rPr lang="en-US" sz="1500" dirty="0"/>
              <a:t>Run: </a:t>
            </a:r>
            <a:r>
              <a:rPr lang="en-US" sz="1500" dirty="0">
                <a:highlight>
                  <a:srgbClr val="C0C0C0"/>
                </a:highlight>
                <a:latin typeface="Courier" pitchFamily="2" charset="0"/>
              </a:rPr>
              <a:t>which --help</a:t>
            </a:r>
            <a:r>
              <a:rPr lang="en-US" sz="1500" dirty="0"/>
              <a:t>. What does the which command do?</a:t>
            </a:r>
          </a:p>
          <a:p>
            <a:r>
              <a:rPr lang="en-US" sz="1500" dirty="0"/>
              <a:t>Use </a:t>
            </a:r>
            <a:r>
              <a:rPr lang="en-US" sz="1500" dirty="0">
                <a:highlight>
                  <a:srgbClr val="C0C0C0"/>
                </a:highlight>
                <a:latin typeface="Courier" pitchFamily="2" charset="0"/>
              </a:rPr>
              <a:t>file</a:t>
            </a:r>
            <a:r>
              <a:rPr lang="en-US" sz="1500" dirty="0"/>
              <a:t> and a command expansion with </a:t>
            </a:r>
            <a:r>
              <a:rPr lang="en-US" sz="1500" dirty="0">
                <a:highlight>
                  <a:srgbClr val="C0C0C0"/>
                </a:highlight>
                <a:latin typeface="Courier" pitchFamily="2" charset="0"/>
              </a:rPr>
              <a:t>which</a:t>
            </a:r>
            <a:r>
              <a:rPr lang="en-US" sz="1500" dirty="0"/>
              <a:t> to figure out what kind of file </a:t>
            </a:r>
            <a:r>
              <a:rPr lang="en-US" sz="1500" dirty="0">
                <a:highlight>
                  <a:srgbClr val="C0C0C0"/>
                </a:highlight>
                <a:latin typeface="Courier" pitchFamily="2" charset="0"/>
              </a:rPr>
              <a:t>ls</a:t>
            </a:r>
            <a:r>
              <a:rPr lang="en-US" sz="1500" dirty="0"/>
              <a:t> and </a:t>
            </a:r>
            <a:r>
              <a:rPr lang="en-US" sz="1500" dirty="0" err="1">
                <a:highlight>
                  <a:srgbClr val="C0C0C0"/>
                </a:highlight>
                <a:latin typeface="Courier" pitchFamily="2" charset="0"/>
              </a:rPr>
              <a:t>cp</a:t>
            </a:r>
            <a:r>
              <a:rPr lang="en-US" sz="1500" dirty="0"/>
              <a:t> are.</a:t>
            </a:r>
          </a:p>
          <a:p>
            <a:pPr lvl="1"/>
            <a:r>
              <a:rPr lang="en-US" sz="1500" b="1" dirty="0"/>
              <a:t>Hint</a:t>
            </a:r>
            <a:r>
              <a:rPr lang="en-US" sz="1500" dirty="0"/>
              <a:t>: You'll need something like </a:t>
            </a:r>
            <a:r>
              <a:rPr lang="en-US" sz="1500" dirty="0">
                <a:highlight>
                  <a:srgbClr val="C0C0C0"/>
                </a:highlight>
                <a:latin typeface="Courier" pitchFamily="2" charset="0"/>
              </a:rPr>
              <a:t>$(which ...)</a:t>
            </a:r>
            <a:r>
              <a:rPr lang="en-US" sz="1500" dirty="0"/>
              <a:t> in your solution...</a:t>
            </a:r>
          </a:p>
          <a:p>
            <a:pPr marL="114300" indent="0">
              <a:buNone/>
            </a:pPr>
            <a:r>
              <a:rPr lang="en-US" sz="1600" b="1" dirty="0"/>
              <a:t>Extension</a:t>
            </a:r>
          </a:p>
          <a:p>
            <a:r>
              <a:rPr lang="en-US" sz="1500" dirty="0"/>
              <a:t>When you close your terminal window or log out, any variables you created are reset.</a:t>
            </a:r>
          </a:p>
          <a:p>
            <a:pPr lvl="1"/>
            <a:r>
              <a:rPr lang="en-US" sz="1500" dirty="0"/>
              <a:t>Use your Google-Fu to determine how you can create a variable that persists across shells and terminal windows and logins.</a:t>
            </a:r>
          </a:p>
          <a:p>
            <a:pPr lvl="1"/>
            <a:r>
              <a:rPr lang="en-US" sz="1500" b="1" dirty="0"/>
              <a:t>Hint</a:t>
            </a:r>
            <a:r>
              <a:rPr lang="en-US" sz="1500" dirty="0"/>
              <a:t>: </a:t>
            </a:r>
            <a:r>
              <a:rPr lang="en-US" sz="1500" dirty="0">
                <a:highlight>
                  <a:srgbClr val="C0C0C0"/>
                </a:highlight>
              </a:rPr>
              <a:t>export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2"/>
          </p:nvPr>
        </p:nvSpPr>
        <p:spPr>
          <a:xfrm>
            <a:off x="4114800" y="80936"/>
            <a:ext cx="4829400" cy="41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Expansive Bash Activity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457200" y="3029750"/>
            <a:ext cx="7175100" cy="704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900">
                <a:solidFill>
                  <a:srgbClr val="24292E"/>
                </a:solidFill>
              </a:rPr>
              <a:t>Breaking the Chain Instructor Demo</a:t>
            </a:r>
            <a:endParaRPr sz="2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65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650" i="1">
                <a:solidFill>
                  <a:srgbClr val="24292E"/>
                </a:solidFill>
              </a:rPr>
              <a:t>Breaking the Chain Instructor Demo and Code Along</a:t>
            </a:r>
            <a:endParaRPr i="1"/>
          </a:p>
        </p:txBody>
      </p:sp>
      <p:sp>
        <p:nvSpPr>
          <p:cNvPr id="168" name="Google Shape;168;p23"/>
          <p:cNvSpPr txBox="1"/>
          <p:nvPr/>
        </p:nvSpPr>
        <p:spPr>
          <a:xfrm>
            <a:off x="304800" y="1376525"/>
            <a:ext cx="8382000" cy="4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0000"/>
                </a:solidFill>
              </a:rPr>
              <a:t>[Instructor Demo]</a:t>
            </a:r>
            <a:endParaRPr sz="7200">
              <a:solidFill>
                <a:srgbClr val="FF0000"/>
              </a:solidFill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1868125" y="4215575"/>
            <a:ext cx="57888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body" idx="2"/>
          </p:nvPr>
        </p:nvSpPr>
        <p:spPr>
          <a:xfrm>
            <a:off x="4114800" y="80936"/>
            <a:ext cx="4829400" cy="41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/>
              <a:t>Breaking the Chain</a:t>
            </a:r>
            <a:endParaRPr i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4A267-F12E-F64A-BB40-3C25DBE93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514" y="844095"/>
            <a:ext cx="9002486" cy="5012419"/>
          </a:xfrm>
        </p:spPr>
        <p:txBody>
          <a:bodyPr/>
          <a:lstStyle/>
          <a:p>
            <a:pPr marL="114300" indent="0">
              <a:lnSpc>
                <a:spcPts val="1120"/>
              </a:lnSpc>
              <a:buNone/>
            </a:pPr>
            <a:r>
              <a:rPr lang="en-US" sz="1600" b="1" dirty="0"/>
              <a:t>Drills</a:t>
            </a:r>
          </a:p>
          <a:p>
            <a:pPr marL="114300" indent="0">
              <a:lnSpc>
                <a:spcPts val="1120"/>
              </a:lnSpc>
              <a:buNone/>
            </a:pPr>
            <a:r>
              <a:rPr lang="en-US" sz="1400" dirty="0"/>
              <a:t>For this exercise, you'll use 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&amp;&amp;</a:t>
            </a:r>
            <a:r>
              <a:rPr lang="en-US" sz="1400" dirty="0"/>
              <a:t>, 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||</a:t>
            </a:r>
            <a:r>
              <a:rPr lang="en-US" sz="1400" dirty="0"/>
              <a:t>, and 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;</a:t>
            </a:r>
            <a:r>
              <a:rPr lang="en-US" sz="1400" dirty="0"/>
              <a:t> to chain commands.</a:t>
            </a:r>
          </a:p>
          <a:p>
            <a:pPr>
              <a:lnSpc>
                <a:spcPts val="1120"/>
              </a:lnSpc>
            </a:pPr>
            <a:r>
              <a:rPr lang="en-US" sz="1400" dirty="0"/>
              <a:t>Use </a:t>
            </a:r>
            <a:r>
              <a:rPr lang="en-US" sz="1400" dirty="0">
                <a:highlight>
                  <a:srgbClr val="C0C0C0"/>
                </a:highlight>
              </a:rPr>
              <a:t>;</a:t>
            </a:r>
            <a:r>
              <a:rPr lang="en-US" sz="1400" dirty="0"/>
              <a:t> and 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echo</a:t>
            </a:r>
            <a:r>
              <a:rPr lang="en-US" sz="1400" dirty="0"/>
              <a:t> to print: 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First Message</a:t>
            </a:r>
            <a:r>
              <a:rPr lang="en-US" sz="1400" dirty="0"/>
              <a:t> and 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Second Message</a:t>
            </a:r>
          </a:p>
          <a:p>
            <a:pPr>
              <a:lnSpc>
                <a:spcPts val="1120"/>
              </a:lnSpc>
            </a:pPr>
            <a:r>
              <a:rPr lang="en-US" sz="1400" dirty="0"/>
              <a:t>Use 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&amp;&amp;</a:t>
            </a:r>
            <a:r>
              <a:rPr lang="en-US" sz="1400" dirty="0"/>
              <a:t> to create a directory </a:t>
            </a:r>
            <a:r>
              <a:rPr lang="en-US" sz="1400" i="1" dirty="0"/>
              <a:t>and then</a:t>
            </a:r>
            <a:r>
              <a:rPr lang="en-US" sz="1400" dirty="0"/>
              <a:t> move into it.</a:t>
            </a:r>
          </a:p>
          <a:p>
            <a:pPr>
              <a:lnSpc>
                <a:spcPts val="1120"/>
              </a:lnSpc>
            </a:pPr>
            <a:r>
              <a:rPr lang="en-US" sz="1400" dirty="0"/>
              <a:t>Run 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cat nonexistent</a:t>
            </a:r>
            <a:r>
              <a:rPr lang="en-US" sz="1400" dirty="0"/>
              <a:t>. You should get an error. Use 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||</a:t>
            </a:r>
            <a:r>
              <a:rPr lang="en-US" sz="1400" dirty="0"/>
              <a:t> to print: 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"File not found :("</a:t>
            </a:r>
            <a:r>
              <a:rPr lang="en-US" sz="1400" dirty="0"/>
              <a:t> after trying to read 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nonexistent</a:t>
            </a:r>
            <a:r>
              <a:rPr lang="en-US" sz="1400" dirty="0"/>
              <a:t>.</a:t>
            </a:r>
          </a:p>
          <a:p>
            <a:pPr>
              <a:lnSpc>
                <a:spcPts val="1120"/>
              </a:lnSpc>
            </a:pPr>
            <a:r>
              <a:rPr lang="en-US" sz="1400" dirty="0"/>
              <a:t>Determine what the following commands will print:</a:t>
            </a:r>
          </a:p>
          <a:p>
            <a:pPr lvl="1">
              <a:lnSpc>
                <a:spcPts val="1120"/>
              </a:lnSpc>
            </a:pP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cat /</a:t>
            </a:r>
            <a:r>
              <a:rPr lang="en-US" sz="1400" dirty="0" err="1">
                <a:highlight>
                  <a:srgbClr val="C0C0C0"/>
                </a:highlight>
                <a:latin typeface="Courier" pitchFamily="2" charset="0"/>
              </a:rPr>
              <a:t>etc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/shade &amp;&amp; echo "Shadow file dumped."</a:t>
            </a:r>
          </a:p>
          <a:p>
            <a:pPr lvl="1">
              <a:lnSpc>
                <a:spcPts val="1120"/>
              </a:lnSpc>
            </a:pP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ping -c 3 </a:t>
            </a:r>
            <a:r>
              <a:rPr lang="en-US" sz="1400" dirty="0" err="1">
                <a:highlight>
                  <a:srgbClr val="C0C0C0"/>
                </a:highlight>
                <a:latin typeface="Courier" pitchFamily="2" charset="0"/>
              </a:rPr>
              <a:t>target.com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 &amp;&amp; echo "Target is up!" || echo "Target is down..."</a:t>
            </a:r>
          </a:p>
          <a:p>
            <a:pPr lvl="1">
              <a:lnSpc>
                <a:spcPts val="1120"/>
              </a:lnSpc>
            </a:pP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ping -c 3 </a:t>
            </a:r>
            <a:r>
              <a:rPr lang="en-US" sz="1400" dirty="0" err="1">
                <a:highlight>
                  <a:srgbClr val="C0C0C0"/>
                </a:highlight>
                <a:latin typeface="Courier" pitchFamily="2" charset="0"/>
              </a:rPr>
              <a:t>down.ste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 &amp;&amp; echo "Target is up!" || echo "Target is down...”</a:t>
            </a:r>
          </a:p>
          <a:p>
            <a:pPr marL="114300" indent="0">
              <a:lnSpc>
                <a:spcPts val="1120"/>
              </a:lnSpc>
              <a:buNone/>
            </a:pPr>
            <a:r>
              <a:rPr lang="en-US" sz="1600" b="1" dirty="0"/>
              <a:t>Success vs Error</a:t>
            </a:r>
          </a:p>
          <a:p>
            <a:pPr>
              <a:lnSpc>
                <a:spcPts val="1120"/>
              </a:lnSpc>
            </a:pPr>
            <a:r>
              <a:rPr lang="en-US" sz="1400" dirty="0"/>
              <a:t>Run the command 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ls /</a:t>
            </a:r>
            <a:r>
              <a:rPr lang="en-US" sz="1400" dirty="0" err="1">
                <a:highlight>
                  <a:srgbClr val="C0C0C0"/>
                </a:highlight>
                <a:latin typeface="Courier" pitchFamily="2" charset="0"/>
              </a:rPr>
              <a:t>etc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 ; echo ' ' ; ls /dev</a:t>
            </a:r>
          </a:p>
          <a:p>
            <a:pPr lvl="1">
              <a:lnSpc>
                <a:spcPts val="1120"/>
              </a:lnSpc>
            </a:pPr>
            <a:r>
              <a:rPr lang="en-US" sz="1400" dirty="0"/>
              <a:t>You should see the output of each command. The 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echo</a:t>
            </a:r>
            <a:r>
              <a:rPr lang="en-US" sz="1400" dirty="0"/>
              <a:t> command just adds some space between the two outputs.</a:t>
            </a:r>
          </a:p>
          <a:p>
            <a:pPr>
              <a:lnSpc>
                <a:spcPts val="1120"/>
              </a:lnSpc>
            </a:pPr>
            <a:r>
              <a:rPr lang="en-US" sz="1400" dirty="0"/>
              <a:t>Now run the command 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ls /</a:t>
            </a:r>
            <a:r>
              <a:rPr lang="en-US" sz="1400" dirty="0" err="1">
                <a:highlight>
                  <a:srgbClr val="C0C0C0"/>
                </a:highlight>
                <a:latin typeface="Courier" pitchFamily="2" charset="0"/>
              </a:rPr>
              <a:t>etc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 &amp;&amp; echo ' ' &amp;&amp; ls /dev</a:t>
            </a:r>
          </a:p>
          <a:p>
            <a:pPr lvl="1">
              <a:lnSpc>
                <a:spcPts val="1120"/>
              </a:lnSpc>
            </a:pPr>
            <a:r>
              <a:rPr lang="en-US" sz="1400" dirty="0"/>
              <a:t>How is this different from the running the first command?</a:t>
            </a:r>
          </a:p>
          <a:p>
            <a:pPr lvl="1">
              <a:lnSpc>
                <a:spcPts val="1120"/>
              </a:lnSpc>
            </a:pPr>
            <a:r>
              <a:rPr lang="en-US" sz="1400" dirty="0"/>
              <a:t>Is this what you expected to happen?</a:t>
            </a:r>
          </a:p>
          <a:p>
            <a:pPr lvl="1">
              <a:lnSpc>
                <a:spcPts val="1120"/>
              </a:lnSpc>
            </a:pPr>
            <a:r>
              <a:rPr lang="en-US" sz="1400" dirty="0"/>
              <a:t>What happens if you change the command to: 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ls none &amp;&amp; echo ' ' &amp;&amp; ls /dev</a:t>
            </a:r>
            <a:r>
              <a:rPr lang="en-US" sz="1400" dirty="0"/>
              <a:t>?</a:t>
            </a:r>
          </a:p>
          <a:p>
            <a:pPr lvl="2">
              <a:lnSpc>
                <a:spcPts val="1120"/>
              </a:lnSpc>
            </a:pPr>
            <a:r>
              <a:rPr lang="en-US" sz="1400" dirty="0"/>
              <a:t>After running 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ls /</a:t>
            </a:r>
            <a:r>
              <a:rPr lang="en-US" sz="1400" dirty="0" err="1">
                <a:highlight>
                  <a:srgbClr val="C0C0C0"/>
                </a:highlight>
                <a:latin typeface="Courier" pitchFamily="2" charset="0"/>
              </a:rPr>
              <a:t>etc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 &amp;&amp; echo ' ' &amp;&amp; ls /dev</a:t>
            </a:r>
            <a:r>
              <a:rPr lang="en-US" sz="1400" dirty="0"/>
              <a:t> did you get the output you expected?</a:t>
            </a:r>
          </a:p>
          <a:p>
            <a:pPr>
              <a:lnSpc>
                <a:spcPts val="1120"/>
              </a:lnSpc>
            </a:pPr>
            <a:r>
              <a:rPr lang="en-US" sz="1400" dirty="0"/>
              <a:t>Finally, let's look at 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ls /</a:t>
            </a:r>
            <a:r>
              <a:rPr lang="en-US" sz="1400" dirty="0" err="1">
                <a:highlight>
                  <a:srgbClr val="C0C0C0"/>
                </a:highlight>
                <a:latin typeface="Courier" pitchFamily="2" charset="0"/>
              </a:rPr>
              <a:t>etc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 || echo ' ' || ls /dev</a:t>
            </a:r>
          </a:p>
          <a:p>
            <a:pPr lvl="1">
              <a:lnSpc>
                <a:spcPts val="1120"/>
              </a:lnSpc>
            </a:pPr>
            <a:r>
              <a:rPr lang="en-US" sz="1400" dirty="0"/>
              <a:t>What do you expect the output of this command to be?</a:t>
            </a:r>
          </a:p>
          <a:p>
            <a:pPr lvl="1">
              <a:lnSpc>
                <a:spcPts val="1120"/>
              </a:lnSpc>
            </a:pPr>
            <a:r>
              <a:rPr lang="en-US" sz="1400" dirty="0"/>
              <a:t>After running this command, did you get the output you expected?</a:t>
            </a:r>
          </a:p>
          <a:p>
            <a:pPr lvl="1">
              <a:lnSpc>
                <a:spcPts val="1120"/>
              </a:lnSpc>
            </a:pPr>
            <a:r>
              <a:rPr lang="en-US" sz="1400" dirty="0"/>
              <a:t>What should happen if we change this command to: </a:t>
            </a:r>
            <a:r>
              <a:rPr lang="en-US" sz="1400" dirty="0">
                <a:highlight>
                  <a:srgbClr val="C0C0C0"/>
                </a:highlight>
                <a:latin typeface="Courier" pitchFamily="2" charset="0"/>
              </a:rPr>
              <a:t>ls none || echo ' ' || ls /dev</a:t>
            </a:r>
          </a:p>
          <a:p>
            <a:pPr lvl="2">
              <a:lnSpc>
                <a:spcPts val="1120"/>
              </a:lnSpc>
            </a:pPr>
            <a:r>
              <a:rPr lang="en-US" sz="1400" dirty="0"/>
              <a:t>When you run this command do you get the output you expect?</a:t>
            </a:r>
          </a:p>
          <a:p>
            <a:pPr lvl="1">
              <a:lnSpc>
                <a:spcPts val="1120"/>
              </a:lnSpc>
            </a:pP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Today’s Goals</a:t>
            </a:r>
            <a:endParaRPr/>
          </a:p>
        </p:txBody>
      </p:sp>
      <p:sp>
        <p:nvSpPr>
          <p:cNvPr id="62" name="Google Shape;62;p8"/>
          <p:cNvSpPr txBox="1"/>
          <p:nvPr/>
        </p:nvSpPr>
        <p:spPr>
          <a:xfrm>
            <a:off x="299575" y="1009827"/>
            <a:ext cx="8153400" cy="475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end of class, you will be able to: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>
              <a:lnSpc>
                <a:spcPct val="115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dirty="0">
                <a:solidFill>
                  <a:schemeClr val="dk1"/>
                </a:solidFill>
              </a:rPr>
              <a:t>Explain the role of each components of a bash command</a:t>
            </a:r>
            <a:br>
              <a:rPr lang="en-US" sz="2200" dirty="0">
                <a:solidFill>
                  <a:schemeClr val="dk1"/>
                </a:solidFill>
              </a:rPr>
            </a:br>
            <a:endParaRPr lang="en-US" sz="2200" dirty="0">
              <a:solidFill>
                <a:schemeClr val="dk1"/>
              </a:solidFill>
            </a:endParaRPr>
          </a:p>
          <a:p>
            <a:pPr marL="457200" lvl="0" indent="-368300">
              <a:lnSpc>
                <a:spcPct val="115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dirty="0">
                <a:solidFill>
                  <a:schemeClr val="dk1"/>
                </a:solidFill>
              </a:rPr>
              <a:t>Use common expansion techniques</a:t>
            </a:r>
            <a:br>
              <a:rPr lang="en-US" sz="2200" dirty="0">
                <a:solidFill>
                  <a:schemeClr val="dk1"/>
                </a:solidFill>
              </a:rPr>
            </a:br>
            <a:endParaRPr lang="en-US" sz="2200" dirty="0">
              <a:solidFill>
                <a:schemeClr val="dk1"/>
              </a:solidFill>
            </a:endParaRPr>
          </a:p>
          <a:p>
            <a:pPr marL="457200" lvl="0" indent="-368300">
              <a:lnSpc>
                <a:spcPct val="115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dirty="0">
                <a:solidFill>
                  <a:schemeClr val="dk1"/>
                </a:solidFill>
              </a:rPr>
              <a:t>Implement basic conditional logic with flow control operators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3029750"/>
            <a:ext cx="8035500" cy="704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600">
                <a:solidFill>
                  <a:srgbClr val="24292E"/>
                </a:solidFill>
              </a:rPr>
              <a:t>Welcome to Ghost in the Shell (Advanced Bash)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65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Exploring Variables</a:t>
            </a:r>
            <a:endParaRPr i="1"/>
          </a:p>
        </p:txBody>
      </p:sp>
      <p:sp>
        <p:nvSpPr>
          <p:cNvPr id="75" name="Google Shape;75;p10"/>
          <p:cNvSpPr txBox="1"/>
          <p:nvPr/>
        </p:nvSpPr>
        <p:spPr>
          <a:xfrm>
            <a:off x="304800" y="905275"/>
            <a:ext cx="8355900" cy="52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Trebuchet MS"/>
                <a:ea typeface="Trebuchet MS"/>
                <a:cs typeface="Trebuchet MS"/>
                <a:sym typeface="Trebuchet MS"/>
              </a:rPr>
              <a:t>Why use variables?</a:t>
            </a:r>
            <a:endParaRPr sz="22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Trebuchet MS"/>
                <a:ea typeface="Trebuchet MS"/>
                <a:cs typeface="Trebuchet MS"/>
                <a:sym typeface="Trebuchet MS"/>
              </a:rPr>
              <a:t>Instead of repeatedly typing IPs, save the value as a </a:t>
            </a:r>
            <a:r>
              <a:rPr lang="en-US" sz="2200" b="1" dirty="0">
                <a:latin typeface="Trebuchet MS"/>
                <a:ea typeface="Trebuchet MS"/>
                <a:cs typeface="Trebuchet MS"/>
                <a:sym typeface="Trebuchet MS"/>
              </a:rPr>
              <a:t>variable</a:t>
            </a:r>
            <a:endParaRPr sz="2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Trebuchet MS"/>
                <a:ea typeface="Trebuchet MS"/>
                <a:cs typeface="Trebuchet MS"/>
                <a:sym typeface="Trebuchet MS"/>
              </a:rPr>
              <a:t>For example: </a:t>
            </a:r>
            <a:endParaRPr sz="2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24292E"/>
                </a:solidFill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IP="172.19.0.2"</a:t>
            </a:r>
            <a:endParaRPr sz="2200" dirty="0">
              <a:solidFill>
                <a:srgbClr val="24292E"/>
              </a:solidFill>
              <a:highlight>
                <a:srgbClr val="EFEFE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24292E"/>
              </a:solidFill>
              <a:highlight>
                <a:srgbClr val="EFEFE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4292E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Prefix a variable name with a </a:t>
            </a:r>
            <a:r>
              <a:rPr lang="en-US" sz="1800" dirty="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800" dirty="0">
                <a:solidFill>
                  <a:srgbClr val="24292E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to use its value. Run: </a:t>
            </a:r>
            <a:r>
              <a:rPr lang="en-US" sz="1800" dirty="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echo $IP</a:t>
            </a:r>
            <a:r>
              <a:rPr lang="en-US" sz="1800" dirty="0">
                <a:solidFill>
                  <a:srgbClr val="24292E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to the above IP address </a:t>
            </a:r>
            <a:endParaRPr sz="2200" dirty="0">
              <a:solidFill>
                <a:srgbClr val="24292E"/>
              </a:solidFill>
              <a:highlight>
                <a:srgbClr val="EFEFE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rgbClr val="24292E"/>
                </a:solidFill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-US" sz="2200" dirty="0">
                <a:solidFill>
                  <a:srgbClr val="005CC5"/>
                </a:solidFill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echo</a:t>
            </a:r>
            <a:r>
              <a:rPr lang="en-US" sz="2200" dirty="0">
                <a:solidFill>
                  <a:srgbClr val="24292E"/>
                </a:solidFill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 $IP</a:t>
            </a:r>
            <a:br>
              <a:rPr lang="en-US" sz="2200" dirty="0">
                <a:solidFill>
                  <a:srgbClr val="24292E"/>
                </a:solidFill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</a:br>
            <a:r>
              <a:rPr lang="en-US" sz="2200" dirty="0">
                <a:solidFill>
                  <a:srgbClr val="24292E"/>
                </a:solidFill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172.19.0.2</a:t>
            </a:r>
            <a:endParaRPr sz="2200" dirty="0">
              <a:solidFill>
                <a:srgbClr val="24292E"/>
              </a:solidFill>
              <a:highlight>
                <a:srgbClr val="EFEFE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24292E"/>
              </a:solidFill>
              <a:highlight>
                <a:srgbClr val="EFEFE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24292E"/>
              </a:solidFill>
              <a:highlight>
                <a:srgbClr val="EFEFEF"/>
              </a:highlight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65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Command Components</a:t>
            </a:r>
            <a:endParaRPr i="1" dirty="0"/>
          </a:p>
        </p:txBody>
      </p:sp>
      <p:sp>
        <p:nvSpPr>
          <p:cNvPr id="75" name="Google Shape;75;p10"/>
          <p:cNvSpPr txBox="1"/>
          <p:nvPr/>
        </p:nvSpPr>
        <p:spPr>
          <a:xfrm>
            <a:off x="304800" y="905275"/>
            <a:ext cx="8355900" cy="52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algn="ctr">
              <a:lnSpc>
                <a:spcPct val="115000"/>
              </a:lnSpc>
            </a:pPr>
            <a:r>
              <a:rPr lang="en-US" sz="2200" dirty="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program -options arguments </a:t>
            </a:r>
            <a:endParaRPr lang="en-US" sz="2200" dirty="0">
              <a:solidFill>
                <a:srgbClr val="24292E"/>
              </a:solidFill>
              <a:highlight>
                <a:srgbClr val="EFEFE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457200" lvl="0" algn="ctr">
              <a:lnSpc>
                <a:spcPct val="115000"/>
              </a:lnSpc>
            </a:pPr>
            <a:endParaRPr lang="en-US" sz="22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ctr">
              <a:lnSpc>
                <a:spcPct val="115000"/>
              </a:lnSpc>
            </a:pPr>
            <a:r>
              <a:rPr lang="en-US" sz="2200" dirty="0"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2200" b="1" dirty="0">
                <a:latin typeface="Trebuchet MS"/>
                <a:ea typeface="Trebuchet MS"/>
                <a:cs typeface="Trebuchet MS"/>
                <a:sym typeface="Trebuchet MS"/>
              </a:rPr>
              <a:t>program name</a:t>
            </a:r>
            <a:r>
              <a:rPr lang="en-US" sz="2200" dirty="0">
                <a:latin typeface="Trebuchet MS"/>
                <a:ea typeface="Trebuchet MS"/>
                <a:cs typeface="Trebuchet MS"/>
                <a:sym typeface="Trebuchet MS"/>
              </a:rPr>
              <a:t>, which is a `binary` program that you are running</a:t>
            </a:r>
          </a:p>
          <a:p>
            <a:pPr marL="457200" lvl="0" algn="ctr">
              <a:lnSpc>
                <a:spcPct val="115000"/>
              </a:lnSpc>
            </a:pPr>
            <a:endParaRPr lang="en-US" sz="22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ctr">
              <a:lnSpc>
                <a:spcPct val="115000"/>
              </a:lnSpc>
            </a:pPr>
            <a:r>
              <a:rPr lang="en-US" sz="2200" dirty="0">
                <a:latin typeface="Trebuchet MS"/>
                <a:ea typeface="Trebuchet MS"/>
                <a:cs typeface="Trebuchet MS"/>
                <a:sym typeface="Trebuchet MS"/>
              </a:rPr>
              <a:t>The program's </a:t>
            </a:r>
            <a:r>
              <a:rPr lang="en-US" sz="2200" b="1" dirty="0">
                <a:latin typeface="Trebuchet MS"/>
                <a:ea typeface="Trebuchet MS"/>
                <a:cs typeface="Trebuchet MS"/>
                <a:sym typeface="Trebuchet MS"/>
              </a:rPr>
              <a:t>options</a:t>
            </a:r>
            <a:r>
              <a:rPr lang="en-US" sz="2200" dirty="0">
                <a:latin typeface="Trebuchet MS"/>
                <a:ea typeface="Trebuchet MS"/>
                <a:cs typeface="Trebuchet MS"/>
                <a:sym typeface="Trebuchet MS"/>
              </a:rPr>
              <a:t>, which change the behavior of the program being run in the first part of the command</a:t>
            </a:r>
          </a:p>
          <a:p>
            <a:pPr marL="457200" lvl="0" algn="ctr">
              <a:lnSpc>
                <a:spcPct val="115000"/>
              </a:lnSpc>
            </a:pPr>
            <a:r>
              <a:rPr lang="en-US" sz="2200" dirty="0"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</a:p>
          <a:p>
            <a:pPr marL="457200" lvl="0" algn="ctr">
              <a:lnSpc>
                <a:spcPct val="115000"/>
              </a:lnSpc>
            </a:pPr>
            <a:r>
              <a:rPr lang="en-US" sz="2200" dirty="0"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2200" b="1" dirty="0">
                <a:latin typeface="Trebuchet MS"/>
                <a:ea typeface="Trebuchet MS"/>
                <a:cs typeface="Trebuchet MS"/>
                <a:sym typeface="Trebuchet MS"/>
              </a:rPr>
              <a:t>arguments</a:t>
            </a:r>
            <a:r>
              <a:rPr lang="en-US" sz="2200" dirty="0">
                <a:latin typeface="Trebuchet MS"/>
                <a:ea typeface="Trebuchet MS"/>
                <a:cs typeface="Trebuchet MS"/>
                <a:sym typeface="Trebuchet MS"/>
              </a:rPr>
              <a:t>  provided to the program, which is usually a reference to a directory or file that you want the program to act on.</a:t>
            </a:r>
          </a:p>
          <a:p>
            <a:pPr marL="457200" lvl="0" algn="ctr">
              <a:lnSpc>
                <a:spcPct val="115000"/>
              </a:lnSpc>
            </a:pPr>
            <a:endParaRPr lang="en-US" sz="2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4891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457200" y="3029740"/>
            <a:ext cx="6381600" cy="704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Metacharacters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65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Metacharacters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319550" y="884900"/>
            <a:ext cx="8664600" cy="5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4292E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200">
              <a:solidFill>
                <a:srgbClr val="24292E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24292E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24292E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Linux command line is a fundamental IT skill and essential to the role of a sysadmin</a:t>
            </a:r>
            <a:endParaRPr sz="2200"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24292E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24292E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Using </a:t>
            </a:r>
            <a:r>
              <a:rPr lang="en-US" sz="2200" b="1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Metacharacter </a:t>
            </a:r>
            <a:r>
              <a:rPr lang="en-US" sz="220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to navigate Linux directories, quickly search large log files and write small scripts to automate tasks will save you tons of time and energy</a:t>
            </a:r>
            <a:endParaRPr sz="2200"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65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650" i="1">
                <a:solidFill>
                  <a:srgbClr val="24292E"/>
                </a:solidFill>
              </a:rPr>
              <a:t>Metacharacters</a:t>
            </a:r>
            <a:endParaRPr i="1"/>
          </a:p>
        </p:txBody>
      </p:sp>
      <p:sp>
        <p:nvSpPr>
          <p:cNvPr id="124" name="Google Shape;124;p17"/>
          <p:cNvSpPr txBox="1"/>
          <p:nvPr/>
        </p:nvSpPr>
        <p:spPr>
          <a:xfrm>
            <a:off x="107150" y="1364225"/>
            <a:ext cx="8953500" cy="4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0000"/>
                </a:solidFill>
              </a:rPr>
              <a:t>[Instructor Walk-thru]</a:t>
            </a:r>
            <a:endParaRPr sz="7200">
              <a:solidFill>
                <a:srgbClr val="FF0000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868125" y="4215575"/>
            <a:ext cx="57888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110625" y="676425"/>
            <a:ext cx="8489089" cy="559374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/>
              <a:t>Pipe</a:t>
            </a:r>
          </a:p>
          <a:p>
            <a:r>
              <a:rPr lang="en-US" sz="1600" dirty="0"/>
              <a:t>List the contents of </a:t>
            </a:r>
            <a:r>
              <a:rPr lang="en-US" sz="1600" dirty="0">
                <a:highlight>
                  <a:srgbClr val="C0C0C0"/>
                </a:highlight>
                <a:latin typeface="Courier" pitchFamily="2" charset="0"/>
              </a:rPr>
              <a:t>/</a:t>
            </a:r>
            <a:r>
              <a:rPr lang="en-US" sz="1600" dirty="0" err="1">
                <a:highlight>
                  <a:srgbClr val="C0C0C0"/>
                </a:highlight>
                <a:latin typeface="Courier" pitchFamily="2" charset="0"/>
              </a:rPr>
              <a:t>usr</a:t>
            </a:r>
            <a:r>
              <a:rPr lang="en-US" sz="1600" dirty="0">
                <a:highlight>
                  <a:srgbClr val="C0C0C0"/>
                </a:highlight>
                <a:latin typeface="Courier" pitchFamily="2" charset="0"/>
              </a:rPr>
              <a:t>/bin</a:t>
            </a:r>
            <a:r>
              <a:rPr lang="en-US" sz="1600" dirty="0"/>
              <a:t>. Use the pipe to count how many files it contains with </a:t>
            </a:r>
            <a:r>
              <a:rPr lang="en-US" sz="1600" dirty="0" err="1">
                <a:highlight>
                  <a:srgbClr val="C0C0C0"/>
                </a:highlight>
                <a:latin typeface="Courier" pitchFamily="2" charset="0"/>
              </a:rPr>
              <a:t>wc</a:t>
            </a:r>
            <a:r>
              <a:rPr lang="en-US" sz="1600" dirty="0">
                <a:highlight>
                  <a:srgbClr val="C0C0C0"/>
                </a:highlight>
                <a:latin typeface="Courier" pitchFamily="2" charset="0"/>
              </a:rPr>
              <a:t> -l</a:t>
            </a:r>
            <a:r>
              <a:rPr lang="en-US" sz="1600" dirty="0"/>
              <a:t>.</a:t>
            </a:r>
          </a:p>
          <a:p>
            <a:r>
              <a:rPr lang="en-US" sz="1600" dirty="0"/>
              <a:t>Use</a:t>
            </a:r>
            <a:r>
              <a:rPr lang="en-US" sz="1600" dirty="0">
                <a:highlight>
                  <a:srgbClr val="C0C0C0"/>
                </a:highlight>
              </a:rPr>
              <a:t> </a:t>
            </a:r>
            <a:r>
              <a:rPr lang="en-US" sz="1600" dirty="0" err="1">
                <a:highlight>
                  <a:srgbClr val="C0C0C0"/>
                </a:highlight>
                <a:latin typeface="Courier" pitchFamily="2" charset="0"/>
              </a:rPr>
              <a:t>ps</a:t>
            </a:r>
            <a:r>
              <a:rPr lang="en-US" sz="1600" dirty="0">
                <a:highlight>
                  <a:srgbClr val="C0C0C0"/>
                </a:highlight>
                <a:latin typeface="Courier" pitchFamily="2" charset="0"/>
              </a:rPr>
              <a:t> aux</a:t>
            </a:r>
            <a:r>
              <a:rPr lang="en-US" sz="1600" dirty="0"/>
              <a:t> to print running processes. Pipe to </a:t>
            </a:r>
            <a:r>
              <a:rPr lang="en-US" sz="1600" dirty="0">
                <a:highlight>
                  <a:srgbClr val="C0C0C0"/>
                </a:highlight>
                <a:latin typeface="Courier" pitchFamily="2" charset="0"/>
              </a:rPr>
              <a:t>grep</a:t>
            </a:r>
            <a:r>
              <a:rPr lang="en-US" sz="1600" dirty="0"/>
              <a:t> to find out the string </a:t>
            </a:r>
            <a:r>
              <a:rPr lang="en-US" sz="1600" dirty="0">
                <a:highlight>
                  <a:srgbClr val="C0C0C0"/>
                </a:highlight>
                <a:latin typeface="Courier" pitchFamily="2" charset="0"/>
              </a:rPr>
              <a:t>bash</a:t>
            </a:r>
            <a:r>
              <a:rPr lang="en-US" sz="1600" dirty="0"/>
              <a:t>. Pipe the output from </a:t>
            </a:r>
            <a:r>
              <a:rPr lang="en-US" sz="1600" dirty="0">
                <a:highlight>
                  <a:srgbClr val="C0C0C0"/>
                </a:highlight>
                <a:latin typeface="Courier" pitchFamily="2" charset="0"/>
              </a:rPr>
              <a:t>grep</a:t>
            </a:r>
            <a:r>
              <a:rPr lang="en-US" sz="1600" dirty="0"/>
              <a:t> to </a:t>
            </a:r>
            <a:r>
              <a:rPr lang="en-US" sz="1600" dirty="0" err="1">
                <a:highlight>
                  <a:srgbClr val="C0C0C0"/>
                </a:highlight>
                <a:latin typeface="Courier" pitchFamily="2" charset="0"/>
              </a:rPr>
              <a:t>wc</a:t>
            </a:r>
            <a:r>
              <a:rPr lang="en-US" sz="1600" dirty="0">
                <a:highlight>
                  <a:srgbClr val="C0C0C0"/>
                </a:highlight>
                <a:latin typeface="Courier" pitchFamily="2" charset="0"/>
              </a:rPr>
              <a:t> -l</a:t>
            </a:r>
            <a:r>
              <a:rPr lang="en-US" sz="1600" dirty="0"/>
              <a:t> to count how many shells are running.</a:t>
            </a:r>
          </a:p>
          <a:p>
            <a:pPr lvl="1"/>
            <a:r>
              <a:rPr lang="en-US" sz="1600" dirty="0"/>
              <a:t>*</a:t>
            </a:r>
            <a:r>
              <a:rPr lang="en-US" sz="1600" i="1" dirty="0"/>
              <a:t>Note</a:t>
            </a:r>
            <a:r>
              <a:rPr lang="en-US" sz="1600" dirty="0"/>
              <a:t>: You'll need two pipes for this.</a:t>
            </a:r>
          </a:p>
          <a:p>
            <a:pPr marL="114300" indent="0">
              <a:buNone/>
            </a:pPr>
            <a:r>
              <a:rPr lang="en-US" sz="1600" b="1" dirty="0"/>
              <a:t>Escaping</a:t>
            </a:r>
          </a:p>
          <a:p>
            <a:r>
              <a:rPr lang="en-US" sz="1600" dirty="0"/>
              <a:t>Create a directory called "My Files".</a:t>
            </a:r>
          </a:p>
          <a:p>
            <a:pPr lvl="1"/>
            <a:r>
              <a:rPr lang="en-US" sz="1600" b="1" dirty="0"/>
              <a:t>Note</a:t>
            </a:r>
            <a:r>
              <a:rPr lang="en-US" sz="1600" dirty="0"/>
              <a:t>: Pass </a:t>
            </a:r>
            <a:r>
              <a:rPr lang="en-US" sz="1600" dirty="0">
                <a:highlight>
                  <a:srgbClr val="C0C0C0"/>
                </a:highlight>
                <a:latin typeface="Courier" pitchFamily="2" charset="0"/>
              </a:rPr>
              <a:t>"My Files"</a:t>
            </a:r>
            <a:r>
              <a:rPr lang="en-US" sz="1600" dirty="0"/>
              <a:t> in quotes.</a:t>
            </a:r>
          </a:p>
          <a:p>
            <a:r>
              <a:rPr lang="en-US" sz="1600" dirty="0"/>
              <a:t>Use </a:t>
            </a:r>
            <a:r>
              <a:rPr lang="en-US" sz="1600" dirty="0">
                <a:highlight>
                  <a:srgbClr val="C0C0C0"/>
                </a:highlight>
                <a:latin typeface="Courier" pitchFamily="2" charset="0"/>
              </a:rPr>
              <a:t>touch</a:t>
            </a:r>
            <a:r>
              <a:rPr lang="en-US" sz="1600" dirty="0"/>
              <a:t> to create a file inside of </a:t>
            </a:r>
            <a:r>
              <a:rPr lang="en-US" sz="1600" dirty="0">
                <a:latin typeface="Courier" pitchFamily="2" charset="0"/>
              </a:rPr>
              <a:t>"My Files"</a:t>
            </a:r>
            <a:r>
              <a:rPr lang="en-US" sz="1600" dirty="0"/>
              <a:t>.</a:t>
            </a:r>
          </a:p>
          <a:p>
            <a:r>
              <a:rPr lang="en-US" sz="1600" dirty="0"/>
              <a:t>Use </a:t>
            </a:r>
            <a:r>
              <a:rPr lang="en-US" sz="1600" dirty="0">
                <a:highlight>
                  <a:srgbClr val="C0C0C0"/>
                </a:highlight>
                <a:latin typeface="Courier" pitchFamily="2" charset="0"/>
              </a:rPr>
              <a:t>ls</a:t>
            </a:r>
            <a:r>
              <a:rPr lang="en-US" sz="1600" dirty="0"/>
              <a:t> to list files inside of </a:t>
            </a:r>
            <a:r>
              <a:rPr lang="en-US" sz="1600" dirty="0">
                <a:highlight>
                  <a:srgbClr val="C0C0C0"/>
                </a:highlight>
                <a:latin typeface="Courier" pitchFamily="2" charset="0"/>
              </a:rPr>
              <a:t>"My Files"</a:t>
            </a:r>
            <a:r>
              <a:rPr lang="en-US" sz="1600" dirty="0">
                <a:highlight>
                  <a:srgbClr val="C0C0C0"/>
                </a:highlight>
              </a:rPr>
              <a:t>, </a:t>
            </a:r>
            <a:r>
              <a:rPr lang="en-US" sz="1600" dirty="0"/>
              <a:t>but do </a:t>
            </a:r>
            <a:r>
              <a:rPr lang="en-US" sz="1600" i="1" dirty="0"/>
              <a:t>not</a:t>
            </a:r>
            <a:r>
              <a:rPr lang="en-US" sz="1600" dirty="0"/>
              <a:t> use quotes in the directory name.</a:t>
            </a:r>
          </a:p>
          <a:p>
            <a:pPr lvl="1"/>
            <a:r>
              <a:rPr lang="en-US" sz="1600" b="1" dirty="0"/>
              <a:t>Hint</a:t>
            </a:r>
            <a:r>
              <a:rPr lang="en-US" sz="1600" dirty="0"/>
              <a:t>: This is where you'll need the backslash.</a:t>
            </a:r>
          </a:p>
          <a:p>
            <a:pPr marL="114300" indent="0">
              <a:buNone/>
            </a:pPr>
            <a:r>
              <a:rPr lang="en-US" sz="1600" b="1" dirty="0"/>
              <a:t>Wildcards</a:t>
            </a:r>
          </a:p>
          <a:p>
            <a:r>
              <a:rPr lang="en-US" sz="1600" dirty="0"/>
              <a:t>Use the </a:t>
            </a:r>
            <a:r>
              <a:rPr lang="en-US" sz="1600" dirty="0">
                <a:highlight>
                  <a:srgbClr val="C0C0C0"/>
                </a:highlight>
                <a:latin typeface="Courier" pitchFamily="2" charset="0"/>
              </a:rPr>
              <a:t>*</a:t>
            </a:r>
            <a:r>
              <a:rPr lang="en-US" sz="1600" dirty="0"/>
              <a:t> to find out how many programs in </a:t>
            </a:r>
            <a:r>
              <a:rPr lang="en-US" sz="1600" dirty="0">
                <a:highlight>
                  <a:srgbClr val="C0C0C0"/>
                </a:highlight>
                <a:latin typeface="Courier" pitchFamily="2" charset="0"/>
              </a:rPr>
              <a:t>/</a:t>
            </a:r>
            <a:r>
              <a:rPr lang="en-US" sz="1600" dirty="0" err="1">
                <a:highlight>
                  <a:srgbClr val="C0C0C0"/>
                </a:highlight>
                <a:latin typeface="Courier" pitchFamily="2" charset="0"/>
              </a:rPr>
              <a:t>usr</a:t>
            </a:r>
            <a:r>
              <a:rPr lang="en-US" sz="1600" dirty="0">
                <a:highlight>
                  <a:srgbClr val="C0C0C0"/>
                </a:highlight>
                <a:latin typeface="Courier" pitchFamily="2" charset="0"/>
              </a:rPr>
              <a:t>/bin</a:t>
            </a:r>
            <a:r>
              <a:rPr lang="en-US" sz="1600" dirty="0"/>
              <a:t> start with the letter </a:t>
            </a:r>
            <a:r>
              <a:rPr lang="en-US" sz="1600" dirty="0">
                <a:highlight>
                  <a:srgbClr val="C0C0C0"/>
                </a:highlight>
                <a:latin typeface="Courier" pitchFamily="2" charset="0"/>
              </a:rPr>
              <a:t>a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What about with the letters </a:t>
            </a:r>
            <a:r>
              <a:rPr lang="en-US" sz="1600" dirty="0">
                <a:highlight>
                  <a:srgbClr val="C0C0C0"/>
                </a:highlight>
              </a:rPr>
              <a:t>b</a:t>
            </a:r>
            <a:r>
              <a:rPr lang="en-US" sz="1600" dirty="0"/>
              <a:t>, </a:t>
            </a:r>
            <a:r>
              <a:rPr lang="en-US" sz="1600" dirty="0">
                <a:highlight>
                  <a:srgbClr val="C0C0C0"/>
                </a:highlight>
                <a:latin typeface="Courier" pitchFamily="2" charset="0"/>
              </a:rPr>
              <a:t>s</a:t>
            </a:r>
            <a:r>
              <a:rPr lang="en-US" sz="1600" dirty="0"/>
              <a:t>, and </a:t>
            </a:r>
            <a:r>
              <a:rPr lang="en-US" sz="1600" dirty="0">
                <a:highlight>
                  <a:srgbClr val="C0C0C0"/>
                </a:highlight>
              </a:rPr>
              <a:t>q</a:t>
            </a:r>
            <a:r>
              <a:rPr lang="en-US" sz="1600" dirty="0"/>
              <a:t>?</a:t>
            </a:r>
          </a:p>
          <a:p>
            <a:r>
              <a:rPr lang="en-US" sz="1600" dirty="0"/>
              <a:t>Use </a:t>
            </a:r>
            <a:r>
              <a:rPr lang="en-US" sz="1600" dirty="0">
                <a:highlight>
                  <a:srgbClr val="C0C0C0"/>
                </a:highlight>
              </a:rPr>
              <a:t>find</a:t>
            </a:r>
            <a:r>
              <a:rPr lang="en-US" sz="1600" dirty="0"/>
              <a:t> and the </a:t>
            </a:r>
            <a:r>
              <a:rPr lang="en-US" sz="1600" dirty="0">
                <a:highlight>
                  <a:srgbClr val="C0C0C0"/>
                </a:highlight>
              </a:rPr>
              <a:t>*</a:t>
            </a:r>
            <a:r>
              <a:rPr lang="en-US" sz="1600" dirty="0"/>
              <a:t> to find all files that end with </a:t>
            </a:r>
            <a:r>
              <a:rPr lang="en-US" sz="1600" dirty="0">
                <a:highlight>
                  <a:srgbClr val="C0C0C0"/>
                </a:highlight>
              </a:rPr>
              <a:t>.</a:t>
            </a:r>
            <a:r>
              <a:rPr lang="en-US" sz="1600" dirty="0" err="1">
                <a:highlight>
                  <a:srgbClr val="C0C0C0"/>
                </a:highlight>
              </a:rPr>
              <a:t>png</a:t>
            </a:r>
            <a:r>
              <a:rPr lang="en-US" sz="1600" dirty="0"/>
              <a:t>.</a:t>
            </a:r>
          </a:p>
          <a:p>
            <a:pPr lvl="1"/>
            <a:r>
              <a:rPr lang="en-US" sz="1600" b="1" dirty="0"/>
              <a:t>Hint</a:t>
            </a:r>
            <a:r>
              <a:rPr lang="en-US" sz="1600" dirty="0"/>
              <a:t>: Use the </a:t>
            </a:r>
            <a:r>
              <a:rPr lang="en-US" sz="1600" dirty="0">
                <a:highlight>
                  <a:srgbClr val="C0C0C0"/>
                </a:highlight>
              </a:rPr>
              <a:t>-</a:t>
            </a:r>
            <a:r>
              <a:rPr lang="en-US" sz="1600" dirty="0" err="1">
                <a:highlight>
                  <a:srgbClr val="C0C0C0"/>
                </a:highlight>
              </a:rPr>
              <a:t>iname</a:t>
            </a:r>
            <a:r>
              <a:rPr lang="en-US" sz="1600" dirty="0"/>
              <a:t> option. Use a </a:t>
            </a:r>
            <a:r>
              <a:rPr lang="en-US" sz="1600" dirty="0">
                <a:highlight>
                  <a:srgbClr val="C0C0C0"/>
                </a:highlight>
              </a:rPr>
              <a:t>*</a:t>
            </a:r>
            <a:r>
              <a:rPr lang="en-US" sz="1600" dirty="0"/>
              <a:t> inside of the string you pass to </a:t>
            </a:r>
            <a:r>
              <a:rPr lang="en-US" sz="1600" dirty="0" err="1">
                <a:highlight>
                  <a:srgbClr val="C0C0C0"/>
                </a:highlight>
                <a:latin typeface="Courier" pitchFamily="2" charset="0"/>
              </a:rPr>
              <a:t>iname</a:t>
            </a:r>
            <a:r>
              <a:rPr lang="en-US" sz="1600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2"/>
          </p:nvPr>
        </p:nvSpPr>
        <p:spPr>
          <a:xfrm>
            <a:off x="4114800" y="80936"/>
            <a:ext cx="4829400" cy="41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Exploring Metacharacters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ilogy_Class_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293</Words>
  <Application>Microsoft Macintosh PowerPoint</Application>
  <PresentationFormat>On-screen Show (4:3)</PresentationFormat>
  <Paragraphs>123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</vt:lpstr>
      <vt:lpstr>Courier New</vt:lpstr>
      <vt:lpstr>Noto Sans Symbols</vt:lpstr>
      <vt:lpstr>Trebuchet MS</vt:lpstr>
      <vt:lpstr>Trilogy_Class_Template</vt:lpstr>
      <vt:lpstr>Ghost in the Shell: Advanced Bash</vt:lpstr>
      <vt:lpstr>Today’s Goals</vt:lpstr>
      <vt:lpstr>Welcome to Ghost in the Shell (Advanced Bash)</vt:lpstr>
      <vt:lpstr>Exploring Variables</vt:lpstr>
      <vt:lpstr>Command Components</vt:lpstr>
      <vt:lpstr>Metacharacters</vt:lpstr>
      <vt:lpstr>Metacharacters</vt:lpstr>
      <vt:lpstr>Metacharacters</vt:lpstr>
      <vt:lpstr>PowerPoint Presentation</vt:lpstr>
      <vt:lpstr>Expansive Bash</vt:lpstr>
      <vt:lpstr>Expansive Bash Demo</vt:lpstr>
      <vt:lpstr>PowerPoint Presentation</vt:lpstr>
      <vt:lpstr>Breaking the Chain Instructor Demo</vt:lpstr>
      <vt:lpstr>Breaking the Chain Instructor Demo and Code Along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 in the Shell (Advanced Bash)</dc:title>
  <cp:lastModifiedBy>Glenna Mowry</cp:lastModifiedBy>
  <cp:revision>11</cp:revision>
  <dcterms:modified xsi:type="dcterms:W3CDTF">2019-04-16T18:08:30Z</dcterms:modified>
</cp:coreProperties>
</file>