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21"/>
  </p:notesMasterIdLst>
  <p:sldIdLst>
    <p:sldId id="256" r:id="rId2"/>
    <p:sldId id="257" r:id="rId3"/>
    <p:sldId id="258" r:id="rId4"/>
    <p:sldId id="276" r:id="rId5"/>
    <p:sldId id="279" r:id="rId6"/>
    <p:sldId id="266" r:id="rId7"/>
    <p:sldId id="281" r:id="rId8"/>
    <p:sldId id="280" r:id="rId9"/>
    <p:sldId id="282" r:id="rId10"/>
    <p:sldId id="293" r:id="rId11"/>
    <p:sldId id="283" r:id="rId12"/>
    <p:sldId id="291" r:id="rId13"/>
    <p:sldId id="287" r:id="rId14"/>
    <p:sldId id="288" r:id="rId15"/>
    <p:sldId id="289" r:id="rId16"/>
    <p:sldId id="290" r:id="rId17"/>
    <p:sldId id="292" r:id="rId18"/>
    <p:sldId id="294" r:id="rId19"/>
    <p:sldId id="295" r:id="rId20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3"/>
  </p:normalViewPr>
  <p:slideViewPr>
    <p:cSldViewPr snapToGrid="0">
      <p:cViewPr varScale="1">
        <p:scale>
          <a:sx n="117" d="100"/>
          <a:sy n="117" d="100"/>
        </p:scale>
        <p:origin x="126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But today, we’re going to…</a:t>
            </a:r>
            <a:br>
              <a:rPr lang="en-US"/>
            </a:br>
            <a:br>
              <a:rPr lang="en-US"/>
            </a:br>
            <a:r>
              <a:rPr lang="en-US"/>
              <a:t> Review goals, address questions. </a:t>
            </a:r>
            <a:endParaRPr/>
          </a:p>
        </p:txBody>
      </p:sp>
      <p:sp>
        <p:nvSpPr>
          <p:cNvPr id="59" name="Google Shape;59;p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c78740e7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c78740e70_0_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g4c78740e70_0_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c853f1d4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c853f1d40_0_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4c853f1d40_0_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9343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But today, we’re going to…</a:t>
            </a:r>
            <a:br>
              <a:rPr lang="en-US"/>
            </a:br>
            <a:br>
              <a:rPr lang="en-US"/>
            </a:br>
            <a:r>
              <a:rPr lang="en-US"/>
              <a:t> Review goals, address questions. </a:t>
            </a:r>
            <a:endParaRPr/>
          </a:p>
        </p:txBody>
      </p:sp>
      <p:sp>
        <p:nvSpPr>
          <p:cNvPr id="59" name="Google Shape;59;p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3195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2528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But today, we’re going to…</a:t>
            </a:r>
            <a:br>
              <a:rPr lang="en-US"/>
            </a:br>
            <a:br>
              <a:rPr lang="en-US"/>
            </a:br>
            <a:r>
              <a:rPr lang="en-US"/>
              <a:t> Review goals, address questions. </a:t>
            </a:r>
            <a:endParaRPr/>
          </a:p>
        </p:txBody>
      </p:sp>
      <p:sp>
        <p:nvSpPr>
          <p:cNvPr id="59" name="Google Shape;59;p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632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6716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rgbClr val="3F3F3F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-1029"/>
            <a:ext cx="9144000" cy="6859029"/>
          </a:xfrm>
          <a:prstGeom prst="rect">
            <a:avLst/>
          </a:prstGeom>
          <a:solidFill>
            <a:srgbClr val="6CCC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0" y="-1029"/>
            <a:ext cx="9144000" cy="64816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5715000" y="6561585"/>
            <a:ext cx="332014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| Trilogy Education Services - All Rights Reserved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396991" y="2930293"/>
            <a:ext cx="8229600" cy="71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1"/>
          </p:nvPr>
        </p:nvSpPr>
        <p:spPr>
          <a:xfrm>
            <a:off x="3886200" y="3900425"/>
            <a:ext cx="474039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✓"/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✓"/>
              <a:defRPr sz="20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2"/>
          </p:nvPr>
        </p:nvSpPr>
        <p:spPr>
          <a:xfrm>
            <a:off x="396991" y="2504043"/>
            <a:ext cx="270033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✓"/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✓"/>
              <a:defRPr sz="20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3"/>
          </p:nvPr>
        </p:nvSpPr>
        <p:spPr>
          <a:xfrm>
            <a:off x="396990" y="3900425"/>
            <a:ext cx="348921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✓"/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✓"/>
              <a:defRPr sz="20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6891" y="3747583"/>
            <a:ext cx="8199699" cy="45719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d_Content">
  <p:cSld name="Titled_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0" y="664522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| Trilogy Education Services - All Rights Reserved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Divider">
  <p:cSld name="Section_Divider">
    <p:bg>
      <p:bgPr>
        <a:solidFill>
          <a:srgbClr val="3F3F3F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CCCE6"/>
          </a:solidFill>
          <a:ln w="12700" cap="flat" cmpd="sng">
            <a:solidFill>
              <a:srgbClr val="6CCC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0" y="2895600"/>
            <a:ext cx="9144000" cy="9563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 txBox="1"/>
          <p:nvPr/>
        </p:nvSpPr>
        <p:spPr>
          <a:xfrm>
            <a:off x="1425286" y="3851911"/>
            <a:ext cx="6457950" cy="54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457200" y="3029740"/>
            <a:ext cx="6381750" cy="704060"/>
          </a:xfrm>
          <a:prstGeom prst="rect">
            <a:avLst/>
          </a:prstGeom>
          <a:noFill/>
          <a:ln w="508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_Slide">
  <p:cSld name="Activity_Sl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0" y="664522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| Trilogy Education Services - All Rights Reserved</a:t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0" y="815595"/>
            <a:ext cx="9144000" cy="54341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 txBox="1"/>
          <p:nvPr/>
        </p:nvSpPr>
        <p:spPr>
          <a:xfrm>
            <a:off x="234470" y="76918"/>
            <a:ext cx="249225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304800" y="1203325"/>
            <a:ext cx="8616470" cy="496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 sz="18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2"/>
          </p:nvPr>
        </p:nvSpPr>
        <p:spPr>
          <a:xfrm>
            <a:off x="4114800" y="80936"/>
            <a:ext cx="4829329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 sz="18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titled_Content">
  <p:cSld name="Untitled_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 txBox="1"/>
          <p:nvPr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| Trilogy Education Services - All Rights Reserved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396990" y="2930293"/>
            <a:ext cx="91281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i="1" dirty="0">
                <a:solidFill>
                  <a:srgbClr val="24292E"/>
                </a:solidFill>
              </a:rPr>
              <a:t>In and Out</a:t>
            </a:r>
            <a:endParaRPr sz="3000" i="1" dirty="0">
              <a:solidFill>
                <a:srgbClr val="24292E"/>
              </a:solidFill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886200" y="3900425"/>
            <a:ext cx="474039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2"/>
          </p:nvPr>
        </p:nvSpPr>
        <p:spPr>
          <a:xfrm>
            <a:off x="426807" y="2549293"/>
            <a:ext cx="270033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Linux 2 // Day 3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3"/>
          </p:nvPr>
        </p:nvSpPr>
        <p:spPr>
          <a:xfrm>
            <a:off x="396990" y="3900425"/>
            <a:ext cx="348921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Cybersecurity Boot Camp |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Today’s Goals</a:t>
            </a:r>
            <a:endParaRPr/>
          </a:p>
        </p:txBody>
      </p:sp>
      <p:sp>
        <p:nvSpPr>
          <p:cNvPr id="62" name="Google Shape;62;p8"/>
          <p:cNvSpPr txBox="1"/>
          <p:nvPr/>
        </p:nvSpPr>
        <p:spPr>
          <a:xfrm>
            <a:off x="299575" y="1009827"/>
            <a:ext cx="8153400" cy="475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the end of class, you will be able to: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8900" lvl="0">
              <a:lnSpc>
                <a:spcPct val="115000"/>
              </a:lnSpc>
              <a:spcBef>
                <a:spcPts val="300"/>
              </a:spcBef>
              <a:buClr>
                <a:srgbClr val="24292E"/>
              </a:buClr>
              <a:buSzPts val="2200"/>
            </a:pPr>
            <a:r>
              <a:rPr lang="en-US" sz="2200" dirty="0">
                <a:solidFill>
                  <a:schemeClr val="dk1"/>
                </a:solidFill>
              </a:rPr>
              <a:t>✅ Explain the relationship between file descriptors and data stream</a:t>
            </a:r>
          </a:p>
          <a:p>
            <a:pPr marL="88900" lvl="0">
              <a:lnSpc>
                <a:spcPct val="115000"/>
              </a:lnSpc>
              <a:spcBef>
                <a:spcPts val="300"/>
              </a:spcBef>
              <a:buClr>
                <a:srgbClr val="24292E"/>
              </a:buClr>
              <a:buSzPts val="2200"/>
            </a:pPr>
            <a:r>
              <a:rPr lang="en-US" sz="2200" dirty="0">
                <a:solidFill>
                  <a:schemeClr val="dk1"/>
                </a:solidFill>
              </a:rPr>
              <a:t>✅  </a:t>
            </a: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redirection to control </a:t>
            </a:r>
            <a:r>
              <a:rPr lang="en-US" sz="2200" dirty="0">
                <a:solidFill>
                  <a:schemeClr val="dk1"/>
                </a:solidFill>
                <a:latin typeface="Courier" pitchFamily="2" charset="0"/>
                <a:cs typeface="Calibri" panose="020F0502020204030204" pitchFamily="34" charset="0"/>
              </a:rPr>
              <a:t>stdin, </a:t>
            </a:r>
            <a:r>
              <a:rPr lang="en-US" sz="2200" dirty="0" err="1">
                <a:solidFill>
                  <a:schemeClr val="dk1"/>
                </a:solidFill>
                <a:latin typeface="Courier" pitchFamily="2" charset="0"/>
                <a:cs typeface="Calibri" panose="020F0502020204030204" pitchFamily="34" charset="0"/>
              </a:rPr>
              <a:t>stdout</a:t>
            </a:r>
            <a:r>
              <a:rPr lang="en-US" sz="2200" dirty="0">
                <a:solidFill>
                  <a:schemeClr val="dk1"/>
                </a:solidFill>
                <a:latin typeface="Courier" pitchFamily="2" charset="0"/>
                <a:cs typeface="Calibri" panose="020F0502020204030204" pitchFamily="34" charset="0"/>
              </a:rPr>
              <a:t>, and stderr</a:t>
            </a:r>
          </a:p>
          <a:p>
            <a:pPr marL="457200" lvl="0" indent="-368300">
              <a:lnSpc>
                <a:spcPct val="115000"/>
              </a:lnSpc>
              <a:spcBef>
                <a:spcPts val="300"/>
              </a:spcBef>
              <a:buClr>
                <a:srgbClr val="24292E"/>
              </a:buClr>
              <a:buSzPts val="2200"/>
              <a:buChar char="❑"/>
            </a:pP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 the same task multiple times with for loops</a:t>
            </a:r>
          </a:p>
          <a:p>
            <a:pPr marL="457200" lvl="0" indent="-368300">
              <a:lnSpc>
                <a:spcPct val="115000"/>
              </a:lnSpc>
              <a:spcBef>
                <a:spcPts val="300"/>
              </a:spcBef>
              <a:buClr>
                <a:srgbClr val="24292E"/>
              </a:buClr>
              <a:buSzPts val="2200"/>
              <a:buChar char="❑"/>
            </a:pP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 user input through script arguments</a:t>
            </a:r>
          </a:p>
        </p:txBody>
      </p:sp>
    </p:spTree>
    <p:extLst>
      <p:ext uri="{BB962C8B-B14F-4D97-AF65-F5344CB8AC3E}">
        <p14:creationId xmlns:p14="http://schemas.microsoft.com/office/powerpoint/2010/main" val="394091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90257-E342-D448-BC7A-CD6D53761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</p:spTree>
    <p:extLst>
      <p:ext uri="{BB962C8B-B14F-4D97-AF65-F5344CB8AC3E}">
        <p14:creationId xmlns:p14="http://schemas.microsoft.com/office/powerpoint/2010/main" val="21305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0633-0A98-A247-A12C-820B4D15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7232C-2AA9-424C-B43F-ACC0B8BC4818}"/>
              </a:ext>
            </a:extLst>
          </p:cNvPr>
          <p:cNvSpPr txBox="1"/>
          <p:nvPr/>
        </p:nvSpPr>
        <p:spPr>
          <a:xfrm>
            <a:off x="704335" y="1125079"/>
            <a:ext cx="773533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Want to perform the same task within a script?</a:t>
            </a:r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2000" dirty="0">
                <a:solidFill>
                  <a:srgbClr val="C00000"/>
                </a:solidFill>
              </a:rPr>
              <a:t>How about writing a script that does each task explicitly?</a:t>
            </a: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  <a:p>
            <a:pPr algn="ctr"/>
            <a:r>
              <a:rPr lang="en-US" sz="2000" dirty="0">
                <a:solidFill>
                  <a:srgbClr val="C00000"/>
                </a:solidFill>
              </a:rPr>
              <a:t>Copy and paste whole blocks of code?</a:t>
            </a:r>
          </a:p>
          <a:p>
            <a:pPr algn="ctr"/>
            <a:endParaRPr lang="en-US" sz="2000" strike="sngStrike" dirty="0">
              <a:solidFill>
                <a:srgbClr val="C0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2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0633-0A98-A247-A12C-820B4D15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7232C-2AA9-424C-B43F-ACC0B8BC4818}"/>
              </a:ext>
            </a:extLst>
          </p:cNvPr>
          <p:cNvSpPr txBox="1"/>
          <p:nvPr/>
        </p:nvSpPr>
        <p:spPr>
          <a:xfrm>
            <a:off x="704335" y="1125079"/>
            <a:ext cx="77353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Want to perform the same task within a script?</a:t>
            </a:r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2000" strike="sngStrike" dirty="0">
                <a:solidFill>
                  <a:srgbClr val="C00000"/>
                </a:solidFill>
              </a:rPr>
              <a:t>How about writing a script that does each task explicitly?</a:t>
            </a:r>
          </a:p>
          <a:p>
            <a:pPr algn="ctr"/>
            <a:endParaRPr lang="en-US" sz="2000" strike="sngStrike" dirty="0">
              <a:solidFill>
                <a:srgbClr val="C00000"/>
              </a:solidFill>
            </a:endParaRPr>
          </a:p>
          <a:p>
            <a:pPr algn="ctr"/>
            <a:r>
              <a:rPr lang="en-US" sz="2000" strike="sngStrike" dirty="0">
                <a:solidFill>
                  <a:srgbClr val="C00000"/>
                </a:solidFill>
              </a:rPr>
              <a:t>Copy and paste whole blocks of code?</a:t>
            </a:r>
          </a:p>
          <a:p>
            <a:pPr algn="ctr"/>
            <a:endParaRPr lang="en-US" sz="2000" strike="sngStrike" dirty="0">
              <a:solidFill>
                <a:srgbClr val="C00000"/>
              </a:solidFill>
            </a:endParaRPr>
          </a:p>
          <a:p>
            <a:pPr algn="ctr"/>
            <a:r>
              <a:rPr lang="en-US" sz="2000" dirty="0">
                <a:solidFill>
                  <a:srgbClr val="C00000"/>
                </a:solidFill>
              </a:rPr>
              <a:t>Isn’t maintainable, doesn’t scale well, is error-prone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0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0633-0A98-A247-A12C-820B4D15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7232C-2AA9-424C-B43F-ACC0B8BC4818}"/>
              </a:ext>
            </a:extLst>
          </p:cNvPr>
          <p:cNvSpPr txBox="1"/>
          <p:nvPr/>
        </p:nvSpPr>
        <p:spPr>
          <a:xfrm>
            <a:off x="704335" y="1125079"/>
            <a:ext cx="773533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Want to perform the same task within a script?</a:t>
            </a:r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2000" strike="sngStrike" dirty="0">
                <a:solidFill>
                  <a:srgbClr val="C00000"/>
                </a:solidFill>
              </a:rPr>
              <a:t>How about writing a script that does each task explicitly?</a:t>
            </a:r>
          </a:p>
          <a:p>
            <a:pPr algn="ctr"/>
            <a:endParaRPr lang="en-US" sz="2000" strike="sngStrike" dirty="0">
              <a:solidFill>
                <a:srgbClr val="C00000"/>
              </a:solidFill>
            </a:endParaRPr>
          </a:p>
          <a:p>
            <a:pPr algn="ctr"/>
            <a:r>
              <a:rPr lang="en-US" sz="2000" strike="sngStrike" dirty="0">
                <a:solidFill>
                  <a:srgbClr val="C00000"/>
                </a:solidFill>
              </a:rPr>
              <a:t>Copy and paste whole blocks of code?</a:t>
            </a:r>
          </a:p>
          <a:p>
            <a:pPr algn="ctr"/>
            <a:endParaRPr lang="en-US" sz="2000" strike="sngStrike" dirty="0">
              <a:solidFill>
                <a:srgbClr val="C00000"/>
              </a:solidFill>
            </a:endParaRPr>
          </a:p>
          <a:p>
            <a:pPr algn="ctr"/>
            <a:r>
              <a:rPr lang="en-US" sz="2000" dirty="0">
                <a:solidFill>
                  <a:srgbClr val="C00000"/>
                </a:solidFill>
              </a:rPr>
              <a:t>Isn’t maintainable, doesn’t scale well, is error-prone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3000" u="sng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for loops </a:t>
            </a:r>
            <a:r>
              <a:rPr lang="en-US" sz="3000" u="sng" dirty="0">
                <a:solidFill>
                  <a:schemeClr val="accent6">
                    <a:lumMod val="75000"/>
                  </a:schemeClr>
                </a:solidFill>
              </a:rPr>
              <a:t>allow you to perform the same task multiple times without repeating a block of code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1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95B6A-4A00-1C48-8D92-55D9DD329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for loops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F05B0-3CB3-0E44-8329-4B90C044048E}"/>
              </a:ext>
            </a:extLst>
          </p:cNvPr>
          <p:cNvSpPr txBox="1"/>
          <p:nvPr/>
        </p:nvSpPr>
        <p:spPr>
          <a:xfrm>
            <a:off x="259492" y="877330"/>
            <a:ext cx="8686800" cy="5246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>
                <a:latin typeface="Courier" pitchFamily="2" charset="0"/>
              </a:rPr>
              <a:t>for loops </a:t>
            </a:r>
            <a:r>
              <a:rPr lang="en-US" sz="2200" dirty="0"/>
              <a:t>start with </a:t>
            </a:r>
            <a:r>
              <a:rPr lang="en-US" sz="2200" dirty="0">
                <a:highlight>
                  <a:srgbClr val="C0C0C0"/>
                </a:highlight>
                <a:latin typeface="Courier" pitchFamily="2" charset="0"/>
              </a:rPr>
              <a:t>For VAR_NAME in LIST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800" dirty="0">
              <a:highlight>
                <a:srgbClr val="C0C0C0"/>
              </a:highlight>
              <a:latin typeface="Courier" pitchFamily="2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800" dirty="0">
              <a:highlight>
                <a:srgbClr val="C0C0C0"/>
              </a:highlight>
              <a:latin typeface="Courier" pitchFamily="2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800" dirty="0">
              <a:highlight>
                <a:srgbClr val="C0C0C0"/>
              </a:highlight>
              <a:latin typeface="Courier" pitchFamily="2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/>
              <a:t>The list can be a series of strings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4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4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4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4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/>
              <a:t>Keywords </a:t>
            </a:r>
            <a:r>
              <a:rPr lang="en-US" sz="2200" dirty="0">
                <a:highlight>
                  <a:srgbClr val="C0C0C0"/>
                </a:highlight>
                <a:latin typeface="Courier" pitchFamily="2" charset="0"/>
              </a:rPr>
              <a:t>do</a:t>
            </a:r>
            <a:r>
              <a:rPr lang="en-US" sz="2200" dirty="0"/>
              <a:t> and </a:t>
            </a:r>
            <a:r>
              <a:rPr lang="en-US" sz="2200" dirty="0">
                <a:highlight>
                  <a:srgbClr val="C0C0C0"/>
                </a:highlight>
                <a:latin typeface="Courier" pitchFamily="2" charset="0"/>
              </a:rPr>
              <a:t>done</a:t>
            </a:r>
            <a:r>
              <a:rPr lang="en-US" sz="2200" dirty="0"/>
              <a:t> mark the beginning and end of the list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4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4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4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4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/>
              <a:t>Everything in-between </a:t>
            </a:r>
            <a:r>
              <a:rPr lang="en-US" sz="2200" dirty="0">
                <a:highlight>
                  <a:srgbClr val="C0C0C0"/>
                </a:highlight>
                <a:latin typeface="Courier" pitchFamily="2" charset="0"/>
              </a:rPr>
              <a:t>do</a:t>
            </a:r>
            <a:r>
              <a:rPr lang="en-US" sz="2200" dirty="0"/>
              <a:t> and </a:t>
            </a:r>
            <a:r>
              <a:rPr lang="en-US" sz="2200" dirty="0">
                <a:highlight>
                  <a:srgbClr val="C0C0C0"/>
                </a:highlight>
                <a:latin typeface="Courier" pitchFamily="2" charset="0"/>
              </a:rPr>
              <a:t>done</a:t>
            </a:r>
            <a:r>
              <a:rPr lang="en-US" sz="2200" dirty="0"/>
              <a:t> gets run once for element of the list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4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4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4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4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/>
              <a:t>Each time the code block runs, </a:t>
            </a:r>
            <a:r>
              <a:rPr lang="en-US" sz="2200" dirty="0">
                <a:highlight>
                  <a:srgbClr val="C0C0C0"/>
                </a:highlight>
                <a:latin typeface="Courier" pitchFamily="2" charset="0"/>
              </a:rPr>
              <a:t>NAME</a:t>
            </a:r>
            <a:r>
              <a:rPr lang="en-US" sz="2200" dirty="0"/>
              <a:t> gets changed to be the next name in the list:</a:t>
            </a:r>
          </a:p>
        </p:txBody>
      </p:sp>
    </p:spTree>
    <p:extLst>
      <p:ext uri="{BB962C8B-B14F-4D97-AF65-F5344CB8AC3E}">
        <p14:creationId xmlns:p14="http://schemas.microsoft.com/office/powerpoint/2010/main" val="345464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AF3F02-820C-FF4F-9EDB-AE7AB5A0B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448" y="944562"/>
            <a:ext cx="8616470" cy="5307957"/>
          </a:xfrm>
        </p:spPr>
        <p:txBody>
          <a:bodyPr/>
          <a:lstStyle/>
          <a:p>
            <a:pPr marL="114300" indent="0">
              <a:buNone/>
            </a:pPr>
            <a:r>
              <a:rPr lang="en-US" sz="1200" b="1" dirty="0"/>
              <a:t>Open the script in </a:t>
            </a:r>
            <a:r>
              <a:rPr lang="en-US" sz="1200" b="1" dirty="0" err="1"/>
              <a:t>first_for_unsolved.sh</a:t>
            </a:r>
            <a:r>
              <a:rPr lang="en-US" sz="1200" b="1" dirty="0"/>
              <a:t>. Use the comments to guide you, and then follow the instructions below.</a:t>
            </a:r>
          </a:p>
          <a:p>
            <a:pPr marL="114300" indent="0">
              <a:buNone/>
            </a:pPr>
            <a:r>
              <a:rPr lang="en-US" sz="1200" b="1" u="sng" dirty="0"/>
              <a:t>Instructions</a:t>
            </a:r>
          </a:p>
          <a:p>
            <a:pPr marL="114300" indent="0">
              <a:buNone/>
            </a:pPr>
            <a:r>
              <a:rPr lang="en-US" sz="1200" b="1" dirty="0"/>
              <a:t>1. Write a for loop that prints out the messages:</a:t>
            </a:r>
          </a:p>
          <a:p>
            <a:r>
              <a:rPr lang="en-US" sz="1200" dirty="0"/>
              <a:t>"Hello, Moe!"</a:t>
            </a:r>
          </a:p>
          <a:p>
            <a:r>
              <a:rPr lang="en-US" sz="1200" dirty="0"/>
              <a:t>"Hello, Larry!"</a:t>
            </a:r>
          </a:p>
          <a:p>
            <a:r>
              <a:rPr lang="en-US" sz="1200" dirty="0"/>
              <a:t>"Hello, Curly!"</a:t>
            </a:r>
          </a:p>
          <a:p>
            <a:pPr marL="114300" indent="0">
              <a:buNone/>
            </a:pPr>
            <a:r>
              <a:rPr lang="en-US" sz="1200" b="1" dirty="0"/>
              <a:t>2. Write a for loop that prints out the messages:</a:t>
            </a:r>
          </a:p>
          <a:p>
            <a:r>
              <a:rPr lang="en-US" sz="1200" dirty="0"/>
              <a:t>"I've used Mac OS X."</a:t>
            </a:r>
          </a:p>
          <a:p>
            <a:r>
              <a:rPr lang="en-US" sz="1200" dirty="0"/>
              <a:t>"I've used Windows."</a:t>
            </a:r>
          </a:p>
          <a:p>
            <a:r>
              <a:rPr lang="en-US" sz="1200" dirty="0"/>
              <a:t>"I've used Linux."</a:t>
            </a:r>
          </a:p>
          <a:p>
            <a:pPr marL="114300" indent="0">
              <a:buNone/>
            </a:pPr>
            <a:r>
              <a:rPr lang="en-US" sz="1200" b="1" dirty="0"/>
              <a:t>3. Run the provided for loop. What does the * character mean?</a:t>
            </a:r>
          </a:p>
          <a:p>
            <a:pPr marL="114300" indent="0">
              <a:buNone/>
            </a:pPr>
            <a:endParaRPr lang="en-US" sz="1200" dirty="0"/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	</a:t>
            </a:r>
            <a:r>
              <a:rPr lang="en-US" sz="1200" dirty="0">
                <a:solidFill>
                  <a:srgbClr val="C00000"/>
                </a:solidFill>
              </a:rPr>
              <a:t>for</a:t>
            </a:r>
            <a:r>
              <a:rPr lang="en-US" sz="1200" dirty="0"/>
              <a:t> FILE </a:t>
            </a:r>
            <a:r>
              <a:rPr lang="en-US" sz="1200" dirty="0">
                <a:solidFill>
                  <a:srgbClr val="C00000"/>
                </a:solidFill>
              </a:rPr>
              <a:t>in *</a:t>
            </a:r>
            <a:r>
              <a:rPr lang="en-US" sz="1200" dirty="0"/>
              <a:t>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	</a:t>
            </a:r>
            <a:r>
              <a:rPr lang="en-US" sz="1200" dirty="0">
                <a:solidFill>
                  <a:srgbClr val="C00000"/>
                </a:solidFill>
              </a:rPr>
              <a:t>do</a:t>
            </a:r>
            <a:r>
              <a:rPr lang="en-US" sz="1200" dirty="0"/>
              <a:t>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	</a:t>
            </a:r>
            <a:r>
              <a:rPr lang="en-US" sz="1200" dirty="0">
                <a:solidFill>
                  <a:schemeClr val="accent1"/>
                </a:solidFill>
              </a:rPr>
              <a:t>echo</a:t>
            </a:r>
            <a:r>
              <a:rPr lang="en-US" sz="1200" dirty="0"/>
              <a:t> "$FILE"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	</a:t>
            </a:r>
            <a:r>
              <a:rPr lang="en-US" sz="1200" dirty="0">
                <a:solidFill>
                  <a:srgbClr val="C00000"/>
                </a:solidFill>
              </a:rPr>
              <a:t>done</a:t>
            </a:r>
          </a:p>
          <a:p>
            <a:pPr marL="114300" indent="0">
              <a:buNone/>
            </a:pPr>
            <a:endParaRPr lang="en-US" sz="1200" dirty="0"/>
          </a:p>
          <a:p>
            <a:pPr marL="114300" indent="0">
              <a:buNone/>
            </a:pPr>
            <a:r>
              <a:rPr lang="en-US" sz="1200" b="1" dirty="0"/>
              <a:t>4. On your Terminal (</a:t>
            </a:r>
            <a:r>
              <a:rPr lang="en-US" sz="1200" b="1" i="1" dirty="0"/>
              <a:t>not</a:t>
            </a:r>
            <a:r>
              <a:rPr lang="en-US" sz="1200" b="1" dirty="0"/>
              <a:t> in the script), run: </a:t>
            </a:r>
            <a:r>
              <a:rPr lang="en-US" sz="1200" b="1" dirty="0" err="1"/>
              <a:t>seq</a:t>
            </a:r>
            <a:r>
              <a:rPr lang="en-US" sz="1200" b="1" dirty="0"/>
              <a:t> 1 10. What does this do?</a:t>
            </a:r>
          </a:p>
          <a:p>
            <a:pPr marL="114300" indent="0">
              <a:buNone/>
            </a:pPr>
            <a:r>
              <a:rPr lang="en-US" sz="1200" b="1" dirty="0"/>
              <a:t>5. Use </a:t>
            </a:r>
            <a:r>
              <a:rPr lang="en-US" sz="1200" b="1" dirty="0" err="1"/>
              <a:t>seq</a:t>
            </a:r>
            <a:r>
              <a:rPr lang="en-US" sz="1200" b="1" dirty="0"/>
              <a:t> and command expansion to print out the numbers between 1 and 24.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C3D5A-BFA6-304E-971B-6C92AA62C19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i="1" dirty="0"/>
              <a:t>First Steps with For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2AE0BB-3251-F449-9A89-DF92964FEB9F}"/>
              </a:ext>
            </a:extLst>
          </p:cNvPr>
          <p:cNvSpPr/>
          <p:nvPr/>
        </p:nvSpPr>
        <p:spPr>
          <a:xfrm>
            <a:off x="881295" y="4423719"/>
            <a:ext cx="3546388" cy="840260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2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138995-3AF1-8F4B-B50E-81FFDE92F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914401"/>
            <a:ext cx="8616470" cy="5257800"/>
          </a:xfrm>
        </p:spPr>
        <p:txBody>
          <a:bodyPr/>
          <a:lstStyle/>
          <a:p>
            <a:pPr marL="114300" indent="0">
              <a:buNone/>
            </a:pPr>
            <a:r>
              <a:rPr lang="en-US" sz="1600" b="1" dirty="0"/>
              <a:t>Instructions</a:t>
            </a:r>
          </a:p>
          <a:p>
            <a:pPr marL="114300" indent="0">
              <a:buNone/>
            </a:pPr>
            <a:r>
              <a:rPr lang="en-US" sz="1200" b="1" u="sng" dirty="0"/>
              <a:t>Command Expansion</a:t>
            </a:r>
          </a:p>
          <a:p>
            <a:pPr marL="114300" indent="0">
              <a:buNone/>
            </a:pPr>
            <a:r>
              <a:rPr lang="en-US" sz="1200" dirty="0"/>
              <a:t>The </a:t>
            </a:r>
            <a:r>
              <a:rPr lang="en-US" sz="1200" dirty="0">
                <a:latin typeface="Courier" pitchFamily="2" charset="0"/>
              </a:rPr>
              <a:t>which &lt;command&gt; </a:t>
            </a:r>
            <a:r>
              <a:rPr lang="en-US" sz="1200" dirty="0"/>
              <a:t>command prints the absolute path to &lt;command&gt;.</a:t>
            </a:r>
          </a:p>
          <a:p>
            <a:pPr marL="114300" indent="0">
              <a:buNone/>
            </a:pPr>
            <a:r>
              <a:rPr lang="en-US" sz="1200" dirty="0"/>
              <a:t>For example, which ls reports that the command ls is in the file </a:t>
            </a:r>
            <a:r>
              <a:rPr lang="en-US" sz="1200" dirty="0">
                <a:latin typeface="Courier" pitchFamily="2" charset="0"/>
              </a:rPr>
              <a:t>/</a:t>
            </a:r>
            <a:r>
              <a:rPr lang="en-US" sz="1200" dirty="0" err="1">
                <a:latin typeface="Courier" pitchFamily="2" charset="0"/>
              </a:rPr>
              <a:t>usr</a:t>
            </a:r>
            <a:r>
              <a:rPr lang="en-US" sz="1200" dirty="0">
                <a:latin typeface="Courier" pitchFamily="2" charset="0"/>
              </a:rPr>
              <a:t>/bin/ls</a:t>
            </a:r>
            <a:r>
              <a:rPr lang="en-US" sz="1200" dirty="0"/>
              <a:t>.</a:t>
            </a:r>
          </a:p>
          <a:p>
            <a:pPr marL="114300" indent="0">
              <a:buNone/>
            </a:pPr>
            <a:r>
              <a:rPr lang="en-US" sz="1200" dirty="0">
                <a:latin typeface="Courier" pitchFamily="2" charset="0"/>
              </a:rPr>
              <a:t>$ which ls 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latin typeface="Courier" pitchFamily="2" charset="0"/>
              </a:rPr>
              <a:t>/</a:t>
            </a:r>
            <a:r>
              <a:rPr lang="en-US" sz="1200" dirty="0" err="1">
                <a:latin typeface="Courier" pitchFamily="2" charset="0"/>
              </a:rPr>
              <a:t>usr</a:t>
            </a:r>
            <a:r>
              <a:rPr lang="en-US" sz="1200" dirty="0">
                <a:latin typeface="Courier" pitchFamily="2" charset="0"/>
              </a:rPr>
              <a:t>/bin/ls</a:t>
            </a:r>
          </a:p>
          <a:p>
            <a:pPr marL="114300" indent="0">
              <a:buNone/>
            </a:pPr>
            <a:r>
              <a:rPr lang="en-US" sz="1200" dirty="0"/>
              <a:t>The</a:t>
            </a:r>
            <a:r>
              <a:rPr lang="en-US" sz="1200" dirty="0">
                <a:latin typeface="Courier" pitchFamily="2" charset="0"/>
              </a:rPr>
              <a:t> file &lt;Target&gt;</a:t>
            </a:r>
            <a:r>
              <a:rPr lang="en-US" sz="1200" dirty="0"/>
              <a:t> command tells you what kind of file </a:t>
            </a:r>
            <a:r>
              <a:rPr lang="en-US" sz="1200" dirty="0">
                <a:latin typeface="Courier" pitchFamily="2" charset="0"/>
              </a:rPr>
              <a:t>&lt;Target&gt;</a:t>
            </a:r>
            <a:r>
              <a:rPr lang="en-US" sz="1200" dirty="0"/>
              <a:t> is. For example, file </a:t>
            </a:r>
            <a:r>
              <a:rPr lang="en-US" sz="1200" dirty="0" err="1">
                <a:latin typeface="Courier" pitchFamily="2" charset="0"/>
              </a:rPr>
              <a:t>Notes.txt</a:t>
            </a:r>
            <a:r>
              <a:rPr lang="en-US" sz="1200" dirty="0"/>
              <a:t> tells you that </a:t>
            </a:r>
            <a:r>
              <a:rPr lang="en-US" sz="1200" dirty="0" err="1">
                <a:latin typeface="Courier" pitchFamily="2" charset="0"/>
              </a:rPr>
              <a:t>Notes.txt</a:t>
            </a:r>
            <a:r>
              <a:rPr lang="en-US" sz="1200" dirty="0"/>
              <a:t> is a text file.</a:t>
            </a:r>
          </a:p>
          <a:p>
            <a:pPr marL="114300" indent="0">
              <a:buNone/>
            </a:pPr>
            <a:r>
              <a:rPr lang="en-US" sz="1200" dirty="0"/>
              <a:t>Use </a:t>
            </a:r>
            <a:r>
              <a:rPr lang="en-US" sz="1200" dirty="0">
                <a:latin typeface="Courier" pitchFamily="2" charset="0"/>
              </a:rPr>
              <a:t>file</a:t>
            </a:r>
            <a:r>
              <a:rPr lang="en-US" sz="1200" dirty="0"/>
              <a:t> and a command expansion to find out what kind of file </a:t>
            </a:r>
            <a:r>
              <a:rPr lang="en-US" sz="1200" dirty="0">
                <a:latin typeface="Courier" pitchFamily="2" charset="0"/>
              </a:rPr>
              <a:t>cat</a:t>
            </a:r>
            <a:r>
              <a:rPr lang="en-US" sz="1200" dirty="0"/>
              <a:t> is.</a:t>
            </a:r>
          </a:p>
          <a:p>
            <a:pPr marL="114300" indent="0">
              <a:buNone/>
            </a:pPr>
            <a:r>
              <a:rPr lang="en-US" sz="1200" dirty="0"/>
              <a:t>What does </a:t>
            </a:r>
            <a:r>
              <a:rPr lang="en-US" sz="1200" dirty="0">
                <a:latin typeface="Courier" pitchFamily="2" charset="0"/>
              </a:rPr>
              <a:t>LS_PATH=$(which ls)</a:t>
            </a:r>
            <a:r>
              <a:rPr lang="en-US" sz="1200" dirty="0"/>
              <a:t> do?</a:t>
            </a:r>
          </a:p>
          <a:p>
            <a:r>
              <a:rPr lang="en-US" sz="1200" b="1" dirty="0"/>
              <a:t>Note</a:t>
            </a:r>
            <a:r>
              <a:rPr lang="en-US" sz="1200" dirty="0"/>
              <a:t>: Feel free to run this in your Terminal to find out! Try running </a:t>
            </a:r>
            <a:r>
              <a:rPr lang="en-US" sz="1200" dirty="0">
                <a:latin typeface="Courier" pitchFamily="2" charset="0"/>
              </a:rPr>
              <a:t>echo $LS_PATH</a:t>
            </a:r>
            <a:r>
              <a:rPr lang="en-US" sz="1200" dirty="0"/>
              <a:t> after setting the variable.</a:t>
            </a:r>
          </a:p>
          <a:p>
            <a:pPr marL="114300" indent="0">
              <a:buNone/>
            </a:pPr>
            <a:r>
              <a:rPr lang="en-US" sz="1200" b="1" u="sng" dirty="0"/>
              <a:t>Redirection</a:t>
            </a:r>
          </a:p>
          <a:p>
            <a:pPr marL="114300" indent="0">
              <a:buNone/>
            </a:pPr>
            <a:r>
              <a:rPr lang="en-US" sz="1200" dirty="0"/>
              <a:t>Consider the command: </a:t>
            </a:r>
            <a:r>
              <a:rPr lang="en-US" sz="1200" dirty="0">
                <a:latin typeface="Courier" pitchFamily="2" charset="0"/>
              </a:rPr>
              <a:t>cat </a:t>
            </a:r>
            <a:r>
              <a:rPr lang="en-US" sz="1200" dirty="0" err="1">
                <a:latin typeface="Courier" pitchFamily="2" charset="0"/>
              </a:rPr>
              <a:t>nonexistent_file</a:t>
            </a:r>
            <a:r>
              <a:rPr lang="en-US" sz="1200" dirty="0">
                <a:latin typeface="Courier" pitchFamily="2" charset="0"/>
              </a:rPr>
              <a:t> 2&gt; /dev/null</a:t>
            </a:r>
          </a:p>
          <a:p>
            <a:r>
              <a:rPr lang="en-US" sz="1200" dirty="0"/>
              <a:t>What will print to the Terminal? Why?</a:t>
            </a:r>
          </a:p>
          <a:p>
            <a:pPr marL="114300" indent="0">
              <a:buNone/>
            </a:pPr>
            <a:r>
              <a:rPr lang="en-US" sz="1200" dirty="0"/>
              <a:t>Consider the command: </a:t>
            </a:r>
            <a:r>
              <a:rPr lang="en-US" sz="1200" dirty="0">
                <a:latin typeface="Courier" pitchFamily="2" charset="0"/>
              </a:rPr>
              <a:t>cat </a:t>
            </a:r>
            <a:r>
              <a:rPr lang="en-US" sz="1200" dirty="0" err="1">
                <a:latin typeface="Courier" pitchFamily="2" charset="0"/>
              </a:rPr>
              <a:t>nonexistent_file</a:t>
            </a:r>
            <a:r>
              <a:rPr lang="en-US" sz="1200" dirty="0">
                <a:latin typeface="Courier" pitchFamily="2" charset="0"/>
              </a:rPr>
              <a:t> &gt; /dev/null</a:t>
            </a:r>
          </a:p>
          <a:p>
            <a:r>
              <a:rPr lang="en-US" sz="1200" dirty="0"/>
              <a:t>What will print to the Terminal? Why?</a:t>
            </a:r>
          </a:p>
          <a:p>
            <a:pPr marL="114300" indent="0">
              <a:buNone/>
            </a:pPr>
            <a:r>
              <a:rPr lang="en-US" sz="1200" dirty="0"/>
              <a:t>Consider the command: </a:t>
            </a:r>
            <a:r>
              <a:rPr lang="en-US" sz="1200" dirty="0">
                <a:latin typeface="Courier" pitchFamily="2" charset="0"/>
              </a:rPr>
              <a:t>cat /</a:t>
            </a:r>
            <a:r>
              <a:rPr lang="en-US" sz="1200" dirty="0" err="1">
                <a:latin typeface="Courier" pitchFamily="2" charset="0"/>
              </a:rPr>
              <a:t>etc</a:t>
            </a:r>
            <a:r>
              <a:rPr lang="en-US" sz="1200" dirty="0">
                <a:latin typeface="Courier" pitchFamily="2" charset="0"/>
              </a:rPr>
              <a:t>/</a:t>
            </a:r>
            <a:r>
              <a:rPr lang="en-US" sz="1200" dirty="0" err="1">
                <a:latin typeface="Courier" pitchFamily="2" charset="0"/>
              </a:rPr>
              <a:t>passwd</a:t>
            </a:r>
            <a:r>
              <a:rPr lang="en-US" sz="1200" dirty="0">
                <a:latin typeface="Courier" pitchFamily="2" charset="0"/>
              </a:rPr>
              <a:t> &gt; /dev/null</a:t>
            </a:r>
            <a:r>
              <a:rPr lang="en-US" sz="1200" dirty="0"/>
              <a:t>. Assume /</a:t>
            </a:r>
            <a:r>
              <a:rPr lang="en-US" sz="1200" dirty="0" err="1">
                <a:latin typeface="Courier" pitchFamily="2" charset="0"/>
              </a:rPr>
              <a:t>etc</a:t>
            </a:r>
            <a:r>
              <a:rPr lang="en-US" sz="1200" dirty="0">
                <a:latin typeface="Courier" pitchFamily="2" charset="0"/>
              </a:rPr>
              <a:t>/</a:t>
            </a:r>
            <a:r>
              <a:rPr lang="en-US" sz="1200" dirty="0" err="1">
                <a:latin typeface="Courier" pitchFamily="2" charset="0"/>
              </a:rPr>
              <a:t>passwd</a:t>
            </a:r>
            <a:r>
              <a:rPr lang="en-US" sz="1200" dirty="0"/>
              <a:t> exists!</a:t>
            </a:r>
          </a:p>
          <a:p>
            <a:r>
              <a:rPr lang="en-US" sz="1200" dirty="0"/>
              <a:t>What will print to the Terminal? Why?</a:t>
            </a:r>
          </a:p>
          <a:p>
            <a:endParaRPr lang="en-US" sz="1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B89A7-B5B4-3F47-8034-53D69E9470F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92E196-51C8-BE4C-A23E-DE62FE570F11}"/>
              </a:ext>
            </a:extLst>
          </p:cNvPr>
          <p:cNvSpPr/>
          <p:nvPr/>
        </p:nvSpPr>
        <p:spPr>
          <a:xfrm>
            <a:off x="469900" y="2222500"/>
            <a:ext cx="1778000" cy="520700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8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Today’s Goals</a:t>
            </a:r>
            <a:endParaRPr/>
          </a:p>
        </p:txBody>
      </p:sp>
      <p:sp>
        <p:nvSpPr>
          <p:cNvPr id="62" name="Google Shape;62;p8"/>
          <p:cNvSpPr txBox="1"/>
          <p:nvPr/>
        </p:nvSpPr>
        <p:spPr>
          <a:xfrm>
            <a:off x="299575" y="1009827"/>
            <a:ext cx="8153400" cy="475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the end of class, you will be able to: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8900" lvl="0">
              <a:lnSpc>
                <a:spcPct val="115000"/>
              </a:lnSpc>
              <a:spcBef>
                <a:spcPts val="300"/>
              </a:spcBef>
              <a:buClr>
                <a:srgbClr val="24292E"/>
              </a:buClr>
              <a:buSzPts val="2200"/>
            </a:pPr>
            <a:r>
              <a:rPr lang="en-US" sz="2200" dirty="0">
                <a:solidFill>
                  <a:schemeClr val="dk1"/>
                </a:solidFill>
              </a:rPr>
              <a:t>✅ Explain the relationship between file descriptors and data stream</a:t>
            </a:r>
          </a:p>
          <a:p>
            <a:pPr marL="88900" lvl="0">
              <a:lnSpc>
                <a:spcPct val="115000"/>
              </a:lnSpc>
              <a:spcBef>
                <a:spcPts val="300"/>
              </a:spcBef>
              <a:buClr>
                <a:srgbClr val="24292E"/>
              </a:buClr>
              <a:buSzPts val="2200"/>
            </a:pPr>
            <a:r>
              <a:rPr lang="en-US" sz="2200" dirty="0">
                <a:solidFill>
                  <a:schemeClr val="dk1"/>
                </a:solidFill>
              </a:rPr>
              <a:t>✅  </a:t>
            </a: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redirection to control </a:t>
            </a:r>
            <a:r>
              <a:rPr lang="en-US" sz="2200" dirty="0">
                <a:solidFill>
                  <a:schemeClr val="dk1"/>
                </a:solidFill>
                <a:latin typeface="Courier" pitchFamily="2" charset="0"/>
                <a:cs typeface="Calibri" panose="020F0502020204030204" pitchFamily="34" charset="0"/>
              </a:rPr>
              <a:t>stdin, </a:t>
            </a:r>
            <a:r>
              <a:rPr lang="en-US" sz="2200" dirty="0" err="1">
                <a:solidFill>
                  <a:schemeClr val="dk1"/>
                </a:solidFill>
                <a:latin typeface="Courier" pitchFamily="2" charset="0"/>
                <a:cs typeface="Calibri" panose="020F0502020204030204" pitchFamily="34" charset="0"/>
              </a:rPr>
              <a:t>stdout</a:t>
            </a:r>
            <a:r>
              <a:rPr lang="en-US" sz="2200" dirty="0">
                <a:solidFill>
                  <a:schemeClr val="dk1"/>
                </a:solidFill>
                <a:latin typeface="Courier" pitchFamily="2" charset="0"/>
                <a:cs typeface="Calibri" panose="020F0502020204030204" pitchFamily="34" charset="0"/>
              </a:rPr>
              <a:t>, and stderr</a:t>
            </a:r>
          </a:p>
          <a:p>
            <a:pPr marL="88900" lvl="0">
              <a:lnSpc>
                <a:spcPct val="115000"/>
              </a:lnSpc>
              <a:spcBef>
                <a:spcPts val="300"/>
              </a:spcBef>
              <a:buClr>
                <a:srgbClr val="24292E"/>
              </a:buClr>
              <a:buSzPts val="2200"/>
            </a:pPr>
            <a:r>
              <a:rPr lang="en-US" sz="2200" dirty="0">
                <a:solidFill>
                  <a:schemeClr val="dk1"/>
                </a:solidFill>
              </a:rPr>
              <a:t>✅ </a:t>
            </a: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 the same task multiple times with for loops</a:t>
            </a:r>
          </a:p>
          <a:p>
            <a:pPr marL="88900" lvl="0">
              <a:lnSpc>
                <a:spcPct val="115000"/>
              </a:lnSpc>
              <a:spcBef>
                <a:spcPts val="300"/>
              </a:spcBef>
              <a:buClr>
                <a:srgbClr val="24292E"/>
              </a:buClr>
              <a:buSzPts val="2200"/>
            </a:pPr>
            <a:r>
              <a:rPr lang="en-US" sz="2200" dirty="0">
                <a:solidFill>
                  <a:schemeClr val="dk1"/>
                </a:solidFill>
              </a:rPr>
              <a:t>✅ </a:t>
            </a: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 user input through script arguments</a:t>
            </a:r>
          </a:p>
        </p:txBody>
      </p:sp>
    </p:spTree>
    <p:extLst>
      <p:ext uri="{BB962C8B-B14F-4D97-AF65-F5344CB8AC3E}">
        <p14:creationId xmlns:p14="http://schemas.microsoft.com/office/powerpoint/2010/main" val="307067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CCEE7-D70F-C241-BD86-FF9AC9C7D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32537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Today’s Goals</a:t>
            </a:r>
            <a:endParaRPr/>
          </a:p>
        </p:txBody>
      </p:sp>
      <p:sp>
        <p:nvSpPr>
          <p:cNvPr id="62" name="Google Shape;62;p8"/>
          <p:cNvSpPr txBox="1"/>
          <p:nvPr/>
        </p:nvSpPr>
        <p:spPr>
          <a:xfrm>
            <a:off x="299575" y="1009827"/>
            <a:ext cx="8153400" cy="475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the end of class, you will be able to: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>
              <a:lnSpc>
                <a:spcPct val="115000"/>
              </a:lnSpc>
              <a:spcBef>
                <a:spcPts val="300"/>
              </a:spcBef>
              <a:buClr>
                <a:srgbClr val="24292E"/>
              </a:buClr>
              <a:buSzPts val="2200"/>
              <a:buChar char="❑"/>
            </a:pPr>
            <a:r>
              <a:rPr lang="en-US" sz="2200" dirty="0">
                <a:solidFill>
                  <a:schemeClr val="dk1"/>
                </a:solidFill>
              </a:rPr>
              <a:t>Explain the relationship between file descriptors and data stream</a:t>
            </a:r>
          </a:p>
          <a:p>
            <a:pPr marL="457200" lvl="0" indent="-368300">
              <a:lnSpc>
                <a:spcPct val="115000"/>
              </a:lnSpc>
              <a:spcBef>
                <a:spcPts val="300"/>
              </a:spcBef>
              <a:buClr>
                <a:srgbClr val="24292E"/>
              </a:buClr>
              <a:buSzPts val="2200"/>
              <a:buChar char="❑"/>
            </a:pP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redirection to control </a:t>
            </a:r>
            <a:r>
              <a:rPr lang="en-US" sz="2200" dirty="0">
                <a:solidFill>
                  <a:schemeClr val="dk1"/>
                </a:solidFill>
                <a:latin typeface="Courier" pitchFamily="2" charset="0"/>
                <a:cs typeface="Calibri" panose="020F0502020204030204" pitchFamily="34" charset="0"/>
              </a:rPr>
              <a:t>stdin, </a:t>
            </a:r>
            <a:r>
              <a:rPr lang="en-US" sz="2200" dirty="0" err="1">
                <a:solidFill>
                  <a:schemeClr val="dk1"/>
                </a:solidFill>
                <a:latin typeface="Courier" pitchFamily="2" charset="0"/>
                <a:cs typeface="Calibri" panose="020F0502020204030204" pitchFamily="34" charset="0"/>
              </a:rPr>
              <a:t>stdout</a:t>
            </a:r>
            <a:r>
              <a:rPr lang="en-US" sz="2200" dirty="0">
                <a:solidFill>
                  <a:schemeClr val="dk1"/>
                </a:solidFill>
                <a:latin typeface="Courier" pitchFamily="2" charset="0"/>
                <a:cs typeface="Calibri" panose="020F0502020204030204" pitchFamily="34" charset="0"/>
              </a:rPr>
              <a:t>, and stderr</a:t>
            </a:r>
          </a:p>
          <a:p>
            <a:pPr marL="457200" lvl="0" indent="-368300">
              <a:lnSpc>
                <a:spcPct val="115000"/>
              </a:lnSpc>
              <a:spcBef>
                <a:spcPts val="300"/>
              </a:spcBef>
              <a:buClr>
                <a:srgbClr val="24292E"/>
              </a:buClr>
              <a:buSzPts val="2200"/>
              <a:buChar char="❑"/>
            </a:pP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 the same task multiple times with for loops</a:t>
            </a:r>
          </a:p>
          <a:p>
            <a:pPr marL="457200" lvl="0" indent="-368300">
              <a:lnSpc>
                <a:spcPct val="115000"/>
              </a:lnSpc>
              <a:spcBef>
                <a:spcPts val="300"/>
              </a:spcBef>
              <a:buClr>
                <a:srgbClr val="24292E"/>
              </a:buClr>
              <a:buSzPts val="2200"/>
              <a:buChar char="❑"/>
            </a:pP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 user input through script arguments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457200" y="3029750"/>
            <a:ext cx="8353168" cy="704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600" dirty="0">
                <a:solidFill>
                  <a:srgbClr val="24292E"/>
                </a:solidFill>
              </a:rPr>
              <a:t>I/O Data Streams, File Descriptors and Redirection</a:t>
            </a:r>
            <a:endParaRPr sz="2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C4DE-F93A-DC47-999A-EE7377057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0"/>
            <a:ext cx="8036011" cy="653854"/>
          </a:xfrm>
        </p:spPr>
        <p:txBody>
          <a:bodyPr/>
          <a:lstStyle/>
          <a:p>
            <a:r>
              <a:rPr lang="en-US" dirty="0">
                <a:solidFill>
                  <a:srgbClr val="24292E"/>
                </a:solidFill>
              </a:rPr>
              <a:t>I/O Data Streams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E67C4-90F4-B84A-B301-26CFEC6B001E}"/>
              </a:ext>
            </a:extLst>
          </p:cNvPr>
          <p:cNvSpPr txBox="1"/>
          <p:nvPr/>
        </p:nvSpPr>
        <p:spPr>
          <a:xfrm>
            <a:off x="304799" y="1520785"/>
            <a:ext cx="8534402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data stream is a way to describe channels of data as they are processed and moved through a system.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Linux systems use data streams to move data from one process or program to another.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three most used data streams are: 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3300" b="1" dirty="0">
                <a:latin typeface="Courier" pitchFamily="2" charset="0"/>
                <a:cs typeface="Calibri" panose="020F0502020204030204" pitchFamily="34" charset="0"/>
              </a:rPr>
              <a:t>stdin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 – used to stream input data</a:t>
            </a:r>
          </a:p>
          <a:p>
            <a:pPr lvl="1"/>
            <a:endParaRPr lang="en-US" sz="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300" b="1" dirty="0" err="1">
                <a:latin typeface="Courier" pitchFamily="2" charset="0"/>
                <a:cs typeface="Calibri" panose="020F0502020204030204" pitchFamily="34" charset="0"/>
              </a:rPr>
              <a:t>stdout</a:t>
            </a:r>
            <a:r>
              <a:rPr lang="en-US" sz="33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used to stream output data</a:t>
            </a:r>
          </a:p>
          <a:p>
            <a:endParaRPr lang="en-US" sz="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300" b="1" dirty="0">
                <a:latin typeface="Courier" pitchFamily="2" charset="0"/>
                <a:cs typeface="Calibri" panose="020F0502020204030204" pitchFamily="34" charset="0"/>
              </a:rPr>
              <a:t>stderr</a:t>
            </a:r>
            <a:r>
              <a:rPr lang="en-US" sz="33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used to stream error data</a:t>
            </a:r>
            <a:endParaRPr lang="en-US" sz="33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28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E41A-B26E-7642-A5E2-B3339813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Data Streams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0B56FAFD-1FBE-0541-8B2B-71B305991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3103"/>
            <a:ext cx="9144000" cy="401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6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00" cy="654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1650" i="1" dirty="0">
                <a:solidFill>
                  <a:srgbClr val="24292E"/>
                </a:solidFill>
              </a:rPr>
              <a:t>I/O Data Streams. File descriptors and redirection</a:t>
            </a:r>
            <a:endParaRPr i="1" dirty="0"/>
          </a:p>
        </p:txBody>
      </p:sp>
      <p:sp>
        <p:nvSpPr>
          <p:cNvPr id="124" name="Google Shape;124;p17"/>
          <p:cNvSpPr txBox="1"/>
          <p:nvPr/>
        </p:nvSpPr>
        <p:spPr>
          <a:xfrm>
            <a:off x="107150" y="1364225"/>
            <a:ext cx="8953500" cy="43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200"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FF0000"/>
                </a:solidFill>
              </a:rPr>
              <a:t>[Instructor Walk-thru]</a:t>
            </a:r>
            <a:endParaRPr sz="7200" dirty="0">
              <a:solidFill>
                <a:srgbClr val="FF0000"/>
              </a:solidFill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868125" y="4215575"/>
            <a:ext cx="5788800" cy="13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777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A886F3-4521-B746-AF01-887FA8544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497" y="827903"/>
            <a:ext cx="9057503" cy="5344297"/>
          </a:xfrm>
        </p:spPr>
        <p:txBody>
          <a:bodyPr/>
          <a:lstStyle/>
          <a:p>
            <a:pPr marL="114300" indent="0">
              <a:buNone/>
            </a:pPr>
            <a:r>
              <a:rPr lang="en-US" sz="1400" b="1" dirty="0"/>
              <a:t>In this activity, you  will use the terminal to practice using stdin and </a:t>
            </a:r>
            <a:r>
              <a:rPr lang="en-US" sz="1400" b="1" dirty="0" err="1"/>
              <a:t>stdout</a:t>
            </a:r>
            <a:r>
              <a:rPr lang="en-US" sz="1400" b="1" dirty="0"/>
              <a:t> redirections with the cat command.</a:t>
            </a:r>
          </a:p>
          <a:p>
            <a:pPr marL="114300" indent="0">
              <a:buNone/>
            </a:pPr>
            <a:r>
              <a:rPr lang="en-US" sz="1400" b="1" dirty="0"/>
              <a:t>Instructions:</a:t>
            </a: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1. Start by returning to the same Virtual Machine.</a:t>
            </a:r>
            <a:endParaRPr lang="en-US" sz="1400" dirty="0">
              <a:latin typeface="Courier" pitchFamily="2" charset="0"/>
            </a:endParaRPr>
          </a:p>
          <a:p>
            <a:pPr marL="114300" indent="0">
              <a:buNone/>
            </a:pPr>
            <a:r>
              <a:rPr lang="en-US" sz="1400" dirty="0"/>
              <a:t>2. Run the command cat </a:t>
            </a:r>
            <a:r>
              <a:rPr lang="en-US" sz="1400" dirty="0">
                <a:latin typeface="Courier" pitchFamily="2" charset="0"/>
              </a:rPr>
              <a:t>&lt; /</a:t>
            </a:r>
            <a:r>
              <a:rPr lang="en-US" sz="1400" dirty="0" err="1">
                <a:latin typeface="Courier" pitchFamily="2" charset="0"/>
              </a:rPr>
              <a:t>etc</a:t>
            </a:r>
            <a:r>
              <a:rPr lang="en-US" sz="1400" dirty="0">
                <a:latin typeface="Courier" pitchFamily="2" charset="0"/>
              </a:rPr>
              <a:t>/</a:t>
            </a:r>
            <a:r>
              <a:rPr lang="en-US" sz="1400" dirty="0" err="1">
                <a:latin typeface="Courier" pitchFamily="2" charset="0"/>
              </a:rPr>
              <a:t>passwd</a:t>
            </a:r>
            <a:r>
              <a:rPr lang="en-US" sz="1400" dirty="0"/>
              <a:t>.</a:t>
            </a:r>
          </a:p>
          <a:p>
            <a:pPr>
              <a:spcBef>
                <a:spcPts val="100"/>
              </a:spcBef>
            </a:pPr>
            <a:r>
              <a:rPr lang="en-US" sz="1400" dirty="0"/>
              <a:t>What do you see?</a:t>
            </a:r>
          </a:p>
          <a:p>
            <a:pPr>
              <a:spcBef>
                <a:spcPts val="100"/>
              </a:spcBef>
            </a:pPr>
            <a:r>
              <a:rPr lang="en-US" sz="1400" dirty="0"/>
              <a:t>How is this different from </a:t>
            </a:r>
            <a:r>
              <a:rPr lang="en-US" sz="1400" dirty="0">
                <a:latin typeface="Courier" pitchFamily="2" charset="0"/>
              </a:rPr>
              <a:t>cat /</a:t>
            </a:r>
            <a:r>
              <a:rPr lang="en-US" sz="1400" dirty="0" err="1">
                <a:latin typeface="Courier" pitchFamily="2" charset="0"/>
              </a:rPr>
              <a:t>etc</a:t>
            </a:r>
            <a:r>
              <a:rPr lang="en-US" sz="1400" dirty="0">
                <a:latin typeface="Courier" pitchFamily="2" charset="0"/>
              </a:rPr>
              <a:t>/</a:t>
            </a:r>
            <a:r>
              <a:rPr lang="en-US" sz="1400" dirty="0" err="1">
                <a:latin typeface="Courier" pitchFamily="2" charset="0"/>
              </a:rPr>
              <a:t>passwd</a:t>
            </a:r>
            <a:r>
              <a:rPr lang="en-US" sz="1400" dirty="0"/>
              <a:t>?</a:t>
            </a:r>
          </a:p>
          <a:p>
            <a:pPr>
              <a:spcBef>
                <a:spcPts val="100"/>
              </a:spcBef>
            </a:pPr>
            <a:r>
              <a:rPr lang="en-US" sz="1400" dirty="0"/>
              <a:t>Rewrite this command using the file descriptor for stdin.</a:t>
            </a:r>
          </a:p>
          <a:p>
            <a:pPr marL="114300" indent="0">
              <a:buNone/>
            </a:pPr>
            <a:r>
              <a:rPr lang="en-US" sz="1400" dirty="0"/>
              <a:t>3. Next, run: </a:t>
            </a:r>
            <a:r>
              <a:rPr lang="en-US" sz="1400" dirty="0">
                <a:latin typeface="Courier" pitchFamily="2" charset="0"/>
              </a:rPr>
              <a:t>cat &lt;&lt; EOF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400" dirty="0"/>
              <a:t>After entering this command, you will get a prompt because the cat program is now waiting for your input.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400" dirty="0"/>
              <a:t>Enter a few lines of text, hitting the return key each time.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400" dirty="0"/>
              <a:t>After a few lines of text, type EOF and hit return. What happens?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400" dirty="0"/>
              <a:t>Explain what you think EOF means.</a:t>
            </a:r>
          </a:p>
          <a:p>
            <a:pPr marL="114300" indent="0">
              <a:buNone/>
            </a:pPr>
            <a:r>
              <a:rPr lang="en-US" sz="1400" b="1" dirty="0"/>
              <a:t>Bonus</a:t>
            </a: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Now, run: cat &lt;&lt; EOF &gt; </a:t>
            </a:r>
            <a:r>
              <a:rPr lang="en-US" sz="1400" dirty="0" err="1"/>
              <a:t>my_file.txt</a:t>
            </a:r>
            <a:endParaRPr lang="en-US" sz="1400" dirty="0"/>
          </a:p>
          <a:p>
            <a:r>
              <a:rPr lang="en-US" sz="1400" dirty="0"/>
              <a:t>How is this different from just cat &lt;&lt; EOF</a:t>
            </a:r>
          </a:p>
          <a:p>
            <a:r>
              <a:rPr lang="en-US" sz="1400" dirty="0"/>
              <a:t>Describe in detail what will happen when you complete this command.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E49DF-7987-FE47-95A4-6ACEAB7B933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Cat Whisperer (0:20)</a:t>
            </a:r>
          </a:p>
        </p:txBody>
      </p:sp>
    </p:spTree>
    <p:extLst>
      <p:ext uri="{BB962C8B-B14F-4D97-AF65-F5344CB8AC3E}">
        <p14:creationId xmlns:p14="http://schemas.microsoft.com/office/powerpoint/2010/main" val="96153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E41A-B26E-7642-A5E2-B3339813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Err to the Wind 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B96C9F-1C60-0A46-9BFB-544C034DB0BA}"/>
              </a:ext>
            </a:extLst>
          </p:cNvPr>
          <p:cNvSpPr/>
          <p:nvPr/>
        </p:nvSpPr>
        <p:spPr>
          <a:xfrm>
            <a:off x="0" y="2508422"/>
            <a:ext cx="911983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7000" dirty="0">
                <a:solidFill>
                  <a:srgbClr val="FF0000"/>
                </a:solidFill>
              </a:rPr>
              <a:t>[Instructor Walk-thru]</a:t>
            </a:r>
          </a:p>
        </p:txBody>
      </p:sp>
    </p:spTree>
    <p:extLst>
      <p:ext uri="{BB962C8B-B14F-4D97-AF65-F5344CB8AC3E}">
        <p14:creationId xmlns:p14="http://schemas.microsoft.com/office/powerpoint/2010/main" val="194151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971DA-D654-5E48-B8E7-BE1BAD9E2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34528"/>
            <a:ext cx="9144000" cy="23478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 sz="1100" dirty="0">
                <a:latin typeface="Courier" pitchFamily="2" charset="0"/>
              </a:rPr>
              <a:t>  file $(find . -</a:t>
            </a:r>
            <a:r>
              <a:rPr lang="en-US" sz="1100" dirty="0" err="1">
                <a:latin typeface="Courier" pitchFamily="2" charset="0"/>
              </a:rPr>
              <a:t>iname</a:t>
            </a:r>
            <a:r>
              <a:rPr lang="en-US" sz="1100" dirty="0">
                <a:latin typeface="Courier" pitchFamily="2" charset="0"/>
              </a:rPr>
              <a:t> *.txt 2&gt; /dev/null) &gt; ~/Desktop/text\ files ; tail -f ~/Desktop/text\ 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5BCD1-33CF-E94F-A66F-2A3850D91112}"/>
              </a:ext>
            </a:extLst>
          </p:cNvPr>
          <p:cNvSpPr txBox="1"/>
          <p:nvPr/>
        </p:nvSpPr>
        <p:spPr>
          <a:xfrm>
            <a:off x="1760837" y="1984042"/>
            <a:ext cx="56223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highlight>
                  <a:srgbClr val="C0C0C0"/>
                </a:highlight>
                <a:latin typeface="Courier" pitchFamily="2" charset="0"/>
              </a:rPr>
              <a:t>$()</a:t>
            </a:r>
            <a:r>
              <a:rPr lang="en-US" dirty="0">
                <a:latin typeface="Courier" pitchFamily="2" charset="0"/>
              </a:rPr>
              <a:t> </a:t>
            </a:r>
            <a:r>
              <a:rPr lang="en-US" dirty="0"/>
              <a:t>for command expansion.</a:t>
            </a:r>
          </a:p>
          <a:p>
            <a:endParaRPr lang="en-US" dirty="0"/>
          </a:p>
          <a:p>
            <a:r>
              <a:rPr lang="en-US" dirty="0">
                <a:highlight>
                  <a:srgbClr val="C0C0C0"/>
                </a:highlight>
                <a:latin typeface="Courier" pitchFamily="2" charset="0"/>
              </a:rPr>
              <a:t> . </a:t>
            </a:r>
            <a:r>
              <a:rPr lang="en-US" dirty="0"/>
              <a:t> to reference your current location.</a:t>
            </a:r>
          </a:p>
          <a:p>
            <a:endParaRPr lang="en-US" dirty="0"/>
          </a:p>
          <a:p>
            <a:r>
              <a:rPr lang="en-US" dirty="0">
                <a:highlight>
                  <a:srgbClr val="C0C0C0"/>
                </a:highlight>
                <a:latin typeface="Courier" pitchFamily="2" charset="0"/>
              </a:rPr>
              <a:t>*</a:t>
            </a:r>
            <a:r>
              <a:rPr lang="en-US" dirty="0">
                <a:latin typeface="Courier" pitchFamily="2" charset="0"/>
              </a:rPr>
              <a:t> </a:t>
            </a:r>
            <a:r>
              <a:rPr lang="en-US" dirty="0"/>
              <a:t>expands to any number of characters.</a:t>
            </a:r>
          </a:p>
          <a:p>
            <a:endParaRPr lang="en-US" dirty="0"/>
          </a:p>
          <a:p>
            <a:r>
              <a:rPr lang="en-US" dirty="0">
                <a:highlight>
                  <a:srgbClr val="C0C0C0"/>
                </a:highlight>
                <a:latin typeface="Courier" pitchFamily="2" charset="0"/>
              </a:rPr>
              <a:t>2&gt;</a:t>
            </a:r>
            <a:r>
              <a:rPr lang="en-US" dirty="0"/>
              <a:t> redirects stderr to /dev/null in order to hide errors.</a:t>
            </a:r>
          </a:p>
          <a:p>
            <a:endParaRPr lang="en-US" dirty="0"/>
          </a:p>
          <a:p>
            <a:r>
              <a:rPr lang="en-US" dirty="0">
                <a:highlight>
                  <a:srgbClr val="C0C0C0"/>
                </a:highlight>
                <a:latin typeface="Courier" pitchFamily="2" charset="0"/>
              </a:rPr>
              <a:t>&gt;</a:t>
            </a:r>
            <a:r>
              <a:rPr lang="en-US" dirty="0"/>
              <a:t> redirects </a:t>
            </a:r>
            <a:r>
              <a:rPr lang="en-US" dirty="0" err="1"/>
              <a:t>stdout</a:t>
            </a:r>
            <a:r>
              <a:rPr lang="en-US" dirty="0"/>
              <a:t> to a new file.</a:t>
            </a:r>
          </a:p>
          <a:p>
            <a:endParaRPr lang="en-US" dirty="0"/>
          </a:p>
          <a:p>
            <a:r>
              <a:rPr lang="en-US" dirty="0">
                <a:highlight>
                  <a:srgbClr val="C0C0C0"/>
                </a:highlight>
                <a:latin typeface="Courier" pitchFamily="2" charset="0"/>
              </a:rPr>
              <a:t>~</a:t>
            </a:r>
            <a:r>
              <a:rPr lang="en-US" dirty="0"/>
              <a:t> expands to the home path of the user.</a:t>
            </a:r>
          </a:p>
          <a:p>
            <a:endParaRPr lang="en-US" dirty="0"/>
          </a:p>
          <a:p>
            <a:r>
              <a:rPr lang="en-US" dirty="0">
                <a:highlight>
                  <a:srgbClr val="C0C0C0"/>
                </a:highlight>
                <a:latin typeface="Courier" pitchFamily="2" charset="0"/>
              </a:rPr>
              <a:t>\</a:t>
            </a:r>
            <a:r>
              <a:rPr lang="en-US" dirty="0"/>
              <a:t> escapes the space in the file name.</a:t>
            </a:r>
          </a:p>
          <a:p>
            <a:pPr lvl="1"/>
            <a:endParaRPr lang="en-US" dirty="0"/>
          </a:p>
          <a:p>
            <a:r>
              <a:rPr lang="en-US" dirty="0">
                <a:highlight>
                  <a:srgbClr val="C0C0C0"/>
                </a:highlight>
                <a:latin typeface="Courier" pitchFamily="2" charset="0"/>
              </a:rPr>
              <a:t> ;</a:t>
            </a:r>
            <a:r>
              <a:rPr lang="en-US" dirty="0">
                <a:highlight>
                  <a:srgbClr val="C0C0C0"/>
                </a:highlight>
              </a:rPr>
              <a:t>  </a:t>
            </a:r>
            <a:r>
              <a:rPr lang="en-US" dirty="0"/>
              <a:t>runs the tail command while the find command is still running.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573127-C765-694B-A18B-AF3E6682E697}"/>
              </a:ext>
            </a:extLst>
          </p:cNvPr>
          <p:cNvSpPr txBox="1"/>
          <p:nvPr/>
        </p:nvSpPr>
        <p:spPr>
          <a:xfrm>
            <a:off x="88900" y="127000"/>
            <a:ext cx="49529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For loops metacharacters</a:t>
            </a:r>
          </a:p>
        </p:txBody>
      </p:sp>
    </p:spTree>
    <p:extLst>
      <p:ext uri="{BB962C8B-B14F-4D97-AF65-F5344CB8AC3E}">
        <p14:creationId xmlns:p14="http://schemas.microsoft.com/office/powerpoint/2010/main" val="314639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theme/theme1.xml><?xml version="1.0" encoding="utf-8"?>
<a:theme xmlns:a="http://schemas.openxmlformats.org/drawingml/2006/main" name="Trilogy_Class_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565</Words>
  <Application>Microsoft Macintosh PowerPoint</Application>
  <PresentationFormat>On-screen Show (4:3)</PresentationFormat>
  <Paragraphs>182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</vt:lpstr>
      <vt:lpstr>Courier New</vt:lpstr>
      <vt:lpstr>Noto Sans Symbols</vt:lpstr>
      <vt:lpstr>Trilogy_Class_Template</vt:lpstr>
      <vt:lpstr>In and Out</vt:lpstr>
      <vt:lpstr>Today’s Goals</vt:lpstr>
      <vt:lpstr>I/O Data Streams, File Descriptors and Redirection</vt:lpstr>
      <vt:lpstr>I/O Data Streams</vt:lpstr>
      <vt:lpstr>I/O Data Streams</vt:lpstr>
      <vt:lpstr>I/O Data Streams. File descriptors and redirection</vt:lpstr>
      <vt:lpstr>PowerPoint Presentation</vt:lpstr>
      <vt:lpstr>Throw Err to the Wind Demo</vt:lpstr>
      <vt:lpstr>  file $(find . -iname *.txt 2&gt; /dev/null) &gt; ~/Desktop/text\ files ; tail -f ~/Desktop/text\ files</vt:lpstr>
      <vt:lpstr>Today’s Goals</vt:lpstr>
      <vt:lpstr>for loops</vt:lpstr>
      <vt:lpstr>for loops</vt:lpstr>
      <vt:lpstr>for loops</vt:lpstr>
      <vt:lpstr>for loops</vt:lpstr>
      <vt:lpstr>Syntax of for loops</vt:lpstr>
      <vt:lpstr>PowerPoint Presentation</vt:lpstr>
      <vt:lpstr>PowerPoint Presentation</vt:lpstr>
      <vt:lpstr>Today’s Goals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Ghost in the Shell (Advanced Bash)</dc:title>
  <cp:lastModifiedBy>Glenna Mowry</cp:lastModifiedBy>
  <cp:revision>14</cp:revision>
  <dcterms:modified xsi:type="dcterms:W3CDTF">2019-03-28T18:58:49Z</dcterms:modified>
</cp:coreProperties>
</file>