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97" r:id="rId4"/>
    <p:sldId id="298" r:id="rId5"/>
    <p:sldId id="299" r:id="rId6"/>
    <p:sldId id="258" r:id="rId7"/>
    <p:sldId id="300" r:id="rId8"/>
    <p:sldId id="301" r:id="rId9"/>
    <p:sldId id="296" r:id="rId10"/>
    <p:sldId id="302" r:id="rId11"/>
    <p:sldId id="303" r:id="rId12"/>
    <p:sldId id="304" r:id="rId13"/>
    <p:sldId id="306" r:id="rId14"/>
    <p:sldId id="308" r:id="rId15"/>
    <p:sldId id="307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3"/>
    <p:restoredTop sz="94691"/>
  </p:normalViewPr>
  <p:slideViewPr>
    <p:cSldViewPr snapToGrid="0">
      <p:cViewPr varScale="1">
        <p:scale>
          <a:sx n="103" d="100"/>
          <a:sy n="103" d="100"/>
        </p:scale>
        <p:origin x="22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06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95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08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today, we’re going to…</a:t>
            </a:r>
            <a:br>
              <a:rPr lang="en-US"/>
            </a:br>
            <a:br>
              <a:rPr lang="en-US"/>
            </a:br>
            <a:r>
              <a:rPr lang="en-US"/>
              <a:t> Review goals, address questions. </a:t>
            </a:r>
            <a:endParaRPr/>
          </a:p>
        </p:txBody>
      </p:sp>
      <p:sp>
        <p:nvSpPr>
          <p:cNvPr id="59" name="Google Shape;59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66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96991" y="2930293"/>
            <a:ext cx="8229600" cy="71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396991" y="2504043"/>
            <a:ext cx="2700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✓"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d_Content">
  <p:cSld name="Titled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titled_Content">
  <p:cSld name="Untitled_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_Slide">
  <p:cSld name="Activity_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| Trilogy Education Services - All Rights Reserved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34470" y="76918"/>
            <a:ext cx="2492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04800" y="1203325"/>
            <a:ext cx="861647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114800" y="80936"/>
            <a:ext cx="482932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Divider">
  <p:cSld name="Section_Divider">
    <p:bg>
      <p:bgPr>
        <a:solidFill>
          <a:srgbClr val="3F3F3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 w="12700" cap="flat" cmpd="sng">
            <a:solidFill>
              <a:srgbClr val="6CC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1425286" y="3851911"/>
            <a:ext cx="6457950" cy="5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57200" y="3029740"/>
            <a:ext cx="6381750" cy="704060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3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96990" y="2930293"/>
            <a:ext cx="8629023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i="1" dirty="0">
                <a:solidFill>
                  <a:srgbClr val="24292E"/>
                </a:solidFill>
              </a:rPr>
              <a:t>Sysadmin Essentials: Archiving Data using tar</a:t>
            </a:r>
            <a:endParaRPr sz="3000" i="1" dirty="0">
              <a:solidFill>
                <a:srgbClr val="24292E"/>
              </a:solidFill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886200" y="3900425"/>
            <a:ext cx="474039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26807" y="2549293"/>
            <a:ext cx="33487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Linux Week 3 // Day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396990" y="3900425"/>
            <a:ext cx="348921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Cybersecurity Boot Camp |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tar Archive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4800" y="1346534"/>
            <a:ext cx="825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2" charset="0"/>
              </a:rPr>
              <a:t>c </a:t>
            </a:r>
            <a:r>
              <a:rPr lang="en-US" sz="2400" dirty="0"/>
              <a:t>option creates a </a:t>
            </a:r>
            <a:r>
              <a:rPr lang="en-US" sz="2400" b="1" dirty="0"/>
              <a:t>new archive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It is best practice to  </a:t>
            </a:r>
            <a:r>
              <a:rPr lang="en-US" sz="2400" b="1" dirty="0"/>
              <a:t>verify</a:t>
            </a:r>
            <a:r>
              <a:rPr lang="en-US" sz="2400" dirty="0"/>
              <a:t> the archive after writing it using the </a:t>
            </a:r>
            <a:r>
              <a:rPr lang="en-US" sz="2400" b="1" dirty="0">
                <a:latin typeface="Courier" pitchFamily="2" charset="0"/>
              </a:rPr>
              <a:t>w</a:t>
            </a:r>
            <a:r>
              <a:rPr lang="en-US" sz="2400" dirty="0"/>
              <a:t> option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44F4F-4CDE-E94E-8C33-F74C23993780}"/>
              </a:ext>
            </a:extLst>
          </p:cNvPr>
          <p:cNvSpPr txBox="1"/>
          <p:nvPr/>
        </p:nvSpPr>
        <p:spPr>
          <a:xfrm>
            <a:off x="304800" y="3941806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18675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713238"/>
            <a:ext cx="8616470" cy="566284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u="sng" dirty="0"/>
              <a:t>Instructions</a:t>
            </a:r>
            <a:r>
              <a:rPr lang="en-US" sz="1200" b="1" u="sng" dirty="0"/>
              <a:t>: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In this activity, you will </a:t>
            </a:r>
            <a:r>
              <a:rPr lang="en-US" sz="1200" b="1" dirty="0"/>
              <a:t>create</a:t>
            </a:r>
            <a:r>
              <a:rPr lang="en-US" sz="1200" dirty="0"/>
              <a:t> four tar archives using the Projects/</a:t>
            </a:r>
            <a:r>
              <a:rPr lang="en-US" sz="1200" dirty="0" err="1"/>
              <a:t>TarDocs</a:t>
            </a:r>
            <a:r>
              <a:rPr lang="en-US" sz="1200" dirty="0"/>
              <a:t> directory.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- Open a terminal window on the Virtual Machine.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- Change to the Projects directory.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- Locate the </a:t>
            </a:r>
            <a:r>
              <a:rPr lang="en-US" sz="1200" dirty="0" err="1"/>
              <a:t>TarDocs</a:t>
            </a:r>
            <a:r>
              <a:rPr lang="en-US" sz="1200" dirty="0"/>
              <a:t> directory.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Exercise 1:</a:t>
            </a:r>
            <a:r>
              <a:rPr lang="en-US" sz="1200" dirty="0"/>
              <a:t> Using the tar command: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Create a </a:t>
            </a:r>
            <a:r>
              <a:rPr lang="en-US" sz="1200" dirty="0" err="1"/>
              <a:t>sample.tar</a:t>
            </a:r>
            <a:r>
              <a:rPr lang="en-US" sz="1200" dirty="0"/>
              <a:t> archive with four files: </a:t>
            </a:r>
            <a:r>
              <a:rPr lang="en-US" sz="1200" dirty="0" err="1"/>
              <a:t>file.txt</a:t>
            </a:r>
            <a:r>
              <a:rPr lang="en-US" sz="1200" dirty="0"/>
              <a:t> file2.txt file3.txt and file4.txt.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List the contents of </a:t>
            </a:r>
            <a:r>
              <a:rPr lang="en-US" sz="1200" dirty="0" err="1"/>
              <a:t>sample.tar</a:t>
            </a:r>
            <a:r>
              <a:rPr lang="en-US" sz="1200" dirty="0"/>
              <a:t>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Exercise 2: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Create a </a:t>
            </a:r>
            <a:r>
              <a:rPr lang="en-US" sz="1200" dirty="0" err="1"/>
              <a:t>multidir.tar</a:t>
            </a:r>
            <a:r>
              <a:rPr lang="en-US" sz="1200" dirty="0"/>
              <a:t> archive containing the Pictures and Movies directories.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List the contents of </a:t>
            </a:r>
            <a:r>
              <a:rPr lang="en-US" sz="1200" dirty="0" err="1"/>
              <a:t>multidir.tar</a:t>
            </a:r>
            <a:r>
              <a:rPr lang="en-US" sz="1200" dirty="0"/>
              <a:t>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Exercise 3: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Create a mp4.tar archive that contains ONLY the </a:t>
            </a:r>
            <a:r>
              <a:rPr lang="en-US" sz="1200" b="1" dirty="0"/>
              <a:t>.mp4</a:t>
            </a:r>
            <a:r>
              <a:rPr lang="en-US" sz="1200" dirty="0"/>
              <a:t> files Projects/</a:t>
            </a:r>
            <a:r>
              <a:rPr lang="en-US" sz="1200" dirty="0" err="1"/>
              <a:t>TarDocs</a:t>
            </a:r>
            <a:r>
              <a:rPr lang="en-US" sz="1200" dirty="0"/>
              <a:t> directory.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List the contents of mp4.tar.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Exercise 4: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Create a </a:t>
            </a:r>
            <a:r>
              <a:rPr lang="en-US" sz="1200" dirty="0" err="1"/>
              <a:t>mytest.tar</a:t>
            </a:r>
            <a:r>
              <a:rPr lang="en-US" sz="1200" dirty="0"/>
              <a:t> archive that </a:t>
            </a:r>
            <a:r>
              <a:rPr lang="en-US" sz="1200" b="1" dirty="0"/>
              <a:t>excludes</a:t>
            </a:r>
            <a:r>
              <a:rPr lang="en-US" sz="1200" dirty="0"/>
              <a:t> the Programs directory in the Projects/</a:t>
            </a:r>
            <a:r>
              <a:rPr lang="en-US" sz="1200" dirty="0" err="1"/>
              <a:t>TarDocs</a:t>
            </a:r>
            <a:r>
              <a:rPr lang="en-US" sz="1200" dirty="0"/>
              <a:t> directory.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List the contents of </a:t>
            </a:r>
            <a:r>
              <a:rPr lang="en-US" sz="1200" dirty="0" err="1"/>
              <a:t>mytest.tar</a:t>
            </a:r>
            <a:r>
              <a:rPr lang="en-US" sz="1200" dirty="0"/>
              <a:t>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/>
              <a:t>Challenge: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Using the man page for tar find the --files-from = FILES option.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Use the find command to locate files that are greater than </a:t>
            </a:r>
            <a:r>
              <a:rPr lang="en-US" sz="1200" b="1" dirty="0"/>
              <a:t>5000K</a:t>
            </a:r>
            <a:r>
              <a:rPr lang="en-US" sz="1200" dirty="0"/>
              <a:t> in length and output the list to large-</a:t>
            </a:r>
            <a:r>
              <a:rPr lang="en-US" sz="1200" dirty="0" err="1"/>
              <a:t>files.txt</a:t>
            </a:r>
            <a:r>
              <a:rPr lang="en-US" sz="1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Create archive </a:t>
            </a:r>
            <a:r>
              <a:rPr lang="en-US" sz="1200" dirty="0" err="1"/>
              <a:t>largefiles.tar</a:t>
            </a:r>
            <a:r>
              <a:rPr lang="en-US" sz="1200" dirty="0"/>
              <a:t> using the --files-from = FILES option.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List the contents of </a:t>
            </a:r>
            <a:r>
              <a:rPr lang="en-US" sz="1200" dirty="0" err="1"/>
              <a:t>largefiles.tar</a:t>
            </a: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Why is this a good option to use?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/>
            </a:br>
            <a:endParaRPr lang="en-US" sz="1200" dirty="0"/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Creating a tar Archive</a:t>
            </a:r>
          </a:p>
        </p:txBody>
      </p:sp>
    </p:spTree>
    <p:extLst>
      <p:ext uri="{BB962C8B-B14F-4D97-AF65-F5344CB8AC3E}">
        <p14:creationId xmlns:p14="http://schemas.microsoft.com/office/powerpoint/2010/main" val="19114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0"/>
            <a:ext cx="6404919" cy="653854"/>
          </a:xfrm>
        </p:spPr>
        <p:txBody>
          <a:bodyPr/>
          <a:lstStyle/>
          <a:p>
            <a:r>
              <a:rPr lang="en-US" dirty="0"/>
              <a:t>Backup Data to Compressed Archive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4797" y="952253"/>
            <a:ext cx="8258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urier" pitchFamily="2" charset="0"/>
              </a:rPr>
              <a:t>tar</a:t>
            </a:r>
            <a:r>
              <a:rPr lang="en-US" sz="1800" dirty="0"/>
              <a:t> archives can become very large, so it's a good practice to compress them.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lvl="1" algn="ctr"/>
            <a:r>
              <a:rPr lang="en-US" sz="1800" dirty="0"/>
              <a:t>Data compression makes the file smaller to store and faster to transfer over a network. </a:t>
            </a:r>
          </a:p>
          <a:p>
            <a:pPr lvl="1" algn="ctr"/>
            <a:r>
              <a:rPr lang="en-US" sz="1800" dirty="0"/>
              <a:t>This is extremely important to maintain system availability.</a:t>
            </a:r>
          </a:p>
          <a:p>
            <a:pPr lvl="1" algn="ctr"/>
            <a:endParaRPr lang="en-US" sz="1800" dirty="0"/>
          </a:p>
          <a:p>
            <a:pPr lvl="1" algn="ctr"/>
            <a:endParaRPr lang="en-US" sz="1800" dirty="0"/>
          </a:p>
          <a:p>
            <a:pPr algn="ctr"/>
            <a:r>
              <a:rPr lang="en-US" sz="1800" dirty="0">
                <a:latin typeface="Courier" pitchFamily="2" charset="0"/>
              </a:rPr>
              <a:t>tar</a:t>
            </a:r>
            <a:r>
              <a:rPr lang="en-US" sz="1800" dirty="0"/>
              <a:t> </a:t>
            </a:r>
            <a:r>
              <a:rPr lang="en-US" sz="1800" b="1" dirty="0"/>
              <a:t>does NOT compress</a:t>
            </a:r>
            <a:r>
              <a:rPr lang="en-US" sz="1800" dirty="0"/>
              <a:t> files. However, there are </a:t>
            </a:r>
            <a:r>
              <a:rPr lang="en-US" sz="1800" i="1" dirty="0"/>
              <a:t>tools</a:t>
            </a:r>
            <a:r>
              <a:rPr lang="en-US" sz="1800" dirty="0"/>
              <a:t> that can compress an archive.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Two widely used compression tools are </a:t>
            </a:r>
            <a:r>
              <a:rPr lang="en-US" sz="1800" b="1" dirty="0" err="1"/>
              <a:t>gzip</a:t>
            </a:r>
            <a:r>
              <a:rPr lang="en-US" sz="1800" dirty="0"/>
              <a:t> and </a:t>
            </a:r>
            <a:r>
              <a:rPr lang="en-US" sz="1800" b="1" dirty="0"/>
              <a:t>bzip2</a:t>
            </a:r>
            <a:r>
              <a:rPr lang="en-US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502E1-68CA-D744-88B4-5EC638245662}"/>
              </a:ext>
            </a:extLst>
          </p:cNvPr>
          <p:cNvSpPr txBox="1"/>
          <p:nvPr/>
        </p:nvSpPr>
        <p:spPr>
          <a:xfrm>
            <a:off x="304798" y="4875519"/>
            <a:ext cx="8258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C00000"/>
                </a:solidFill>
              </a:rPr>
              <a:t>[Instructor Demo]</a:t>
            </a:r>
          </a:p>
        </p:txBody>
      </p:sp>
    </p:spTree>
    <p:extLst>
      <p:ext uri="{BB962C8B-B14F-4D97-AF65-F5344CB8AC3E}">
        <p14:creationId xmlns:p14="http://schemas.microsoft.com/office/powerpoint/2010/main" val="31187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4" y="713238"/>
            <a:ext cx="8880235" cy="566284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u="sng" dirty="0"/>
              <a:t>Instructions</a:t>
            </a:r>
            <a:r>
              <a:rPr lang="en-US" sz="1200" b="1" u="sng" dirty="0"/>
              <a:t>: </a:t>
            </a:r>
          </a:p>
          <a:p>
            <a:pPr marL="114300" indent="0">
              <a:buNone/>
            </a:pPr>
            <a:r>
              <a:rPr lang="en-US" dirty="0"/>
              <a:t>In this activity you will create a </a:t>
            </a:r>
            <a:r>
              <a:rPr lang="en-US" dirty="0" err="1"/>
              <a:t>gzip</a:t>
            </a:r>
            <a:r>
              <a:rPr lang="en-US" dirty="0"/>
              <a:t> and bz2 archive off the </a:t>
            </a:r>
            <a:r>
              <a:rPr lang="en-US" dirty="0" err="1"/>
              <a:t>TarDocs</a:t>
            </a:r>
            <a:r>
              <a:rPr lang="en-US" dirty="0"/>
              <a:t>/Programs directory in a single command. </a:t>
            </a:r>
          </a:p>
          <a:p>
            <a:pPr marL="114300" indent="0">
              <a:buNone/>
            </a:pPr>
            <a:r>
              <a:rPr lang="en-US" dirty="0"/>
              <a:t>- Open a terminal window on the Virtual Machine.</a:t>
            </a:r>
          </a:p>
          <a:p>
            <a:pPr marL="114300" indent="0">
              <a:buNone/>
            </a:pPr>
            <a:r>
              <a:rPr lang="en-US" dirty="0"/>
              <a:t>- Change to the Projects directory.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Exercise 1:</a:t>
            </a:r>
            <a:endParaRPr lang="en-US" dirty="0"/>
          </a:p>
          <a:p>
            <a:r>
              <a:rPr lang="en-US" dirty="0"/>
              <a:t>Create the </a:t>
            </a:r>
            <a:r>
              <a:rPr lang="en-US" dirty="0" err="1"/>
              <a:t>tardocs.tar.gz</a:t>
            </a:r>
            <a:r>
              <a:rPr lang="en-US" dirty="0"/>
              <a:t> archive using the </a:t>
            </a:r>
            <a:r>
              <a:rPr lang="en-US" dirty="0" err="1"/>
              <a:t>TarDocs</a:t>
            </a:r>
            <a:r>
              <a:rPr lang="en-US" dirty="0"/>
              <a:t>/Programs directory.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Exercise 2:</a:t>
            </a:r>
            <a:endParaRPr lang="en-US" dirty="0"/>
          </a:p>
          <a:p>
            <a:r>
              <a:rPr lang="en-US" dirty="0"/>
              <a:t>Create the tardocs.tar.bz2 archive using the </a:t>
            </a:r>
            <a:r>
              <a:rPr lang="en-US" dirty="0" err="1"/>
              <a:t>TarDocs</a:t>
            </a:r>
            <a:r>
              <a:rPr lang="en-US" dirty="0"/>
              <a:t>/Programs directory.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Exercise 3:</a:t>
            </a:r>
            <a:endParaRPr lang="en-US" dirty="0"/>
          </a:p>
          <a:p>
            <a:r>
              <a:rPr lang="en-US" dirty="0"/>
              <a:t>Compare the size of the </a:t>
            </a:r>
            <a:r>
              <a:rPr lang="en-US" dirty="0" err="1"/>
              <a:t>tardocs.tar.gz</a:t>
            </a:r>
            <a:r>
              <a:rPr lang="en-US" dirty="0"/>
              <a:t> and tardocs.tar.bz2 archives.</a:t>
            </a:r>
          </a:p>
          <a:p>
            <a:r>
              <a:rPr lang="en-US" dirty="0"/>
              <a:t>Which archive is smaller?</a:t>
            </a:r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Back up Data to Compressed Archives</a:t>
            </a:r>
          </a:p>
        </p:txBody>
      </p:sp>
    </p:spTree>
    <p:extLst>
      <p:ext uri="{BB962C8B-B14F-4D97-AF65-F5344CB8AC3E}">
        <p14:creationId xmlns:p14="http://schemas.microsoft.com/office/powerpoint/2010/main" val="41142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Create (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tar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 archive.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List and search the contents of an archive.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Modify (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append, update, delete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contents of an archive. 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Extract (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untar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contents of an archive.</a:t>
            </a:r>
          </a:p>
          <a:p>
            <a:pPr marL="88900" lvl="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 Backup files and directories to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compressed archives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0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D558-DB2F-1849-A9B1-D9F53F41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942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Today’s Goals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99575" y="1009827"/>
            <a:ext cx="8153400" cy="47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 of class, you will be able to: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(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tar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 archive.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and search the contents of an archive.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(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append, update, delete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contents of an archive. 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(</a:t>
            </a:r>
            <a:r>
              <a:rPr lang="en-US" sz="2200" dirty="0" err="1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untar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contents of an archive.</a:t>
            </a:r>
          </a:p>
          <a:p>
            <a:pPr marL="457200" lvl="0" indent="-368300">
              <a:lnSpc>
                <a:spcPct val="150000"/>
              </a:lnSpc>
              <a:spcBef>
                <a:spcPts val="300"/>
              </a:spcBef>
              <a:buClr>
                <a:srgbClr val="24292E"/>
              </a:buClr>
              <a:buSzPts val="2200"/>
              <a:buChar char="❑"/>
            </a:pP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 files and directories to </a:t>
            </a:r>
            <a:r>
              <a:rPr lang="en-US" sz="2200" dirty="0">
                <a:solidFill>
                  <a:schemeClr val="dk1"/>
                </a:solidFill>
                <a:latin typeface="Courier" pitchFamily="2" charset="0"/>
                <a:cs typeface="Calibri" panose="020F0502020204030204" pitchFamily="34" charset="0"/>
              </a:rPr>
              <a:t>compressed archives</a:t>
            </a: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A11-B43F-E342-AD40-812D5FA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</p:spTree>
    <p:extLst>
      <p:ext uri="{BB962C8B-B14F-4D97-AF65-F5344CB8AC3E}">
        <p14:creationId xmlns:p14="http://schemas.microsoft.com/office/powerpoint/2010/main" val="15848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306023" y="1474619"/>
            <a:ext cx="85319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dirty="0">
                <a:latin typeface="Courier" pitchFamily="2" charset="0"/>
              </a:rPr>
              <a:t>tar</a:t>
            </a:r>
            <a:r>
              <a:rPr lang="en-US" sz="2800" dirty="0"/>
              <a:t> program is used for basic backup and recovery procedures, as well as archiving documents and distributing software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latin typeface="Courier" pitchFamily="2" charset="0"/>
              </a:rPr>
              <a:t>tar</a:t>
            </a:r>
            <a:r>
              <a:rPr lang="en-US" sz="2800" dirty="0"/>
              <a:t> = Tape Archive</a:t>
            </a:r>
          </a:p>
          <a:p>
            <a:pPr algn="ctr"/>
            <a:r>
              <a:rPr lang="en-US" sz="2800" dirty="0"/>
              <a:t>	</a:t>
            </a:r>
          </a:p>
          <a:p>
            <a:pPr algn="ctr"/>
            <a:r>
              <a:rPr lang="en-US" sz="2800" dirty="0"/>
              <a:t>Most popular archiving tool used in Unix systems, similar to </a:t>
            </a:r>
            <a:r>
              <a:rPr lang="en-US" sz="2800" dirty="0" err="1"/>
              <a:t>Winzip</a:t>
            </a:r>
            <a:r>
              <a:rPr lang="en-US" sz="2800" dirty="0"/>
              <a:t> for Windows or </a:t>
            </a:r>
            <a:r>
              <a:rPr lang="en-US" sz="2800" dirty="0" err="1"/>
              <a:t>iPack</a:t>
            </a:r>
            <a:r>
              <a:rPr lang="en-US" sz="2800" dirty="0"/>
              <a:t> for the Mac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9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414338" y="1014413"/>
            <a:ext cx="82581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tar</a:t>
            </a:r>
            <a:r>
              <a:rPr lang="en-US" sz="2400" dirty="0"/>
              <a:t> programs store multiple files or directories in a single, highly compressed file called a </a:t>
            </a:r>
            <a:r>
              <a:rPr lang="en-US" sz="2400" b="1" dirty="0" err="1">
                <a:latin typeface="Courier" pitchFamily="2" charset="0"/>
              </a:rPr>
              <a:t>tarball</a:t>
            </a:r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r>
              <a:rPr lang="en-US" sz="2400" b="1" dirty="0">
                <a:latin typeface="Courier" pitchFamily="2" charset="0"/>
              </a:rPr>
              <a:t>Data compression </a:t>
            </a:r>
            <a:r>
              <a:rPr lang="en-US" sz="2400" dirty="0"/>
              <a:t>reduces the size of the file to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save storage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allow for faster transfer over networks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Backups are important to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maintain compliance with regulations,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ensure that systems can recover from cyber attacks &amp; natural disasters</a:t>
            </a:r>
          </a:p>
          <a:p>
            <a:endParaRPr lang="en-US" sz="2400" dirty="0"/>
          </a:p>
          <a:p>
            <a:r>
              <a:rPr lang="en-US" sz="2400" dirty="0"/>
              <a:t>Backups are usually done on one system, then the archives are moved to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7759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2D-18FA-C344-AB95-C00E17B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F3741-A614-5540-BD99-528A549E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759"/>
            <a:ext cx="9144000" cy="40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C7232-D6CD-2144-A5D9-0A10F867FDA1}"/>
              </a:ext>
            </a:extLst>
          </p:cNvPr>
          <p:cNvSpPr txBox="1"/>
          <p:nvPr/>
        </p:nvSpPr>
        <p:spPr>
          <a:xfrm>
            <a:off x="304800" y="2014297"/>
            <a:ext cx="5268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 c </a:t>
            </a:r>
            <a:r>
              <a:rPr lang="en-US" sz="2000" dirty="0"/>
              <a:t>= create an archive</a:t>
            </a:r>
          </a:p>
          <a:p>
            <a:endParaRPr lang="en-US" sz="2000" dirty="0"/>
          </a:p>
          <a:p>
            <a:r>
              <a:rPr lang="en-US" sz="2000" dirty="0">
                <a:latin typeface="Courier" pitchFamily="2" charset="0"/>
              </a:rPr>
              <a:t> v </a:t>
            </a:r>
            <a:r>
              <a:rPr lang="en-US" sz="2000" dirty="0"/>
              <a:t>= verbose</a:t>
            </a:r>
          </a:p>
          <a:p>
            <a:endParaRPr lang="en-US" sz="2000" dirty="0"/>
          </a:p>
          <a:p>
            <a:r>
              <a:rPr lang="en-US" sz="2000" dirty="0">
                <a:latin typeface="Courier" pitchFamily="2" charset="0"/>
              </a:rPr>
              <a:t> f </a:t>
            </a:r>
            <a:r>
              <a:rPr lang="en-US" sz="2000" dirty="0"/>
              <a:t>= filename(s) to archive</a:t>
            </a:r>
          </a:p>
          <a:p>
            <a:endParaRPr lang="en-US" sz="2000" dirty="0"/>
          </a:p>
          <a:p>
            <a:r>
              <a:rPr lang="en-US" sz="2000" dirty="0">
                <a:latin typeface="Courier" pitchFamily="2" charset="0"/>
              </a:rPr>
              <a:t> x </a:t>
            </a:r>
            <a:r>
              <a:rPr lang="en-US" sz="2000" dirty="0"/>
              <a:t>= extract contents</a:t>
            </a:r>
          </a:p>
          <a:p>
            <a:endParaRPr lang="en-US" sz="2000" dirty="0"/>
          </a:p>
          <a:p>
            <a:r>
              <a:rPr lang="en-US" sz="2000" dirty="0">
                <a:latin typeface="Courier" pitchFamily="2" charset="0"/>
              </a:rPr>
              <a:t> t </a:t>
            </a:r>
            <a:r>
              <a:rPr lang="en-US" sz="2000" dirty="0"/>
              <a:t>= list contents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301F6-1041-AF49-9807-13F899B4C812}"/>
              </a:ext>
            </a:extLst>
          </p:cNvPr>
          <p:cNvSpPr txBox="1"/>
          <p:nvPr/>
        </p:nvSpPr>
        <p:spPr>
          <a:xfrm>
            <a:off x="391298" y="5111397"/>
            <a:ext cx="805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latin typeface="Courier" pitchFamily="2" charset="0"/>
              </a:rPr>
              <a:t>man tar </a:t>
            </a:r>
            <a:r>
              <a:rPr lang="en-US" sz="2000" dirty="0"/>
              <a:t>command is used to obtain information on al options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C692-0F7F-3445-912F-6F3C70A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5B0C-940D-4240-B431-B090A94C4A08}"/>
              </a:ext>
            </a:extLst>
          </p:cNvPr>
          <p:cNvSpPr txBox="1"/>
          <p:nvPr/>
        </p:nvSpPr>
        <p:spPr>
          <a:xfrm>
            <a:off x="414338" y="1014413"/>
            <a:ext cx="82581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The tar command can be written in three different styles:</a:t>
            </a:r>
          </a:p>
          <a:p>
            <a:endParaRPr lang="en-US" sz="2400" u="sng" dirty="0"/>
          </a:p>
          <a:p>
            <a:r>
              <a:rPr lang="en-US" sz="2400" dirty="0"/>
              <a:t>1. </a:t>
            </a:r>
            <a:r>
              <a:rPr lang="en-US" sz="2400" b="1" dirty="0"/>
              <a:t>Traditional: </a:t>
            </a:r>
            <a:r>
              <a:rPr lang="en-US" sz="2400" dirty="0"/>
              <a:t>options are a cluster of letters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b="1" dirty="0"/>
              <a:t>Short: </a:t>
            </a:r>
            <a:r>
              <a:rPr lang="en-US" sz="2400" dirty="0"/>
              <a:t>prepends the “-” to the option that is used most in   	     Unix commands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b="1" dirty="0"/>
              <a:t>Long: </a:t>
            </a:r>
            <a:r>
              <a:rPr lang="en-US" sz="2400" dirty="0"/>
              <a:t>spells out the option name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00293-8FDE-0649-92FE-3320AA3A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70" y="2352368"/>
            <a:ext cx="2903151" cy="41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C213F-1D33-B04A-AC64-0D515891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76" y="3870831"/>
            <a:ext cx="4866159" cy="430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C67E5-A1FC-D649-BFC3-2BBD50C56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776" y="5412534"/>
            <a:ext cx="5552515" cy="3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024E-5733-974E-BD01-7E59DDF5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7270F-9E5A-EB44-B067-0D381BC6B906}"/>
              </a:ext>
            </a:extLst>
          </p:cNvPr>
          <p:cNvSpPr txBox="1"/>
          <p:nvPr/>
        </p:nvSpPr>
        <p:spPr>
          <a:xfrm>
            <a:off x="345989" y="1223319"/>
            <a:ext cx="83284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>
              <a:solidFill>
                <a:srgbClr val="C00000"/>
              </a:solidFill>
            </a:endParaRPr>
          </a:p>
          <a:p>
            <a:pPr algn="ctr"/>
            <a:r>
              <a:rPr lang="en-US" sz="7200" dirty="0">
                <a:solidFill>
                  <a:srgbClr val="C00000"/>
                </a:solidFill>
              </a:rPr>
              <a:t>[Instructor Demo]</a:t>
            </a:r>
          </a:p>
          <a:p>
            <a:pPr algn="ctr"/>
            <a:endParaRPr lang="en-US" sz="5400" dirty="0">
              <a:solidFill>
                <a:srgbClr val="C00000"/>
              </a:solidFill>
            </a:endParaRPr>
          </a:p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Listing and Extracting the Contents of an Archive</a:t>
            </a:r>
          </a:p>
        </p:txBody>
      </p:sp>
    </p:spTree>
    <p:extLst>
      <p:ext uri="{BB962C8B-B14F-4D97-AF65-F5344CB8AC3E}">
        <p14:creationId xmlns:p14="http://schemas.microsoft.com/office/powerpoint/2010/main" val="41491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56E94E-CB85-0E44-8866-4A85ABC7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65" y="713238"/>
            <a:ext cx="8616470" cy="543152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/>
              <a:t>Instructions: </a:t>
            </a:r>
          </a:p>
          <a:p>
            <a:pPr marL="114300" indent="0">
              <a:buNone/>
            </a:pPr>
            <a:r>
              <a:rPr lang="en-US" sz="1200" dirty="0"/>
              <a:t>In this activity, you will </a:t>
            </a:r>
            <a:r>
              <a:rPr lang="en-US" sz="1200" b="1" dirty="0"/>
              <a:t>list</a:t>
            </a:r>
            <a:r>
              <a:rPr lang="en-US" sz="1200" dirty="0"/>
              <a:t> and </a:t>
            </a:r>
            <a:r>
              <a:rPr lang="en-US" sz="1200" b="1" dirty="0"/>
              <a:t>extract</a:t>
            </a:r>
            <a:r>
              <a:rPr lang="en-US" sz="1200" dirty="0"/>
              <a:t> the contents of an archive using the </a:t>
            </a:r>
            <a:r>
              <a:rPr lang="en-US" sz="1200" dirty="0" err="1"/>
              <a:t>TarDoc.tar</a:t>
            </a:r>
            <a:r>
              <a:rPr lang="en-US" sz="1200" dirty="0"/>
              <a:t> file.</a:t>
            </a:r>
          </a:p>
          <a:p>
            <a:pPr marL="114300" indent="0">
              <a:buNone/>
            </a:pPr>
            <a:r>
              <a:rPr lang="en-US" sz="1200" dirty="0"/>
              <a:t>- Open a terminal window on the Virtual Machine.</a:t>
            </a:r>
          </a:p>
          <a:p>
            <a:pPr marL="114300" indent="0">
              <a:buNone/>
            </a:pPr>
            <a:r>
              <a:rPr lang="en-US" sz="1200" dirty="0"/>
              <a:t>- Change to the Projects directory.</a:t>
            </a:r>
          </a:p>
          <a:p>
            <a:pPr marL="114300" indent="0">
              <a:buNone/>
            </a:pPr>
            <a:r>
              <a:rPr lang="en-US" sz="1200" dirty="0"/>
              <a:t>- Locate the </a:t>
            </a:r>
            <a:r>
              <a:rPr lang="en-US" sz="1200" dirty="0" err="1"/>
              <a:t>TarDocs.tar</a:t>
            </a:r>
            <a:r>
              <a:rPr lang="en-US" sz="1200" dirty="0"/>
              <a:t> file.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Exercise 1:</a:t>
            </a:r>
            <a:r>
              <a:rPr lang="en-US" sz="1200" dirty="0"/>
              <a:t> Using the tar command: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a. List the contents of </a:t>
            </a:r>
            <a:r>
              <a:rPr lang="en-US" sz="1200" dirty="0" err="1"/>
              <a:t>TarDocs.tar</a:t>
            </a:r>
            <a:r>
              <a:rPr lang="en-US" sz="1200" dirty="0"/>
              <a:t> using the verbose option.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b. Produce a short listing of the contents of </a:t>
            </a:r>
            <a:r>
              <a:rPr lang="en-US" sz="1200" dirty="0" err="1"/>
              <a:t>TarDocs.tar</a:t>
            </a:r>
            <a:r>
              <a:rPr lang="en-US" sz="1200" dirty="0"/>
              <a:t>.</a:t>
            </a:r>
          </a:p>
          <a:p>
            <a:pPr marL="114300" indent="0">
              <a:spcBef>
                <a:spcPts val="200"/>
              </a:spcBef>
              <a:buNone/>
            </a:pPr>
            <a:endParaRPr lang="en-US" sz="1200" dirty="0"/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Exercise 2:</a:t>
            </a:r>
            <a:r>
              <a:rPr lang="en-US" sz="1200" dirty="0"/>
              <a:t> Practice extracting (</a:t>
            </a:r>
            <a:r>
              <a:rPr lang="en-US" sz="1200" dirty="0" err="1"/>
              <a:t>untar</a:t>
            </a:r>
            <a:r>
              <a:rPr lang="en-US" sz="1200" dirty="0"/>
              <a:t>) the archive into the Projects directory.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a. </a:t>
            </a:r>
            <a:r>
              <a:rPr lang="en-US" sz="1200" dirty="0" err="1"/>
              <a:t>untar</a:t>
            </a:r>
            <a:r>
              <a:rPr lang="en-US" sz="1200" dirty="0"/>
              <a:t> </a:t>
            </a:r>
            <a:r>
              <a:rPr lang="en-US" sz="1200" dirty="0" err="1"/>
              <a:t>TarDocs.tar</a:t>
            </a:r>
            <a:r>
              <a:rPr lang="en-US" sz="1200" dirty="0"/>
              <a:t>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b. List the contents of the extracted archive.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c. How many directories</a:t>
            </a:r>
            <a:r>
              <a:rPr lang="en-US" sz="1200" dirty="0"/>
              <a:t> are in the archive?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b. View the directory structure using tree.</a:t>
            </a:r>
          </a:p>
          <a:p>
            <a:pPr marL="114300" indent="0">
              <a:spcBef>
                <a:spcPts val="200"/>
              </a:spcBef>
              <a:buNone/>
            </a:pPr>
            <a:endParaRPr lang="en-US" sz="1200" dirty="0"/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Exercise 3:</a:t>
            </a:r>
            <a:r>
              <a:rPr lang="en-US" sz="1200" dirty="0"/>
              <a:t> Next practice extracting (</a:t>
            </a:r>
            <a:r>
              <a:rPr lang="en-US" sz="1200" dirty="0" err="1"/>
              <a:t>untar</a:t>
            </a:r>
            <a:r>
              <a:rPr lang="en-US" sz="1200" dirty="0"/>
              <a:t>) two files from the archive.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a. </a:t>
            </a:r>
            <a:r>
              <a:rPr lang="en-US" sz="1200" dirty="0" err="1"/>
              <a:t>untar</a:t>
            </a:r>
            <a:r>
              <a:rPr lang="en-US" sz="1200" dirty="0"/>
              <a:t> the files ZOE_0003.mp4 ZOE_0004.mp4 into directory </a:t>
            </a:r>
            <a:r>
              <a:rPr lang="en-US" sz="1200" dirty="0" err="1"/>
              <a:t>MyMovies</a:t>
            </a:r>
            <a:r>
              <a:rPr lang="en-US" sz="1200" dirty="0"/>
              <a:t> in the Projects directory. Extract the files </a:t>
            </a:r>
            <a:r>
              <a:rPr lang="en-US" sz="1200" i="1" dirty="0"/>
              <a:t>without</a:t>
            </a:r>
            <a:r>
              <a:rPr lang="en-US" sz="1200" dirty="0"/>
              <a:t> the directory structure.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Hint:</a:t>
            </a:r>
            <a:r>
              <a:rPr lang="en-US" sz="1200" dirty="0"/>
              <a:t> Don't forget to create the </a:t>
            </a:r>
            <a:r>
              <a:rPr lang="en-US" sz="1200" dirty="0" err="1"/>
              <a:t>MyMovies</a:t>
            </a:r>
            <a:r>
              <a:rPr lang="en-US" sz="1200" dirty="0"/>
              <a:t> directory first.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b. List the contents of the </a:t>
            </a:r>
            <a:r>
              <a:rPr lang="en-US" sz="1200" dirty="0" err="1"/>
              <a:t>MyMovies</a:t>
            </a:r>
            <a:r>
              <a:rPr lang="en-US" sz="1200" dirty="0"/>
              <a:t> directory.</a:t>
            </a:r>
          </a:p>
          <a:p>
            <a:pPr marL="114300" indent="0">
              <a:spcBef>
                <a:spcPts val="200"/>
              </a:spcBef>
              <a:buNone/>
            </a:pPr>
            <a:endParaRPr lang="en-US" sz="1200" dirty="0"/>
          </a:p>
          <a:p>
            <a:pPr marL="114300" indent="0">
              <a:spcBef>
                <a:spcPts val="200"/>
              </a:spcBef>
              <a:buNone/>
            </a:pPr>
            <a:r>
              <a:rPr lang="en-US" sz="1200" b="1" dirty="0"/>
              <a:t>Exercise 4:</a:t>
            </a:r>
            <a:r>
              <a:rPr lang="en-US" sz="1200" dirty="0"/>
              <a:t> Now practice extracting (</a:t>
            </a:r>
            <a:r>
              <a:rPr lang="en-US" sz="1200" dirty="0" err="1"/>
              <a:t>untar</a:t>
            </a:r>
            <a:r>
              <a:rPr lang="en-US" sz="1200" dirty="0"/>
              <a:t>) all the pdf files.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a. </a:t>
            </a:r>
            <a:r>
              <a:rPr lang="en-US" sz="1200" dirty="0" err="1"/>
              <a:t>untar</a:t>
            </a:r>
            <a:r>
              <a:rPr lang="en-US" sz="1200" dirty="0"/>
              <a:t> all the pdf documents to the </a:t>
            </a:r>
            <a:r>
              <a:rPr lang="en-US" sz="1200" dirty="0" err="1"/>
              <a:t>pdfDocuments</a:t>
            </a:r>
            <a:r>
              <a:rPr lang="en-US" sz="1200" dirty="0"/>
              <a:t> directory in the Projects directory.</a:t>
            </a:r>
          </a:p>
          <a:p>
            <a:pPr marL="114300" indent="0">
              <a:spcBef>
                <a:spcPts val="200"/>
              </a:spcBef>
              <a:buNone/>
            </a:pPr>
            <a:r>
              <a:rPr lang="en-US" sz="1200" dirty="0"/>
              <a:t>b. List the contents of the </a:t>
            </a:r>
            <a:r>
              <a:rPr lang="en-US" sz="1200" dirty="0" err="1"/>
              <a:t>pdfDocuments</a:t>
            </a:r>
            <a:r>
              <a:rPr lang="en-US" sz="1200" dirty="0"/>
              <a:t> directory.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9710-D27D-E441-A439-92E5B15D3F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70206" y="80936"/>
            <a:ext cx="6373924" cy="411480"/>
          </a:xfrm>
        </p:spPr>
        <p:txBody>
          <a:bodyPr/>
          <a:lstStyle/>
          <a:p>
            <a:r>
              <a:rPr lang="en-US" sz="1400" dirty="0"/>
              <a:t>Student Activity: Listing and Extracting the Contents of an Archive</a:t>
            </a:r>
          </a:p>
        </p:txBody>
      </p:sp>
    </p:spTree>
    <p:extLst>
      <p:ext uri="{BB962C8B-B14F-4D97-AF65-F5344CB8AC3E}">
        <p14:creationId xmlns:p14="http://schemas.microsoft.com/office/powerpoint/2010/main" val="8759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460</Words>
  <Application>Microsoft Macintosh PowerPoint</Application>
  <PresentationFormat>On-screen Show (4:3)</PresentationFormat>
  <Paragraphs>164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Noto Sans Symbols</vt:lpstr>
      <vt:lpstr>Trilogy_Class_Template</vt:lpstr>
      <vt:lpstr>Sysadmin Essentials: Archiving Data using tar</vt:lpstr>
      <vt:lpstr>Today’s Goals</vt:lpstr>
      <vt:lpstr>The tar Command</vt:lpstr>
      <vt:lpstr>The tar Command</vt:lpstr>
      <vt:lpstr>The tar Command</vt:lpstr>
      <vt:lpstr>The tar Command</vt:lpstr>
      <vt:lpstr>The tar Command</vt:lpstr>
      <vt:lpstr>The tar Command</vt:lpstr>
      <vt:lpstr>PowerPoint Presentation</vt:lpstr>
      <vt:lpstr>Creating a tar Archive</vt:lpstr>
      <vt:lpstr>PowerPoint Presentation</vt:lpstr>
      <vt:lpstr>Backup Data to Compressed Archive</vt:lpstr>
      <vt:lpstr>PowerPoint Presentation</vt:lpstr>
      <vt:lpstr>Today’s Goals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Shell (Advanced Bash)</dc:title>
  <cp:lastModifiedBy>Ryan Tucker</cp:lastModifiedBy>
  <cp:revision>22</cp:revision>
  <dcterms:modified xsi:type="dcterms:W3CDTF">2019-02-01T19:49:27Z</dcterms:modified>
</cp:coreProperties>
</file>