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6"/>
  </p:notesMasterIdLst>
  <p:sldIdLst>
    <p:sldId id="256" r:id="rId2"/>
    <p:sldId id="257" r:id="rId3"/>
    <p:sldId id="297" r:id="rId4"/>
    <p:sldId id="298" r:id="rId5"/>
    <p:sldId id="308" r:id="rId6"/>
    <p:sldId id="309" r:id="rId7"/>
    <p:sldId id="310" r:id="rId8"/>
    <p:sldId id="312" r:id="rId9"/>
    <p:sldId id="302" r:id="rId10"/>
    <p:sldId id="335" r:id="rId11"/>
    <p:sldId id="315" r:id="rId12"/>
    <p:sldId id="317" r:id="rId13"/>
    <p:sldId id="314" r:id="rId14"/>
    <p:sldId id="318" r:id="rId15"/>
    <p:sldId id="316" r:id="rId16"/>
    <p:sldId id="319" r:id="rId17"/>
    <p:sldId id="296" r:id="rId18"/>
    <p:sldId id="320" r:id="rId19"/>
    <p:sldId id="321" r:id="rId20"/>
    <p:sldId id="322" r:id="rId21"/>
    <p:sldId id="325" r:id="rId22"/>
    <p:sldId id="323" r:id="rId23"/>
    <p:sldId id="324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6" r:id="rId34"/>
    <p:sldId id="307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3"/>
    <p:restoredTop sz="94564"/>
  </p:normalViewPr>
  <p:slideViewPr>
    <p:cSldViewPr snapToGrid="0">
      <p:cViewPr varScale="1">
        <p:scale>
          <a:sx n="115" d="100"/>
          <a:sy n="115" d="100"/>
        </p:scale>
        <p:origin x="5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01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01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03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98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97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77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38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6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06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32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72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64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96991" y="2930293"/>
            <a:ext cx="8229600" cy="71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396991" y="250404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d_Content">
  <p:cSld name="Titled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titled_Content">
  <p:cSld name="Untitled_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_Slide">
  <p:cSld name="Activity_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34470" y="76918"/>
            <a:ext cx="2492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04800" y="1203325"/>
            <a:ext cx="861647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32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Divider">
  <p:cSld name="Section_Divider">
    <p:bg>
      <p:bgPr>
        <a:solidFill>
          <a:srgbClr val="3F3F3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 w="12700" cap="flat" cmpd="sng">
            <a:solidFill>
              <a:srgbClr val="6CC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3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96990" y="2930293"/>
            <a:ext cx="8629023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000" i="1" dirty="0">
                <a:solidFill>
                  <a:srgbClr val="24292E"/>
                </a:solidFill>
              </a:rPr>
              <a:t>Sysadmin Essentials</a:t>
            </a:r>
            <a:r>
              <a:rPr lang="en-US" sz="2000" i="1" dirty="0">
                <a:solidFill>
                  <a:srgbClr val="24292E"/>
                </a:solidFill>
              </a:rPr>
              <a:t>: </a:t>
            </a:r>
            <a:r>
              <a:rPr lang="en-US" sz="2400" dirty="0"/>
              <a:t>Scheduling Backups with Cron</a:t>
            </a:r>
            <a:endParaRPr sz="2400" i="1" dirty="0">
              <a:solidFill>
                <a:srgbClr val="24292E"/>
              </a:solidFill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26807" y="2549293"/>
            <a:ext cx="33487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Linux Week 3 // Day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Cybersecurity Boot Camp |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1823-B660-D240-83E4-E53E18C6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A37F6-7973-D243-9D0B-66A159C6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1" y="858520"/>
            <a:ext cx="7051038" cy="3980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17B2A-BB73-3E4C-8133-3B4E69AB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9102"/>
            <a:ext cx="9144000" cy="4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D13A-0A36-E84B-93ED-1F2D0D3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C25EB-609C-2341-9ECD-E689AAA4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288143"/>
            <a:ext cx="713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D13A-0A36-E84B-93ED-1F2D0D3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C25EB-609C-2341-9ECD-E689AAA4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276623"/>
            <a:ext cx="7137400" cy="187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5FC9D-8958-4842-9156-83547B99B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429000"/>
            <a:ext cx="5969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D13A-0A36-E84B-93ED-1F2D0D3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 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7A15E-45A5-4740-A943-D925919F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054100"/>
            <a:ext cx="652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5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D13A-0A36-E84B-93ED-1F2D0D3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 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7A15E-45A5-4740-A943-D925919F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054100"/>
            <a:ext cx="6527800" cy="237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16943-B198-9345-B4FA-9E8D0F54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3829246"/>
            <a:ext cx="6032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D13A-0A36-E84B-93ED-1F2D0D3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 Example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37F4A-C867-174D-8A7E-375602D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339768"/>
            <a:ext cx="6515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D13A-0A36-E84B-93ED-1F2D0D3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Syntax Example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37F4A-C867-174D-8A7E-375602DA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339768"/>
            <a:ext cx="6515100" cy="180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90D88-7366-A84A-A1CE-421E337F1846}"/>
              </a:ext>
            </a:extLst>
          </p:cNvPr>
          <p:cNvSpPr txBox="1"/>
          <p:nvPr/>
        </p:nvSpPr>
        <p:spPr>
          <a:xfrm>
            <a:off x="1607292" y="3586348"/>
            <a:ext cx="6115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command uses the pre-defined string </a:t>
            </a:r>
            <a:r>
              <a:rPr lang="en-US" b="1" dirty="0">
                <a:latin typeface="Courier" pitchFamily="2" charset="0"/>
              </a:rPr>
              <a:t>@weekly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Other predefined strings used to execute a cron job: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@monthly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@yearly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@hourly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" pitchFamily="2" charset="0"/>
              </a:rPr>
              <a:t>@daily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CE464-B249-454D-AC2A-52F18099C676}"/>
              </a:ext>
            </a:extLst>
          </p:cNvPr>
          <p:cNvSpPr txBox="1"/>
          <p:nvPr/>
        </p:nvSpPr>
        <p:spPr>
          <a:xfrm>
            <a:off x="3818577" y="4503222"/>
            <a:ext cx="2185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@reboot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@annually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@midnight</a:t>
            </a:r>
          </a:p>
        </p:txBody>
      </p:sp>
    </p:spTree>
    <p:extLst>
      <p:ext uri="{BB962C8B-B14F-4D97-AF65-F5344CB8AC3E}">
        <p14:creationId xmlns:p14="http://schemas.microsoft.com/office/powerpoint/2010/main" val="28392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409289"/>
            <a:ext cx="8616470" cy="5431524"/>
          </a:xfrm>
        </p:spPr>
        <p:txBody>
          <a:bodyPr/>
          <a:lstStyle/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In this activity, you will use a text editor and learn to write cron statements. Writing instruction in a text file is a best practice. This is because cron jobs run as soon as they are saved in a cron table.</a:t>
            </a:r>
          </a:p>
          <a:p>
            <a:pPr marL="0" indent="0">
              <a:spcBef>
                <a:spcPts val="100"/>
              </a:spcBef>
              <a:buNone/>
            </a:pP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Start by opening a terminal window on the VM.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Working in your home directory, launch the </a:t>
            </a:r>
            <a:r>
              <a:rPr lang="en-US" sz="1200" dirty="0" err="1"/>
              <a:t>nano</a:t>
            </a:r>
            <a:r>
              <a:rPr lang="en-US" sz="1200" dirty="0"/>
              <a:t> editor: </a:t>
            </a:r>
            <a:r>
              <a:rPr lang="en-US" sz="1200" dirty="0" err="1"/>
              <a:t>nano</a:t>
            </a:r>
            <a:r>
              <a:rPr lang="en-US" sz="1200" dirty="0"/>
              <a:t> </a:t>
            </a:r>
            <a:r>
              <a:rPr lang="en-US" sz="1200" dirty="0" err="1"/>
              <a:t>firstcroncommands.txt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Enter the following cron jobs in the text file.</a:t>
            </a: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Job 1: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Schedule the shell script /scripts/</a:t>
            </a:r>
            <a:r>
              <a:rPr lang="en-US" sz="1200" dirty="0" err="1"/>
              <a:t>backup.sh</a:t>
            </a:r>
            <a:r>
              <a:rPr lang="en-US" sz="1200" dirty="0"/>
              <a:t> to run every 10 hours.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Hint: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      - Review the </a:t>
            </a:r>
            <a:r>
              <a:rPr lang="en-US" sz="1200" dirty="0" err="1"/>
              <a:t>rsync</a:t>
            </a:r>
            <a:r>
              <a:rPr lang="en-US" sz="1200" dirty="0"/>
              <a:t> example from the previous instruction.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Job 2: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Create a compressed </a:t>
            </a:r>
            <a:r>
              <a:rPr lang="en-US" sz="1200" dirty="0" err="1"/>
              <a:t>pictures.tar.gz</a:t>
            </a:r>
            <a:r>
              <a:rPr lang="en-US" sz="1200" dirty="0"/>
              <a:t> file of the /home/pictures directory. The job runs on Monday and Friday at 10 PM.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 Hints: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       - Hour</a:t>
            </a:r>
            <a:r>
              <a:rPr lang="en-US" sz="1200" dirty="0"/>
              <a:t> is the located in the second field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       - </a:t>
            </a:r>
            <a:r>
              <a:rPr lang="en-US" sz="1200" b="1" dirty="0" err="1"/>
              <a:t>days_of_the</a:t>
            </a:r>
            <a:r>
              <a:rPr lang="en-US" sz="1200" b="1" dirty="0"/>
              <a:t>_ week</a:t>
            </a:r>
            <a:r>
              <a:rPr lang="en-US" sz="1200" dirty="0"/>
              <a:t> can be specified using </a:t>
            </a:r>
            <a:r>
              <a:rPr lang="en-US" sz="1200" b="1" dirty="0"/>
              <a:t>mon</a:t>
            </a:r>
            <a:r>
              <a:rPr lang="en-US" sz="1200" dirty="0"/>
              <a:t> or </a:t>
            </a:r>
            <a:r>
              <a:rPr lang="en-US" sz="1200" b="1" dirty="0" err="1"/>
              <a:t>fri</a:t>
            </a:r>
            <a:r>
              <a:rPr lang="en-US" sz="1200" dirty="0" err="1"/>
              <a:t>.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Job 3-Challenge:</a:t>
            </a: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Schedule the jobs /scripts/</a:t>
            </a:r>
            <a:r>
              <a:rPr lang="en-US" sz="1200" dirty="0" err="1"/>
              <a:t>expenses.sh</a:t>
            </a:r>
            <a:r>
              <a:rPr lang="en-US" sz="1200" dirty="0"/>
              <a:t> and /scripts/</a:t>
            </a:r>
            <a:r>
              <a:rPr lang="en-US" sz="1200" dirty="0" err="1"/>
              <a:t>paidexpenses.sh</a:t>
            </a:r>
            <a:r>
              <a:rPr lang="en-US" sz="1200" dirty="0"/>
              <a:t> using one cron entry. The jobs run at 4 am and 5 pm on Tuesday.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2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Hints: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b="1" dirty="0"/>
              <a:t>      - </a:t>
            </a:r>
            <a:r>
              <a:rPr lang="en-US" sz="1200" dirty="0"/>
              <a:t>Use </a:t>
            </a:r>
            <a:r>
              <a:rPr lang="en-US" sz="1200" b="1" dirty="0"/>
              <a:t>,</a:t>
            </a:r>
            <a:r>
              <a:rPr lang="en-US" sz="1200" dirty="0"/>
              <a:t> to separate hours in the second field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      - Use </a:t>
            </a:r>
            <a:r>
              <a:rPr lang="en-US" sz="1200" b="1" dirty="0"/>
              <a:t>;</a:t>
            </a:r>
            <a:r>
              <a:rPr lang="en-US" sz="1200" dirty="0"/>
              <a:t> to separate tasks in the sixth field.</a:t>
            </a:r>
          </a:p>
          <a:p>
            <a:pPr lvl="1">
              <a:spcBef>
                <a:spcPts val="0"/>
              </a:spcBef>
            </a:pPr>
            <a:endParaRPr lang="en-US" sz="12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Save your text file.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200" dirty="0"/>
              <a:t>- Exit the editor.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First Steps - Writing Cron Jobs</a:t>
            </a:r>
          </a:p>
        </p:txBody>
      </p:sp>
    </p:spTree>
    <p:extLst>
      <p:ext uri="{BB962C8B-B14F-4D97-AF65-F5344CB8AC3E}">
        <p14:creationId xmlns:p14="http://schemas.microsoft.com/office/powerpoint/2010/main" val="8759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9970-23E0-EB4C-9D3F-DA31CCF6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3029740"/>
            <a:ext cx="8752113" cy="704060"/>
          </a:xfrm>
        </p:spPr>
        <p:txBody>
          <a:bodyPr/>
          <a:lstStyle/>
          <a:p>
            <a:r>
              <a:rPr lang="en-US" dirty="0"/>
              <a:t>Add a Cron Job to the Cron Table</a:t>
            </a:r>
          </a:p>
        </p:txBody>
      </p:sp>
    </p:spTree>
    <p:extLst>
      <p:ext uri="{BB962C8B-B14F-4D97-AF65-F5344CB8AC3E}">
        <p14:creationId xmlns:p14="http://schemas.microsoft.com/office/powerpoint/2010/main" val="17930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BD46-B731-E74A-B98B-543173D5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Cron Job to the Cron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B56A2-E610-0547-B7FF-2EE32D966516}"/>
              </a:ext>
            </a:extLst>
          </p:cNvPr>
          <p:cNvSpPr txBox="1"/>
          <p:nvPr/>
        </p:nvSpPr>
        <p:spPr>
          <a:xfrm>
            <a:off x="304800" y="2404131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28330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4" y="1009827"/>
            <a:ext cx="8745951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a user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commands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will run as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 jobs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simulator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the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logging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sys admin and cybersecurity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in the system log file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and view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logging messages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`logger`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endParaRPr lang="en-US" sz="2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409289"/>
            <a:ext cx="8616470" cy="5431524"/>
          </a:xfrm>
        </p:spPr>
        <p:txBody>
          <a:bodyPr/>
          <a:lstStyle/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Instructions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In this activity, you will create a </a:t>
            </a:r>
            <a:r>
              <a:rPr lang="en-US" b="1" dirty="0"/>
              <a:t>new crontab table</a:t>
            </a:r>
            <a:r>
              <a:rPr lang="en-US" dirty="0"/>
              <a:t> and </a:t>
            </a:r>
            <a:r>
              <a:rPr lang="en-US" b="1" dirty="0"/>
              <a:t>add two entries</a:t>
            </a:r>
            <a:r>
              <a:rPr lang="en-US" dirty="0"/>
              <a:t>.</a:t>
            </a:r>
          </a:p>
          <a:p>
            <a:r>
              <a:rPr lang="en-US" dirty="0"/>
              <a:t>Start by opening a terminal window on the VM.</a:t>
            </a:r>
          </a:p>
          <a:p>
            <a:r>
              <a:rPr lang="en-US" dirty="0"/>
              <a:t>Check to see if the cron service is running.</a:t>
            </a:r>
          </a:p>
          <a:p>
            <a:r>
              <a:rPr lang="en-US" dirty="0"/>
              <a:t>Create a new crontab file.</a:t>
            </a:r>
          </a:p>
          <a:p>
            <a:r>
              <a:rPr lang="en-US" dirty="0"/>
              <a:t>Select the </a:t>
            </a:r>
            <a:r>
              <a:rPr lang="en-US" dirty="0" err="1"/>
              <a:t>nano</a:t>
            </a:r>
            <a:r>
              <a:rPr lang="en-US" dirty="0"/>
              <a:t> editor.</a:t>
            </a:r>
          </a:p>
          <a:p>
            <a:pPr lvl="1"/>
            <a:r>
              <a:rPr lang="en-US" dirty="0"/>
              <a:t>The message: crontab: installing new crontab is displayed.</a:t>
            </a:r>
          </a:p>
          <a:p>
            <a:r>
              <a:rPr lang="en-US" dirty="0"/>
              <a:t>Next scroll down to the bottom of the file and add two cron jobs.</a:t>
            </a:r>
          </a:p>
          <a:p>
            <a:pPr lvl="1"/>
            <a:r>
              <a:rPr lang="en-US" dirty="0"/>
              <a:t>The first job will echo the text Hello world to the file </a:t>
            </a:r>
            <a:r>
              <a:rPr lang="en-US" dirty="0" err="1"/>
              <a:t>myhellojob.txt</a:t>
            </a:r>
            <a:r>
              <a:rPr lang="en-US" dirty="0"/>
              <a:t> every two minutes.</a:t>
            </a:r>
          </a:p>
          <a:p>
            <a:pPr lvl="1"/>
            <a:r>
              <a:rPr lang="en-US" dirty="0"/>
              <a:t>The next job will echo the text This is test to the file </a:t>
            </a:r>
            <a:r>
              <a:rPr lang="en-US" dirty="0" err="1"/>
              <a:t>myhellojob.txt</a:t>
            </a:r>
            <a:r>
              <a:rPr lang="en-US" dirty="0"/>
              <a:t> every two minutes.</a:t>
            </a:r>
          </a:p>
          <a:p>
            <a:r>
              <a:rPr lang="en-US" dirty="0"/>
              <a:t>Wait 2 minutes and confirm that the jobs are writing text to the file.</a:t>
            </a:r>
          </a:p>
          <a:p>
            <a:pPr marL="114300" indent="0">
              <a:buNone/>
            </a:pPr>
            <a:r>
              <a:rPr lang="en-US" b="1" dirty="0"/>
              <a:t>IMPORTANT:</a:t>
            </a:r>
            <a:endParaRPr lang="en-US" dirty="0"/>
          </a:p>
          <a:p>
            <a:pPr lvl="1"/>
            <a:r>
              <a:rPr lang="en-US" dirty="0"/>
              <a:t>Disable the jobs in the cron table after checking the output to the text file.</a:t>
            </a:r>
          </a:p>
          <a:p>
            <a:r>
              <a:rPr lang="en-US" dirty="0"/>
              <a:t>Have TAs check how students are doing.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First Steps with Cron</a:t>
            </a:r>
          </a:p>
        </p:txBody>
      </p:sp>
    </p:spTree>
    <p:extLst>
      <p:ext uri="{BB962C8B-B14F-4D97-AF65-F5344CB8AC3E}">
        <p14:creationId xmlns:p14="http://schemas.microsoft.com/office/powerpoint/2010/main" val="17902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304800" y="855082"/>
            <a:ext cx="8153400" cy="54472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View a user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Create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commands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will run as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 jobs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simulator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Check the status of a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 job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 (list create, remove)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the importance of logging in sys admin and cybersecurity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in the system log file. 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and view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logging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using `logger`. 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6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9970-23E0-EB4C-9D3F-DA31CCF6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3029740"/>
            <a:ext cx="8752113" cy="704060"/>
          </a:xfrm>
        </p:spPr>
        <p:txBody>
          <a:bodyPr/>
          <a:lstStyle/>
          <a:p>
            <a:r>
              <a:rPr lang="en-US" dirty="0"/>
              <a:t>What is Logging?</a:t>
            </a:r>
          </a:p>
        </p:txBody>
      </p:sp>
    </p:spTree>
    <p:extLst>
      <p:ext uri="{BB962C8B-B14F-4D97-AF65-F5344CB8AC3E}">
        <p14:creationId xmlns:p14="http://schemas.microsoft.com/office/powerpoint/2010/main" val="39147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48BC4-52F8-1248-B05D-41EFE99E35E9}"/>
              </a:ext>
            </a:extLst>
          </p:cNvPr>
          <p:cNvSpPr txBox="1"/>
          <p:nvPr/>
        </p:nvSpPr>
        <p:spPr>
          <a:xfrm>
            <a:off x="439387" y="1033153"/>
            <a:ext cx="8399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that happens on a system in Linux is logged in some manner.</a:t>
            </a:r>
          </a:p>
          <a:p>
            <a:endParaRPr lang="en-US" sz="2400" dirty="0"/>
          </a:p>
          <a:p>
            <a:r>
              <a:rPr lang="en-US" sz="2400" dirty="0"/>
              <a:t>Every </a:t>
            </a:r>
            <a:r>
              <a:rPr lang="en-US" sz="2400" b="1" dirty="0"/>
              <a:t>cron job</a:t>
            </a:r>
            <a:r>
              <a:rPr lang="en-US" sz="2400" dirty="0"/>
              <a:t> that was run in the last session generated a </a:t>
            </a:r>
            <a:r>
              <a:rPr lang="en-US" sz="2400" b="1" dirty="0"/>
              <a:t>log </a:t>
            </a:r>
            <a:r>
              <a:rPr lang="en-US" sz="2400" dirty="0"/>
              <a:t>entry.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1"/>
                </a:solidFill>
              </a:rPr>
              <a:t>Logs </a:t>
            </a:r>
            <a:r>
              <a:rPr lang="en-US" sz="2400" dirty="0">
                <a:solidFill>
                  <a:schemeClr val="tx1"/>
                </a:solidFill>
              </a:rPr>
              <a:t>take up a lot of space, so they must be periodically backed up. </a:t>
            </a:r>
          </a:p>
          <a:p>
            <a:endParaRPr lang="en-US" sz="2400" b="1" dirty="0"/>
          </a:p>
          <a:p>
            <a:r>
              <a:rPr lang="en-US" sz="2400" dirty="0"/>
              <a:t>Many programs such as </a:t>
            </a:r>
            <a:r>
              <a:rPr lang="en-US" sz="2400" b="1" dirty="0" err="1">
                <a:latin typeface="Courier" pitchFamily="2" charset="0"/>
              </a:rPr>
              <a:t>logrotate</a:t>
            </a:r>
            <a:r>
              <a:rPr lang="en-US" sz="2400" dirty="0"/>
              <a:t> and </a:t>
            </a:r>
            <a:r>
              <a:rPr lang="en-US" sz="2400" b="1" dirty="0" err="1">
                <a:latin typeface="Courier" pitchFamily="2" charset="0"/>
              </a:rPr>
              <a:t>rsyslog</a:t>
            </a:r>
            <a:r>
              <a:rPr lang="en-US" sz="2400" dirty="0"/>
              <a:t> can perform </a:t>
            </a:r>
            <a:r>
              <a:rPr lang="en-US" sz="2400" dirty="0">
                <a:solidFill>
                  <a:srgbClr val="C00000"/>
                </a:solidFill>
              </a:rPr>
              <a:t>automatic rotation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compression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remote backup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removal of log files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562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48BC4-52F8-1248-B05D-41EFE99E35E9}"/>
              </a:ext>
            </a:extLst>
          </p:cNvPr>
          <p:cNvSpPr txBox="1"/>
          <p:nvPr/>
        </p:nvSpPr>
        <p:spPr>
          <a:xfrm>
            <a:off x="439387" y="1033153"/>
            <a:ext cx="8399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Logs </a:t>
            </a:r>
            <a:r>
              <a:rPr lang="en-US" sz="2400" dirty="0"/>
              <a:t>are the first resource used to troubleshoot a system and application issues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In order to minimize downtime and the risk of attack, troubleshooting must be </a:t>
            </a:r>
            <a:r>
              <a:rPr lang="en-US" sz="2400" b="1" dirty="0"/>
              <a:t>timely and accurate.</a:t>
            </a:r>
            <a:endParaRPr lang="en-US" sz="2400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Log files are essential assets in </a:t>
            </a:r>
            <a:r>
              <a:rPr lang="en-US" sz="2400" b="1" dirty="0"/>
              <a:t>digital forensics </a:t>
            </a:r>
            <a:r>
              <a:rPr lang="en-US" sz="2400" dirty="0"/>
              <a:t>because they can be used to trace all actions and programs on a system.</a:t>
            </a:r>
          </a:p>
        </p:txBody>
      </p:sp>
    </p:spTree>
    <p:extLst>
      <p:ext uri="{BB962C8B-B14F-4D97-AF65-F5344CB8AC3E}">
        <p14:creationId xmlns:p14="http://schemas.microsoft.com/office/powerpoint/2010/main" val="33245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48BC4-52F8-1248-B05D-41EFE99E35E9}"/>
              </a:ext>
            </a:extLst>
          </p:cNvPr>
          <p:cNvSpPr txBox="1"/>
          <p:nvPr/>
        </p:nvSpPr>
        <p:spPr>
          <a:xfrm>
            <a:off x="372093" y="1166842"/>
            <a:ext cx="8399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following session, we will work with: 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- Syslog</a:t>
            </a:r>
            <a:r>
              <a:rPr lang="en-US" sz="2400" dirty="0"/>
              <a:t> and </a:t>
            </a:r>
            <a:r>
              <a:rPr lang="en-US" sz="2400" dirty="0" err="1">
                <a:latin typeface="Courier" pitchFamily="2" charset="0"/>
              </a:rPr>
              <a:t>rsyslog</a:t>
            </a:r>
            <a:r>
              <a:rPr lang="en-US" sz="2400" dirty="0">
                <a:latin typeface="Courier" pitchFamily="2" charset="0"/>
              </a:rPr>
              <a:t>: </a:t>
            </a:r>
            <a:r>
              <a:rPr lang="en-US" sz="2400" dirty="0">
                <a:latin typeface="+mn-lt"/>
              </a:rPr>
              <a:t>for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logging daemons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- </a:t>
            </a:r>
            <a:r>
              <a:rPr lang="en-US" sz="2400" dirty="0" err="1">
                <a:latin typeface="Courier" pitchFamily="2" charset="0"/>
              </a:rPr>
              <a:t>Journalctl</a:t>
            </a:r>
            <a:r>
              <a:rPr lang="en-US" sz="2400" dirty="0">
                <a:latin typeface="Courier" pitchFamily="2" charset="0"/>
              </a:rPr>
              <a:t>: </a:t>
            </a:r>
            <a:r>
              <a:rPr lang="en-US" sz="2400" dirty="0"/>
              <a:t>provides access to centralized logging and filtering of log data)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- </a:t>
            </a:r>
            <a:r>
              <a:rPr lang="en-US" sz="2400" dirty="0" err="1">
                <a:latin typeface="Courier" pitchFamily="2" charset="0"/>
              </a:rPr>
              <a:t>logwatch</a:t>
            </a:r>
            <a:r>
              <a:rPr lang="en-US" sz="2400" dirty="0">
                <a:latin typeface="Courier" pitchFamily="2" charset="0"/>
              </a:rPr>
              <a:t>: </a:t>
            </a:r>
            <a:r>
              <a:rPr lang="en-US" sz="2400" dirty="0"/>
              <a:t>provides log management and produces digests that can be sent to all sys admins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- logger: </a:t>
            </a:r>
            <a:r>
              <a:rPr lang="en-US" sz="2400" dirty="0"/>
              <a:t>command interface used to practice generating log entries in </a:t>
            </a:r>
            <a:r>
              <a:rPr lang="en-US" sz="2400" dirty="0">
                <a:latin typeface="Courier" pitchFamily="2" charset="0"/>
              </a:rPr>
              <a:t>/</a:t>
            </a:r>
            <a:r>
              <a:rPr lang="en-US" sz="2400" dirty="0" err="1">
                <a:latin typeface="Courier" pitchFamily="2" charset="0"/>
              </a:rPr>
              <a:t>var</a:t>
            </a:r>
            <a:r>
              <a:rPr lang="en-US" sz="2400" dirty="0">
                <a:latin typeface="Courier" pitchFamily="2" charset="0"/>
              </a:rPr>
              <a:t>/log/syslog</a:t>
            </a:r>
          </a:p>
        </p:txBody>
      </p:sp>
    </p:spTree>
    <p:extLst>
      <p:ext uri="{BB962C8B-B14F-4D97-AF65-F5344CB8AC3E}">
        <p14:creationId xmlns:p14="http://schemas.microsoft.com/office/powerpoint/2010/main" val="18999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Log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57F67-25FE-7743-B307-A4FAD8DF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40914"/>
            <a:ext cx="9144000" cy="1160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C4323C-C6AB-7549-8BC5-D142583E572A}"/>
              </a:ext>
            </a:extLst>
          </p:cNvPr>
          <p:cNvSpPr txBox="1"/>
          <p:nvPr/>
        </p:nvSpPr>
        <p:spPr>
          <a:xfrm>
            <a:off x="442911" y="1877384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33810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Contents of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7E80-5268-2544-A5F5-FA184B30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454"/>
            <a:ext cx="9144000" cy="43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396286" cy="653854"/>
          </a:xfrm>
        </p:spPr>
        <p:txBody>
          <a:bodyPr/>
          <a:lstStyle/>
          <a:p>
            <a:r>
              <a:rPr lang="en-US" dirty="0"/>
              <a:t>Viewing Logs in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logsyslog</a:t>
            </a:r>
            <a:r>
              <a:rPr lang="en-US" dirty="0"/>
              <a:t> from the Command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4323C-C6AB-7549-8BC5-D142583E572A}"/>
              </a:ext>
            </a:extLst>
          </p:cNvPr>
          <p:cNvSpPr txBox="1"/>
          <p:nvPr/>
        </p:nvSpPr>
        <p:spPr>
          <a:xfrm>
            <a:off x="373853" y="1887758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764A6-23E0-D44D-9205-1A9EF087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59" y="3659976"/>
            <a:ext cx="5023565" cy="50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7F9A4B-7E43-5849-9B10-62B3E59C4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160" y="4970242"/>
            <a:ext cx="5023565" cy="3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7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396286" cy="653854"/>
          </a:xfrm>
        </p:spPr>
        <p:txBody>
          <a:bodyPr/>
          <a:lstStyle/>
          <a:p>
            <a:r>
              <a:rPr lang="en-US" dirty="0"/>
              <a:t>Viewing Logs with a Graphic 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D73EE-4426-B847-8BB1-A5B4ED8F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340" y="1407472"/>
            <a:ext cx="9718680" cy="4043053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79DA6-6A38-9E49-BCE6-31C9CC05D8FE}"/>
              </a:ext>
            </a:extLst>
          </p:cNvPr>
          <p:cNvSpPr txBox="1"/>
          <p:nvPr/>
        </p:nvSpPr>
        <p:spPr>
          <a:xfrm>
            <a:off x="581891" y="2828835"/>
            <a:ext cx="835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20064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BA11-B43F-E342-AD40-812D5FA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Cron</a:t>
            </a:r>
          </a:p>
        </p:txBody>
      </p:sp>
    </p:spTree>
    <p:extLst>
      <p:ext uri="{BB962C8B-B14F-4D97-AF65-F5344CB8AC3E}">
        <p14:creationId xmlns:p14="http://schemas.microsoft.com/office/powerpoint/2010/main" val="158487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713238"/>
            <a:ext cx="8616470" cy="5431524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/>
              <a:t>Instructions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In this activity, you will view log messages from the </a:t>
            </a:r>
            <a:r>
              <a:rPr lang="en-US" sz="1600" b="1" dirty="0"/>
              <a:t>command line</a:t>
            </a:r>
            <a:r>
              <a:rPr lang="en-US" sz="1600" dirty="0"/>
              <a:t> and </a:t>
            </a:r>
            <a:r>
              <a:rPr lang="en-US" sz="1600" b="1" dirty="0"/>
              <a:t>graphically</a:t>
            </a:r>
            <a:r>
              <a:rPr lang="en-US" sz="1600" dirty="0"/>
              <a:t> using the Log File Viewer.</a:t>
            </a:r>
          </a:p>
          <a:p>
            <a:r>
              <a:rPr lang="en-US" sz="1600" dirty="0"/>
              <a:t>Working in your home directory, launch a Terminal Window.</a:t>
            </a:r>
          </a:p>
          <a:p>
            <a:r>
              <a:rPr lang="en-US" sz="1600" dirty="0"/>
              <a:t>First view the log files from the </a:t>
            </a:r>
            <a:r>
              <a:rPr lang="en-US" sz="1600" b="1" dirty="0"/>
              <a:t>command line</a:t>
            </a:r>
            <a:r>
              <a:rPr lang="en-US" sz="1600" dirty="0"/>
              <a:t>.</a:t>
            </a:r>
          </a:p>
          <a:p>
            <a:r>
              <a:rPr lang="en-US" sz="1600" dirty="0"/>
              <a:t>View messages in /</a:t>
            </a:r>
            <a:r>
              <a:rPr lang="en-US" sz="1600" dirty="0" err="1"/>
              <a:t>var</a:t>
            </a:r>
            <a:r>
              <a:rPr lang="en-US" sz="1600" dirty="0"/>
              <a:t>/log/syslog in real time.</a:t>
            </a:r>
          </a:p>
          <a:p>
            <a:r>
              <a:rPr lang="en-US" sz="1600" dirty="0"/>
              <a:t>View only cron log messages in /</a:t>
            </a:r>
            <a:r>
              <a:rPr lang="en-US" sz="1600" dirty="0" err="1"/>
              <a:t>var</a:t>
            </a:r>
            <a:r>
              <a:rPr lang="en-US" sz="1600" dirty="0"/>
              <a:t>/log/syslog.</a:t>
            </a:r>
          </a:p>
          <a:p>
            <a:r>
              <a:rPr lang="en-US" sz="1600" dirty="0"/>
              <a:t>Next, view syslog and mail logs using the Log File View program by selecting the following icon from the left panel.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r>
              <a:rPr lang="en-US" sz="1600" dirty="0"/>
              <a:t>Select the syslog and mail tags on the left </a:t>
            </a:r>
            <a:r>
              <a:rPr lang="en-US" sz="1600" dirty="0" err="1"/>
              <a:t>nav</a:t>
            </a:r>
            <a:r>
              <a:rPr lang="en-US" sz="1600" dirty="0"/>
              <a:t> in the window and view the activity in the system.</a:t>
            </a:r>
          </a:p>
          <a:p>
            <a:r>
              <a:rPr lang="en-US" sz="1600" dirty="0"/>
              <a:t>Looking at the logs:</a:t>
            </a:r>
          </a:p>
          <a:p>
            <a:pPr lvl="1"/>
            <a:r>
              <a:rPr lang="en-US" sz="1600" dirty="0"/>
              <a:t>What activities did you generate in the system?</a:t>
            </a:r>
          </a:p>
          <a:p>
            <a:pPr lvl="1"/>
            <a:r>
              <a:rPr lang="en-US" sz="1600" dirty="0"/>
              <a:t>What services reported </a:t>
            </a:r>
            <a:r>
              <a:rPr lang="en-US" sz="1600" b="1" dirty="0"/>
              <a:t>alerts</a:t>
            </a:r>
            <a:r>
              <a:rPr lang="en-US" sz="1600" dirty="0"/>
              <a:t> or </a:t>
            </a:r>
            <a:r>
              <a:rPr lang="en-US" sz="1600" b="1" dirty="0"/>
              <a:t>error</a:t>
            </a:r>
            <a:r>
              <a:rPr lang="en-US" sz="1600" dirty="0"/>
              <a:t> messages?</a:t>
            </a:r>
          </a:p>
          <a:p>
            <a:r>
              <a:rPr lang="en-US" sz="1600" dirty="0"/>
              <a:t>Have TAs check on how students are doing with the activity.</a:t>
            </a:r>
          </a:p>
          <a:p>
            <a:endParaRPr lang="en-US" dirty="0"/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</a:t>
            </a:r>
            <a:r>
              <a:rPr lang="en-US" dirty="0"/>
              <a:t> </a:t>
            </a:r>
            <a:r>
              <a:rPr lang="en-US" sz="1400" dirty="0"/>
              <a:t>Introduction to Log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2AB07-7D02-7F4A-966C-9661A9A1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9" y="3690257"/>
            <a:ext cx="654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603-8E52-5A4D-94CE-F6C3AED1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Log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F6159-9CBD-3340-917E-2CAE48E8AD40}"/>
              </a:ext>
            </a:extLst>
          </p:cNvPr>
          <p:cNvSpPr txBox="1"/>
          <p:nvPr/>
        </p:nvSpPr>
        <p:spPr>
          <a:xfrm>
            <a:off x="304800" y="850900"/>
            <a:ext cx="867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Now we’ll demonstrate how to create log messages using </a:t>
            </a:r>
            <a:r>
              <a:rPr lang="en-US" sz="2400" dirty="0">
                <a:latin typeface="Courier" pitchFamily="2" charset="0"/>
              </a:rPr>
              <a:t>logger</a:t>
            </a:r>
            <a:r>
              <a:rPr lang="en-US" sz="2400" dirty="0"/>
              <a:t> utility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logger is a user-level command interface that submits log entries to </a:t>
            </a:r>
            <a:r>
              <a:rPr lang="en-US" sz="2400" dirty="0" err="1">
                <a:latin typeface="Courier" pitchFamily="2" charset="0"/>
              </a:rPr>
              <a:t>syslogd</a:t>
            </a:r>
            <a:endParaRPr lang="en-US" sz="2400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561F2-D90B-A34B-BE54-8D2651D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5045384"/>
            <a:ext cx="60706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4102A-3E24-6E41-A360-0FC2BE6A7395}"/>
              </a:ext>
            </a:extLst>
          </p:cNvPr>
          <p:cNvSpPr txBox="1"/>
          <p:nvPr/>
        </p:nvSpPr>
        <p:spPr>
          <a:xfrm>
            <a:off x="0" y="3194363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4496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562326"/>
            <a:ext cx="8616470" cy="5431524"/>
          </a:xfrm>
        </p:spPr>
        <p:txBody>
          <a:bodyPr/>
          <a:lstStyle/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Instructions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In this activity, you will create four short log messages using </a:t>
            </a:r>
            <a:r>
              <a:rPr lang="en-US" dirty="0">
                <a:latin typeface="Courier" pitchFamily="2" charset="0"/>
              </a:rPr>
              <a:t>logger</a:t>
            </a:r>
            <a:r>
              <a:rPr lang="en-US" dirty="0"/>
              <a:t>. For each message confirm that the message was written to 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var</a:t>
            </a:r>
            <a:r>
              <a:rPr lang="en-US" dirty="0">
                <a:latin typeface="Courier" pitchFamily="2" charset="0"/>
              </a:rPr>
              <a:t>/log/syslog</a:t>
            </a:r>
            <a:r>
              <a:rPr lang="en-US" dirty="0"/>
              <a:t>.</a:t>
            </a:r>
          </a:p>
          <a:p>
            <a:r>
              <a:rPr lang="en-US" dirty="0"/>
              <a:t>Working in your home directory launch a Terminal Window.</a:t>
            </a:r>
          </a:p>
          <a:p>
            <a:r>
              <a:rPr lang="en-US" dirty="0"/>
              <a:t>First display and review the </a:t>
            </a:r>
            <a:r>
              <a:rPr lang="en-US" dirty="0">
                <a:latin typeface="Courier" pitchFamily="2" charset="0"/>
              </a:rPr>
              <a:t>man page</a:t>
            </a:r>
            <a:r>
              <a:rPr lang="en-US" dirty="0"/>
              <a:t> for </a:t>
            </a:r>
            <a:r>
              <a:rPr lang="en-US" dirty="0">
                <a:latin typeface="Courier" pitchFamily="2" charset="0"/>
              </a:rPr>
              <a:t>logger</a:t>
            </a:r>
            <a:r>
              <a:rPr lang="en-US" dirty="0"/>
              <a:t>.</a:t>
            </a:r>
          </a:p>
          <a:p>
            <a:r>
              <a:rPr lang="en-US" dirty="0"/>
              <a:t>Create a simple message such as "This is a logging message from your name".</a:t>
            </a:r>
          </a:p>
          <a:p>
            <a:r>
              <a:rPr lang="en-US" dirty="0"/>
              <a:t>Create a simple message using a </a:t>
            </a:r>
            <a:r>
              <a:rPr lang="en-US" dirty="0">
                <a:latin typeface="Courier" pitchFamily="2" charset="0"/>
              </a:rPr>
              <a:t>tag</a:t>
            </a:r>
            <a:r>
              <a:rPr lang="en-US" dirty="0"/>
              <a:t>. Use </a:t>
            </a:r>
            <a:r>
              <a:rPr lang="en-US" b="1" dirty="0"/>
              <a:t>your name</a:t>
            </a:r>
            <a:r>
              <a:rPr lang="en-US" dirty="0"/>
              <a:t> as the tag and the text "</a:t>
            </a:r>
            <a:r>
              <a:rPr lang="en-US" dirty="0">
                <a:latin typeface="Courier" pitchFamily="2" charset="0"/>
              </a:rPr>
              <a:t>This is a test using a tag</a:t>
            </a:r>
            <a:r>
              <a:rPr lang="en-US" dirty="0"/>
              <a:t>."</a:t>
            </a:r>
          </a:p>
          <a:p>
            <a:r>
              <a:rPr lang="en-US" dirty="0"/>
              <a:t>Display the log message "</a:t>
            </a:r>
            <a:r>
              <a:rPr lang="en-US" dirty="0">
                <a:latin typeface="Courier" pitchFamily="2" charset="0"/>
              </a:rPr>
              <a:t>This message goes to the screen and a log file</a:t>
            </a:r>
            <a:r>
              <a:rPr lang="en-US" dirty="0"/>
              <a:t>." to </a:t>
            </a:r>
            <a:r>
              <a:rPr lang="en-US" b="1" dirty="0"/>
              <a:t>standard output</a:t>
            </a:r>
            <a:r>
              <a:rPr lang="en-US" dirty="0"/>
              <a:t> as well as the 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var</a:t>
            </a:r>
            <a:r>
              <a:rPr lang="en-US" dirty="0">
                <a:latin typeface="Courier" pitchFamily="2" charset="0"/>
              </a:rPr>
              <a:t>/log/syslog</a:t>
            </a:r>
            <a:r>
              <a:rPr lang="en-US" dirty="0"/>
              <a:t>.</a:t>
            </a:r>
          </a:p>
          <a:p>
            <a:r>
              <a:rPr lang="en-US" b="1" dirty="0"/>
              <a:t>Challenge:</a:t>
            </a:r>
            <a:r>
              <a:rPr lang="en-US" dirty="0"/>
              <a:t> Display a log message that contains the lines using the -f option. </a:t>
            </a:r>
            <a:r>
              <a:rPr lang="en-US" dirty="0">
                <a:latin typeface="Courier" pitchFamily="2" charset="0"/>
              </a:rPr>
              <a:t>My name is &lt;your name&gt; I am in class tonight learning about logging</a:t>
            </a:r>
          </a:p>
          <a:p>
            <a:r>
              <a:rPr lang="en-US" dirty="0"/>
              <a:t>Have TAs see how students are doing with the lab.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Using the logger to Create Log Messages</a:t>
            </a:r>
          </a:p>
        </p:txBody>
      </p:sp>
    </p:spTree>
    <p:extLst>
      <p:ext uri="{BB962C8B-B14F-4D97-AF65-F5344CB8AC3E}">
        <p14:creationId xmlns:p14="http://schemas.microsoft.com/office/powerpoint/2010/main" val="74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304800" y="855082"/>
            <a:ext cx="8153400" cy="54472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View a user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Create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commands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will run as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 jobs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simulator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Check the status of a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 job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crontab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 (list create, remove)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Describe the importance of logging in sys admin and cybersecurity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View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in the system log file. 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Create and view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logging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using `logger`. 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D558-DB2F-1849-A9B1-D9F53F41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942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6023" y="1474619"/>
            <a:ext cx="8531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Why are regularly checked backups important?</a:t>
            </a:r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Computer security relies on the ability to recover from a disaster such as a </a:t>
            </a:r>
            <a:r>
              <a:rPr lang="en-US" sz="2400" dirty="0">
                <a:solidFill>
                  <a:srgbClr val="C00000"/>
                </a:solidFill>
              </a:rPr>
              <a:t>server crash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dirty="0">
                <a:solidFill>
                  <a:srgbClr val="C00000"/>
                </a:solidFill>
              </a:rPr>
              <a:t>malware infection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Scheduling backups can maintain a system's 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confidentiality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integrity</a:t>
            </a:r>
            <a:r>
              <a:rPr lang="en-US" sz="2400" dirty="0">
                <a:solidFill>
                  <a:schemeClr val="tx1"/>
                </a:solidFill>
              </a:rPr>
              <a:t> and 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availability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9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daemons and cron job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7246" y="653854"/>
            <a:ext cx="8531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u="sng" dirty="0">
                <a:solidFill>
                  <a:schemeClr val="tx1"/>
                </a:solidFill>
              </a:rPr>
              <a:t>cron daemon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standard UNIX program that runs user specific programs at periodically scheduled times.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Runs continuously in the background 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Normally launched when a computer is first booted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cron daemon runs </a:t>
            </a:r>
            <a:r>
              <a:rPr lang="en-US" sz="2400" b="1" u="sng" dirty="0">
                <a:solidFill>
                  <a:schemeClr val="tx1"/>
                </a:solidFill>
              </a:rPr>
              <a:t>cron jobs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Cron jobs are lists of tasks located in a </a:t>
            </a:r>
            <a:r>
              <a:rPr lang="en-US" sz="2400" b="1" u="sng" dirty="0">
                <a:solidFill>
                  <a:schemeClr val="tx1"/>
                </a:solidFill>
              </a:rPr>
              <a:t>cron table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Cron jobs runs a specific task at a scheduled time.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6023" y="1188244"/>
            <a:ext cx="8531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crontab </a:t>
            </a:r>
            <a:r>
              <a:rPr lang="en-US" sz="2400" i="1" dirty="0">
                <a:solidFill>
                  <a:schemeClr val="tx1"/>
                </a:solidFill>
              </a:rPr>
              <a:t>(cron table) </a:t>
            </a:r>
            <a:r>
              <a:rPr lang="en-US" sz="2400" dirty="0">
                <a:solidFill>
                  <a:schemeClr val="tx1"/>
                </a:solidFill>
              </a:rPr>
              <a:t>contains the </a:t>
            </a:r>
            <a:r>
              <a:rPr lang="en-US" sz="2400" b="1" dirty="0">
                <a:solidFill>
                  <a:schemeClr val="tx1"/>
                </a:solidFill>
              </a:rPr>
              <a:t>list of tasks to execute.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Tasks can be scripts or applications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Tasks can be scheduled to run nightly, hourly, daily, weekly, monthly or yearly. 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4800" y="3788920"/>
            <a:ext cx="8531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cron job has six fields: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time </a:t>
            </a:r>
            <a:r>
              <a:rPr lang="en-US" sz="2400" dirty="0">
                <a:solidFill>
                  <a:schemeClr val="tx1"/>
                </a:solidFill>
              </a:rPr>
              <a:t>to schedule a job is located the first five fields.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command </a:t>
            </a:r>
            <a:r>
              <a:rPr lang="en-US" sz="2400" dirty="0">
                <a:solidFill>
                  <a:schemeClr val="tx1"/>
                </a:solidFill>
              </a:rPr>
              <a:t>to execute is in the sixth field.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5198-3368-CB47-809F-D75FBC12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46" y="1100581"/>
            <a:ext cx="4991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46D5-D7E4-2643-81B3-68B8FE1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with Cron</a:t>
            </a:r>
          </a:p>
        </p:txBody>
      </p:sp>
    </p:spTree>
    <p:extLst>
      <p:ext uri="{BB962C8B-B14F-4D97-AF65-F5344CB8AC3E}">
        <p14:creationId xmlns:p14="http://schemas.microsoft.com/office/powerpoint/2010/main" val="18644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with Cron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4800" y="1489038"/>
            <a:ext cx="825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the following demo, we will introduce </a:t>
            </a:r>
            <a:r>
              <a:rPr lang="en-US" sz="2400" b="1" dirty="0"/>
              <a:t>cron daemons; </a:t>
            </a:r>
            <a:r>
              <a:rPr lang="en-US" sz="2400" dirty="0"/>
              <a:t>the </a:t>
            </a:r>
            <a:r>
              <a:rPr lang="en-US" sz="2400" b="1" dirty="0"/>
              <a:t>command syntax </a:t>
            </a:r>
            <a:r>
              <a:rPr lang="en-US" sz="2400" dirty="0"/>
              <a:t>used for a </a:t>
            </a:r>
            <a:r>
              <a:rPr lang="en-US" sz="2400" b="1" dirty="0"/>
              <a:t>cron job </a:t>
            </a:r>
            <a:r>
              <a:rPr lang="en-US" sz="2400" dirty="0"/>
              <a:t>in a </a:t>
            </a:r>
            <a:r>
              <a:rPr lang="en-US" sz="2400" b="1" dirty="0"/>
              <a:t>crontab;</a:t>
            </a:r>
            <a:r>
              <a:rPr lang="en-US" sz="2400" dirty="0"/>
              <a:t> and how to view the </a:t>
            </a:r>
            <a:r>
              <a:rPr lang="en-US" sz="2400" b="1" dirty="0"/>
              <a:t>user crontab </a:t>
            </a:r>
            <a:r>
              <a:rPr lang="en-US" sz="2400" dirty="0"/>
              <a:t>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44F4F-4CDE-E94E-8C33-F74C23993780}"/>
              </a:ext>
            </a:extLst>
          </p:cNvPr>
          <p:cNvSpPr txBox="1"/>
          <p:nvPr/>
        </p:nvSpPr>
        <p:spPr>
          <a:xfrm>
            <a:off x="442912" y="3417370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18675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945</Words>
  <Application>Microsoft Macintosh PowerPoint</Application>
  <PresentationFormat>On-screen Show (4:3)</PresentationFormat>
  <Paragraphs>228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Noto Sans Symbols</vt:lpstr>
      <vt:lpstr>Trilogy_Class_Template</vt:lpstr>
      <vt:lpstr>Sysadmin Essentials: Scheduling Backups with Cron</vt:lpstr>
      <vt:lpstr>Today’s Goals</vt:lpstr>
      <vt:lpstr>Introduction to Cron</vt:lpstr>
      <vt:lpstr>Cron</vt:lpstr>
      <vt:lpstr>Cron daemons and cron job</vt:lpstr>
      <vt:lpstr>Cron tables</vt:lpstr>
      <vt:lpstr>Cron jobs</vt:lpstr>
      <vt:lpstr>First Steps with Cron</vt:lpstr>
      <vt:lpstr>First Steps with Cron</vt:lpstr>
      <vt:lpstr>Cron Syntax</vt:lpstr>
      <vt:lpstr>Cron Syntax Example 1</vt:lpstr>
      <vt:lpstr>Cron Syntax Example 1</vt:lpstr>
      <vt:lpstr>Cron Syntax Example 2</vt:lpstr>
      <vt:lpstr>Cron Syntax Example 2</vt:lpstr>
      <vt:lpstr>Cron Syntax Example 3</vt:lpstr>
      <vt:lpstr>Cron Syntax Example 3</vt:lpstr>
      <vt:lpstr>PowerPoint Presentation</vt:lpstr>
      <vt:lpstr>Add a Cron Job to the Cron Table</vt:lpstr>
      <vt:lpstr>Add a Cron Job to the Cron Table</vt:lpstr>
      <vt:lpstr>PowerPoint Presentation</vt:lpstr>
      <vt:lpstr>Today’s Goals</vt:lpstr>
      <vt:lpstr>What is Logging?</vt:lpstr>
      <vt:lpstr>What is Logging?</vt:lpstr>
      <vt:lpstr>What is Logging?</vt:lpstr>
      <vt:lpstr>What is Logging?</vt:lpstr>
      <vt:lpstr>Introduction to Log Files</vt:lpstr>
      <vt:lpstr>Viewing the Contents of Logs</vt:lpstr>
      <vt:lpstr>Viewing Logs in /var/logsyslog from the Command Line</vt:lpstr>
      <vt:lpstr>Viewing Logs with a Graphic User Interface</vt:lpstr>
      <vt:lpstr>PowerPoint Presentation</vt:lpstr>
      <vt:lpstr>Creating Log Messages</vt:lpstr>
      <vt:lpstr>PowerPoint Presentation</vt:lpstr>
      <vt:lpstr>Today’s Goals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in the Shell (Advanced Bash)</dc:title>
  <cp:lastModifiedBy>Ryan Tucker</cp:lastModifiedBy>
  <cp:revision>39</cp:revision>
  <dcterms:modified xsi:type="dcterms:W3CDTF">2019-02-04T20:47:34Z</dcterms:modified>
</cp:coreProperties>
</file>