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5"/>
  </p:notesMasterIdLst>
  <p:sldIdLst>
    <p:sldId id="256" r:id="rId2"/>
    <p:sldId id="257" r:id="rId3"/>
    <p:sldId id="330" r:id="rId4"/>
    <p:sldId id="329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1" r:id="rId14"/>
    <p:sldId id="296" r:id="rId15"/>
    <p:sldId id="343" r:id="rId16"/>
    <p:sldId id="345" r:id="rId17"/>
    <p:sldId id="346" r:id="rId18"/>
    <p:sldId id="347" r:id="rId19"/>
    <p:sldId id="349" r:id="rId20"/>
    <p:sldId id="350" r:id="rId21"/>
    <p:sldId id="352" r:id="rId22"/>
    <p:sldId id="351" r:id="rId23"/>
    <p:sldId id="307" r:id="rId2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/>
    <p:restoredTop sz="94833"/>
  </p:normalViewPr>
  <p:slideViewPr>
    <p:cSldViewPr snapToGrid="0">
      <p:cViewPr varScale="1">
        <p:scale>
          <a:sx n="108" d="100"/>
          <a:sy n="108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26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06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925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805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3F3F3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396991" y="2930293"/>
            <a:ext cx="8229600" cy="71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396991" y="2504043"/>
            <a:ext cx="27003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d_Content">
  <p:cSld name="Titled_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_Slide">
  <p:cSld name="Activity_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234470" y="76918"/>
            <a:ext cx="24922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04800" y="1203325"/>
            <a:ext cx="8616470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114800" y="80936"/>
            <a:ext cx="482932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Divider">
  <p:cSld name="Section_Divider">
    <p:bg>
      <p:bgPr>
        <a:solidFill>
          <a:srgbClr val="3F3F3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 w="12700" cap="flat" cmpd="sng">
            <a:solidFill>
              <a:srgbClr val="6CC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57200" y="3029740"/>
            <a:ext cx="6381750" cy="704060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3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-boot-camp/Cybersecurity-Lesson-Plans/blob/Instructional/1-Lesson-Plans/Unit-Linux-3/3/Activities/Stu_Logwatch/Unsolved/SampleDiges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96990" y="2930293"/>
            <a:ext cx="8629023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000" i="1" dirty="0">
                <a:solidFill>
                  <a:srgbClr val="24292E"/>
                </a:solidFill>
              </a:rPr>
              <a:t>Sysadmin Essentials</a:t>
            </a:r>
            <a:r>
              <a:rPr lang="en-US" sz="2000" i="1" dirty="0">
                <a:solidFill>
                  <a:srgbClr val="24292E"/>
                </a:solidFill>
              </a:rPr>
              <a:t>: </a:t>
            </a:r>
            <a:r>
              <a:rPr lang="en-US" sz="2800" i="1" dirty="0">
                <a:solidFill>
                  <a:srgbClr val="24292E"/>
                </a:solidFill>
              </a:rPr>
              <a:t>Monitoring Log Files</a:t>
            </a:r>
            <a:endParaRPr sz="2800" i="1" dirty="0">
              <a:solidFill>
                <a:srgbClr val="24292E"/>
              </a:solidFill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426807" y="2549293"/>
            <a:ext cx="33487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Linux Week 3 // Day 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Cybersecurity Boot Camp |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2AB8-9C19-2147-A19D-C510184B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42252" cy="653854"/>
          </a:xfrm>
        </p:spPr>
        <p:txBody>
          <a:bodyPr/>
          <a:lstStyle/>
          <a:p>
            <a:r>
              <a:rPr lang="en-US" dirty="0"/>
              <a:t>Formatting the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E6BA4-89B2-1342-8E9B-F7952DB92DF1}"/>
              </a:ext>
            </a:extLst>
          </p:cNvPr>
          <p:cNvSpPr txBox="1"/>
          <p:nvPr/>
        </p:nvSpPr>
        <p:spPr>
          <a:xfrm>
            <a:off x="304800" y="985748"/>
            <a:ext cx="8515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Another useful feature of </a:t>
            </a:r>
            <a:r>
              <a:rPr lang="en-US" sz="2400" dirty="0">
                <a:latin typeface="Courier" pitchFamily="2" charset="0"/>
              </a:rPr>
              <a:t>journalctl</a:t>
            </a:r>
            <a:r>
              <a:rPr lang="en-US" sz="2400" dirty="0"/>
              <a:t> is the ability to output logs in JSON format.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logs can be used by a </a:t>
            </a:r>
            <a:r>
              <a:rPr lang="en-US" sz="2400" b="1" dirty="0"/>
              <a:t>log management system.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96F22-FA43-4646-A393-ABC7A61C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9" y="3133417"/>
            <a:ext cx="9144000" cy="29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04141-77CC-4E4C-AB37-9CDA0C9F6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0" y="3711426"/>
            <a:ext cx="7664799" cy="25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5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2AB8-9C19-2147-A19D-C510184B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42252" cy="653854"/>
          </a:xfrm>
        </p:spPr>
        <p:txBody>
          <a:bodyPr/>
          <a:lstStyle/>
          <a:p>
            <a:r>
              <a:rPr lang="en-US" dirty="0"/>
              <a:t>Persist journalctl 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E6BA4-89B2-1342-8E9B-F7952DB92DF1}"/>
              </a:ext>
            </a:extLst>
          </p:cNvPr>
          <p:cNvSpPr txBox="1"/>
          <p:nvPr/>
        </p:nvSpPr>
        <p:spPr>
          <a:xfrm>
            <a:off x="752354" y="1120676"/>
            <a:ext cx="76392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default, logs are not maintained from system boot to system boot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200" dirty="0"/>
              <a:t>To enable writing files to disk, set the storage field in 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systemd</a:t>
            </a:r>
            <a:r>
              <a:rPr lang="en-US" sz="2400" dirty="0"/>
              <a:t>/</a:t>
            </a:r>
            <a:r>
              <a:rPr lang="en-US" sz="2400" dirty="0" err="1"/>
              <a:t>journald.conf</a:t>
            </a:r>
            <a:r>
              <a:rPr lang="en-US" sz="2400" dirty="0"/>
              <a:t> </a:t>
            </a:r>
            <a:r>
              <a:rPr lang="en-US" sz="2200" dirty="0"/>
              <a:t>to </a:t>
            </a:r>
            <a:r>
              <a:rPr lang="en-US" sz="2200" b="1" dirty="0"/>
              <a:t>auto </a:t>
            </a:r>
            <a:r>
              <a:rPr lang="en-US" sz="2200" dirty="0"/>
              <a:t>or </a:t>
            </a:r>
            <a:r>
              <a:rPr lang="en-US" sz="2200" b="1" dirty="0"/>
              <a:t>persistent.</a:t>
            </a:r>
            <a:r>
              <a:rPr lang="en-US" sz="2200" dirty="0"/>
              <a:t> 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How can filtering be used to better monitor and administer a system?</a:t>
            </a:r>
          </a:p>
          <a:p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8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2AB8-9C19-2147-A19D-C510184B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42252" cy="653854"/>
          </a:xfrm>
        </p:spPr>
        <p:txBody>
          <a:bodyPr/>
          <a:lstStyle/>
          <a:p>
            <a:r>
              <a:rPr lang="en-US" dirty="0"/>
              <a:t>Filtering Cron Logs with </a:t>
            </a:r>
            <a:r>
              <a:rPr lang="en-US" dirty="0" err="1"/>
              <a:t>rsyslog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E6BA4-89B2-1342-8E9B-F7952DB92DF1}"/>
              </a:ext>
            </a:extLst>
          </p:cNvPr>
          <p:cNvSpPr txBox="1"/>
          <p:nvPr/>
        </p:nvSpPr>
        <p:spPr>
          <a:xfrm>
            <a:off x="0" y="130930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200" dirty="0"/>
          </a:p>
          <a:p>
            <a:pPr algn="ctr"/>
            <a:br>
              <a:rPr lang="en-US" sz="2200" dirty="0"/>
            </a:br>
            <a:r>
              <a:rPr lang="en-US" sz="2200" dirty="0" err="1">
                <a:latin typeface="Courier" pitchFamily="2" charset="0"/>
              </a:rPr>
              <a:t>rsyslogd</a:t>
            </a:r>
            <a:r>
              <a:rPr lang="en-US" sz="2200" dirty="0"/>
              <a:t> daemon filters messages into </a:t>
            </a:r>
            <a:r>
              <a:rPr lang="en-US" sz="2200" dirty="0">
                <a:latin typeface="Courier" pitchFamily="2" charset="0"/>
              </a:rPr>
              <a:t>/</a:t>
            </a:r>
            <a:r>
              <a:rPr lang="en-US" sz="2200" dirty="0" err="1">
                <a:latin typeface="Courier" pitchFamily="2" charset="0"/>
              </a:rPr>
              <a:t>var</a:t>
            </a:r>
            <a:r>
              <a:rPr lang="en-US" sz="2200" dirty="0">
                <a:latin typeface="Courier" pitchFamily="2" charset="0"/>
              </a:rPr>
              <a:t>/log/</a:t>
            </a:r>
            <a:r>
              <a:rPr lang="en-US" sz="2200" dirty="0" err="1">
                <a:latin typeface="Courier" pitchFamily="2" charset="0"/>
              </a:rPr>
              <a:t>cron.log</a:t>
            </a:r>
            <a:r>
              <a:rPr lang="en-US" sz="2200" dirty="0"/>
              <a:t> in order to better filter </a:t>
            </a:r>
            <a:r>
              <a:rPr lang="en-US" sz="2200" dirty="0">
                <a:latin typeface="Courier" pitchFamily="2" charset="0"/>
              </a:rPr>
              <a:t>cron logs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err="1">
                <a:latin typeface="Courier" pitchFamily="2" charset="0"/>
              </a:rPr>
              <a:t>rsyslogd</a:t>
            </a:r>
            <a:r>
              <a:rPr lang="en-US" sz="2200" dirty="0"/>
              <a:t> is the updated version of </a:t>
            </a:r>
            <a:r>
              <a:rPr lang="en-US" sz="2200" dirty="0">
                <a:latin typeface="Courier" pitchFamily="2" charset="0"/>
              </a:rPr>
              <a:t>syslog</a:t>
            </a:r>
            <a:r>
              <a:rPr lang="en-US" sz="2200" dirty="0"/>
              <a:t> and supports filtering by items like: service, message, process id. 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Also supports </a:t>
            </a:r>
            <a:r>
              <a:rPr lang="en-US" sz="2200" b="1" dirty="0"/>
              <a:t>local </a:t>
            </a:r>
            <a:r>
              <a:rPr lang="en-US" sz="2200" dirty="0"/>
              <a:t>and </a:t>
            </a:r>
            <a:r>
              <a:rPr lang="en-US" sz="2200" b="1" dirty="0"/>
              <a:t>remote </a:t>
            </a:r>
            <a:r>
              <a:rPr lang="en-US" sz="2200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8593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0BAD-E14F-744B-9FEE-10D8FF36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Cron Logs with </a:t>
            </a:r>
            <a:r>
              <a:rPr lang="en-US" dirty="0" err="1"/>
              <a:t>rsyslog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4323C-C6AB-7549-8BC5-D142583E572A}"/>
              </a:ext>
            </a:extLst>
          </p:cNvPr>
          <p:cNvSpPr txBox="1"/>
          <p:nvPr/>
        </p:nvSpPr>
        <p:spPr>
          <a:xfrm>
            <a:off x="442909" y="1047389"/>
            <a:ext cx="8258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>
                <a:solidFill>
                  <a:srgbClr val="C00000"/>
                </a:solidFill>
              </a:rPr>
              <a:t>[Instructor Demo]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DCBFC-62D7-054D-A91A-D2B2B3FB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47" y="3206587"/>
            <a:ext cx="7404100" cy="283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959949-3A16-474A-AC16-3EE39B27C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46" y="2395236"/>
            <a:ext cx="4203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6E94E-CB85-0E44-8866-4A85ABC7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65" y="614764"/>
            <a:ext cx="8616470" cy="5431524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Instructions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In these exercises, you use </a:t>
            </a:r>
            <a:r>
              <a:rPr lang="en-US" b="1" dirty="0"/>
              <a:t>journalctl</a:t>
            </a:r>
            <a:r>
              <a:rPr lang="en-US" dirty="0"/>
              <a:t> to filter logs for the cron service using combinations of options and keywords.</a:t>
            </a:r>
          </a:p>
          <a:p>
            <a:r>
              <a:rPr lang="en-US" sz="1600" dirty="0"/>
              <a:t>Open a terminal window on the Virtual Machine.</a:t>
            </a:r>
          </a:p>
          <a:p>
            <a:r>
              <a:rPr lang="en-US" sz="1600" dirty="0"/>
              <a:t>View the </a:t>
            </a:r>
            <a:r>
              <a:rPr lang="en-US" sz="1600" b="1" dirty="0"/>
              <a:t>man page</a:t>
            </a:r>
            <a:r>
              <a:rPr lang="en-US" sz="1600" dirty="0"/>
              <a:t> for journalctl.</a:t>
            </a:r>
          </a:p>
          <a:p>
            <a:pPr marL="114300" indent="0">
              <a:buNone/>
            </a:pPr>
            <a:r>
              <a:rPr lang="en-US" sz="1600" b="1" dirty="0"/>
              <a:t>Exercise 1:</a:t>
            </a:r>
            <a:endParaRPr lang="en-US" sz="1600" dirty="0"/>
          </a:p>
          <a:p>
            <a:r>
              <a:rPr lang="en-US" sz="1600" dirty="0"/>
              <a:t>Obtain the date / time on the system and view the log for cron up to that time.</a:t>
            </a:r>
          </a:p>
          <a:p>
            <a:pPr marL="114300" indent="0">
              <a:buNone/>
            </a:pPr>
            <a:r>
              <a:rPr lang="en-US" sz="1600" b="1" dirty="0" err="1"/>
              <a:t>Exercse</a:t>
            </a:r>
            <a:r>
              <a:rPr lang="en-US" sz="1600" b="1" dirty="0"/>
              <a:t> 2:</a:t>
            </a:r>
            <a:endParaRPr lang="en-US" sz="1600" dirty="0"/>
          </a:p>
          <a:p>
            <a:r>
              <a:rPr lang="en-US" sz="1600" dirty="0"/>
              <a:t>View the log for cron without metadata for the last 20 minutes.</a:t>
            </a:r>
          </a:p>
          <a:p>
            <a:pPr marL="114300" indent="0">
              <a:buNone/>
            </a:pPr>
            <a:r>
              <a:rPr lang="en-US" sz="1600" b="1" dirty="0"/>
              <a:t>Exercise 3:</a:t>
            </a:r>
            <a:endParaRPr lang="en-US" sz="1600" dirty="0"/>
          </a:p>
          <a:p>
            <a:r>
              <a:rPr lang="en-US" sz="1600" dirty="0"/>
              <a:t>View the log for cron so that the latest </a:t>
            </a:r>
            <a:r>
              <a:rPr lang="en-US" sz="1600" dirty="0" err="1"/>
              <a:t>enteries</a:t>
            </a:r>
            <a:r>
              <a:rPr lang="en-US" sz="1600" dirty="0"/>
              <a:t> are display first.</a:t>
            </a:r>
          </a:p>
          <a:p>
            <a:pPr marL="114300" indent="0">
              <a:buNone/>
            </a:pPr>
            <a:r>
              <a:rPr lang="en-US" sz="1600" b="1" dirty="0"/>
              <a:t>Exercise 4:</a:t>
            </a:r>
            <a:endParaRPr lang="en-US" sz="1600" dirty="0"/>
          </a:p>
          <a:p>
            <a:r>
              <a:rPr lang="en-US" sz="1600" dirty="0"/>
              <a:t>Review and analyze the results from journalctl (for the system as a whole) to determine what activities are frequently logged?</a:t>
            </a:r>
          </a:p>
          <a:p>
            <a:pPr marL="114300" indent="0">
              <a:buNone/>
            </a:pPr>
            <a:r>
              <a:rPr lang="en-US" sz="1600" b="1" dirty="0"/>
              <a:t>Challenge:</a:t>
            </a:r>
            <a:endParaRPr lang="en-US" sz="1600" dirty="0"/>
          </a:p>
          <a:p>
            <a:r>
              <a:rPr lang="en-US" sz="1600" dirty="0"/>
              <a:t>Export the journal log for cron to </a:t>
            </a:r>
            <a:r>
              <a:rPr lang="en-US" sz="1600" dirty="0" err="1"/>
              <a:t>exportlog.txt</a:t>
            </a:r>
            <a:r>
              <a:rPr lang="en-US" sz="1600" dirty="0"/>
              <a:t>. This </a:t>
            </a:r>
            <a:r>
              <a:rPr lang="en-US" sz="1600" dirty="0" err="1"/>
              <a:t>seralizes</a:t>
            </a:r>
            <a:r>
              <a:rPr lang="en-US" sz="1600" dirty="0"/>
              <a:t> the data for backups or network transfer.</a:t>
            </a:r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9710-D27D-E441-A439-92E5B15D3F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70206" y="80936"/>
            <a:ext cx="6373924" cy="411480"/>
          </a:xfrm>
        </p:spPr>
        <p:txBody>
          <a:bodyPr/>
          <a:lstStyle/>
          <a:p>
            <a:r>
              <a:rPr lang="en-US" sz="1400" dirty="0"/>
              <a:t>Student Activity: A Better Way to Filter Log Files</a:t>
            </a:r>
          </a:p>
        </p:txBody>
      </p:sp>
    </p:spTree>
    <p:extLst>
      <p:ext uri="{BB962C8B-B14F-4D97-AF65-F5344CB8AC3E}">
        <p14:creationId xmlns:p14="http://schemas.microsoft.com/office/powerpoint/2010/main" val="87595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089D-8004-4D47-AE88-F2378DD6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05" y="3076970"/>
            <a:ext cx="8235387" cy="704060"/>
          </a:xfrm>
        </p:spPr>
        <p:txBody>
          <a:bodyPr/>
          <a:lstStyle/>
          <a:p>
            <a:r>
              <a:rPr lang="en-US" sz="3600" dirty="0"/>
              <a:t>Monitoring Cron Logs with </a:t>
            </a:r>
            <a:r>
              <a:rPr lang="en-US" sz="3600" dirty="0" err="1"/>
              <a:t>logwatch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51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B3E2-5C64-284C-98B4-355B5F9E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Cron Logs with </a:t>
            </a:r>
            <a:r>
              <a:rPr lang="en-US" dirty="0" err="1"/>
              <a:t>logwatch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178B0-A637-FD4F-8F04-476486EC5DC5}"/>
              </a:ext>
            </a:extLst>
          </p:cNvPr>
          <p:cNvSpPr txBox="1"/>
          <p:nvPr/>
        </p:nvSpPr>
        <p:spPr>
          <a:xfrm>
            <a:off x="304800" y="1351508"/>
            <a:ext cx="7841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logwatch</a:t>
            </a:r>
            <a:r>
              <a:rPr lang="en-US" sz="2400" dirty="0"/>
              <a:t> is another utility used to analyze logs and report on system activities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>
                <a:latin typeface="Courier" pitchFamily="2" charset="0"/>
              </a:rPr>
              <a:t>logwatch</a:t>
            </a:r>
            <a:r>
              <a:rPr lang="en-US" sz="2400" dirty="0"/>
              <a:t>  produces reports (digest) that can be filtered  by service and may be viewed online or sent via email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Next, we will demonstrate how to manually view a digest for cron  and how to manually send a digest via email</a:t>
            </a:r>
          </a:p>
        </p:txBody>
      </p:sp>
    </p:spTree>
    <p:extLst>
      <p:ext uri="{BB962C8B-B14F-4D97-AF65-F5344CB8AC3E}">
        <p14:creationId xmlns:p14="http://schemas.microsoft.com/office/powerpoint/2010/main" val="36738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111D-41BC-9140-A9C8-EF70AE86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03464-3483-3049-989B-779A5FFF4DF4}"/>
              </a:ext>
            </a:extLst>
          </p:cNvPr>
          <p:cNvSpPr txBox="1"/>
          <p:nvPr/>
        </p:nvSpPr>
        <p:spPr>
          <a:xfrm>
            <a:off x="439838" y="861716"/>
            <a:ext cx="79981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to manually view a digest for </a:t>
            </a:r>
            <a:r>
              <a:rPr lang="en-US" sz="2800" dirty="0">
                <a:latin typeface="Courier" pitchFamily="2" charset="0"/>
                <a:cs typeface="Calibri" panose="020F0502020204030204" pitchFamily="34" charset="0"/>
              </a:rPr>
              <a:t>cron: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E0686-AC47-3242-AA7F-BC641E03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718"/>
            <a:ext cx="9144000" cy="345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27362-FAFB-B54E-806B-8F66E2744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02" y="2173880"/>
            <a:ext cx="6324996" cy="41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0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111D-41BC-9140-A9C8-EF70AE86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03464-3483-3049-989B-779A5FFF4DF4}"/>
              </a:ext>
            </a:extLst>
          </p:cNvPr>
          <p:cNvSpPr txBox="1"/>
          <p:nvPr/>
        </p:nvSpPr>
        <p:spPr>
          <a:xfrm>
            <a:off x="439838" y="861716"/>
            <a:ext cx="79981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to manually send a digest via email</a:t>
            </a:r>
            <a:r>
              <a:rPr lang="en-US" sz="2800" dirty="0">
                <a:latin typeface="Courier" pitchFamily="2" charset="0"/>
                <a:cs typeface="Calibri" panose="020F0502020204030204" pitchFamily="34" charset="0"/>
              </a:rPr>
              <a:t>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48466-FF9A-A34F-AF86-8A31AE80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886"/>
            <a:ext cx="9144000" cy="388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8C825-71EB-B649-AE3A-EBEA918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11" y="2214014"/>
            <a:ext cx="7127777" cy="40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5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6E94E-CB85-0E44-8866-4A85ABC7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65" y="713238"/>
            <a:ext cx="8616470" cy="5431524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/>
              <a:t>Instructions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In this activity, you will display cron and system activities in the </a:t>
            </a:r>
            <a:r>
              <a:rPr lang="en-US" sz="1400" dirty="0" err="1"/>
              <a:t>logwatch</a:t>
            </a:r>
            <a:r>
              <a:rPr lang="en-US" sz="1400" dirty="0"/>
              <a:t> digest.</a:t>
            </a:r>
          </a:p>
          <a:p>
            <a:r>
              <a:rPr lang="en-US" sz="1400" dirty="0"/>
              <a:t>First display the man page for </a:t>
            </a:r>
            <a:r>
              <a:rPr lang="en-US" sz="1400" dirty="0" err="1"/>
              <a:t>logwatch</a:t>
            </a:r>
            <a:r>
              <a:rPr lang="en-US" sz="1400" dirty="0"/>
              <a:t> and review the options.</a:t>
            </a:r>
          </a:p>
          <a:p>
            <a:pPr marL="114300" indent="0">
              <a:buNone/>
            </a:pPr>
            <a:r>
              <a:rPr lang="en-US" sz="1400" b="1" dirty="0"/>
              <a:t>Exercise 1:</a:t>
            </a:r>
            <a:endParaRPr lang="en-US" sz="1400" dirty="0"/>
          </a:p>
          <a:p>
            <a:r>
              <a:rPr lang="en-US" sz="1400" dirty="0"/>
              <a:t>Manually send a digest for </a:t>
            </a:r>
            <a:r>
              <a:rPr lang="en-US" sz="1400" b="1" dirty="0"/>
              <a:t>today's cron activity</a:t>
            </a:r>
            <a:r>
              <a:rPr lang="en-US" sz="1400" dirty="0"/>
              <a:t> to </a:t>
            </a:r>
            <a:r>
              <a:rPr lang="en-US" sz="1400" dirty="0" err="1"/>
              <a:t>mylogwatch.txt</a:t>
            </a:r>
            <a:r>
              <a:rPr lang="en-US" sz="1400" dirty="0"/>
              <a:t>.</a:t>
            </a:r>
          </a:p>
          <a:p>
            <a:r>
              <a:rPr lang="en-US" sz="1400" dirty="0"/>
              <a:t>View the activities in the </a:t>
            </a:r>
            <a:r>
              <a:rPr lang="en-US" sz="1400" dirty="0" err="1"/>
              <a:t>mylogwatch.txt</a:t>
            </a:r>
            <a:r>
              <a:rPr lang="en-US" sz="1400" dirty="0"/>
              <a:t> file.</a:t>
            </a:r>
          </a:p>
          <a:p>
            <a:endParaRPr lang="en-US" sz="1400" dirty="0"/>
          </a:p>
          <a:p>
            <a:pPr marL="114300" indent="0">
              <a:buNone/>
            </a:pPr>
            <a:r>
              <a:rPr lang="en-US" sz="1400" b="1" dirty="0"/>
              <a:t>Exercise 2:</a:t>
            </a:r>
          </a:p>
          <a:p>
            <a:pPr marL="114300" indent="0">
              <a:buNone/>
            </a:pPr>
            <a:r>
              <a:rPr lang="en-US" sz="1400" dirty="0"/>
              <a:t>Use the digest </a:t>
            </a:r>
            <a:r>
              <a:rPr lang="en-US" sz="1400" dirty="0">
                <a:hlinkClick r:id="rId3"/>
              </a:rPr>
              <a:t>SampleDigest</a:t>
            </a:r>
            <a:r>
              <a:rPr lang="en-US" sz="1400" dirty="0"/>
              <a:t> to analyze system activity or errors.</a:t>
            </a:r>
          </a:p>
          <a:p>
            <a:r>
              <a:rPr lang="en-US" sz="1400" dirty="0"/>
              <a:t>Have TAs check to see how students are doing with the exercises.</a:t>
            </a:r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9710-D27D-E441-A439-92E5B15D3F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70206" y="80936"/>
            <a:ext cx="6373924" cy="411480"/>
          </a:xfrm>
        </p:spPr>
        <p:txBody>
          <a:bodyPr/>
          <a:lstStyle/>
          <a:p>
            <a:r>
              <a:rPr lang="en-US" sz="1400" dirty="0"/>
              <a:t>Student Activity: Monitoring Cron Logs with </a:t>
            </a:r>
            <a:r>
              <a:rPr lang="en-US" sz="1400" dirty="0" err="1"/>
              <a:t>logwatch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54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199024" y="1051800"/>
            <a:ext cx="8745951" cy="47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By the end of class, you will be able to: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cron log messages using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Arial" panose="020B0604020202020204" pitchFamily="34" charset="0"/>
              </a:rPr>
              <a:t>journalctl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dirty="0" err="1">
                <a:solidFill>
                  <a:schemeClr val="dk1"/>
                </a:solidFill>
                <a:latin typeface="Courier" pitchFamily="2" charset="0"/>
                <a:cs typeface="Arial" panose="020B0604020202020204" pitchFamily="34" charset="0"/>
              </a:rPr>
              <a:t>rsyslog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 and troubleshoot cron logs using </a:t>
            </a:r>
            <a:r>
              <a:rPr lang="en-US" sz="2200" dirty="0" err="1">
                <a:latin typeface="Courier" pitchFamily="2" charset="0"/>
                <a:cs typeface="Arial" panose="020B0604020202020204" pitchFamily="34" charset="0"/>
              </a:rPr>
              <a:t>logwatch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past three weeks of Linux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endParaRPr lang="en-US"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endParaRPr lang="en-US" sz="2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endParaRPr lang="en-US" sz="2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endParaRPr lang="en-US" sz="22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4814-9440-A442-9A50-A6C91FCE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Monitoring Cron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0CBB2-1937-6F4D-A3DA-1403CF4B11EA}"/>
              </a:ext>
            </a:extLst>
          </p:cNvPr>
          <p:cNvSpPr txBox="1"/>
          <p:nvPr/>
        </p:nvSpPr>
        <p:spPr>
          <a:xfrm>
            <a:off x="304800" y="828288"/>
            <a:ext cx="806562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Analyze the Sample Digest file for activity or errors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 Packages were upgraded (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Did you do that?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 Cron stats (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Jobs seem to be running OK?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 Kernel errors (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What's happening with the system?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 User Accounts (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Any suspicious activity?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 Disk space stats (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Are we running out of space?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94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199024" y="1051800"/>
            <a:ext cx="8745951" cy="47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By the end of class, you will be able to: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cron log messages using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Arial" panose="020B0604020202020204" pitchFamily="34" charset="0"/>
              </a:rPr>
              <a:t>journalctl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dirty="0" err="1">
                <a:solidFill>
                  <a:schemeClr val="dk1"/>
                </a:solidFill>
                <a:latin typeface="Courier" pitchFamily="2" charset="0"/>
                <a:cs typeface="Arial" panose="020B0604020202020204" pitchFamily="34" charset="0"/>
              </a:rPr>
              <a:t>rsyslog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89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 and troubleshoot cron logs using </a:t>
            </a:r>
            <a:r>
              <a:rPr lang="en-US" sz="2200" dirty="0" err="1">
                <a:latin typeface="Courier" pitchFamily="2" charset="0"/>
                <a:cs typeface="Arial" panose="020B0604020202020204" pitchFamily="34" charset="0"/>
              </a:rPr>
              <a:t>logwatch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past three weeks of Linux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endParaRPr lang="en-US"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endParaRPr lang="en-US" sz="2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endParaRPr lang="en-US" sz="2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endParaRPr lang="en-US" sz="22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4814-9440-A442-9A50-A6C91FCE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Linux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0CBB2-1937-6F4D-A3DA-1403CF4B11EA}"/>
              </a:ext>
            </a:extLst>
          </p:cNvPr>
          <p:cNvSpPr txBox="1"/>
          <p:nvPr/>
        </p:nvSpPr>
        <p:spPr>
          <a:xfrm>
            <a:off x="304800" y="1166842"/>
            <a:ext cx="8065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we’ll be review the past three weeks of Linux, covering:</a:t>
            </a:r>
          </a:p>
          <a:p>
            <a:endParaRPr lang="en-US" sz="2400" dirty="0"/>
          </a:p>
          <a:p>
            <a:r>
              <a:rPr lang="en-US" sz="2400" dirty="0"/>
              <a:t>- Command-Line Fundamentals from Linux</a:t>
            </a:r>
          </a:p>
          <a:p>
            <a:endParaRPr lang="en-US" sz="2400" dirty="0"/>
          </a:p>
          <a:p>
            <a:r>
              <a:rPr lang="en-US" sz="2400" dirty="0"/>
              <a:t>- Advanced Bash from Linux 2</a:t>
            </a:r>
          </a:p>
          <a:p>
            <a:endParaRPr lang="en-US" sz="2400" dirty="0"/>
          </a:p>
          <a:p>
            <a:r>
              <a:rPr lang="en-US" sz="2400" dirty="0"/>
              <a:t>- Cron and Archives from Linux 3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i="1" u="sng" dirty="0"/>
              <a:t>Focus on what you find most challenging</a:t>
            </a:r>
            <a:endParaRPr lang="en-US" sz="2400" i="1" u="sng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4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D558-DB2F-1849-A9B1-D9F53F41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942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84FB-7A9A-024E-896F-98114DB2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7" y="3076970"/>
            <a:ext cx="8264769" cy="704060"/>
          </a:xfrm>
        </p:spPr>
        <p:txBody>
          <a:bodyPr/>
          <a:lstStyle/>
          <a:p>
            <a:r>
              <a:rPr lang="en-US" sz="3600" dirty="0"/>
              <a:t>A Better Way to Administer Log Files </a:t>
            </a:r>
          </a:p>
        </p:txBody>
      </p:sp>
    </p:spTree>
    <p:extLst>
      <p:ext uri="{BB962C8B-B14F-4D97-AF65-F5344CB8AC3E}">
        <p14:creationId xmlns:p14="http://schemas.microsoft.com/office/powerpoint/2010/main" val="205751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2AB8-9C19-2147-A19D-C510184B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Journalctl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77A8B-A13B-624B-970A-61D8D0830A80}"/>
              </a:ext>
            </a:extLst>
          </p:cNvPr>
          <p:cNvSpPr txBox="1"/>
          <p:nvPr/>
        </p:nvSpPr>
        <p:spPr>
          <a:xfrm>
            <a:off x="267286" y="858129"/>
            <a:ext cx="8412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dirty="0"/>
              <a:t>Amidst </a:t>
            </a:r>
            <a:r>
              <a:rPr lang="en-US" sz="2400" dirty="0">
                <a:solidFill>
                  <a:srgbClr val="C00000"/>
                </a:solidFill>
              </a:rPr>
              <a:t>thousands of messages,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filtering</a:t>
            </a:r>
            <a:r>
              <a:rPr lang="en-US" sz="2400" dirty="0"/>
              <a:t> is an efficient way to monitor and troubleshoot problems.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latin typeface="Courier" pitchFamily="2" charset="0"/>
              </a:rPr>
              <a:t>journalctl</a:t>
            </a:r>
            <a:r>
              <a:rPr lang="en-US" sz="2400" dirty="0"/>
              <a:t> and </a:t>
            </a:r>
            <a:r>
              <a:rPr lang="en-US" sz="2400" dirty="0" err="1">
                <a:latin typeface="Courier" pitchFamily="2" charset="0"/>
              </a:rPr>
              <a:t>rsyslog</a:t>
            </a:r>
            <a:r>
              <a:rPr lang="en-US" sz="2400" dirty="0"/>
              <a:t>  are used to administer logs in this way.</a:t>
            </a:r>
          </a:p>
          <a:p>
            <a:pPr algn="ctr"/>
            <a:endParaRPr lang="en-US" sz="2400" dirty="0"/>
          </a:p>
          <a:p>
            <a:r>
              <a:rPr lang="en-US" sz="2400" dirty="0"/>
              <a:t>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3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2AB8-9C19-2147-A19D-C510184B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Journalctl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77A8B-A13B-624B-970A-61D8D0830A80}"/>
              </a:ext>
            </a:extLst>
          </p:cNvPr>
          <p:cNvSpPr txBox="1"/>
          <p:nvPr/>
        </p:nvSpPr>
        <p:spPr>
          <a:xfrm>
            <a:off x="304800" y="1209821"/>
            <a:ext cx="8412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latin typeface="Courier" pitchFamily="2" charset="0"/>
              </a:rPr>
              <a:t>journalctl</a:t>
            </a:r>
            <a:r>
              <a:rPr lang="en-US" sz="2400" dirty="0"/>
              <a:t> is the utility that displays entries in the </a:t>
            </a:r>
            <a:r>
              <a:rPr lang="en-US" sz="2400" b="1" dirty="0"/>
              <a:t>journal</a:t>
            </a:r>
            <a:r>
              <a:rPr lang="en-US" sz="2400" dirty="0"/>
              <a:t> managed by the </a:t>
            </a:r>
            <a:r>
              <a:rPr lang="en-US" sz="2400" dirty="0" err="1">
                <a:latin typeface="Courier" pitchFamily="2" charset="0"/>
              </a:rPr>
              <a:t>journald</a:t>
            </a:r>
            <a:r>
              <a:rPr lang="en-US" sz="2400" dirty="0"/>
              <a:t> daemon.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Sys admins use </a:t>
            </a:r>
            <a:r>
              <a:rPr lang="en-US" sz="2400" dirty="0">
                <a:latin typeface="Courier" pitchFamily="2" charset="0"/>
              </a:rPr>
              <a:t>journalctl </a:t>
            </a:r>
            <a:r>
              <a:rPr lang="en-US" sz="2400" dirty="0"/>
              <a:t>to display and filter logs from various services.</a:t>
            </a:r>
          </a:p>
          <a:p>
            <a:pPr algn="ctr"/>
            <a:endParaRPr lang="en-US" sz="2400" dirty="0">
              <a:latin typeface="Courier" pitchFamily="2" charset="0"/>
            </a:endParaRPr>
          </a:p>
          <a:p>
            <a:pPr algn="ctr"/>
            <a:endParaRPr lang="en-US" sz="2400" dirty="0">
              <a:latin typeface="Courier" pitchFamily="2" charset="0"/>
            </a:endParaRPr>
          </a:p>
          <a:p>
            <a:pPr algn="ctr"/>
            <a:r>
              <a:rPr lang="en-US" sz="2400" dirty="0"/>
              <a:t>Journal records are structured and indexed, allowing for output in different formats such as JSON.</a:t>
            </a:r>
          </a:p>
          <a:p>
            <a:pPr algn="ctr"/>
            <a:endParaRPr lang="en-US" sz="2400" dirty="0"/>
          </a:p>
          <a:p>
            <a:r>
              <a:rPr lang="en-US" sz="2400" dirty="0"/>
              <a:t>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1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2AB8-9C19-2147-A19D-C510184B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42252" cy="653854"/>
          </a:xfrm>
        </p:spPr>
        <p:txBody>
          <a:bodyPr/>
          <a:lstStyle/>
          <a:p>
            <a:r>
              <a:rPr lang="en-US" dirty="0"/>
              <a:t>Demonstrating filtering for the cron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6642C-CA53-2E46-B980-7C18E415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057517"/>
            <a:ext cx="77089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485C4-810A-354C-A843-641FC0EA5A03}"/>
              </a:ext>
            </a:extLst>
          </p:cNvPr>
          <p:cNvSpPr txBox="1"/>
          <p:nvPr/>
        </p:nvSpPr>
        <p:spPr>
          <a:xfrm>
            <a:off x="182880" y="940187"/>
            <a:ext cx="876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syntax for displaying logs from a particular service </a:t>
            </a:r>
          </a:p>
          <a:p>
            <a:pPr algn="ctr"/>
            <a:r>
              <a:rPr lang="en-US" sz="2400" dirty="0"/>
              <a:t>in the </a:t>
            </a:r>
            <a:r>
              <a:rPr lang="en-US" sz="2400" dirty="0" err="1">
                <a:latin typeface="Courier" pitchFamily="2" charset="0"/>
              </a:rPr>
              <a:t>journald</a:t>
            </a:r>
            <a:r>
              <a:rPr lang="en-US" sz="2400" dirty="0"/>
              <a:t> log: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032DE-FB4F-FE47-A01C-F0548358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62" y="3903999"/>
            <a:ext cx="5586927" cy="2365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AC942-3B0A-E74E-B5CB-6261FBC64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966" y="3147766"/>
            <a:ext cx="6096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2AB8-9C19-2147-A19D-C510184B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42252" cy="653854"/>
          </a:xfrm>
        </p:spPr>
        <p:txBody>
          <a:bodyPr/>
          <a:lstStyle/>
          <a:p>
            <a:r>
              <a:rPr lang="en-US" dirty="0"/>
              <a:t>Demonstrating </a:t>
            </a:r>
            <a:r>
              <a:rPr lang="en-US" dirty="0">
                <a:latin typeface="Courier" pitchFamily="2" charset="0"/>
              </a:rPr>
              <a:t>journalctl</a:t>
            </a:r>
            <a:r>
              <a:rPr lang="en-US" dirty="0"/>
              <a:t> Filtering Options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E6BA4-89B2-1342-8E9B-F7952DB92DF1}"/>
              </a:ext>
            </a:extLst>
          </p:cNvPr>
          <p:cNvSpPr txBox="1"/>
          <p:nvPr/>
        </p:nvSpPr>
        <p:spPr>
          <a:xfrm>
            <a:off x="541606" y="1351508"/>
            <a:ext cx="80607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of the most important features of </a:t>
            </a:r>
            <a:r>
              <a:rPr lang="en-US" sz="2400" dirty="0">
                <a:latin typeface="Courier" pitchFamily="2" charset="0"/>
              </a:rPr>
              <a:t>journalctl</a:t>
            </a:r>
            <a:r>
              <a:rPr lang="en-US" sz="2400" dirty="0"/>
              <a:t> is its filtering capabilities.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options for </a:t>
            </a:r>
            <a:r>
              <a:rPr lang="en-US" sz="2400" dirty="0">
                <a:latin typeface="Courier" pitchFamily="2" charset="0"/>
              </a:rPr>
              <a:t>journalctl</a:t>
            </a:r>
            <a:r>
              <a:rPr lang="en-US" sz="2400" dirty="0"/>
              <a:t> can be located using the man page.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latin typeface="Courier" pitchFamily="2" charset="0"/>
              </a:rPr>
              <a:t>Journalctl</a:t>
            </a:r>
            <a:r>
              <a:rPr lang="en-US" sz="2400" dirty="0"/>
              <a:t> can filter logs based on a specific period of time </a:t>
            </a:r>
            <a:r>
              <a:rPr lang="en-US" sz="2400" dirty="0">
                <a:latin typeface="Courier" pitchFamily="2" charset="0"/>
              </a:rPr>
              <a:t>(&lt;date&gt;&lt;time&gt;)</a:t>
            </a:r>
            <a:r>
              <a:rPr lang="en-US" sz="2400" dirty="0"/>
              <a:t> or using predefined strings (e.g., </a:t>
            </a:r>
            <a:r>
              <a:rPr lang="en-US" sz="2400" dirty="0">
                <a:latin typeface="Courier" pitchFamily="2" charset="0"/>
              </a:rPr>
              <a:t>since, yesterday, now</a:t>
            </a:r>
            <a:r>
              <a:rPr lang="en-US" sz="2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561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2AB8-9C19-2147-A19D-C510184B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42252" cy="653854"/>
          </a:xfrm>
        </p:spPr>
        <p:txBody>
          <a:bodyPr/>
          <a:lstStyle/>
          <a:p>
            <a:r>
              <a:rPr lang="en-US" dirty="0"/>
              <a:t>Demonstrate viewing cron Logs using Predefined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E6BA4-89B2-1342-8E9B-F7952DB92DF1}"/>
              </a:ext>
            </a:extLst>
          </p:cNvPr>
          <p:cNvSpPr txBox="1"/>
          <p:nvPr/>
        </p:nvSpPr>
        <p:spPr>
          <a:xfrm>
            <a:off x="541606" y="1084222"/>
            <a:ext cx="8060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“since” option and the “yesterday” keyword to filter log entries: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8665C-7588-1444-ABFB-E931FFF5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30" y="2345587"/>
            <a:ext cx="7364340" cy="455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EC076A-1869-6045-BB1E-6B8C8C81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3418"/>
            <a:ext cx="9144000" cy="22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9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2AB8-9C19-2147-A19D-C510184B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642252" cy="653854"/>
          </a:xfrm>
        </p:spPr>
        <p:txBody>
          <a:bodyPr/>
          <a:lstStyle/>
          <a:p>
            <a:r>
              <a:rPr lang="en-US" dirty="0"/>
              <a:t>Demonstrate viewing cron logs by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E6BA4-89B2-1342-8E9B-F7952DB92DF1}"/>
              </a:ext>
            </a:extLst>
          </p:cNvPr>
          <p:cNvSpPr txBox="1"/>
          <p:nvPr/>
        </p:nvSpPr>
        <p:spPr>
          <a:xfrm>
            <a:off x="1070391" y="1524666"/>
            <a:ext cx="7003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Monitoring by time helps sys admins notice patterns over time: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EBE7A-5362-1148-A608-7F8D4318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6475"/>
            <a:ext cx="9144000" cy="4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569</Words>
  <Application>Microsoft Macintosh PowerPoint</Application>
  <PresentationFormat>On-screen Show (4:3)</PresentationFormat>
  <Paragraphs>147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Noto Sans Symbols</vt:lpstr>
      <vt:lpstr>Trilogy_Class_Template</vt:lpstr>
      <vt:lpstr>Sysadmin Essentials: Monitoring Log Files</vt:lpstr>
      <vt:lpstr>Today’s Goals</vt:lpstr>
      <vt:lpstr>A Better Way to Administer Log Files </vt:lpstr>
      <vt:lpstr>Journalctl</vt:lpstr>
      <vt:lpstr>Journalctl</vt:lpstr>
      <vt:lpstr>Demonstrating filtering for the cron service</vt:lpstr>
      <vt:lpstr>Demonstrating journalctl Filtering Options</vt:lpstr>
      <vt:lpstr>Demonstrate viewing cron Logs using Predefined Strings</vt:lpstr>
      <vt:lpstr>Demonstrate viewing cron logs by Time</vt:lpstr>
      <vt:lpstr>Formatting the Output</vt:lpstr>
      <vt:lpstr>Persist journalctl Logs</vt:lpstr>
      <vt:lpstr>Filtering Cron Logs with rsyslog</vt:lpstr>
      <vt:lpstr>Filtering Cron Logs with rsyslog</vt:lpstr>
      <vt:lpstr>PowerPoint Presentation</vt:lpstr>
      <vt:lpstr>Monitoring Cron Logs with logwatch </vt:lpstr>
      <vt:lpstr>Monitoring Cron Logs with logwatch</vt:lpstr>
      <vt:lpstr>Demo 1</vt:lpstr>
      <vt:lpstr>Demo 2</vt:lpstr>
      <vt:lpstr>PowerPoint Presentation</vt:lpstr>
      <vt:lpstr>Review Monitoring Cron Logs</vt:lpstr>
      <vt:lpstr>Today’s Goals</vt:lpstr>
      <vt:lpstr>Review Linux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in the Shell (Advanced Bash)</dc:title>
  <cp:lastModifiedBy>Ann John</cp:lastModifiedBy>
  <cp:revision>50</cp:revision>
  <dcterms:modified xsi:type="dcterms:W3CDTF">2019-03-26T22:30:17Z</dcterms:modified>
</cp:coreProperties>
</file>