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handoutMasterIdLst>
    <p:handoutMasterId r:id="rId46"/>
  </p:handoutMasterIdLst>
  <p:sldIdLst>
    <p:sldId id="507" r:id="rId2"/>
    <p:sldId id="1186" r:id="rId3"/>
    <p:sldId id="1148" r:id="rId4"/>
    <p:sldId id="1154" r:id="rId5"/>
    <p:sldId id="1155" r:id="rId6"/>
    <p:sldId id="1156" r:id="rId7"/>
    <p:sldId id="1157" r:id="rId8"/>
    <p:sldId id="1158" r:id="rId9"/>
    <p:sldId id="1159" r:id="rId10"/>
    <p:sldId id="1160" r:id="rId11"/>
    <p:sldId id="1161" r:id="rId12"/>
    <p:sldId id="1149" r:id="rId13"/>
    <p:sldId id="1187" r:id="rId14"/>
    <p:sldId id="1188" r:id="rId15"/>
    <p:sldId id="1178" r:id="rId16"/>
    <p:sldId id="1179" r:id="rId17"/>
    <p:sldId id="1181" r:id="rId18"/>
    <p:sldId id="1180" r:id="rId19"/>
    <p:sldId id="1182" r:id="rId20"/>
    <p:sldId id="1189" r:id="rId21"/>
    <p:sldId id="1190" r:id="rId22"/>
    <p:sldId id="1183" r:id="rId23"/>
    <p:sldId id="1184" r:id="rId24"/>
    <p:sldId id="1191" r:id="rId25"/>
    <p:sldId id="1185" r:id="rId26"/>
    <p:sldId id="1192" r:id="rId27"/>
    <p:sldId id="1150" r:id="rId28"/>
    <p:sldId id="1168" r:id="rId29"/>
    <p:sldId id="1166" r:id="rId30"/>
    <p:sldId id="1167" r:id="rId31"/>
    <p:sldId id="1193" r:id="rId32"/>
    <p:sldId id="1151" r:id="rId33"/>
    <p:sldId id="1194" r:id="rId34"/>
    <p:sldId id="1195" r:id="rId35"/>
    <p:sldId id="1152" r:id="rId36"/>
    <p:sldId id="1196" r:id="rId37"/>
    <p:sldId id="1197" r:id="rId38"/>
    <p:sldId id="1174" r:id="rId39"/>
    <p:sldId id="1176" r:id="rId40"/>
    <p:sldId id="1175" r:id="rId41"/>
    <p:sldId id="1177" r:id="rId42"/>
    <p:sldId id="1198" r:id="rId43"/>
    <p:sldId id="1153"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B87"/>
    <a:srgbClr val="FFCC00"/>
    <a:srgbClr val="FFF2CC"/>
    <a:srgbClr val="C0504D"/>
    <a:srgbClr val="FF8200"/>
    <a:srgbClr val="BF5700"/>
    <a:srgbClr val="1D1A36"/>
    <a:srgbClr val="262626"/>
    <a:srgbClr val="1B306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96" autoAdjust="0"/>
    <p:restoredTop sz="67325" autoAdjust="0"/>
  </p:normalViewPr>
  <p:slideViewPr>
    <p:cSldViewPr>
      <p:cViewPr varScale="1">
        <p:scale>
          <a:sx n="58" d="100"/>
          <a:sy n="58" d="100"/>
        </p:scale>
        <p:origin x="2539" y="58"/>
      </p:cViewPr>
      <p:guideLst>
        <p:guide orient="horz" pos="2160"/>
        <p:guide pos="2880"/>
      </p:guideLst>
    </p:cSldViewPr>
  </p:slideViewPr>
  <p:outlineViewPr>
    <p:cViewPr>
      <p:scale>
        <a:sx n="33" d="100"/>
        <a:sy n="33" d="100"/>
      </p:scale>
      <p:origin x="0" y="-5658"/>
    </p:cViewPr>
  </p:outlineViewPr>
  <p:notesTextViewPr>
    <p:cViewPr>
      <p:scale>
        <a:sx n="1" d="1"/>
        <a:sy n="1" d="1"/>
      </p:scale>
      <p:origin x="0" y="-25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3/4/2019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3/4/2019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Overview</a:t>
            </a:r>
          </a:p>
        </p:txBody>
      </p:sp>
      <p:sp>
        <p:nvSpPr>
          <p:cNvPr id="4" name="Slide Number Placeholder 3"/>
          <p:cNvSpPr>
            <a:spLocks noGrp="1"/>
          </p:cNvSpPr>
          <p:nvPr>
            <p:ph type="sldNum" sz="quarter" idx="5"/>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491561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Point out that HTTP was originally designed to facilitate the request/retrieval of individual documents, such as </a:t>
            </a:r>
            <a:r>
              <a:rPr lang="en-US" b="1" dirty="0"/>
              <a:t>index.html</a:t>
            </a:r>
            <a:r>
              <a:rPr lang="en-US" b="0" dirty="0"/>
              <a:t>, etc.</a:t>
            </a:r>
          </a:p>
          <a:p>
            <a:pPr marL="0" indent="0">
              <a:buFontTx/>
              <a:buNone/>
            </a:pPr>
            <a:endParaRPr lang="en-US" b="0" dirty="0"/>
          </a:p>
          <a:p>
            <a:pPr marL="0" indent="0">
              <a:buFontTx/>
              <a:buNone/>
            </a:pPr>
            <a:r>
              <a:rPr lang="en-US" b="0" dirty="0"/>
              <a:t>Explain that, after a server responds to a request for a document, it doesn’t “remember” anything about the request, as the assumption was that requests would only be for individual documents (or small quantities of them).</a:t>
            </a:r>
          </a:p>
          <a:p>
            <a:pPr marL="0" indent="0">
              <a:buFontTx/>
              <a:buNone/>
            </a:pPr>
            <a:endParaRPr lang="en-US" b="0" dirty="0"/>
          </a:p>
          <a:p>
            <a:pPr marL="0" indent="0">
              <a:buFontTx/>
              <a:buNone/>
            </a:pPr>
            <a:r>
              <a:rPr lang="en-US" b="0" dirty="0"/>
              <a:t>An implication of this is that servers running over HTTP don’t “remember” information about clients that modern applications need to function. Examples include:</a:t>
            </a:r>
          </a:p>
          <a:p>
            <a:pPr marL="171450" indent="-171450">
              <a:buFontTx/>
              <a:buChar char="-"/>
            </a:pPr>
            <a:r>
              <a:rPr lang="en-US" b="1" dirty="0"/>
              <a:t>Authentication</a:t>
            </a:r>
            <a:r>
              <a:rPr lang="en-US" b="0" dirty="0"/>
              <a:t>: Servers can’t remember if a user has logged in using HTTP alone.</a:t>
            </a:r>
          </a:p>
          <a:p>
            <a:pPr marL="171450" indent="-171450">
              <a:buFontTx/>
              <a:buChar char="-"/>
            </a:pPr>
            <a:r>
              <a:rPr lang="en-US" b="1" dirty="0"/>
              <a:t>Locale/Theme Preferences</a:t>
            </a:r>
            <a:r>
              <a:rPr lang="en-US" b="0" dirty="0"/>
              <a:t>: Servers wouldn’t be aware of application-specific user preferences using HTTP alone.</a:t>
            </a:r>
          </a:p>
          <a:p>
            <a:pPr marL="0" indent="0">
              <a:buFontTx/>
              <a:buNone/>
            </a:pPr>
            <a:endParaRPr lang="en-US" b="1" dirty="0"/>
          </a:p>
          <a:p>
            <a:pPr marL="0" indent="0">
              <a:buFontTx/>
              <a:buNone/>
            </a:pPr>
            <a:r>
              <a:rPr lang="en-US" b="0" dirty="0"/>
              <a:t>Explain that </a:t>
            </a:r>
            <a:r>
              <a:rPr lang="en-US" b="1" dirty="0"/>
              <a:t>cookies</a:t>
            </a:r>
            <a:r>
              <a:rPr lang="en-US" b="0" dirty="0"/>
              <a:t> and </a:t>
            </a:r>
            <a:r>
              <a:rPr lang="en-US" b="1" dirty="0"/>
              <a:t>sessions</a:t>
            </a:r>
            <a:r>
              <a:rPr lang="en-US" b="0" dirty="0"/>
              <a:t> are two tools that servers can use to facilitate processing that requires this kind of data.</a:t>
            </a:r>
          </a:p>
        </p:txBody>
      </p:sp>
      <p:sp>
        <p:nvSpPr>
          <p:cNvPr id="4" name="Slide Number Placeholder 3"/>
          <p:cNvSpPr>
            <a:spLocks noGrp="1"/>
          </p:cNvSpPr>
          <p:nvPr>
            <p:ph type="sldNum" sz="quarter" idx="5"/>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693438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dirty="0"/>
              <a:t>An implication of this is that servers running over HTTP don’t “remember” information about clients that modern applications need to function. Examples include:</a:t>
            </a:r>
          </a:p>
          <a:p>
            <a:pPr marL="171450" indent="-171450">
              <a:buFontTx/>
              <a:buChar char="-"/>
            </a:pPr>
            <a:r>
              <a:rPr lang="en-US" b="1" dirty="0"/>
              <a:t>Authentication</a:t>
            </a:r>
            <a:r>
              <a:rPr lang="en-US" b="0" dirty="0"/>
              <a:t>: Servers can’t remember if a user has logged in using HTTP alone.</a:t>
            </a:r>
          </a:p>
          <a:p>
            <a:pPr marL="171450" indent="-171450">
              <a:buFontTx/>
              <a:buChar char="-"/>
            </a:pPr>
            <a:r>
              <a:rPr lang="en-US" b="1" dirty="0"/>
              <a:t>Locale/Theme Preferences</a:t>
            </a:r>
            <a:r>
              <a:rPr lang="en-US" b="0" dirty="0"/>
              <a:t>: Servers wouldn’t be aware of application-specific user preferences using HTTP alone.</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114756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Explain that </a:t>
            </a:r>
            <a:r>
              <a:rPr lang="en-US" sz="1200" b="0" dirty="0">
                <a:solidFill>
                  <a:schemeClr val="bg2"/>
                </a:solidFill>
                <a:latin typeface="Helvetica" panose="020B0604020202020204" pitchFamily="34" charset="0"/>
                <a:cs typeface="Helvetica" panose="020B0604020202020204" pitchFamily="34" charset="0"/>
              </a:rPr>
              <a:t>an </a:t>
            </a:r>
            <a:r>
              <a:rPr lang="en-US" sz="1200" b="0" dirty="0">
                <a:solidFill>
                  <a:srgbClr val="00B0F0"/>
                </a:solidFill>
                <a:latin typeface="Helvetica" panose="020B0604020202020204" pitchFamily="34" charset="0"/>
                <a:cs typeface="Helvetica" panose="020B0604020202020204" pitchFamily="34" charset="0"/>
              </a:rPr>
              <a:t>HTTP cookie</a:t>
            </a:r>
            <a:r>
              <a:rPr lang="en-US" sz="1200" b="0" dirty="0">
                <a:solidFill>
                  <a:schemeClr val="bg2"/>
                </a:solidFill>
                <a:latin typeface="Helvetica" panose="020B0604020202020204" pitchFamily="34" charset="0"/>
                <a:cs typeface="Helvetica" panose="020B0604020202020204" pitchFamily="34" charset="0"/>
              </a:rPr>
              <a:t> is a piece of data that a server sends to a client web browser.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2"/>
                </a:solidFill>
                <a:latin typeface="Helvetica" panose="020B0604020202020204" pitchFamily="34" charset="0"/>
                <a:cs typeface="Helvetica" panose="020B0604020202020204" pitchFamily="34" charset="0"/>
              </a:rPr>
              <a:t>Note</a:t>
            </a:r>
            <a:r>
              <a:rPr lang="en-US" sz="1200" b="0" dirty="0">
                <a:solidFill>
                  <a:schemeClr val="bg2"/>
                </a:solidFill>
                <a:latin typeface="Helvetica" panose="020B0604020202020204" pitchFamily="34" charset="0"/>
                <a:cs typeface="Helvetica" panose="020B0604020202020204" pitchFamily="34" charset="0"/>
              </a:rPr>
              <a:t>: Definition from MDN: https://developer.mozilla.org/en-US/docs/Web/HTTP/Cookies</a:t>
            </a:r>
            <a:endParaRPr lang="en-US" sz="1200" b="1" dirty="0">
              <a:solidFill>
                <a:schemeClr val="bg2"/>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2531091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Explain that, after receiving a cookie from a server, browsers store them, and send them with every subsequent request to that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2"/>
                </a:solidFill>
                <a:latin typeface="Helvetica" panose="020B0604020202020204" pitchFamily="34" charset="0"/>
                <a:cs typeface="Helvetica" panose="020B0604020202020204" pitchFamily="34" charset="0"/>
              </a:rPr>
              <a:t>Note</a:t>
            </a:r>
            <a:r>
              <a:rPr lang="en-US" sz="1200" b="0" dirty="0">
                <a:solidFill>
                  <a:schemeClr val="bg2"/>
                </a:solidFill>
                <a:latin typeface="Helvetica" panose="020B0604020202020204" pitchFamily="34" charset="0"/>
                <a:cs typeface="Helvetica" panose="020B0604020202020204" pitchFamily="34" charset="0"/>
              </a:rPr>
              <a:t>: Definition from MDN: https://developer.mozilla.org/en-US/docs/Web/HTTP/Cookies</a:t>
            </a:r>
            <a:endParaRPr lang="en-US" sz="1200" b="1"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bg2"/>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2278237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2"/>
                </a:solidFill>
                <a:latin typeface="Helvetica" panose="020B0604020202020204" pitchFamily="34" charset="0"/>
                <a:cs typeface="Helvetica" panose="020B0604020202020204" pitchFamily="34" charset="0"/>
              </a:rPr>
              <a:t>Explain that servers send cookies with the </a:t>
            </a:r>
            <a:r>
              <a:rPr lang="en-US" sz="1200" b="1" dirty="0">
                <a:solidFill>
                  <a:schemeClr val="bg2"/>
                </a:solidFill>
                <a:latin typeface="Helvetica" panose="020B0604020202020204" pitchFamily="34" charset="0"/>
                <a:cs typeface="Helvetica" panose="020B0604020202020204" pitchFamily="34" charset="0"/>
              </a:rPr>
              <a:t>Set-Cookie</a:t>
            </a:r>
            <a:r>
              <a:rPr lang="en-US" sz="1200" b="0" dirty="0">
                <a:solidFill>
                  <a:schemeClr val="bg2"/>
                </a:solidFill>
                <a:latin typeface="Helvetica" panose="020B0604020202020204" pitchFamily="34" charset="0"/>
                <a:cs typeface="Helvetica" panose="020B0604020202020204" pitchFamily="34" charset="0"/>
              </a:rPr>
              <a:t> header.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2"/>
                </a:solidFill>
                <a:latin typeface="Helvetica" panose="020B0604020202020204" pitchFamily="34" charset="0"/>
                <a:cs typeface="Helvetica" panose="020B0604020202020204" pitchFamily="34" charset="0"/>
              </a:rPr>
              <a:t>Browsers then store these cookies as strings in a local database, and send them in subsequent requests to the same server.</a:t>
            </a:r>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326220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2"/>
                </a:solidFill>
                <a:latin typeface="Helvetica" panose="020B0604020202020204" pitchFamily="34" charset="0"/>
                <a:cs typeface="Helvetica" panose="020B0604020202020204" pitchFamily="34" charset="0"/>
              </a:rPr>
              <a:t>Note</a:t>
            </a:r>
            <a:r>
              <a:rPr lang="en-US" sz="1200" b="0" dirty="0">
                <a:solidFill>
                  <a:schemeClr val="bg2"/>
                </a:solidFill>
                <a:latin typeface="Helvetica" panose="020B0604020202020204" pitchFamily="34" charset="0"/>
                <a:cs typeface="Helvetica" panose="020B0604020202020204" pitchFamily="34" charset="0"/>
              </a:rPr>
              <a:t>: Definition from MDN: https://developer.mozilla.org/en-US/docs/Web/HTTP/Cookies</a:t>
            </a:r>
            <a:endParaRPr lang="en-US" sz="1200" b="1" dirty="0">
              <a:solidFill>
                <a:schemeClr val="bg2"/>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149240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subsequent requests, the browser sends a </a:t>
            </a:r>
            <a:r>
              <a:rPr lang="en-US" b="1" dirty="0"/>
              <a:t>Cookie</a:t>
            </a:r>
            <a:r>
              <a:rPr lang="en-US" b="0" dirty="0"/>
              <a:t> header to send the data back to the server.</a:t>
            </a:r>
          </a:p>
        </p:txBody>
      </p:sp>
      <p:sp>
        <p:nvSpPr>
          <p:cNvPr id="4" name="Slide Number Placeholder 3"/>
          <p:cNvSpPr>
            <a:spLocks noGrp="1"/>
          </p:cNvSpPr>
          <p:nvPr>
            <p:ph type="sldNum" sz="quarter" idx="5"/>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041951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bg2"/>
              </a:solidFill>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4041588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Emphasize that cookies are stored </a:t>
            </a:r>
            <a:r>
              <a:rPr lang="en-US" b="1" dirty="0"/>
              <a:t>on the client</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2"/>
                </a:solidFill>
                <a:latin typeface="Helvetica" panose="020B0604020202020204" pitchFamily="34" charset="0"/>
                <a:cs typeface="Helvetica" panose="020B0604020202020204" pitchFamily="34" charset="0"/>
              </a:rPr>
              <a:t>This makes them vulnerable to any attack that exposes data on the client, and also means that servers can’t ensure they’ll always get the right cookies when they need them (this is dependent on the browser, not the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2"/>
                </a:solidFill>
                <a:latin typeface="Helvetica" panose="020B0604020202020204" pitchFamily="34" charset="0"/>
                <a:cs typeface="Helvetica" panose="020B0604020202020204" pitchFamily="34" charset="0"/>
              </a:rPr>
              <a:t>Sessions</a:t>
            </a:r>
            <a:r>
              <a:rPr lang="en-US" sz="1200" b="0" dirty="0">
                <a:solidFill>
                  <a:schemeClr val="bg2"/>
                </a:solidFill>
                <a:latin typeface="Helvetica" panose="020B0604020202020204" pitchFamily="34" charset="0"/>
                <a:cs typeface="Helvetica" panose="020B0604020202020204" pitchFamily="34" charset="0"/>
              </a:rPr>
              <a:t> are data </a:t>
            </a:r>
            <a:r>
              <a:rPr lang="en-US" sz="1200" b="0" i="1" dirty="0">
                <a:solidFill>
                  <a:schemeClr val="bg2"/>
                </a:solidFill>
                <a:latin typeface="Helvetica" panose="020B0604020202020204" pitchFamily="34" charset="0"/>
                <a:cs typeface="Helvetica" panose="020B0604020202020204" pitchFamily="34" charset="0"/>
              </a:rPr>
              <a:t>stored on servers</a:t>
            </a:r>
            <a:r>
              <a:rPr lang="en-US" sz="1200" b="0" i="0" dirty="0">
                <a:solidFill>
                  <a:schemeClr val="bg2"/>
                </a:solidFill>
                <a:latin typeface="Helvetica" panose="020B0604020202020204" pitchFamily="34" charset="0"/>
                <a:cs typeface="Helvetica" panose="020B0604020202020204" pitchFamily="34" charset="0"/>
              </a:rPr>
              <a:t> that remember information about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bg2"/>
                </a:solidFill>
                <a:latin typeface="Helvetica" panose="020B0604020202020204" pitchFamily="34" charset="0"/>
                <a:cs typeface="Helvetica" panose="020B0604020202020204" pitchFamily="34" charset="0"/>
              </a:rPr>
              <a:t>Emphasize that sessions are </a:t>
            </a:r>
            <a:r>
              <a:rPr lang="en-US" sz="1200" b="0" i="1" dirty="0">
                <a:solidFill>
                  <a:schemeClr val="bg2"/>
                </a:solidFill>
                <a:latin typeface="Helvetica" panose="020B0604020202020204" pitchFamily="34" charset="0"/>
                <a:cs typeface="Helvetica" panose="020B0604020202020204" pitchFamily="34" charset="0"/>
              </a:rPr>
              <a:t>not</a:t>
            </a:r>
            <a:r>
              <a:rPr lang="en-US" sz="1200" b="0" i="0" dirty="0">
                <a:solidFill>
                  <a:schemeClr val="bg2"/>
                </a:solidFill>
                <a:latin typeface="Helvetica" panose="020B0604020202020204" pitchFamily="34" charset="0"/>
                <a:cs typeface="Helvetica" panose="020B0604020202020204" pitchFamily="34" charset="0"/>
              </a:rPr>
              <a:t> sent to users They’re private to the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bg2"/>
                </a:solidFill>
                <a:latin typeface="Helvetica" panose="020B0604020202020204" pitchFamily="34" charset="0"/>
                <a:cs typeface="Helvetica" panose="020B0604020202020204" pitchFamily="34" charset="0"/>
              </a:rPr>
              <a:t>This makes them suitable for highly sensitive and/or essential data.</a:t>
            </a:r>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35958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2"/>
                </a:solidFill>
                <a:latin typeface="Helvetica" panose="020B0604020202020204" pitchFamily="34" charset="0"/>
                <a:cs typeface="Helvetica" panose="020B0604020202020204" pitchFamily="34" charset="0"/>
              </a:rPr>
              <a:t>While sessions aren’t sent to clients, </a:t>
            </a:r>
            <a:r>
              <a:rPr lang="en-US" sz="1200" b="1" dirty="0">
                <a:solidFill>
                  <a:schemeClr val="bg2"/>
                </a:solidFill>
                <a:latin typeface="Helvetica" panose="020B0604020202020204" pitchFamily="34" charset="0"/>
                <a:cs typeface="Helvetica" panose="020B0604020202020204" pitchFamily="34" charset="0"/>
              </a:rPr>
              <a:t>session IDs</a:t>
            </a:r>
            <a:r>
              <a:rPr lang="en-US" sz="1200" b="0" dirty="0">
                <a:solidFill>
                  <a:schemeClr val="bg2"/>
                </a:solidFill>
                <a:latin typeface="Helvetica" panose="020B0604020202020204" pitchFamily="34" charset="0"/>
                <a:cs typeface="Helvetica" panose="020B0604020202020204" pitchFamily="34" charset="0"/>
              </a:rPr>
              <a:t> often 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2"/>
                </a:solidFill>
                <a:latin typeface="Helvetica" panose="020B0604020202020204" pitchFamily="34" charset="0"/>
                <a:cs typeface="Helvetica" panose="020B0604020202020204" pitchFamily="34" charset="0"/>
              </a:rPr>
              <a:t>Explain that, when a server creates a session, it gives that session an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2"/>
                </a:solidFill>
                <a:latin typeface="Helvetica" panose="020B0604020202020204" pitchFamily="34" charset="0"/>
                <a:cs typeface="Helvetica" panose="020B0604020202020204" pitchFamily="34" charset="0"/>
              </a:rPr>
              <a:t>It then sends that ID to the client in a cookie.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2"/>
              </a:solidFill>
              <a:latin typeface="Helvetica" panose="020B0604020202020204" pitchFamily="34" charset="0"/>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2"/>
                </a:solidFill>
                <a:latin typeface="Helvetica" panose="020B0604020202020204" pitchFamily="34" charset="0"/>
                <a:cs typeface="Helvetica" panose="020B0604020202020204" pitchFamily="34" charset="0"/>
              </a:rPr>
              <a:t>On subsequent requests, the browser sends the cookie to the server, and the server uses the ID to look up the user’s session.</a:t>
            </a:r>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251630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know that the final topic for the day will be </a:t>
            </a:r>
            <a:r>
              <a:rPr lang="en-US" b="1" dirty="0"/>
              <a:t>caching</a:t>
            </a:r>
            <a:r>
              <a:rPr lang="en-US" b="0" dirty="0"/>
              <a:t>, a means by which browsers and servers can speed up page load times by reusing the responses to previous requests.</a:t>
            </a:r>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7096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364282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Point out that sessions are more secure than cookies, because they're more opaque.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But emphasize that, since sessions still require the use of a potentially vulnerable session ID cookie, they're not perfect.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Explain that the two most common attacks involving cookies and sessions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 **Impersonation**: Stealing and sending a user's cookies and/or session ID, so the web application thinks you're someone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 **Forgery**: Creating fake cookies and/or session IDs that the application understands and interprets "correctly", but which lead to unintended behavior—e.g., you create a fake session cookie that gives your user account administrator privileges,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Let students know that they'll explore these security implications in the next two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Emphasize that this implies that attackers can steal others’ cookies; send them with their own requests; and thus impersonate the victim.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1949395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Emphasize that this implies that attackers can steal others’ cookies; send them with their own requests; and thus impersonate the victim.</a:t>
            </a:r>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2030303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Overview</a:t>
            </a:r>
          </a:p>
        </p:txBody>
      </p:sp>
      <p:sp>
        <p:nvSpPr>
          <p:cNvPr id="4" name="Slide Number Placeholder 3"/>
          <p:cNvSpPr>
            <a:spLocks noGrp="1"/>
          </p:cNvSpPr>
          <p:nvPr>
            <p:ph type="sldNum" sz="quarter" idx="5"/>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1411784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Open and review the solutions in </a:t>
            </a:r>
            <a:r>
              <a:rPr lang="en-US" b="1" dirty="0"/>
              <a:t>Activities/</a:t>
            </a:r>
            <a:r>
              <a:rPr lang="en-US" b="1" dirty="0" err="1"/>
              <a:t>Stu_Web_Cache_Poisoning</a:t>
            </a:r>
            <a:r>
              <a:rPr lang="en-US" b="1" dirty="0"/>
              <a:t>/Solved/README.md</a:t>
            </a:r>
            <a:r>
              <a:rPr lang="en-US" b="0" dirty="0"/>
              <a:t>.</a:t>
            </a:r>
            <a:endParaRPr lang="en-US" dirty="0"/>
          </a:p>
          <a:p>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60938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Slack out the instructions in </a:t>
            </a:r>
            <a:r>
              <a:rPr lang="en-US" b="1" dirty="0"/>
              <a:t>Activities/</a:t>
            </a:r>
            <a:r>
              <a:rPr lang="en-US" b="1" dirty="0" err="1"/>
              <a:t>Stu_Manipulating_Cookies</a:t>
            </a:r>
            <a:r>
              <a:rPr lang="en-US" b="1" dirty="0"/>
              <a:t>/README.md</a:t>
            </a:r>
            <a:r>
              <a:rPr lang="en-US" b="0" dirty="0"/>
              <a:t>.</a:t>
            </a:r>
          </a:p>
          <a:p>
            <a:endParaRPr lang="en-US" b="0" dirty="0"/>
          </a:p>
          <a:p>
            <a:r>
              <a:rPr lang="en-US" b="0" dirty="0"/>
              <a:t>Be sure to </a:t>
            </a:r>
            <a:r>
              <a:rPr lang="en-US" b="1" i="1" dirty="0"/>
              <a:t>keep your Gruyere instance running</a:t>
            </a:r>
            <a:r>
              <a:rPr lang="en-US" b="0" dirty="0"/>
              <a:t>. You’ll return to it later.</a:t>
            </a:r>
          </a:p>
        </p:txBody>
      </p:sp>
      <p:sp>
        <p:nvSpPr>
          <p:cNvPr id="4" name="Slide Number Placeholder 3"/>
          <p:cNvSpPr>
            <a:spLocks noGrp="1"/>
          </p:cNvSpPr>
          <p:nvPr>
            <p:ph type="sldNum" sz="quarter" idx="5"/>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556775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Open and review the solutions in </a:t>
            </a:r>
            <a:r>
              <a:rPr lang="en-US" dirty="0"/>
              <a:t> </a:t>
            </a:r>
            <a:r>
              <a:rPr lang="en-US" b="1" dirty="0"/>
              <a:t>Activities/</a:t>
            </a:r>
            <a:r>
              <a:rPr lang="en-US" b="1" dirty="0" err="1"/>
              <a:t>Stu_Manipulating_Cookies</a:t>
            </a:r>
            <a:r>
              <a:rPr lang="en-US" b="1" dirty="0"/>
              <a:t>/Solved/README.md</a:t>
            </a:r>
            <a:r>
              <a:rPr lang="en-US" b="0" dirty="0"/>
              <a:t>.</a:t>
            </a:r>
            <a:endParaRPr lang="en-US" dirty="0"/>
          </a:p>
          <a:p>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2260857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Overview</a:t>
            </a:r>
          </a:p>
        </p:txBody>
      </p:sp>
      <p:sp>
        <p:nvSpPr>
          <p:cNvPr id="4" name="Slide Number Placeholder 3"/>
          <p:cNvSpPr>
            <a:spLocks noGrp="1"/>
          </p:cNvSpPr>
          <p:nvPr>
            <p:ph type="sldNum" sz="quarter" idx="5"/>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3019007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Gruyere was vulnerable because it accepted arbitrary user input for the username.</a:t>
            </a:r>
          </a:p>
          <a:p>
            <a:endParaRPr lang="en-US" dirty="0"/>
          </a:p>
          <a:p>
            <a:r>
              <a:rPr lang="en-US" dirty="0"/>
              <a:t>- Explain that the solution to this problem is to prevent users from submitting malicious usernames.</a:t>
            </a:r>
          </a:p>
          <a:p>
            <a:endParaRPr lang="en-US" dirty="0"/>
          </a:p>
          <a:p>
            <a:r>
              <a:rPr lang="en-US" dirty="0"/>
              <a:t>- Explain that preventing users from submitting invalid data is called **validation**.</a:t>
            </a:r>
          </a:p>
        </p:txBody>
      </p:sp>
      <p:sp>
        <p:nvSpPr>
          <p:cNvPr id="4" name="Slide Number Placeholder 3"/>
          <p:cNvSpPr>
            <a:spLocks noGrp="1"/>
          </p:cNvSpPr>
          <p:nvPr>
            <p:ph type="sldNum" sz="quarter" idx="5"/>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317180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preventing the user from sending certain data through a form is called **client-side validation**—e.g., Gruyere preventing you from trying to register with long usernames.</a:t>
            </a:r>
          </a:p>
          <a:p>
            <a:endParaRPr lang="en-US" dirty="0"/>
          </a:p>
          <a:p>
            <a:r>
              <a:rPr lang="en-US" dirty="0"/>
              <a:t>- Prompt discussion with the following question and suggested hint: </a:t>
            </a:r>
          </a:p>
          <a:p>
            <a:r>
              <a:rPr lang="en-US" dirty="0"/>
              <a:t>  - **Discussion Question**: Why is client-side validation important? **Hint**: It's not all about security.</a:t>
            </a:r>
          </a:p>
          <a:p>
            <a:r>
              <a:rPr lang="en-US" dirty="0"/>
              <a:t>    &gt; **Solution**: It prevents normal users from submitting invalid data, which improves the user experience. However, it's easily bypassed, and does _not_ significantly improve security.</a:t>
            </a:r>
          </a:p>
          <a:p>
            <a:endParaRPr lang="en-US" dirty="0"/>
          </a:p>
          <a:p>
            <a:endParaRPr lang="en-US" dirty="0"/>
          </a:p>
          <a:p>
            <a:r>
              <a:rPr lang="en-US" dirty="0"/>
              <a:t>Explain that </a:t>
            </a:r>
            <a:r>
              <a:rPr lang="en-US" dirty="0" err="1"/>
              <a:t>cURL</a:t>
            </a:r>
            <a:r>
              <a:rPr lang="en-US" dirty="0"/>
              <a:t> is one way to bypass Gruyere's client-side validation. Navigate to the **Sign up** page; open the Developer Tools with `Ctrl + Shift + I`; then press `Ctrl + Shift + C`, and click on the field where you enter your username.</a:t>
            </a:r>
          </a:p>
          <a:p>
            <a:r>
              <a:rPr lang="en-US" dirty="0"/>
              <a:t>  - **Discussion Question**:Look at the HTML attributes that pop up in the **Elements** pane. Which one should you remove?</a:t>
            </a:r>
          </a:p>
          <a:p>
            <a:r>
              <a:rPr lang="en-US" dirty="0"/>
              <a:t>    &gt; **Solution**: Double-click and delete `</a:t>
            </a:r>
            <a:r>
              <a:rPr lang="en-US" dirty="0" err="1"/>
              <a:t>maxlength</a:t>
            </a:r>
            <a:r>
              <a:rPr lang="en-US" dirty="0"/>
              <a:t>=16`. Done.</a:t>
            </a:r>
          </a:p>
          <a:p>
            <a:endParaRPr lang="en-US" dirty="0"/>
          </a:p>
          <a:p>
            <a:r>
              <a:rPr lang="en-US" dirty="0"/>
              <a:t>- After removing the `</a:t>
            </a:r>
            <a:r>
              <a:rPr lang="en-US" dirty="0" err="1"/>
              <a:t>maxlength</a:t>
            </a:r>
            <a:r>
              <a:rPr lang="en-US" dirty="0"/>
              <a:t>` attribute from the input, submit the username, e.g.: `</a:t>
            </a:r>
            <a:r>
              <a:rPr lang="en-US" dirty="0" err="1"/>
              <a:t>super_long_name_doe|admin</a:t>
            </a:r>
            <a:r>
              <a:rPr lang="en-US" dirty="0"/>
              <a:t>`, and navigate to **Home** to show that you were successful.</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22141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Point out the obvious: Request-Response cycles take </a:t>
            </a:r>
            <a:r>
              <a:rPr lang="en-US" b="0" i="1" dirty="0"/>
              <a:t>time</a:t>
            </a:r>
            <a:r>
              <a:rPr lang="en-US" b="0" i="0" dirty="0"/>
              <a:t> to complete.</a:t>
            </a:r>
          </a:p>
          <a:p>
            <a:endParaRPr lang="en-US" b="0" i="0" dirty="0"/>
          </a:p>
          <a:p>
            <a:r>
              <a:rPr lang="en-US" b="0" i="0" dirty="0"/>
              <a:t>Emphasize that web developers spend a lot of time minimizing page load times without reducing the quantity of resources uses to implement their pages and applications.</a:t>
            </a:r>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2401920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the fact that client-side validation can be so easily bypassed necessitates a stronger solution.</a:t>
            </a:r>
          </a:p>
          <a:p>
            <a:endParaRPr lang="en-US" dirty="0"/>
          </a:p>
          <a:p>
            <a:r>
              <a:rPr lang="en-US" dirty="0"/>
              <a:t>- Explain that preventing a server from using invalid data is called **server-side validation**. An example would be if Gruyere simply could not create accounts with long usernames.</a:t>
            </a:r>
          </a:p>
          <a:p>
            <a:endParaRPr lang="en-US" dirty="0"/>
          </a:p>
          <a:p>
            <a:r>
              <a:rPr lang="en-US" dirty="0"/>
              <a:t>- Emphasize that, aside from social engineering attacks, malicious user input is the single greatest security threat to web applications, so being able to identify and improve weak validation practices is essential.</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547450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Talk through the notes below.</a:t>
            </a:r>
          </a:p>
          <a:p>
            <a:endParaRPr lang="en-US" b="0" dirty="0"/>
          </a:p>
          <a:p>
            <a:r>
              <a:rPr lang="en-US" b="1" dirty="0"/>
              <a:t>Session Hijacking: Overview</a:t>
            </a:r>
          </a:p>
          <a:p>
            <a:r>
              <a:rPr lang="en-US" b="0" dirty="0"/>
              <a:t>- Explain that server validation, while essential, isn't sufficient to protect against attacks against the server.</a:t>
            </a:r>
          </a:p>
          <a:p>
            <a:endParaRPr lang="en-US" b="0" dirty="0"/>
          </a:p>
          <a:p>
            <a:r>
              <a:rPr lang="en-US" b="0" dirty="0"/>
              <a:t>- Explain that **Session Hijacking** is the "fundamental" impersonation attack on session server sessions.</a:t>
            </a:r>
          </a:p>
          <a:p>
            <a:endParaRPr lang="en-US" b="0" dirty="0"/>
          </a:p>
          <a:p>
            <a:r>
              <a:rPr lang="en-US" b="0" dirty="0"/>
              <a:t>- Remind students that, when using sessions, servers:</a:t>
            </a:r>
          </a:p>
          <a:p>
            <a:r>
              <a:rPr lang="en-US" b="0" dirty="0"/>
              <a:t>  - Create a new session object to store user data in</a:t>
            </a:r>
          </a:p>
          <a:p>
            <a:r>
              <a:rPr lang="en-US" b="0" dirty="0"/>
              <a:t>  - Tag this new session with an ID</a:t>
            </a:r>
          </a:p>
          <a:p>
            <a:r>
              <a:rPr lang="en-US" b="0" dirty="0"/>
              <a:t>  - Send the session ID to the user as a cookie</a:t>
            </a:r>
          </a:p>
        </p:txBody>
      </p:sp>
      <p:sp>
        <p:nvSpPr>
          <p:cNvPr id="4" name="Slide Number Placeholder 3"/>
          <p:cNvSpPr>
            <a:spLocks noGrp="1"/>
          </p:cNvSpPr>
          <p:nvPr>
            <p:ph type="sldNum" sz="quarter" idx="5"/>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406436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servers will process any request with a correct session cookie—_even if_ it comes from an attacker, and _not_ the legitimate user.</a:t>
            </a:r>
          </a:p>
          <a:p>
            <a:endParaRPr lang="en-US" dirty="0"/>
          </a:p>
          <a:p>
            <a:r>
              <a:rPr lang="en-US" dirty="0"/>
              <a:t>- The attack is as follows:</a:t>
            </a:r>
          </a:p>
          <a:p>
            <a:r>
              <a:rPr lang="en-US" dirty="0"/>
              <a:t>  - A legitimate user logs into a banking application, and receives a cookie like: `SESSID=100`.</a:t>
            </a:r>
          </a:p>
          <a:p>
            <a:r>
              <a:rPr lang="en-US" dirty="0"/>
              <a:t>  - An attacker sends request from his own computer with the cookie: `SESSID=100`.</a:t>
            </a:r>
          </a:p>
          <a:p>
            <a:r>
              <a:rPr lang="en-US" dirty="0"/>
              <a:t>  - The server responds to the attacker _as if he were Jane_, because he used a cookie containing her session ID.</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336422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this attack requires the attacker to know the victim's session ID. They can learn it in two main ways:</a:t>
            </a:r>
          </a:p>
          <a:p>
            <a:endParaRPr lang="en-US" dirty="0"/>
          </a:p>
          <a:p>
            <a:r>
              <a:rPr lang="en-US" dirty="0"/>
              <a:t>  - **Read it through JavaScript**: Attackers can read victims' cookies by exploiting an XSS vulnerability. Students will study this more later.</a:t>
            </a:r>
          </a:p>
          <a:p>
            <a:r>
              <a:rPr lang="en-US" dirty="0"/>
              <a:t>  - **Guess**: Some servers generate session IDs that are easy to guess. In this case, attackers can forge valid session IDs.</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760157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demonstration, you’ll</a:t>
            </a:r>
          </a:p>
          <a:p>
            <a:pPr marL="171450" indent="-171450">
              <a:buFontTx/>
              <a:buChar char="-"/>
            </a:pPr>
            <a:r>
              <a:rPr lang="en-US" b="0" dirty="0"/>
              <a:t>Show that JavaScript can be used to read cookie values</a:t>
            </a:r>
          </a:p>
          <a:p>
            <a:pPr marL="171450" indent="-171450">
              <a:buFontTx/>
              <a:buChar char="-"/>
            </a:pPr>
            <a:r>
              <a:rPr lang="en-US" b="0" dirty="0"/>
              <a:t>Show that cookies can be hidden from JavaScript with the </a:t>
            </a:r>
            <a:r>
              <a:rPr lang="en-US" b="1" dirty="0" err="1"/>
              <a:t>httponly</a:t>
            </a:r>
            <a:r>
              <a:rPr lang="en-US" b="0" dirty="0"/>
              <a:t> option</a:t>
            </a:r>
          </a:p>
          <a:p>
            <a:pPr marL="171450" indent="-171450">
              <a:buFontTx/>
              <a:buChar char="-"/>
            </a:pPr>
            <a:endParaRPr lang="en-US" b="0" dirty="0"/>
          </a:p>
          <a:p>
            <a:pPr marL="171450" indent="-171450">
              <a:buFontTx/>
              <a:buChar char="-"/>
            </a:pPr>
            <a:endParaRPr lang="en-US" b="0" dirty="0"/>
          </a:p>
          <a:p>
            <a:pPr marL="0" indent="0">
              <a:buFontTx/>
              <a:buNone/>
            </a:pPr>
            <a:r>
              <a:rPr lang="en-US" b="1" dirty="0"/>
              <a:t>HTTP Only Demonstration</a:t>
            </a:r>
            <a:endParaRPr lang="en-US" b="0" dirty="0"/>
          </a:p>
          <a:p>
            <a:pPr marL="171450" indent="-171450">
              <a:buFontTx/>
              <a:buChar char="-"/>
            </a:pPr>
            <a:r>
              <a:rPr lang="en-US" b="0" dirty="0"/>
              <a:t>Reiterate that a common way for attackers to steal cookies is to read them through malicious JavaScript.</a:t>
            </a:r>
          </a:p>
          <a:p>
            <a:pPr marL="171450" indent="-171450">
              <a:buFontTx/>
              <a:buChar char="-"/>
            </a:pPr>
            <a:r>
              <a:rPr lang="en-US" b="0" dirty="0"/>
              <a:t>- To demonstrate, return to Gruyere: &lt;</a:t>
            </a:r>
            <a:r>
              <a:rPr lang="en-US" b="1" dirty="0"/>
              <a:t>https://google-gruyere.appspot.com/start</a:t>
            </a:r>
            <a:r>
              <a:rPr lang="en-US" b="0" dirty="0"/>
              <a:t>&gt;</a:t>
            </a:r>
          </a:p>
          <a:p>
            <a:pPr marL="628650" lvl="1" indent="-171450">
              <a:buFontTx/>
              <a:buChar char="-"/>
            </a:pPr>
            <a:r>
              <a:rPr lang="en-US" b="0" dirty="0"/>
              <a:t>If need be, re-launch an instance. </a:t>
            </a:r>
          </a:p>
          <a:p>
            <a:pPr marL="171450" lvl="0" indent="-171450">
              <a:buFontTx/>
              <a:buChar char="-"/>
            </a:pPr>
            <a:r>
              <a:rPr lang="en-US" b="0" dirty="0"/>
              <a:t>Register a new account</a:t>
            </a:r>
          </a:p>
          <a:p>
            <a:pPr marL="171450" lvl="0" indent="-171450">
              <a:buFontTx/>
              <a:buChar char="-"/>
            </a:pPr>
            <a:r>
              <a:rPr lang="en-US" b="0" dirty="0"/>
              <a:t>.Open the Developer tools, and point out that your cookies are similar to before.</a:t>
            </a:r>
          </a:p>
          <a:p>
            <a:pPr marL="171450" lvl="0" indent="-171450">
              <a:buFontTx/>
              <a:buChar char="-"/>
            </a:pPr>
            <a:r>
              <a:rPr lang="en-US" b="0" dirty="0"/>
              <a:t>Click the </a:t>
            </a:r>
            <a:r>
              <a:rPr lang="en-US" b="1" dirty="0"/>
              <a:t>Console</a:t>
            </a:r>
            <a:r>
              <a:rPr lang="en-US" b="0" dirty="0"/>
              <a:t> tab, and run: `</a:t>
            </a:r>
            <a:r>
              <a:rPr lang="en-US" b="1" dirty="0" err="1"/>
              <a:t>document.cookie</a:t>
            </a:r>
            <a:r>
              <a:rPr lang="en-US" b="0" dirty="0"/>
              <a:t>`. Point out that this prints the same cookie information you saw in the </a:t>
            </a:r>
            <a:r>
              <a:rPr lang="en-US" b="1" dirty="0"/>
              <a:t>Cookies</a:t>
            </a:r>
            <a:r>
              <a:rPr lang="en-US" b="0" dirty="0"/>
              <a:t> table.</a:t>
            </a:r>
          </a:p>
          <a:p>
            <a:pPr marL="171450" lvl="0" indent="-171450">
              <a:buFontTx/>
              <a:buChar char="-"/>
            </a:pPr>
            <a:r>
              <a:rPr lang="en-US" b="0" dirty="0"/>
              <a:t>In the Dev Tools, select </a:t>
            </a:r>
            <a:r>
              <a:rPr lang="en-US" b="1" dirty="0"/>
              <a:t>Application</a:t>
            </a:r>
            <a:r>
              <a:rPr lang="en-US" b="0" dirty="0"/>
              <a:t>, then expand the panes (i.e., pull the Dev Tools open to cover more of the screen). Point out the columns in the cookies table. Call attention to </a:t>
            </a:r>
            <a:r>
              <a:rPr lang="en-US" b="1" dirty="0" err="1"/>
              <a:t>HttpOnly</a:t>
            </a:r>
            <a:r>
              <a:rPr lang="en-US" b="0" dirty="0"/>
              <a:t>-</a:t>
            </a:r>
          </a:p>
          <a:p>
            <a:pPr marL="171450" lvl="0" indent="-171450">
              <a:buFontTx/>
              <a:buChar char="-"/>
            </a:pPr>
            <a:r>
              <a:rPr lang="en-US" b="0" dirty="0"/>
              <a:t>Double-click inside of the </a:t>
            </a:r>
            <a:r>
              <a:rPr lang="en-US" b="1" dirty="0" err="1"/>
              <a:t>HttpOnly</a:t>
            </a:r>
            <a:r>
              <a:rPr lang="en-US" b="0" dirty="0"/>
              <a:t> cell for the `</a:t>
            </a:r>
            <a:r>
              <a:rPr lang="en-US" b="1" dirty="0"/>
              <a:t>GRUYERE</a:t>
            </a:r>
            <a:r>
              <a:rPr lang="en-US" b="0" dirty="0"/>
              <a:t>` cookie, and write `</a:t>
            </a:r>
            <a:r>
              <a:rPr lang="en-US" b="1" dirty="0"/>
              <a:t>true</a:t>
            </a:r>
            <a:r>
              <a:rPr lang="en-US" b="0" dirty="0"/>
              <a:t>`.</a:t>
            </a:r>
          </a:p>
          <a:p>
            <a:pPr marL="171450" lvl="0" indent="-171450">
              <a:buFontTx/>
              <a:buChar char="-"/>
            </a:pPr>
            <a:r>
              <a:rPr lang="en-US" b="0" dirty="0"/>
              <a:t>Then, return to the </a:t>
            </a:r>
            <a:r>
              <a:rPr lang="en-US" b="1" dirty="0"/>
              <a:t>Console</a:t>
            </a:r>
            <a:r>
              <a:rPr lang="en-US" b="0" dirty="0"/>
              <a:t>, and run: `</a:t>
            </a:r>
            <a:r>
              <a:rPr lang="en-US" b="1" dirty="0" err="1"/>
              <a:t>document.cookie</a:t>
            </a:r>
            <a:r>
              <a:rPr lang="en-US" b="0" dirty="0"/>
              <a:t>`.  </a:t>
            </a:r>
          </a:p>
          <a:p>
            <a:pPr marL="171450" lvl="0" indent="-171450">
              <a:buFontTx/>
              <a:buChar char="-"/>
            </a:pPr>
            <a:r>
              <a:rPr lang="en-US" b="0" dirty="0"/>
              <a:t>Point out the `</a:t>
            </a:r>
            <a:r>
              <a:rPr lang="en-US" b="1" dirty="0"/>
              <a:t>GRUYERE</a:t>
            </a:r>
            <a:r>
              <a:rPr lang="en-US" b="0" dirty="0"/>
              <a:t>` cookie now does _not_ appear.</a:t>
            </a:r>
          </a:p>
          <a:p>
            <a:pPr marL="171450" lvl="0" indent="-171450">
              <a:buFontTx/>
              <a:buChar char="-"/>
            </a:pPr>
            <a:r>
              <a:rPr lang="en-US" b="0" dirty="0"/>
              <a:t>Explain that the server can tell the client to store a cookie as HTTP-Only by using the `</a:t>
            </a:r>
            <a:r>
              <a:rPr lang="en-US" b="1" dirty="0" err="1"/>
              <a:t>httponly</a:t>
            </a:r>
            <a:r>
              <a:rPr lang="en-US" b="0" dirty="0"/>
              <a:t>` option in its response headers.</a:t>
            </a:r>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19817432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demonstration, you’ll</a:t>
            </a:r>
          </a:p>
          <a:p>
            <a:pPr marL="171450" indent="-171450">
              <a:buFontTx/>
              <a:buChar char="-"/>
            </a:pPr>
            <a:r>
              <a:rPr lang="en-US" b="0" dirty="0"/>
              <a:t>Set up DVWA</a:t>
            </a:r>
          </a:p>
          <a:p>
            <a:pPr marL="171450" indent="-171450">
              <a:buFontTx/>
              <a:buChar char="-"/>
            </a:pPr>
            <a:r>
              <a:rPr lang="en-US" b="0" dirty="0"/>
              <a:t>Get students started with the Weak Session ID exercise</a:t>
            </a:r>
          </a:p>
          <a:p>
            <a:pPr marL="0" indent="0">
              <a:buFontTx/>
              <a:buNone/>
            </a:pPr>
            <a:endParaRPr lang="en-US" b="0" dirty="0"/>
          </a:p>
          <a:p>
            <a:pPr marL="0" indent="0">
              <a:buFontTx/>
              <a:buNone/>
            </a:pPr>
            <a:r>
              <a:rPr lang="en-US" b="1" dirty="0"/>
              <a:t>Setting Up DVWA</a:t>
            </a:r>
          </a:p>
          <a:p>
            <a:pPr marL="0" indent="0">
              <a:buFontTx/>
              <a:buNone/>
            </a:pPr>
            <a:r>
              <a:rPr lang="en-US" b="0" dirty="0"/>
              <a:t>- Explain that, in the next exercise, they'll inspect weak session IDs generated by a live web application.</a:t>
            </a:r>
          </a:p>
          <a:p>
            <a:pPr marL="0" indent="0">
              <a:buFontTx/>
              <a:buNone/>
            </a:pPr>
            <a:endParaRPr lang="en-US" b="0" dirty="0"/>
          </a:p>
          <a:p>
            <a:pPr marL="0" indent="0">
              <a:buFontTx/>
              <a:buNone/>
            </a:pPr>
            <a:r>
              <a:rPr lang="en-US" b="0" dirty="0"/>
              <a:t>- Let students know that you'll use Docker to start an app called DVWA, an intentionally vulnerable web application, which you'll then explore through the browser.</a:t>
            </a:r>
          </a:p>
          <a:p>
            <a:pPr marL="0" indent="0">
              <a:buFontTx/>
              <a:buNone/>
            </a:pPr>
            <a:endParaRPr lang="en-US" b="0" dirty="0"/>
          </a:p>
          <a:p>
            <a:pPr marL="0" indent="0">
              <a:buFontTx/>
              <a:buNone/>
            </a:pPr>
            <a:r>
              <a:rPr lang="en-US" b="0" dirty="0"/>
              <a:t>- Explain that, to start this app, you simply open a Terminal and run: `</a:t>
            </a:r>
            <a:r>
              <a:rPr lang="en-US" b="1" dirty="0" err="1"/>
              <a:t>start_dvwa</a:t>
            </a:r>
            <a:r>
              <a:rPr lang="en-US" b="0" dirty="0"/>
              <a:t>`</a:t>
            </a:r>
          </a:p>
          <a:p>
            <a:pPr marL="0" indent="0">
              <a:buFontTx/>
              <a:buNone/>
            </a:pPr>
            <a:r>
              <a:rPr lang="en-US" b="0" dirty="0"/>
              <a:t>  </a:t>
            </a:r>
          </a:p>
          <a:p>
            <a:pPr marL="171450" indent="-171450">
              <a:buFontTx/>
              <a:buChar char="-"/>
            </a:pPr>
            <a:r>
              <a:rPr lang="en-US" b="0" dirty="0"/>
              <a:t>Next, open a browser, and navigate to: `http://localhost`</a:t>
            </a:r>
          </a:p>
          <a:p>
            <a:pPr marL="171450" indent="-171450">
              <a:buFontTx/>
              <a:buChar char="-"/>
            </a:pPr>
            <a:endParaRPr lang="en-US" b="0" dirty="0"/>
          </a:p>
          <a:p>
            <a:pPr marL="0" indent="0">
              <a:buFontTx/>
              <a:buNone/>
            </a:pPr>
            <a:r>
              <a:rPr lang="en-US" b="0" dirty="0"/>
              <a:t>- Log in with the credentials:</a:t>
            </a:r>
          </a:p>
          <a:p>
            <a:pPr marL="0" indent="0">
              <a:buFontTx/>
              <a:buNone/>
            </a:pPr>
            <a:r>
              <a:rPr lang="en-US" b="0" dirty="0"/>
              <a:t>  - </a:t>
            </a:r>
            <a:r>
              <a:rPr lang="en-US" b="1" dirty="0"/>
              <a:t>Username</a:t>
            </a:r>
            <a:r>
              <a:rPr lang="en-US" b="0" dirty="0"/>
              <a:t>: `admin`</a:t>
            </a:r>
          </a:p>
          <a:p>
            <a:pPr marL="0" indent="0">
              <a:buFontTx/>
              <a:buNone/>
            </a:pPr>
            <a:r>
              <a:rPr lang="en-US" b="0" dirty="0"/>
              <a:t>  - </a:t>
            </a:r>
            <a:r>
              <a:rPr lang="en-US" b="1" dirty="0"/>
              <a:t>Password</a:t>
            </a:r>
            <a:r>
              <a:rPr lang="en-US" b="0" dirty="0"/>
              <a:t>: `password`</a:t>
            </a:r>
          </a:p>
          <a:p>
            <a:pPr marL="0" indent="0">
              <a:buFontTx/>
              <a:buNone/>
            </a:pPr>
            <a:endParaRPr lang="en-US" b="0" dirty="0"/>
          </a:p>
          <a:p>
            <a:pPr marL="0" indent="0">
              <a:buFontTx/>
              <a:buNone/>
            </a:pPr>
            <a:r>
              <a:rPr lang="en-US" b="0" dirty="0"/>
              <a:t>- Scroll to the bottom of the page, and click </a:t>
            </a:r>
            <a:r>
              <a:rPr lang="en-US" b="1" dirty="0"/>
              <a:t>Create Reset Database</a:t>
            </a:r>
            <a:r>
              <a:rPr lang="en-US" b="0" dirty="0"/>
              <a:t>.</a:t>
            </a:r>
          </a:p>
          <a:p>
            <a:pPr marL="0" indent="0">
              <a:buFontTx/>
              <a:buNone/>
            </a:pPr>
            <a:endParaRPr lang="en-US" b="0" dirty="0"/>
          </a:p>
          <a:p>
            <a:pPr marL="0" indent="0">
              <a:buFontTx/>
              <a:buNone/>
            </a:pPr>
            <a:r>
              <a:rPr lang="en-US" b="0" dirty="0"/>
              <a:t>- Explain that this creates the vulnerable MySQL database, and re-launches the application. This is why you have to log in again.</a:t>
            </a:r>
          </a:p>
          <a:p>
            <a:pPr marL="0" indent="0">
              <a:buFontTx/>
              <a:buNone/>
            </a:pPr>
            <a:endParaRPr lang="en-US" b="0" dirty="0"/>
          </a:p>
          <a:p>
            <a:pPr marL="0" indent="0">
              <a:buFontTx/>
              <a:buNone/>
            </a:pPr>
            <a:r>
              <a:rPr lang="en-US" b="0" dirty="0"/>
              <a:t>- Re-enter the default credentials below, and point out the list of vulnerabilities that appeared on the left navigation bar.</a:t>
            </a:r>
          </a:p>
          <a:p>
            <a:pPr marL="0" indent="0">
              <a:buFontTx/>
              <a:buNone/>
            </a:pPr>
            <a:r>
              <a:rPr lang="en-US" b="0" dirty="0"/>
              <a:t>  - </a:t>
            </a:r>
            <a:r>
              <a:rPr lang="en-US" b="1" dirty="0"/>
              <a:t>Username</a:t>
            </a:r>
            <a:r>
              <a:rPr lang="en-US" b="0" dirty="0"/>
              <a:t>: `admin`</a:t>
            </a:r>
          </a:p>
          <a:p>
            <a:pPr marL="0" indent="0">
              <a:buFontTx/>
              <a:buNone/>
            </a:pPr>
            <a:r>
              <a:rPr lang="en-US" b="0" dirty="0"/>
              <a:t>  - </a:t>
            </a:r>
            <a:r>
              <a:rPr lang="en-US" b="1" dirty="0"/>
              <a:t>Password</a:t>
            </a:r>
            <a:r>
              <a:rPr lang="en-US" b="0" dirty="0"/>
              <a:t>: `password`</a:t>
            </a:r>
          </a:p>
          <a:p>
            <a:pPr marL="0" indent="0">
              <a:buFontTx/>
              <a:buNone/>
            </a:pPr>
            <a:endParaRPr lang="en-US" b="0" dirty="0"/>
          </a:p>
          <a:p>
            <a:pPr marL="0" indent="0">
              <a:buFontTx/>
              <a:buNone/>
            </a:pPr>
            <a:r>
              <a:rPr lang="en-US" b="0" dirty="0"/>
              <a:t>- Let students know that DVWA contains numerous examples of common web vulnerabilities that they'll explore in-depth in the coming weeks. For now, they'll simply focus on **Weak Session IDs**.</a:t>
            </a:r>
          </a:p>
          <a:p>
            <a:pPr marL="0" indent="0">
              <a:buFontTx/>
              <a:buNone/>
            </a:pPr>
            <a:endParaRPr lang="en-US" b="0" dirty="0"/>
          </a:p>
          <a:p>
            <a:pPr marL="0" indent="0">
              <a:buFontTx/>
              <a:buNone/>
            </a:pPr>
            <a:r>
              <a:rPr lang="en-US" b="0" dirty="0"/>
              <a:t>- Click the </a:t>
            </a:r>
            <a:r>
              <a:rPr lang="en-US" b="1" dirty="0"/>
              <a:t>Weak Session IDs</a:t>
            </a:r>
            <a:r>
              <a:rPr lang="en-US" b="0" dirty="0"/>
              <a:t> link in the left, and review the following:</a:t>
            </a:r>
          </a:p>
          <a:p>
            <a:pPr marL="0" indent="0">
              <a:buFontTx/>
              <a:buNone/>
            </a:pPr>
            <a:r>
              <a:rPr lang="en-US" b="0" dirty="0"/>
              <a:t>  -</a:t>
            </a:r>
          </a:p>
          <a:p>
            <a:pPr marL="0" indent="0">
              <a:buFontTx/>
              <a:buNone/>
            </a:pPr>
            <a:r>
              <a:rPr lang="en-US" b="0" dirty="0"/>
              <a:t>- Explain that DVWA will create a new session for you when you click **Generate**, and send you its session ID as a cookie.</a:t>
            </a:r>
          </a:p>
          <a:p>
            <a:pPr marL="0" indent="0">
              <a:buFontTx/>
              <a:buNone/>
            </a:pPr>
            <a:endParaRPr lang="en-US" b="0" dirty="0"/>
          </a:p>
          <a:p>
            <a:pPr marL="0" indent="0">
              <a:buFontTx/>
              <a:buNone/>
            </a:pPr>
            <a:r>
              <a:rPr lang="en-US" b="0" dirty="0"/>
              <a:t>- Inspect your cookies in Chrome with the following steps:</a:t>
            </a:r>
          </a:p>
          <a:p>
            <a:pPr marL="0" indent="0">
              <a:buFontTx/>
              <a:buNone/>
            </a:pPr>
            <a:r>
              <a:rPr lang="en-US" b="0" dirty="0"/>
              <a:t>  - Right-click anywhere, and select </a:t>
            </a:r>
            <a:r>
              <a:rPr lang="en-US" b="1" dirty="0"/>
              <a:t>Inspect Element (Q)</a:t>
            </a:r>
            <a:r>
              <a:rPr lang="en-US" b="0" dirty="0"/>
              <a:t>.</a:t>
            </a:r>
          </a:p>
          <a:p>
            <a:pPr marL="0" indent="0">
              <a:buFontTx/>
              <a:buNone/>
            </a:pPr>
            <a:r>
              <a:rPr lang="en-US" b="0" dirty="0"/>
              <a:t>  - In the developer tools that pop up, click </a:t>
            </a:r>
            <a:r>
              <a:rPr lang="en-US" b="1" dirty="0"/>
              <a:t>Storage</a:t>
            </a:r>
            <a:r>
              <a:rPr lang="en-US" b="0" dirty="0"/>
              <a:t>.</a:t>
            </a:r>
          </a:p>
          <a:p>
            <a:pPr marL="0" indent="0">
              <a:buFontTx/>
              <a:buNone/>
            </a:pPr>
            <a:r>
              <a:rPr lang="en-US" b="0" dirty="0"/>
              <a:t>  - Select </a:t>
            </a:r>
            <a:r>
              <a:rPr lang="en-US" b="1" dirty="0"/>
              <a:t>Cookies</a:t>
            </a:r>
            <a:r>
              <a:rPr lang="en-US" b="0" dirty="0"/>
              <a:t> in the left pane.</a:t>
            </a:r>
          </a:p>
          <a:p>
            <a:pPr marL="0" indent="0">
              <a:buFontTx/>
              <a:buNone/>
            </a:pPr>
            <a:endParaRPr lang="en-US" b="0" dirty="0"/>
          </a:p>
          <a:p>
            <a:pPr marL="0" indent="0">
              <a:buFontTx/>
              <a:buNone/>
            </a:pPr>
            <a:r>
              <a:rPr lang="en-US" b="0" dirty="0"/>
              <a:t>- Spin-down the arrow, and select the IP address of DVWA (`http://localhost`)</a:t>
            </a:r>
          </a:p>
          <a:p>
            <a:pPr marL="0" indent="0">
              <a:buFontTx/>
              <a:buNone/>
            </a:pPr>
            <a:endParaRPr lang="en-US" b="0" dirty="0"/>
          </a:p>
          <a:p>
            <a:pPr marL="0" indent="0">
              <a:buFontTx/>
              <a:buNone/>
            </a:pPr>
            <a:r>
              <a:rPr lang="en-US" b="0" dirty="0"/>
              <a:t>- Point out that DVWA sets two cookies: `PHPSESSID` and `security`, describing the security level of the site.</a:t>
            </a:r>
          </a:p>
          <a:p>
            <a:pPr marL="0" indent="0">
              <a:buFontTx/>
              <a:buNone/>
            </a:pPr>
            <a:r>
              <a:rPr lang="en-US" b="0" dirty="0"/>
              <a:t>  - Demonstrate that you can change the value of cookies by double-clicking the value of the `security` cookie, and setting it to `low`.</a:t>
            </a:r>
          </a:p>
          <a:p>
            <a:pPr marL="0" indent="0">
              <a:buFontTx/>
              <a:buNone/>
            </a:pPr>
            <a:endParaRPr lang="en-US" b="0" dirty="0"/>
          </a:p>
          <a:p>
            <a:pPr marL="0" indent="0">
              <a:buFontTx/>
              <a:buNone/>
            </a:pPr>
            <a:r>
              <a:rPr lang="en-US" b="0" dirty="0"/>
              <a:t>- Click </a:t>
            </a:r>
            <a:r>
              <a:rPr lang="en-US" b="1" dirty="0"/>
              <a:t>Generate</a:t>
            </a:r>
            <a:r>
              <a:rPr lang="en-US" b="0" dirty="0"/>
              <a:t>, and point out that a new `</a:t>
            </a:r>
            <a:r>
              <a:rPr lang="en-US" b="0" dirty="0" err="1"/>
              <a:t>dvwaSession</a:t>
            </a:r>
            <a:r>
              <a:rPr lang="en-US" b="0" dirty="0"/>
              <a:t>` cookie that appears in the list with the value `1`.</a:t>
            </a:r>
          </a:p>
          <a:p>
            <a:pPr marL="0" indent="0">
              <a:buFontTx/>
              <a:buNone/>
            </a:pPr>
            <a:endParaRPr lang="en-US" b="0" dirty="0"/>
          </a:p>
          <a:p>
            <a:pPr marL="0" indent="0">
              <a:buFontTx/>
              <a:buNone/>
            </a:pPr>
            <a:r>
              <a:rPr lang="en-US" b="0" dirty="0"/>
              <a:t>- Click </a:t>
            </a:r>
            <a:r>
              <a:rPr lang="en-US" b="1" dirty="0"/>
              <a:t>Generate</a:t>
            </a:r>
            <a:r>
              <a:rPr lang="en-US" b="0" dirty="0"/>
              <a:t> again, and point out that the `</a:t>
            </a:r>
            <a:r>
              <a:rPr lang="en-US" b="0" dirty="0" err="1"/>
              <a:t>dvwaSession</a:t>
            </a:r>
            <a:r>
              <a:rPr lang="en-US" b="0" dirty="0"/>
              <a:t>` value changes to `2`.</a:t>
            </a:r>
          </a:p>
          <a:p>
            <a:pPr marL="0" indent="0">
              <a:buFontTx/>
              <a:buNone/>
            </a:pPr>
            <a:endParaRPr lang="en-US" b="0" dirty="0"/>
          </a:p>
          <a:p>
            <a:pPr marL="0" indent="0">
              <a:buFontTx/>
              <a:buNone/>
            </a:pPr>
            <a:r>
              <a:rPr lang="en-US" b="0" dirty="0"/>
              <a:t>- Explain that, in the next exercise, students will inspect different kinds of session IDs at higher security levels.</a:t>
            </a:r>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2942568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Slack out the instructions in </a:t>
            </a:r>
            <a:r>
              <a:rPr lang="en-US" b="1" dirty="0"/>
              <a:t>Activities/</a:t>
            </a:r>
            <a:r>
              <a:rPr lang="en-US" b="1" dirty="0" err="1"/>
              <a:t>Stu_Weak_Session_IDs</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4150143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Review the solutions in </a:t>
            </a:r>
            <a:r>
              <a:rPr lang="en-US" b="1" dirty="0"/>
              <a:t>Activities/</a:t>
            </a:r>
            <a:r>
              <a:rPr lang="en-US" b="1" dirty="0" err="1"/>
              <a:t>Stu_Weak_Session_IDs</a:t>
            </a:r>
            <a:r>
              <a:rPr lang="en-US" b="1" dirty="0"/>
              <a:t>/Solved/README.md</a:t>
            </a:r>
            <a:r>
              <a:rPr lang="en-US" b="0" dirty="0"/>
              <a:t>.</a:t>
            </a:r>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262616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Overview</a:t>
            </a:r>
          </a:p>
        </p:txBody>
      </p:sp>
      <p:sp>
        <p:nvSpPr>
          <p:cNvPr id="4" name="Slide Number Placeholder 3"/>
          <p:cNvSpPr>
            <a:spLocks noGrp="1"/>
          </p:cNvSpPr>
          <p:nvPr>
            <p:ph type="sldNum" sz="quarter" idx="5"/>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2279273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Explain that caching is one mechanism used to meet these performance optimization goals.</a:t>
            </a:r>
          </a:p>
          <a:p>
            <a:endParaRPr lang="en-US" b="0" dirty="0"/>
          </a:p>
          <a:p>
            <a:r>
              <a:rPr lang="en-US" b="0" dirty="0"/>
              <a:t>Explain that </a:t>
            </a:r>
            <a:r>
              <a:rPr lang="en-US" b="1" dirty="0"/>
              <a:t>caching</a:t>
            </a:r>
            <a:r>
              <a:rPr lang="en-US" b="0" dirty="0"/>
              <a:t> is a process in which browsers and/or servers </a:t>
            </a:r>
            <a:r>
              <a:rPr lang="en-US" b="0" i="1" dirty="0"/>
              <a:t>save</a:t>
            </a:r>
            <a:r>
              <a:rPr lang="en-US" b="0" i="0" dirty="0"/>
              <a:t> responses to previous requests for later reuse.</a:t>
            </a:r>
          </a:p>
          <a:p>
            <a:endParaRPr lang="en-US" b="0" i="0" dirty="0"/>
          </a:p>
          <a:p>
            <a:r>
              <a:rPr lang="en-US" b="0" i="0" dirty="0"/>
              <a:t>For example, if a user requests the /</a:t>
            </a:r>
            <a:r>
              <a:rPr lang="en-US" b="0" i="0" dirty="0" err="1"/>
              <a:t>index.php</a:t>
            </a:r>
            <a:r>
              <a:rPr lang="en-US" b="0" i="0" dirty="0"/>
              <a:t> resource from a given website, the browser, or an intermediate content delivery server, can </a:t>
            </a:r>
            <a:r>
              <a:rPr lang="en-US" b="1" i="0" dirty="0"/>
              <a:t>cache</a:t>
            </a:r>
            <a:r>
              <a:rPr lang="en-US" b="0" i="0" dirty="0"/>
              <a:t> the response.</a:t>
            </a:r>
          </a:p>
          <a:p>
            <a:endParaRPr lang="en-US" b="0" i="0" dirty="0"/>
          </a:p>
          <a:p>
            <a:r>
              <a:rPr lang="en-US" b="0" i="0" dirty="0"/>
              <a:t>This means that, the next time the client requests that same /</a:t>
            </a:r>
            <a:r>
              <a:rPr lang="en-US" b="0" i="0" dirty="0" err="1"/>
              <a:t>index.php</a:t>
            </a:r>
            <a:r>
              <a:rPr lang="en-US" b="0" i="0" dirty="0"/>
              <a:t> file, the browser or server can simply send the same response it did earlier, without having to completely reload the resource from the destination server.</a:t>
            </a:r>
          </a:p>
          <a:p>
            <a:endParaRPr lang="en-US" b="0" i="0" dirty="0"/>
          </a:p>
          <a:p>
            <a:r>
              <a:rPr lang="en-US" b="0" i="0" dirty="0"/>
              <a:t>Remind students of the waterfall charts they saw earlier, and point out that this mechanism allows us to attenuate or avoid wait times associated with TTFB (time to first byte) and content download.</a:t>
            </a: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47431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Explain that caches come in two common flavors:</a:t>
            </a:r>
          </a:p>
          <a:p>
            <a:pPr marL="171450" indent="-171450">
              <a:buFontTx/>
              <a:buChar char="-"/>
            </a:pPr>
            <a:r>
              <a:rPr lang="en-US" b="1" dirty="0"/>
              <a:t>Private Caches</a:t>
            </a:r>
            <a:r>
              <a:rPr lang="en-US" b="0" dirty="0"/>
              <a:t>, which are meant to serve a single user. Your local browser cache is an example of a private cache, since only you can use it.</a:t>
            </a:r>
          </a:p>
          <a:p>
            <a:pPr marL="171450" indent="-171450">
              <a:buFontTx/>
              <a:buChar char="-"/>
            </a:pPr>
            <a:r>
              <a:rPr lang="en-US" b="1" dirty="0"/>
              <a:t>Public Caches</a:t>
            </a:r>
            <a:r>
              <a:rPr lang="en-US" b="0" dirty="0"/>
              <a:t>, which are typically servers that sit between you and the destination server you’re requesting resources from, and can “short circuit” requests for resources that many people in your region request with high frequency.</a:t>
            </a:r>
            <a:endParaRPr lang="en-US" b="1" dirty="0"/>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966904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Explain that caches commonly store responses to the status codes in the slide. </a:t>
            </a:r>
          </a:p>
          <a:p>
            <a:endParaRPr lang="en-US" b="0" dirty="0"/>
          </a:p>
          <a:p>
            <a:r>
              <a:rPr lang="en-US" b="0" dirty="0"/>
              <a:t>Explain the logic for caching each:</a:t>
            </a:r>
          </a:p>
          <a:p>
            <a:pPr marL="171450" indent="-171450">
              <a:buFontTx/>
              <a:buChar char="-"/>
            </a:pPr>
            <a:r>
              <a:rPr lang="en-US" b="1" dirty="0"/>
              <a:t>200 OK</a:t>
            </a:r>
            <a:r>
              <a:rPr lang="en-US" b="0" dirty="0"/>
              <a:t> responses are cached because resources don’t (or, shouldn’t) move frequently. If the resource lived at a given URL in the past, it probably lives there now.</a:t>
            </a:r>
          </a:p>
          <a:p>
            <a:pPr marL="171450" indent="-171450">
              <a:buFontTx/>
              <a:buChar char="-"/>
            </a:pPr>
            <a:r>
              <a:rPr lang="en-US" b="1" dirty="0"/>
              <a:t>404 NOT FOUND</a:t>
            </a:r>
            <a:r>
              <a:rPr lang="en-US" b="0" dirty="0"/>
              <a:t> responses are cached because resources that don’t exist at an endpoint are unlikely to suddenly appear.</a:t>
            </a:r>
          </a:p>
          <a:p>
            <a:pPr marL="171450" indent="-171450">
              <a:buFontTx/>
              <a:buChar char="-"/>
            </a:pPr>
            <a:r>
              <a:rPr lang="en-US" b="1" dirty="0"/>
              <a:t>301 MOVED PERMANENTLY</a:t>
            </a:r>
            <a:r>
              <a:rPr lang="en-US" b="0" dirty="0"/>
              <a:t> responses are cached because they indicate that the URL used to request the resource is “invalid”, in the sense that that resource now lives at a different link, and will never “move back” to the URL used in the request. The 301 code is used to indicate that a URL used to live at a given URL, but has now been “permanently moved” to a different one.</a:t>
            </a:r>
          </a:p>
          <a:p>
            <a:pPr marL="171450" indent="-171450">
              <a:buFontTx/>
              <a:buChar char="-"/>
            </a:pPr>
            <a:r>
              <a:rPr lang="en-US" b="1" dirty="0"/>
              <a:t>206 PARTIAL CONTENT</a:t>
            </a:r>
            <a:r>
              <a:rPr lang="en-US" b="0" dirty="0"/>
              <a:t> responses are cached under the same logic as 200 OK responses.</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590414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Explain that servers can use the Cache-Control header to instruct clients and intermediary servers as to whether they should cache the response it appears in; and if so, how.</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166069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Slack out the instructions in </a:t>
            </a:r>
            <a:r>
              <a:rPr lang="en-US" b="1" dirty="0"/>
              <a:t>Activities/</a:t>
            </a:r>
            <a:r>
              <a:rPr lang="en-US" b="1" dirty="0" err="1"/>
              <a:t>Stu_Web_Cache_Poisoning</a:t>
            </a:r>
            <a:r>
              <a:rPr lang="en-US" b="1" dirty="0"/>
              <a:t>/README.md</a:t>
            </a:r>
            <a:r>
              <a:rPr lang="en-US" b="0" dirty="0"/>
              <a:t>.</a:t>
            </a:r>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69578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Open and review the solutions in </a:t>
            </a:r>
            <a:r>
              <a:rPr lang="en-US" b="1" dirty="0"/>
              <a:t>Activities/</a:t>
            </a:r>
            <a:r>
              <a:rPr lang="en-US" b="1" dirty="0" err="1"/>
              <a:t>Stu_Web_Cache_Poisoning</a:t>
            </a:r>
            <a:r>
              <a:rPr lang="en-US" b="1" dirty="0"/>
              <a:t>/Solved/README.md</a:t>
            </a:r>
            <a:r>
              <a:rPr lang="en-US" b="0" dirty="0"/>
              <a:t>.</a:t>
            </a:r>
            <a:endParaRPr lang="en-US" dirty="0"/>
          </a:p>
          <a:p>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35456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029"/>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3/4/2019</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www.target.com/"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normAutofit/>
          </a:bodyPr>
          <a:lstStyle/>
          <a:p>
            <a:r>
              <a:rPr lang="en-US" dirty="0"/>
              <a:t>Exploring Servers</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t>Unit 11.1\2</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CD8FB2-1687-45CC-A791-2FE37BF8B2F1}"/>
              </a:ext>
            </a:extLst>
          </p:cNvPr>
          <p:cNvSpPr>
            <a:spLocks noGrp="1"/>
          </p:cNvSpPr>
          <p:nvPr>
            <p:ph sz="quarter" idx="10"/>
          </p:nvPr>
        </p:nvSpPr>
        <p:spPr>
          <a:xfrm>
            <a:off x="304800" y="1352550"/>
            <a:ext cx="8616470" cy="4152900"/>
          </a:xfrm>
        </p:spPr>
        <p:txBody>
          <a:bodyPr>
            <a:noAutofit/>
          </a:bodyPr>
          <a:lstStyle/>
          <a:p>
            <a:pPr marL="0" indent="0">
              <a:lnSpc>
                <a:spcPct val="120000"/>
              </a:lnSpc>
              <a:spcBef>
                <a:spcPts val="600"/>
              </a:spcBef>
              <a:buNone/>
            </a:pPr>
            <a:r>
              <a:rPr lang="en-US" b="1" u="sng" dirty="0">
                <a:latin typeface="Helvetica" panose="020B0604020202020204" pitchFamily="34" charset="0"/>
                <a:cs typeface="Helvetica" panose="020B0604020202020204" pitchFamily="34" charset="0"/>
              </a:rPr>
              <a:t>Activity:</a:t>
            </a:r>
          </a:p>
          <a:p>
            <a:pPr marL="0" indent="0">
              <a:lnSpc>
                <a:spcPct val="120000"/>
              </a:lnSpc>
              <a:spcBef>
                <a:spcPts val="600"/>
              </a:spcBef>
              <a:buNone/>
            </a:pPr>
            <a:r>
              <a:rPr lang="en-US" dirty="0">
                <a:latin typeface="Helvetica" panose="020B0604020202020204" pitchFamily="34" charset="0"/>
                <a:cs typeface="Helvetica" panose="020B0604020202020204" pitchFamily="34" charset="0"/>
              </a:rPr>
              <a:t>In this activity, you’ll study an important attack called </a:t>
            </a:r>
            <a:r>
              <a:rPr lang="en-US" b="1" dirty="0">
                <a:latin typeface="Helvetica" panose="020B0604020202020204" pitchFamily="34" charset="0"/>
                <a:cs typeface="Helvetica" panose="020B0604020202020204" pitchFamily="34" charset="0"/>
              </a:rPr>
              <a:t>Web Cache Poisoning</a:t>
            </a:r>
            <a:r>
              <a:rPr lang="en-US" dirty="0">
                <a:latin typeface="Helvetica" panose="020B0604020202020204" pitchFamily="34" charset="0"/>
                <a:cs typeface="Helvetica" panose="020B0604020202020204" pitchFamily="34" charset="0"/>
              </a:rPr>
              <a:t>.</a:t>
            </a:r>
          </a:p>
          <a:p>
            <a:pPr marL="0" indent="0">
              <a:lnSpc>
                <a:spcPct val="120000"/>
              </a:lnSpc>
              <a:spcBef>
                <a:spcPts val="600"/>
              </a:spcBef>
              <a:buNone/>
            </a:pPr>
            <a:endParaRPr lang="en-US" dirty="0">
              <a:latin typeface="Helvetica" panose="020B0604020202020204" pitchFamily="34" charset="0"/>
              <a:cs typeface="Helvetica" panose="020B0604020202020204" pitchFamily="34" charset="0"/>
            </a:endParaRPr>
          </a:p>
          <a:p>
            <a:pPr marL="0" indent="0">
              <a:lnSpc>
                <a:spcPct val="120000"/>
              </a:lnSpc>
              <a:spcBef>
                <a:spcPts val="600"/>
              </a:spcBef>
              <a:buNone/>
            </a:pPr>
            <a:r>
              <a:rPr lang="en-US" dirty="0">
                <a:latin typeface="Helvetica" panose="020B0604020202020204" pitchFamily="34" charset="0"/>
                <a:cs typeface="Helvetica" panose="020B0604020202020204" pitchFamily="34" charset="0"/>
              </a:rPr>
              <a:t>This example is specific to the web, but cache poisoning is an important concept—it appears in many other contexts, such as ARP and DNS Poisoning, to name just two.</a:t>
            </a:r>
          </a:p>
          <a:p>
            <a:pPr marL="0" indent="0">
              <a:lnSpc>
                <a:spcPct val="120000"/>
              </a:lnSpc>
              <a:spcBef>
                <a:spcPts val="600"/>
              </a:spcBef>
              <a:buNone/>
            </a:pPr>
            <a:endParaRPr lang="en-US" b="1" u="sng" dirty="0">
              <a:latin typeface="Helvetica" panose="020B0604020202020204" pitchFamily="34" charset="0"/>
              <a:cs typeface="Helvetica" panose="020B0604020202020204" pitchFamily="34" charset="0"/>
            </a:endParaRPr>
          </a:p>
          <a:p>
            <a:pPr marL="0" indent="0">
              <a:lnSpc>
                <a:spcPct val="120000"/>
              </a:lnSpc>
              <a:spcBef>
                <a:spcPts val="600"/>
              </a:spcBef>
              <a:buNone/>
            </a:pPr>
            <a:r>
              <a:rPr lang="en-US" dirty="0">
                <a:latin typeface="Helvetica" panose="020B0604020202020204" pitchFamily="34" charset="0"/>
                <a:cs typeface="Helvetica" panose="020B0604020202020204" pitchFamily="34" charset="0"/>
              </a:rPr>
              <a:t>Refer to the instructions contained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provided in Slack, and answer the questions contained therein.</a:t>
            </a:r>
          </a:p>
          <a:p>
            <a:pPr marL="0" indent="0">
              <a:lnSpc>
                <a:spcPct val="120000"/>
              </a:lnSpc>
              <a:spcBef>
                <a:spcPts val="600"/>
              </a:spcBef>
              <a:buNone/>
            </a:pPr>
            <a:endParaRPr lang="en-US" dirty="0">
              <a:latin typeface="Helvetica" panose="020B0604020202020204" pitchFamily="34" charset="0"/>
              <a:cs typeface="Helvetica" panose="020B0604020202020204" pitchFamily="34" charset="0"/>
            </a:endParaRPr>
          </a:p>
          <a:p>
            <a:pPr marL="0" indent="0">
              <a:lnSpc>
                <a:spcPct val="120000"/>
              </a:lnSpc>
              <a:spcBef>
                <a:spcPts val="600"/>
              </a:spcBef>
              <a:buNone/>
            </a:pPr>
            <a:r>
              <a:rPr lang="en-US" b="1" dirty="0">
                <a:latin typeface="Helvetica" panose="020B0604020202020204" pitchFamily="34" charset="0"/>
                <a:cs typeface="Helvetica" panose="020B0604020202020204" pitchFamily="34" charset="0"/>
              </a:rPr>
              <a:t>Good luck!</a:t>
            </a:r>
          </a:p>
        </p:txBody>
      </p:sp>
      <p:sp>
        <p:nvSpPr>
          <p:cNvPr id="3" name="Text Placeholder 2">
            <a:extLst>
              <a:ext uri="{FF2B5EF4-FFF2-40B4-BE49-F238E27FC236}">
                <a16:creationId xmlns:a16="http://schemas.microsoft.com/office/drawing/2014/main" id="{F92FC808-8028-40C6-AE08-ED3491E36981}"/>
              </a:ext>
            </a:extLst>
          </p:cNvPr>
          <p:cNvSpPr>
            <a:spLocks noGrp="1"/>
          </p:cNvSpPr>
          <p:nvPr>
            <p:ph type="body" sz="quarter" idx="11"/>
          </p:nvPr>
        </p:nvSpPr>
        <p:spPr>
          <a:xfrm>
            <a:off x="3276600" y="80936"/>
            <a:ext cx="5667529" cy="411480"/>
          </a:xfrm>
        </p:spPr>
        <p:txBody>
          <a:bodyPr/>
          <a:lstStyle/>
          <a:p>
            <a:pPr algn="r"/>
            <a:r>
              <a:rPr lang="en-US" dirty="0">
                <a:latin typeface="Helvetica" panose="020B0604020202020204" pitchFamily="34" charset="0"/>
                <a:cs typeface="Helvetica" panose="020B0604020202020204" pitchFamily="34" charset="0"/>
              </a:rPr>
              <a:t>Activity: </a:t>
            </a:r>
            <a:r>
              <a:rPr lang="en-US" b="0" dirty="0">
                <a:latin typeface="Helvetica" panose="020B0604020202020204" pitchFamily="34" charset="0"/>
                <a:cs typeface="Helvetica" panose="020B0604020202020204" pitchFamily="34" charset="0"/>
              </a:rPr>
              <a:t>Web Cache Poisoning (15 Mins.)</a:t>
            </a:r>
          </a:p>
        </p:txBody>
      </p:sp>
    </p:spTree>
    <p:extLst>
      <p:ext uri="{BB962C8B-B14F-4D97-AF65-F5344CB8AC3E}">
        <p14:creationId xmlns:p14="http://schemas.microsoft.com/office/powerpoint/2010/main" val="3270165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209800"/>
            <a:ext cx="8686800" cy="1938992"/>
          </a:xfrm>
          <a:prstGeom prst="rect">
            <a:avLst/>
          </a:prstGeom>
          <a:noFill/>
        </p:spPr>
        <p:txBody>
          <a:bodyPr wrap="square" rtlCol="0">
            <a:spAutoFit/>
          </a:bodyPr>
          <a:lstStyle/>
          <a:p>
            <a:pPr algn="ctr"/>
            <a:r>
              <a:rPr lang="en-US" sz="6000" b="1" dirty="0">
                <a:solidFill>
                  <a:srgbClr val="00B0F0"/>
                </a:solidFill>
                <a:latin typeface="Helvetica" panose="020B0604020202020204" pitchFamily="34" charset="0"/>
                <a:cs typeface="Helvetica" panose="020B0604020202020204" pitchFamily="34" charset="0"/>
              </a:rPr>
              <a:t>Cache Poisoning</a:t>
            </a:r>
          </a:p>
          <a:p>
            <a:pPr algn="ctr"/>
            <a:r>
              <a:rPr lang="en-US" sz="6000" b="1" dirty="0">
                <a:solidFill>
                  <a:srgbClr val="00B0F0"/>
                </a:solidFill>
                <a:latin typeface="Helvetica" panose="020B0604020202020204" pitchFamily="34" charset="0"/>
                <a:cs typeface="Helvetica" panose="020B0604020202020204" pitchFamily="34" charset="0"/>
              </a:rPr>
              <a:t>Review</a:t>
            </a:r>
          </a:p>
        </p:txBody>
      </p:sp>
    </p:spTree>
    <p:extLst>
      <p:ext uri="{BB962C8B-B14F-4D97-AF65-F5344CB8AC3E}">
        <p14:creationId xmlns:p14="http://schemas.microsoft.com/office/powerpoint/2010/main" val="30632198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normAutofit/>
          </a:bodyPr>
          <a:lstStyle/>
          <a:p>
            <a:r>
              <a:rPr lang="en-US" dirty="0"/>
              <a:t>Cookies and Sessions</a:t>
            </a:r>
          </a:p>
        </p:txBody>
      </p:sp>
    </p:spTree>
    <p:extLst>
      <p:ext uri="{BB962C8B-B14F-4D97-AF65-F5344CB8AC3E}">
        <p14:creationId xmlns:p14="http://schemas.microsoft.com/office/powerpoint/2010/main" val="2375915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42E6-3368-524F-9705-38BDAFEB1B68}"/>
              </a:ext>
            </a:extLst>
          </p:cNvPr>
          <p:cNvSpPr>
            <a:spLocks noGrp="1"/>
          </p:cNvSpPr>
          <p:nvPr>
            <p:ph type="title"/>
          </p:nvPr>
        </p:nvSpPr>
        <p:spPr/>
        <p:txBody>
          <a:bodyPr/>
          <a:lstStyle/>
          <a:p>
            <a:r>
              <a:rPr lang="en-US" dirty="0"/>
              <a:t>HTTP Requests</a:t>
            </a:r>
          </a:p>
        </p:txBody>
      </p:sp>
      <p:sp>
        <p:nvSpPr>
          <p:cNvPr id="4" name="TextBox 3">
            <a:extLst>
              <a:ext uri="{FF2B5EF4-FFF2-40B4-BE49-F238E27FC236}">
                <a16:creationId xmlns:a16="http://schemas.microsoft.com/office/drawing/2014/main" id="{EA64A473-BD06-A649-A9EA-57C7F815FFAF}"/>
              </a:ext>
            </a:extLst>
          </p:cNvPr>
          <p:cNvSpPr txBox="1"/>
          <p:nvPr/>
        </p:nvSpPr>
        <p:spPr>
          <a:xfrm>
            <a:off x="249626" y="1219200"/>
            <a:ext cx="8437174" cy="4770537"/>
          </a:xfrm>
          <a:prstGeom prst="rect">
            <a:avLst/>
          </a:prstGeom>
          <a:noFill/>
        </p:spPr>
        <p:txBody>
          <a:bodyPr wrap="square" rtlCol="0">
            <a:spAutoFit/>
          </a:bodyPr>
          <a:lstStyle/>
          <a:p>
            <a:r>
              <a:rPr lang="en-US" sz="2200" b="1" i="1" dirty="0">
                <a:solidFill>
                  <a:srgbClr val="1E4B87"/>
                </a:solidFill>
              </a:rPr>
              <a:t>HTTP requests don't contain information about the application you're using</a:t>
            </a:r>
          </a:p>
          <a:p>
            <a:endParaRPr lang="en-US" sz="2200" b="1" i="1" dirty="0"/>
          </a:p>
          <a:p>
            <a:endParaRPr lang="en-US" sz="2200" b="1" i="1" dirty="0"/>
          </a:p>
          <a:p>
            <a:endParaRPr lang="en-US" sz="2200" b="1" i="1" dirty="0"/>
          </a:p>
          <a:p>
            <a:endParaRPr lang="en-US" sz="2200" b="1" i="1" dirty="0"/>
          </a:p>
          <a:p>
            <a:r>
              <a:rPr lang="en-US" sz="2200" b="1" i="1" dirty="0">
                <a:solidFill>
                  <a:srgbClr val="1E4B87"/>
                </a:solidFill>
              </a:rPr>
              <a:t>What functionalities does this have implications for? </a:t>
            </a:r>
          </a:p>
          <a:p>
            <a:r>
              <a:rPr lang="en-US" sz="2200" b="1" i="1" dirty="0"/>
              <a:t>- </a:t>
            </a:r>
            <a:r>
              <a:rPr lang="en-US" sz="2200" b="1" i="1" dirty="0">
                <a:solidFill>
                  <a:srgbClr val="00B0F0"/>
                </a:solidFill>
              </a:rPr>
              <a:t>Authorization</a:t>
            </a:r>
            <a:r>
              <a:rPr lang="en-US" sz="2200" b="1" i="1" dirty="0"/>
              <a:t> (how do you remember if the current user is logged in?)</a:t>
            </a:r>
          </a:p>
          <a:p>
            <a:r>
              <a:rPr lang="en-US" sz="2200" b="1" i="1" dirty="0"/>
              <a:t>- </a:t>
            </a:r>
            <a:r>
              <a:rPr lang="en-US" sz="2200" b="1" i="1" dirty="0">
                <a:solidFill>
                  <a:srgbClr val="00B0F0"/>
                </a:solidFill>
              </a:rPr>
              <a:t>Authentication</a:t>
            </a:r>
            <a:r>
              <a:rPr lang="en-US" sz="2200" b="1" i="1" dirty="0"/>
              <a:t> (how do you know that the current user is who they say they are?)</a:t>
            </a:r>
          </a:p>
          <a:p>
            <a:r>
              <a:rPr lang="en-US" sz="2200" b="1" i="1" dirty="0"/>
              <a:t>- </a:t>
            </a:r>
            <a:r>
              <a:rPr lang="en-US" sz="2200" b="1" i="1" dirty="0">
                <a:solidFill>
                  <a:srgbClr val="00B0F0"/>
                </a:solidFill>
              </a:rPr>
              <a:t>User preferences</a:t>
            </a:r>
            <a:r>
              <a:rPr lang="en-US" sz="2200" b="1" i="1" dirty="0"/>
              <a:t> (how do you remember which time zone the user wants to use?)</a:t>
            </a:r>
          </a:p>
          <a:p>
            <a:endParaRPr lang="en-US" dirty="0"/>
          </a:p>
        </p:txBody>
      </p:sp>
    </p:spTree>
    <p:extLst>
      <p:ext uri="{BB962C8B-B14F-4D97-AF65-F5344CB8AC3E}">
        <p14:creationId xmlns:p14="http://schemas.microsoft.com/office/powerpoint/2010/main" val="12323366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54A3-CF8E-E641-ACDC-ECBCB5A94058}"/>
              </a:ext>
            </a:extLst>
          </p:cNvPr>
          <p:cNvSpPr>
            <a:spLocks noGrp="1"/>
          </p:cNvSpPr>
          <p:nvPr>
            <p:ph type="title"/>
          </p:nvPr>
        </p:nvSpPr>
        <p:spPr/>
        <p:txBody>
          <a:bodyPr/>
          <a:lstStyle/>
          <a:p>
            <a:r>
              <a:rPr lang="en-US" dirty="0"/>
              <a:t>Cookies and Sessions</a:t>
            </a:r>
          </a:p>
        </p:txBody>
      </p:sp>
      <p:sp>
        <p:nvSpPr>
          <p:cNvPr id="4" name="TextBox 3">
            <a:extLst>
              <a:ext uri="{FF2B5EF4-FFF2-40B4-BE49-F238E27FC236}">
                <a16:creationId xmlns:a16="http://schemas.microsoft.com/office/drawing/2014/main" id="{7DD8EE9A-198F-5647-B22B-7E16F2AA2CD8}"/>
              </a:ext>
            </a:extLst>
          </p:cNvPr>
          <p:cNvSpPr txBox="1"/>
          <p:nvPr/>
        </p:nvSpPr>
        <p:spPr>
          <a:xfrm>
            <a:off x="762000" y="1147993"/>
            <a:ext cx="7467600" cy="3447098"/>
          </a:xfrm>
          <a:prstGeom prst="rect">
            <a:avLst/>
          </a:prstGeom>
          <a:noFill/>
        </p:spPr>
        <p:txBody>
          <a:bodyPr wrap="square" rtlCol="0">
            <a:spAutoFit/>
          </a:bodyPr>
          <a:lstStyle/>
          <a:p>
            <a:r>
              <a:rPr lang="en-US" sz="2200" b="1" i="1" dirty="0"/>
              <a:t>Cookies</a:t>
            </a:r>
            <a:r>
              <a:rPr lang="en-US" sz="2200" b="1" i="1" dirty="0">
                <a:solidFill>
                  <a:srgbClr val="1E4B87"/>
                </a:solidFill>
              </a:rPr>
              <a:t> and </a:t>
            </a:r>
            <a:r>
              <a:rPr lang="en-US" sz="2200" b="1" i="1" dirty="0"/>
              <a:t>sessions</a:t>
            </a:r>
            <a:r>
              <a:rPr lang="en-US" sz="2200" b="1" i="1" dirty="0">
                <a:solidFill>
                  <a:srgbClr val="1E4B87"/>
                </a:solidFill>
              </a:rPr>
              <a:t> let servers "remember" information about a given user across requests.</a:t>
            </a:r>
          </a:p>
          <a:p>
            <a:endParaRPr lang="en-US" dirty="0"/>
          </a:p>
          <a:p>
            <a:endParaRPr lang="en-US" dirty="0"/>
          </a:p>
          <a:p>
            <a:endParaRPr lang="en-US" dirty="0"/>
          </a:p>
          <a:p>
            <a:endParaRPr lang="en-US" dirty="0"/>
          </a:p>
          <a:p>
            <a:r>
              <a:rPr lang="en-US" sz="2200" b="1" i="1" dirty="0">
                <a:solidFill>
                  <a:srgbClr val="00B0F0"/>
                </a:solidFill>
              </a:rPr>
              <a:t>They are ways to store </a:t>
            </a:r>
            <a:r>
              <a:rPr lang="en-US" sz="2200" b="1" i="1" dirty="0"/>
              <a:t>stateful information</a:t>
            </a:r>
            <a:r>
              <a:rPr lang="en-US" sz="2200" b="1" i="1" dirty="0">
                <a:solidFill>
                  <a:srgbClr val="00B0F0"/>
                </a:solidFill>
              </a:rPr>
              <a:t>- anything that changes over time such as login status and preferences-  needed by the application.</a:t>
            </a:r>
          </a:p>
          <a:p>
            <a:endParaRPr lang="en-US" dirty="0"/>
          </a:p>
          <a:p>
            <a:endParaRPr lang="en-US" dirty="0"/>
          </a:p>
        </p:txBody>
      </p:sp>
    </p:spTree>
    <p:extLst>
      <p:ext uri="{BB962C8B-B14F-4D97-AF65-F5344CB8AC3E}">
        <p14:creationId xmlns:p14="http://schemas.microsoft.com/office/powerpoint/2010/main" val="2102853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 name="TextBox 1">
            <a:extLst>
              <a:ext uri="{FF2B5EF4-FFF2-40B4-BE49-F238E27FC236}">
                <a16:creationId xmlns:a16="http://schemas.microsoft.com/office/drawing/2014/main" id="{0F928E86-365C-4CF4-B700-AFE986FFA534}"/>
              </a:ext>
            </a:extLst>
          </p:cNvPr>
          <p:cNvSpPr txBox="1"/>
          <p:nvPr/>
        </p:nvSpPr>
        <p:spPr>
          <a:xfrm>
            <a:off x="114300" y="448574"/>
            <a:ext cx="9029700" cy="3970318"/>
          </a:xfrm>
          <a:prstGeom prst="rect">
            <a:avLst/>
          </a:prstGeom>
          <a:noFill/>
        </p:spPr>
        <p:txBody>
          <a:bodyPr wrap="square" rtlCol="0">
            <a:spAutoFit/>
          </a:bodyPr>
          <a:lstStyle/>
          <a:p>
            <a:endParaRPr lang="en-US" sz="3600" b="1" dirty="0">
              <a:solidFill>
                <a:schemeClr val="bg2"/>
              </a:solidFill>
              <a:latin typeface="Helvetica" panose="020B0604020202020204" pitchFamily="34" charset="0"/>
              <a:cs typeface="Helvetica" panose="020B0604020202020204" pitchFamily="34" charset="0"/>
            </a:endParaRPr>
          </a:p>
          <a:p>
            <a:r>
              <a:rPr lang="en-US" sz="3600" b="1" dirty="0">
                <a:solidFill>
                  <a:schemeClr val="bg2"/>
                </a:solidFill>
                <a:latin typeface="Helvetica" panose="020B0604020202020204" pitchFamily="34" charset="0"/>
                <a:cs typeface="Helvetica" panose="020B0604020202020204" pitchFamily="34" charset="0"/>
              </a:rPr>
              <a:t>The client sends a request to a server</a:t>
            </a:r>
          </a:p>
          <a:p>
            <a:pPr algn="ctr"/>
            <a:endParaRPr lang="en-US" sz="3600" b="1" dirty="0">
              <a:solidFill>
                <a:schemeClr val="bg2"/>
              </a:solidFill>
              <a:latin typeface="Helvetica" panose="020B0604020202020204" pitchFamily="34" charset="0"/>
              <a:cs typeface="Helvetica" panose="020B0604020202020204" pitchFamily="34" charset="0"/>
            </a:endParaRPr>
          </a:p>
          <a:p>
            <a:r>
              <a:rPr lang="en-US" sz="3600" b="1" dirty="0">
                <a:solidFill>
                  <a:schemeClr val="bg2"/>
                </a:solidFill>
                <a:latin typeface="Helvetica" panose="020B0604020202020204" pitchFamily="34" charset="0"/>
                <a:cs typeface="Helvetica" panose="020B0604020202020204" pitchFamily="34" charset="0"/>
              </a:rPr>
              <a:t>The server responds with the requested data, and a </a:t>
            </a:r>
            <a:r>
              <a:rPr lang="en-US" sz="3600" b="1" dirty="0">
                <a:solidFill>
                  <a:srgbClr val="1E4B87"/>
                </a:solidFill>
                <a:latin typeface="Helvetica" panose="020B0604020202020204" pitchFamily="34" charset="0"/>
                <a:cs typeface="Helvetica" panose="020B0604020202020204" pitchFamily="34" charset="0"/>
              </a:rPr>
              <a:t>cookies</a:t>
            </a:r>
          </a:p>
          <a:p>
            <a:endParaRPr lang="en-US" sz="3600" b="1" dirty="0">
              <a:solidFill>
                <a:srgbClr val="1E4B87"/>
              </a:solidFill>
              <a:latin typeface="Helvetica" panose="020B0604020202020204" pitchFamily="34" charset="0"/>
              <a:cs typeface="Helvetica" panose="020B0604020202020204" pitchFamily="34" charset="0"/>
            </a:endParaRPr>
          </a:p>
          <a:p>
            <a:endParaRPr lang="en-US" sz="3600" b="1" dirty="0">
              <a:solidFill>
                <a:schemeClr val="bg2"/>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25047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1177141"/>
            <a:ext cx="8686800" cy="2308324"/>
          </a:xfrm>
          <a:prstGeom prst="rect">
            <a:avLst/>
          </a:prstGeom>
          <a:noFill/>
        </p:spPr>
        <p:txBody>
          <a:bodyPr wrap="square" rtlCol="0">
            <a:spAutoFit/>
          </a:bodyPr>
          <a:lstStyle/>
          <a:p>
            <a:r>
              <a:rPr lang="en-US" sz="3600" b="1" dirty="0">
                <a:solidFill>
                  <a:schemeClr val="bg2"/>
                </a:solidFill>
              </a:rPr>
              <a:t>The browser may store the cookie and </a:t>
            </a:r>
            <a:r>
              <a:rPr lang="en-US" sz="3600" b="1" dirty="0">
                <a:solidFill>
                  <a:srgbClr val="00B0F0"/>
                </a:solidFill>
              </a:rPr>
              <a:t>send it with later requests to the same server.</a:t>
            </a:r>
          </a:p>
          <a:p>
            <a:endParaRPr lang="en-US" sz="3600" b="1" dirty="0">
              <a:solidFill>
                <a:srgbClr val="00B0F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733579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1659285"/>
            <a:ext cx="8686800" cy="3539430"/>
          </a:xfrm>
          <a:prstGeom prst="rect">
            <a:avLst/>
          </a:prstGeom>
          <a:noFill/>
        </p:spPr>
        <p:txBody>
          <a:bodyPr wrap="square" rtlCol="0">
            <a:spAutoFit/>
          </a:bodyPr>
          <a:lstStyle/>
          <a:p>
            <a:r>
              <a:rPr lang="en-US" sz="4200" b="1" dirty="0">
                <a:solidFill>
                  <a:srgbClr val="00B0F0"/>
                </a:solidFill>
                <a:latin typeface="Arial Black" panose="020B0A04020102020204" pitchFamily="34" charset="0"/>
                <a:cs typeface="Courier New" panose="02070309020205020404" pitchFamily="49" charset="0"/>
              </a:rPr>
              <a:t>Server Sends</a:t>
            </a:r>
            <a:endParaRPr lang="en-US" sz="4200" dirty="0">
              <a:solidFill>
                <a:srgbClr val="00B0F0"/>
              </a:solidFill>
              <a:latin typeface="Arial Black" panose="020B0A04020102020204" pitchFamily="34" charset="0"/>
              <a:cs typeface="Courier New" panose="02070309020205020404" pitchFamily="49" charset="0"/>
            </a:endParaRPr>
          </a:p>
          <a:p>
            <a:r>
              <a:rPr lang="en-US" sz="2800" b="1" dirty="0">
                <a:solidFill>
                  <a:schemeClr val="bg2"/>
                </a:solidFill>
                <a:latin typeface="Courier New" panose="02070309020205020404" pitchFamily="49" charset="0"/>
                <a:cs typeface="Courier New" panose="02070309020205020404" pitchFamily="49" charset="0"/>
              </a:rPr>
              <a:t>Set-Cookie: PHPSESSID=100</a:t>
            </a:r>
          </a:p>
          <a:p>
            <a:r>
              <a:rPr lang="en-US" sz="2800" b="1" dirty="0">
                <a:solidFill>
                  <a:schemeClr val="bg2"/>
                </a:solidFill>
                <a:latin typeface="Courier New" panose="02070309020205020404" pitchFamily="49" charset="0"/>
                <a:cs typeface="Courier New" panose="02070309020205020404" pitchFamily="49" charset="0"/>
              </a:rPr>
              <a:t>Set-Cookie: security=high</a:t>
            </a:r>
          </a:p>
          <a:p>
            <a:endParaRPr lang="en-US" sz="2800" b="1" dirty="0">
              <a:solidFill>
                <a:schemeClr val="bg2"/>
              </a:solidFill>
              <a:latin typeface="Courier New" panose="02070309020205020404" pitchFamily="49" charset="0"/>
              <a:cs typeface="Courier New" panose="02070309020205020404" pitchFamily="49" charset="0"/>
            </a:endParaRPr>
          </a:p>
          <a:p>
            <a:r>
              <a:rPr lang="en-US" sz="4200" b="1" dirty="0">
                <a:solidFill>
                  <a:srgbClr val="00B0F0"/>
                </a:solidFill>
                <a:latin typeface="Arial Black" panose="020B0A04020102020204" pitchFamily="34" charset="0"/>
                <a:cs typeface="Courier New" panose="02070309020205020404" pitchFamily="49" charset="0"/>
              </a:rPr>
              <a:t>Browser Stores</a:t>
            </a:r>
          </a:p>
          <a:p>
            <a:r>
              <a:rPr lang="en-US" sz="2800" b="1" dirty="0">
                <a:solidFill>
                  <a:schemeClr val="bg2"/>
                </a:solidFill>
                <a:latin typeface="Courier New" panose="02070309020205020404" pitchFamily="49" charset="0"/>
                <a:cs typeface="Courier New" panose="02070309020205020404" pitchFamily="49" charset="0"/>
              </a:rPr>
              <a:t>“PHPSESSID=100;security=high”</a:t>
            </a:r>
          </a:p>
          <a:p>
            <a:endParaRPr lang="en-US" sz="2800" b="1" dirty="0">
              <a:solidFill>
                <a:schemeClr val="bg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7283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828836"/>
            <a:ext cx="8686800" cy="1200329"/>
          </a:xfrm>
          <a:prstGeom prst="rect">
            <a:avLst/>
          </a:prstGeom>
          <a:noFill/>
        </p:spPr>
        <p:txBody>
          <a:bodyPr wrap="square" rtlCol="0">
            <a:spAutoFit/>
          </a:bodyPr>
          <a:lstStyle/>
          <a:p>
            <a:pPr algn="ctr"/>
            <a:r>
              <a:rPr lang="en-US" sz="3600" b="1" dirty="0">
                <a:solidFill>
                  <a:schemeClr val="bg2"/>
                </a:solidFill>
              </a:rPr>
              <a:t>It’s usually used to tell if two requests came from the </a:t>
            </a:r>
            <a:r>
              <a:rPr lang="en-US" sz="3600" b="1" dirty="0">
                <a:solidFill>
                  <a:srgbClr val="00B0F0"/>
                </a:solidFill>
              </a:rPr>
              <a:t>same browser </a:t>
            </a:r>
            <a:r>
              <a:rPr lang="en-US" sz="3600" b="1" dirty="0">
                <a:solidFill>
                  <a:schemeClr val="bg2"/>
                </a:solidFill>
              </a:rPr>
              <a:t>.</a:t>
            </a:r>
            <a:endParaRPr lang="en-US" sz="3600" b="1" dirty="0">
              <a:solidFill>
                <a:schemeClr val="bg2"/>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87092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5160F-278D-4C52-B08B-0DBFBD078C04}"/>
              </a:ext>
            </a:extLst>
          </p:cNvPr>
          <p:cNvSpPr/>
          <p:nvPr/>
        </p:nvSpPr>
        <p:spPr>
          <a:xfrm>
            <a:off x="-76200" y="-76200"/>
            <a:ext cx="9296400" cy="6477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373A733-1F34-437D-8D46-BFA2987C41FD}"/>
              </a:ext>
            </a:extLst>
          </p:cNvPr>
          <p:cNvSpPr txBox="1"/>
          <p:nvPr/>
        </p:nvSpPr>
        <p:spPr>
          <a:xfrm>
            <a:off x="76200" y="268069"/>
            <a:ext cx="6610849" cy="646331"/>
          </a:xfrm>
          <a:prstGeom prst="rect">
            <a:avLst/>
          </a:prstGeom>
          <a:noFill/>
        </p:spPr>
        <p:txBody>
          <a:bodyPr wrap="none" rtlCol="0">
            <a:spAutoFit/>
          </a:bodyPr>
          <a:lstStyle/>
          <a:p>
            <a:r>
              <a:rPr lang="en-US" sz="3600" b="1" dirty="0">
                <a:solidFill>
                  <a:srgbClr val="00B0F0"/>
                </a:solidFill>
                <a:latin typeface="Arial Black" panose="020B0A04020102020204" pitchFamily="34" charset="0"/>
                <a:cs typeface="Helvetica" panose="020B0604020202020204" pitchFamily="34" charset="0"/>
              </a:rPr>
              <a:t>GET Request with Cookie</a:t>
            </a:r>
          </a:p>
        </p:txBody>
      </p:sp>
      <p:grpSp>
        <p:nvGrpSpPr>
          <p:cNvPr id="12" name="Group 11">
            <a:extLst>
              <a:ext uri="{FF2B5EF4-FFF2-40B4-BE49-F238E27FC236}">
                <a16:creationId xmlns:a16="http://schemas.microsoft.com/office/drawing/2014/main" id="{091F7199-BD93-42AE-ACCE-ED691D8D1B70}"/>
              </a:ext>
            </a:extLst>
          </p:cNvPr>
          <p:cNvGrpSpPr/>
          <p:nvPr/>
        </p:nvGrpSpPr>
        <p:grpSpPr>
          <a:xfrm>
            <a:off x="-381001" y="1527037"/>
            <a:ext cx="9525001" cy="4173258"/>
            <a:chOff x="-381001" y="1263984"/>
            <a:chExt cx="9525001" cy="4173258"/>
          </a:xfrm>
        </p:grpSpPr>
        <p:sp>
          <p:nvSpPr>
            <p:cNvPr id="4" name="TextBox 3">
              <a:extLst>
                <a:ext uri="{FF2B5EF4-FFF2-40B4-BE49-F238E27FC236}">
                  <a16:creationId xmlns:a16="http://schemas.microsoft.com/office/drawing/2014/main" id="{BC808FF9-7529-4FD3-9E22-2C98B1ED386D}"/>
                </a:ext>
              </a:extLst>
            </p:cNvPr>
            <p:cNvSpPr txBox="1"/>
            <p:nvPr/>
          </p:nvSpPr>
          <p:spPr>
            <a:xfrm>
              <a:off x="-381001" y="1282258"/>
              <a:ext cx="7315200" cy="4154984"/>
            </a:xfrm>
            <a:prstGeom prst="rect">
              <a:avLst/>
            </a:prstGeom>
            <a:noFill/>
            <a:ln w="6350">
              <a:noFill/>
              <a:prstDash val="dash"/>
            </a:ln>
          </p:spPr>
          <p:txBody>
            <a:bodyPr wrap="square" rtlCol="0">
              <a:spAutoFit/>
            </a:bodyPr>
            <a:lstStyle/>
            <a:p>
              <a:pPr lvl="1"/>
              <a:r>
                <a:rPr lang="en-US" sz="2400" dirty="0">
                  <a:solidFill>
                    <a:schemeClr val="bg2"/>
                  </a:solidFill>
                  <a:latin typeface="Courier New" panose="02070309020205020404" pitchFamily="49" charset="0"/>
                  <a:cs typeface="Courier New" panose="02070309020205020404" pitchFamily="49" charset="0"/>
                </a:rPr>
                <a:t>GET /hackable/fake.js HTTP/1.1</a:t>
              </a:r>
            </a:p>
            <a:p>
              <a:pPr lvl="1"/>
              <a:r>
                <a:rPr lang="en-US" sz="2400" dirty="0">
                  <a:solidFill>
                    <a:schemeClr val="bg2"/>
                  </a:solidFill>
                  <a:latin typeface="Courier New" panose="02070309020205020404" pitchFamily="49" charset="0"/>
                  <a:cs typeface="Courier New" panose="02070309020205020404" pitchFamily="49" charset="0"/>
                </a:rPr>
                <a:t>Host: </a:t>
              </a:r>
              <a:r>
                <a:rPr lang="en-US" sz="2400" dirty="0">
                  <a:solidFill>
                    <a:schemeClr val="bg2"/>
                  </a:solidFill>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www.dvwa.com</a:t>
              </a:r>
              <a:endParaRPr lang="en-US" sz="2400" dirty="0">
                <a:solidFill>
                  <a:schemeClr val="bg2"/>
                </a:solidFill>
                <a:latin typeface="Courier New" panose="02070309020205020404" pitchFamily="49" charset="0"/>
                <a:cs typeface="Courier New" panose="02070309020205020404" pitchFamily="49" charset="0"/>
              </a:endParaRPr>
            </a:p>
            <a:p>
              <a:pPr lvl="1"/>
              <a:r>
                <a:rPr lang="en-US" sz="2400" dirty="0">
                  <a:solidFill>
                    <a:schemeClr val="bg2"/>
                  </a:solidFill>
                  <a:latin typeface="Courier New" panose="02070309020205020404" pitchFamily="49" charset="0"/>
                  <a:cs typeface="Courier New" panose="02070309020205020404" pitchFamily="49" charset="0"/>
                </a:rPr>
                <a:t>Connection: keep-alive</a:t>
              </a:r>
            </a:p>
            <a:p>
              <a:pPr lvl="1"/>
              <a:r>
                <a:rPr lang="en-US" sz="2400" b="1" dirty="0">
                  <a:solidFill>
                    <a:schemeClr val="bg2"/>
                  </a:solidFill>
                  <a:latin typeface="Courier New" panose="02070309020205020404" pitchFamily="49" charset="0"/>
                  <a:cs typeface="Courier New" panose="02070309020205020404" pitchFamily="49" charset="0"/>
                </a:rPr>
                <a:t>Cookie: PHPSESSID=100; security=high</a:t>
              </a:r>
            </a:p>
            <a:p>
              <a:pPr lvl="1"/>
              <a:r>
                <a:rPr lang="en-US" sz="2400" dirty="0">
                  <a:solidFill>
                    <a:schemeClr val="bg2"/>
                  </a:solidFill>
                  <a:latin typeface="Courier New" panose="02070309020205020404" pitchFamily="49" charset="0"/>
                  <a:cs typeface="Courier New" panose="02070309020205020404" pitchFamily="49" charset="0"/>
                </a:rPr>
                <a:t>Upgrade-Insecure-Requests: 1</a:t>
              </a:r>
            </a:p>
            <a:p>
              <a:pPr lvl="1"/>
              <a:r>
                <a:rPr lang="en-US" sz="2400" dirty="0">
                  <a:solidFill>
                    <a:schemeClr val="bg2"/>
                  </a:solidFill>
                  <a:latin typeface="Courier New" panose="02070309020205020404" pitchFamily="49" charset="0"/>
                  <a:cs typeface="Courier New" panose="02070309020205020404" pitchFamily="49" charset="0"/>
                </a:rPr>
                <a:t>Accept: text/</a:t>
              </a:r>
              <a:r>
                <a:rPr lang="en-US" sz="2400" dirty="0" err="1">
                  <a:solidFill>
                    <a:schemeClr val="bg2"/>
                  </a:solidFill>
                  <a:latin typeface="Courier New" panose="02070309020205020404" pitchFamily="49" charset="0"/>
                  <a:cs typeface="Courier New" panose="02070309020205020404" pitchFamily="49" charset="0"/>
                </a:rPr>
                <a:t>js</a:t>
              </a:r>
              <a:r>
                <a:rPr lang="en-US" sz="2400" dirty="0">
                  <a:solidFill>
                    <a:schemeClr val="bg2"/>
                  </a:solidFill>
                  <a:latin typeface="Courier New" panose="02070309020205020404" pitchFamily="49" charset="0"/>
                  <a:cs typeface="Courier New" panose="02070309020205020404" pitchFamily="49" charset="0"/>
                </a:rPr>
                <a:t>, text/html, */*</a:t>
              </a:r>
            </a:p>
            <a:p>
              <a:pPr lvl="1"/>
              <a:r>
                <a:rPr lang="en-US" sz="2400" dirty="0">
                  <a:solidFill>
                    <a:schemeClr val="bg2"/>
                  </a:solidFill>
                  <a:latin typeface="Courier New" panose="02070309020205020404" pitchFamily="49" charset="0"/>
                  <a:cs typeface="Courier New" panose="02070309020205020404" pitchFamily="49" charset="0"/>
                </a:rPr>
                <a:t>Accept-Language: </a:t>
              </a:r>
              <a:r>
                <a:rPr lang="en-US" sz="2400" dirty="0" err="1">
                  <a:solidFill>
                    <a:schemeClr val="bg2"/>
                  </a:solidFill>
                  <a:latin typeface="Courier New" panose="02070309020205020404" pitchFamily="49" charset="0"/>
                  <a:cs typeface="Courier New" panose="02070309020205020404" pitchFamily="49" charset="0"/>
                </a:rPr>
                <a:t>en</a:t>
              </a:r>
              <a:r>
                <a:rPr lang="en-US" sz="2400" dirty="0">
                  <a:solidFill>
                    <a:schemeClr val="bg2"/>
                  </a:solidFill>
                  <a:latin typeface="Courier New" panose="02070309020205020404" pitchFamily="49" charset="0"/>
                  <a:cs typeface="Courier New" panose="02070309020205020404" pitchFamily="49" charset="0"/>
                </a:rPr>
                <a:t>-us</a:t>
              </a:r>
            </a:p>
            <a:p>
              <a:pPr lvl="1"/>
              <a:r>
                <a:rPr lang="en-US" sz="2400" dirty="0">
                  <a:solidFill>
                    <a:schemeClr val="bg2"/>
                  </a:solidFill>
                  <a:latin typeface="Courier New" panose="02070309020205020404" pitchFamily="49" charset="0"/>
                  <a:cs typeface="Courier New" panose="02070309020205020404" pitchFamily="49" charset="0"/>
                </a:rPr>
                <a:t>Accept-Encoding: </a:t>
              </a:r>
              <a:r>
                <a:rPr lang="en-US" sz="2400" dirty="0" err="1">
                  <a:solidFill>
                    <a:schemeClr val="bg2"/>
                  </a:solidFill>
                  <a:latin typeface="Courier New" panose="02070309020205020404" pitchFamily="49" charset="0"/>
                  <a:cs typeface="Courier New" panose="02070309020205020404" pitchFamily="49" charset="0"/>
                </a:rPr>
                <a:t>gzip</a:t>
              </a:r>
              <a:r>
                <a:rPr lang="en-US" sz="2400" dirty="0">
                  <a:solidFill>
                    <a:schemeClr val="bg2"/>
                  </a:solidFill>
                  <a:latin typeface="Courier New" panose="02070309020205020404" pitchFamily="49" charset="0"/>
                  <a:cs typeface="Courier New" panose="02070309020205020404" pitchFamily="49" charset="0"/>
                </a:rPr>
                <a:t>, deflate</a:t>
              </a:r>
            </a:p>
            <a:p>
              <a:pPr lvl="1"/>
              <a:r>
                <a:rPr lang="en-US" sz="2400" dirty="0">
                  <a:solidFill>
                    <a:schemeClr val="bg2"/>
                  </a:solidFill>
                  <a:latin typeface="Courier New" panose="02070309020205020404" pitchFamily="49" charset="0"/>
                  <a:cs typeface="Courier New" panose="02070309020205020404" pitchFamily="49" charset="0"/>
                </a:rPr>
                <a:t>User-Agent: Mozilla/4.0</a:t>
              </a:r>
            </a:p>
            <a:p>
              <a:pPr lvl="1"/>
              <a:endParaRPr lang="en-US" sz="2400" dirty="0">
                <a:solidFill>
                  <a:schemeClr val="bg2"/>
                </a:solidFill>
                <a:latin typeface="Courier New" panose="02070309020205020404" pitchFamily="49" charset="0"/>
                <a:cs typeface="Courier New" panose="02070309020205020404" pitchFamily="49" charset="0"/>
              </a:endParaRPr>
            </a:p>
            <a:p>
              <a:pPr lvl="1"/>
              <a:endParaRPr lang="en-US" sz="2400" dirty="0">
                <a:solidFill>
                  <a:schemeClr val="bg2"/>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732A7D-EE59-4C3E-86B5-573F1E14E03F}"/>
                </a:ext>
              </a:extLst>
            </p:cNvPr>
            <p:cNvSpPr txBox="1"/>
            <p:nvPr/>
          </p:nvSpPr>
          <p:spPr>
            <a:xfrm>
              <a:off x="6911396" y="2755419"/>
              <a:ext cx="2080204" cy="461665"/>
            </a:xfrm>
            <a:prstGeom prst="rect">
              <a:avLst/>
            </a:prstGeom>
            <a:noFill/>
          </p:spPr>
          <p:txBody>
            <a:bodyPr wrap="square" rtlCol="0">
              <a:spAutoFit/>
            </a:bodyPr>
            <a:lstStyle/>
            <a:p>
              <a:r>
                <a:rPr lang="en-US" sz="2400" dirty="0">
                  <a:solidFill>
                    <a:schemeClr val="bg2"/>
                  </a:solidFill>
                  <a:latin typeface="Helvetica" panose="020B0604020202020204" pitchFamily="34" charset="0"/>
                  <a:cs typeface="Helvetica" panose="020B0604020202020204" pitchFamily="34" charset="0"/>
                </a:rPr>
                <a:t>  </a:t>
              </a:r>
              <a:r>
                <a:rPr lang="en-US" sz="2400" dirty="0">
                  <a:solidFill>
                    <a:schemeClr val="bg2"/>
                  </a:solidFill>
                  <a:latin typeface="Arial Black" panose="020B0A04020102020204" pitchFamily="34" charset="0"/>
                  <a:cs typeface="Helvetica" panose="020B0604020202020204" pitchFamily="34" charset="0"/>
                </a:rPr>
                <a:t>HEADERS</a:t>
              </a:r>
            </a:p>
          </p:txBody>
        </p:sp>
        <p:sp>
          <p:nvSpPr>
            <p:cNvPr id="6" name="Right Brace 5">
              <a:extLst>
                <a:ext uri="{FF2B5EF4-FFF2-40B4-BE49-F238E27FC236}">
                  <a16:creationId xmlns:a16="http://schemas.microsoft.com/office/drawing/2014/main" id="{FFC30F05-B047-4895-B71F-D62B0B7EBB8A}"/>
                </a:ext>
              </a:extLst>
            </p:cNvPr>
            <p:cNvSpPr/>
            <p:nvPr/>
          </p:nvSpPr>
          <p:spPr>
            <a:xfrm>
              <a:off x="6654779" y="1752600"/>
              <a:ext cx="431821" cy="2467304"/>
            </a:xfrm>
            <a:prstGeom prst="righ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9108008-6E56-4E61-9A6E-467F12DD9B79}"/>
                </a:ext>
              </a:extLst>
            </p:cNvPr>
            <p:cNvSpPr txBox="1"/>
            <p:nvPr/>
          </p:nvSpPr>
          <p:spPr>
            <a:xfrm>
              <a:off x="6408956" y="1263984"/>
              <a:ext cx="2735044" cy="461665"/>
            </a:xfrm>
            <a:prstGeom prst="rect">
              <a:avLst/>
            </a:prstGeom>
            <a:noFill/>
          </p:spPr>
          <p:txBody>
            <a:bodyPr wrap="none" rtlCol="0">
              <a:spAutoFit/>
            </a:bodyPr>
            <a:lstStyle/>
            <a:p>
              <a:r>
                <a:rPr lang="en-US" sz="2400" dirty="0">
                  <a:solidFill>
                    <a:schemeClr val="bg2"/>
                  </a:solidFill>
                  <a:latin typeface="Arial Black" panose="020B0A04020102020204" pitchFamily="34" charset="0"/>
                </a:rPr>
                <a:t>REQUEST LINE</a:t>
              </a:r>
            </a:p>
          </p:txBody>
        </p:sp>
        <p:sp>
          <p:nvSpPr>
            <p:cNvPr id="11" name="TextBox 10">
              <a:extLst>
                <a:ext uri="{FF2B5EF4-FFF2-40B4-BE49-F238E27FC236}">
                  <a16:creationId xmlns:a16="http://schemas.microsoft.com/office/drawing/2014/main" id="{CD3917EF-B022-4E71-B569-31425085E190}"/>
                </a:ext>
              </a:extLst>
            </p:cNvPr>
            <p:cNvSpPr txBox="1"/>
            <p:nvPr/>
          </p:nvSpPr>
          <p:spPr>
            <a:xfrm>
              <a:off x="6417694" y="4355619"/>
              <a:ext cx="2471872" cy="461665"/>
            </a:xfrm>
            <a:prstGeom prst="rect">
              <a:avLst/>
            </a:prstGeom>
            <a:noFill/>
          </p:spPr>
          <p:txBody>
            <a:bodyPr wrap="square" rtlCol="0">
              <a:spAutoFit/>
            </a:bodyPr>
            <a:lstStyle/>
            <a:p>
              <a:pPr algn="just"/>
              <a:r>
                <a:rPr lang="en-US" sz="2400" dirty="0">
                  <a:solidFill>
                    <a:schemeClr val="bg2"/>
                  </a:solidFill>
                  <a:latin typeface="Arial Black" panose="020B0A04020102020204" pitchFamily="34" charset="0"/>
                  <a:cs typeface="Helvetica" panose="020B0604020202020204" pitchFamily="34" charset="0"/>
                </a:rPr>
                <a:t>WHITESPACE</a:t>
              </a:r>
            </a:p>
          </p:txBody>
        </p:sp>
      </p:grpSp>
      <p:cxnSp>
        <p:nvCxnSpPr>
          <p:cNvPr id="16" name="Straight Connector 15">
            <a:extLst>
              <a:ext uri="{FF2B5EF4-FFF2-40B4-BE49-F238E27FC236}">
                <a16:creationId xmlns:a16="http://schemas.microsoft.com/office/drawing/2014/main" id="{541B68B9-42BC-48FE-AF20-9289EB388784}"/>
              </a:ext>
            </a:extLst>
          </p:cNvPr>
          <p:cNvCxnSpPr>
            <a:cxnSpLocks/>
          </p:cNvCxnSpPr>
          <p:nvPr/>
        </p:nvCxnSpPr>
        <p:spPr>
          <a:xfrm>
            <a:off x="152400" y="914400"/>
            <a:ext cx="731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45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08B3-9FDC-4843-B4B2-5CE6FB173366}"/>
              </a:ext>
            </a:extLst>
          </p:cNvPr>
          <p:cNvSpPr>
            <a:spLocks noGrp="1"/>
          </p:cNvSpPr>
          <p:nvPr>
            <p:ph type="title"/>
          </p:nvPr>
        </p:nvSpPr>
        <p:spPr>
          <a:xfrm>
            <a:off x="304800" y="0"/>
            <a:ext cx="6934200" cy="653854"/>
          </a:xfrm>
        </p:spPr>
        <p:txBody>
          <a:bodyPr>
            <a:normAutofit fontScale="90000"/>
          </a:bodyPr>
          <a:lstStyle/>
          <a:p>
            <a:r>
              <a:rPr lang="en-US" dirty="0"/>
              <a:t>By the end of this lesson, you should be able to: </a:t>
            </a:r>
          </a:p>
        </p:txBody>
      </p:sp>
      <p:sp>
        <p:nvSpPr>
          <p:cNvPr id="3" name="TextBox 2">
            <a:extLst>
              <a:ext uri="{FF2B5EF4-FFF2-40B4-BE49-F238E27FC236}">
                <a16:creationId xmlns:a16="http://schemas.microsoft.com/office/drawing/2014/main" id="{ED6C3E01-D402-1D40-ABA4-C647DC9F0592}"/>
              </a:ext>
            </a:extLst>
          </p:cNvPr>
          <p:cNvSpPr txBox="1"/>
          <p:nvPr/>
        </p:nvSpPr>
        <p:spPr>
          <a:xfrm>
            <a:off x="457200" y="914400"/>
            <a:ext cx="7709140" cy="5170646"/>
          </a:xfrm>
          <a:prstGeom prst="rect">
            <a:avLst/>
          </a:prstGeom>
          <a:noFill/>
        </p:spPr>
        <p:txBody>
          <a:bodyPr wrap="square" rtlCol="0">
            <a:spAutoFit/>
          </a:bodyPr>
          <a:lstStyle/>
          <a:p>
            <a:pPr marL="285750" indent="-285750">
              <a:buFont typeface="Wingdings" pitchFamily="2" charset="2"/>
              <a:buChar char="q"/>
            </a:pPr>
            <a:r>
              <a:rPr lang="en-US" sz="2200" dirty="0"/>
              <a:t>Define caching as a process in which browsers and/or servers save responses to previous requests for later reuse</a:t>
            </a:r>
          </a:p>
          <a:p>
            <a:pPr marL="285750" indent="-285750">
              <a:buFont typeface="Wingdings" pitchFamily="2" charset="2"/>
              <a:buChar char="q"/>
            </a:pPr>
            <a:r>
              <a:rPr lang="en-US" sz="2200" dirty="0"/>
              <a:t>Distinguish between private and public caches</a:t>
            </a:r>
          </a:p>
          <a:p>
            <a:pPr marL="285750" indent="-285750">
              <a:buFont typeface="Wingdings" pitchFamily="2" charset="2"/>
              <a:buChar char="q"/>
            </a:pPr>
            <a:r>
              <a:rPr lang="en-US" sz="2200" dirty="0"/>
              <a:t>Explain the process behind web cache poisoning</a:t>
            </a:r>
          </a:p>
          <a:p>
            <a:pPr marL="285750" indent="-285750">
              <a:buFont typeface="Wingdings" pitchFamily="2" charset="2"/>
              <a:buChar char="q"/>
            </a:pPr>
            <a:r>
              <a:rPr lang="en-US" sz="2200" dirty="0"/>
              <a:t>Explain how cookies and sessions provide ways for servers to remember specific information about the client </a:t>
            </a:r>
          </a:p>
          <a:p>
            <a:pPr marL="285750" indent="-285750">
              <a:buFont typeface="Wingdings" pitchFamily="2" charset="2"/>
              <a:buChar char="q"/>
            </a:pPr>
            <a:r>
              <a:rPr lang="en-US" sz="2200" dirty="0"/>
              <a:t>Describe two common session attacks: impersonation and forgery</a:t>
            </a:r>
          </a:p>
          <a:p>
            <a:pPr marL="285750" indent="-285750">
              <a:buFont typeface="Wingdings" pitchFamily="2" charset="2"/>
              <a:buChar char="q"/>
            </a:pPr>
            <a:r>
              <a:rPr lang="en-US" sz="2200" dirty="0"/>
              <a:t>Distinguish between client-side and server-side validation </a:t>
            </a:r>
          </a:p>
          <a:p>
            <a:pPr marL="285750" indent="-285750">
              <a:buFont typeface="Wingdings" pitchFamily="2" charset="2"/>
              <a:buChar char="q"/>
            </a:pPr>
            <a:r>
              <a:rPr lang="en-US" sz="2200" dirty="0"/>
              <a:t>Explain how session hijacking is an  impersonation attack on session server sessions</a:t>
            </a:r>
          </a:p>
          <a:p>
            <a:pPr marL="285750" indent="-285750">
              <a:buFont typeface="Wingdings" pitchFamily="2" charset="2"/>
              <a:buChar char="q"/>
            </a:pPr>
            <a:r>
              <a:rPr lang="en-US" sz="2200" dirty="0"/>
              <a:t>Discuss why servers often store sensitive, large, and/or longer-term data in sessions instead of cookies.</a:t>
            </a:r>
          </a:p>
          <a:p>
            <a:pPr marL="285750" indent="-285750">
              <a:buFont typeface="Wingdings" pitchFamily="2" charset="2"/>
              <a:buChar char="q"/>
            </a:pPr>
            <a:r>
              <a:rPr lang="en-US" sz="2200" dirty="0"/>
              <a:t>Inspect weak session IDs generated by a live web app</a:t>
            </a:r>
            <a:endParaRPr lang="en-US" dirty="0"/>
          </a:p>
        </p:txBody>
      </p:sp>
    </p:spTree>
    <p:extLst>
      <p:ext uri="{BB962C8B-B14F-4D97-AF65-F5344CB8AC3E}">
        <p14:creationId xmlns:p14="http://schemas.microsoft.com/office/powerpoint/2010/main" val="2219790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0ABA-D84D-E844-A892-3A48FEEBEB98}"/>
              </a:ext>
            </a:extLst>
          </p:cNvPr>
          <p:cNvSpPr>
            <a:spLocks noGrp="1"/>
          </p:cNvSpPr>
          <p:nvPr>
            <p:ph type="title"/>
          </p:nvPr>
        </p:nvSpPr>
        <p:spPr/>
        <p:txBody>
          <a:bodyPr/>
          <a:lstStyle/>
          <a:p>
            <a:r>
              <a:rPr lang="en-US" dirty="0"/>
              <a:t>Cookies for Authentication Example </a:t>
            </a:r>
          </a:p>
        </p:txBody>
      </p:sp>
      <p:sp>
        <p:nvSpPr>
          <p:cNvPr id="3" name="Rectangle 2">
            <a:extLst>
              <a:ext uri="{FF2B5EF4-FFF2-40B4-BE49-F238E27FC236}">
                <a16:creationId xmlns:a16="http://schemas.microsoft.com/office/drawing/2014/main" id="{EC5FA45C-4920-4344-A199-AB2C0EAE5584}"/>
              </a:ext>
            </a:extLst>
          </p:cNvPr>
          <p:cNvSpPr/>
          <p:nvPr/>
        </p:nvSpPr>
        <p:spPr>
          <a:xfrm>
            <a:off x="228600" y="653854"/>
            <a:ext cx="8686800" cy="5847755"/>
          </a:xfrm>
          <a:prstGeom prst="rect">
            <a:avLst/>
          </a:prstGeom>
        </p:spPr>
        <p:txBody>
          <a:bodyPr wrap="square">
            <a:spAutoFit/>
          </a:bodyPr>
          <a:lstStyle/>
          <a:p>
            <a:r>
              <a:rPr lang="en-US" sz="2200" b="1" i="1" dirty="0">
                <a:solidFill>
                  <a:srgbClr val="1E4B87"/>
                </a:solidFill>
              </a:rPr>
              <a:t>The user logs in via an HTTP POST request to, e.g., 	`</a:t>
            </a:r>
            <a:r>
              <a:rPr lang="en-US" sz="2200" b="1" i="1" dirty="0">
                <a:solidFill>
                  <a:srgbClr val="00B0F0"/>
                </a:solidFill>
              </a:rPr>
              <a:t>https://</a:t>
            </a:r>
            <a:r>
              <a:rPr lang="en-US" sz="2200" b="1" i="1" dirty="0" err="1">
                <a:solidFill>
                  <a:srgbClr val="00B0F0"/>
                </a:solidFill>
              </a:rPr>
              <a:t>private.site</a:t>
            </a:r>
            <a:r>
              <a:rPr lang="en-US" sz="2200" b="1" i="1" dirty="0">
                <a:solidFill>
                  <a:srgbClr val="00B0F0"/>
                </a:solidFill>
              </a:rPr>
              <a:t>/login</a:t>
            </a:r>
            <a:r>
              <a:rPr lang="en-US" sz="2200" b="1" i="1" dirty="0">
                <a:solidFill>
                  <a:srgbClr val="1E4B87"/>
                </a:solidFill>
              </a:rPr>
              <a:t>`</a:t>
            </a:r>
          </a:p>
          <a:p>
            <a:r>
              <a:rPr lang="en-US" sz="2200" b="1" i="1" dirty="0">
                <a:solidFill>
                  <a:srgbClr val="1E4B87"/>
                </a:solidFill>
              </a:rPr>
              <a:t> </a:t>
            </a:r>
          </a:p>
          <a:p>
            <a:r>
              <a:rPr lang="en-US" sz="2200" b="1" i="1" dirty="0">
                <a:solidFill>
                  <a:srgbClr val="1E4B87"/>
                </a:solidFill>
              </a:rPr>
              <a:t>The server authenticates the user, and sends an HTTP response with the protected data at, e.g., 	`</a:t>
            </a:r>
            <a:r>
              <a:rPr lang="en-US" sz="2200" b="1" i="1" dirty="0">
                <a:solidFill>
                  <a:srgbClr val="00B0F0"/>
                </a:solidFill>
              </a:rPr>
              <a:t>https://</a:t>
            </a:r>
            <a:r>
              <a:rPr lang="en-US" sz="2200" b="1" i="1" dirty="0" err="1">
                <a:solidFill>
                  <a:srgbClr val="00B0F0"/>
                </a:solidFill>
              </a:rPr>
              <a:t>private.site</a:t>
            </a:r>
            <a:r>
              <a:rPr lang="en-US" sz="2200" b="1" i="1" dirty="0">
                <a:solidFill>
                  <a:srgbClr val="00B0F0"/>
                </a:solidFill>
              </a:rPr>
              <a:t>/personal</a:t>
            </a:r>
            <a:r>
              <a:rPr lang="en-US" sz="2200" b="1" i="1" dirty="0">
                <a:solidFill>
                  <a:srgbClr val="1E4B87"/>
                </a:solidFill>
              </a:rPr>
              <a:t>`</a:t>
            </a:r>
          </a:p>
          <a:p>
            <a:endParaRPr lang="en-US" sz="2200" b="1" i="1" dirty="0">
              <a:solidFill>
                <a:srgbClr val="1E4B87"/>
              </a:solidFill>
            </a:endParaRPr>
          </a:p>
          <a:p>
            <a:r>
              <a:rPr lang="en-US" sz="2200" b="1" i="1" dirty="0">
                <a:solidFill>
                  <a:srgbClr val="1E4B87"/>
                </a:solidFill>
              </a:rPr>
              <a:t>In the response, it sets a header, which might look like: </a:t>
            </a:r>
          </a:p>
          <a:p>
            <a:pPr lvl="1"/>
            <a:r>
              <a:rPr lang="en-US" sz="2200" b="1" i="1" dirty="0">
                <a:solidFill>
                  <a:srgbClr val="00B0F0"/>
                </a:solidFill>
              </a:rPr>
              <a:t>`Set-Cookie: authenticated=true</a:t>
            </a:r>
            <a:r>
              <a:rPr lang="en-US" sz="2200" b="1" i="1" dirty="0">
                <a:solidFill>
                  <a:srgbClr val="1E4B87"/>
                </a:solidFill>
              </a:rPr>
              <a:t>`</a:t>
            </a:r>
          </a:p>
          <a:p>
            <a:endParaRPr lang="en-US" sz="2200" b="1" i="1" dirty="0">
              <a:solidFill>
                <a:srgbClr val="1E4B87"/>
              </a:solidFill>
            </a:endParaRPr>
          </a:p>
          <a:p>
            <a:r>
              <a:rPr lang="en-US" sz="2200" b="1" i="1" dirty="0">
                <a:solidFill>
                  <a:srgbClr val="1E4B87"/>
                </a:solidFill>
              </a:rPr>
              <a:t>When the browser makes subsequence requests to `</a:t>
            </a:r>
            <a:r>
              <a:rPr lang="en-US" sz="2200" b="1" i="1" dirty="0">
                <a:solidFill>
                  <a:srgbClr val="00B0F0"/>
                </a:solidFill>
              </a:rPr>
              <a:t>https://</a:t>
            </a:r>
            <a:r>
              <a:rPr lang="en-US" sz="2200" b="1" i="1" dirty="0" err="1">
                <a:solidFill>
                  <a:srgbClr val="00B0F0"/>
                </a:solidFill>
              </a:rPr>
              <a:t>private.site</a:t>
            </a:r>
            <a:r>
              <a:rPr lang="en-US" sz="2200" b="1" i="1" dirty="0">
                <a:solidFill>
                  <a:srgbClr val="1E4B87"/>
                </a:solidFill>
              </a:rPr>
              <a:t>`, it will always send the `authenticated` cookie in its HTTP request.</a:t>
            </a:r>
          </a:p>
          <a:p>
            <a:endParaRPr lang="en-US" sz="2200" b="1" i="1" dirty="0">
              <a:solidFill>
                <a:srgbClr val="1E4B87"/>
              </a:solidFill>
            </a:endParaRPr>
          </a:p>
          <a:p>
            <a:r>
              <a:rPr lang="en-US" sz="2200" b="1" i="1" dirty="0">
                <a:solidFill>
                  <a:srgbClr val="1E4B87"/>
                </a:solidFill>
              </a:rPr>
              <a:t>This way, the server can check the value of `authenticated` to verify that requests for private resources come from legitimate users. </a:t>
            </a:r>
          </a:p>
        </p:txBody>
      </p:sp>
    </p:spTree>
    <p:extLst>
      <p:ext uri="{BB962C8B-B14F-4D97-AF65-F5344CB8AC3E}">
        <p14:creationId xmlns:p14="http://schemas.microsoft.com/office/powerpoint/2010/main" val="1826440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422694"/>
            <a:ext cx="8763000" cy="3970318"/>
          </a:xfrm>
          <a:prstGeom prst="rect">
            <a:avLst/>
          </a:prstGeom>
          <a:noFill/>
        </p:spPr>
        <p:txBody>
          <a:bodyPr wrap="square" rtlCol="0">
            <a:spAutoFit/>
          </a:bodyPr>
          <a:lstStyle/>
          <a:p>
            <a:r>
              <a:rPr lang="en-US" sz="3600" b="1" dirty="0">
                <a:solidFill>
                  <a:srgbClr val="00B0F0"/>
                </a:solidFill>
              </a:rPr>
              <a:t>Common Uses for Cookies: </a:t>
            </a:r>
          </a:p>
          <a:p>
            <a:endParaRPr lang="en-US" sz="3600" b="1" dirty="0">
              <a:solidFill>
                <a:srgbClr val="1E4B87"/>
              </a:solidFill>
            </a:endParaRPr>
          </a:p>
          <a:p>
            <a:r>
              <a:rPr lang="en-US" sz="3600" b="1" dirty="0">
                <a:solidFill>
                  <a:schemeClr val="bg2"/>
                </a:solidFill>
              </a:rPr>
              <a:t>Remembering a user's session ID</a:t>
            </a:r>
          </a:p>
          <a:p>
            <a:endParaRPr lang="en-US" sz="3600" b="1" dirty="0">
              <a:solidFill>
                <a:schemeClr val="bg2"/>
              </a:solidFill>
            </a:endParaRPr>
          </a:p>
          <a:p>
            <a:r>
              <a:rPr lang="en-US" sz="3600" b="1" dirty="0">
                <a:solidFill>
                  <a:schemeClr val="bg2"/>
                </a:solidFill>
              </a:rPr>
              <a:t>Remembering user preferences </a:t>
            </a:r>
          </a:p>
          <a:p>
            <a:endParaRPr lang="en-US" sz="3600" b="1" dirty="0">
              <a:solidFill>
                <a:schemeClr val="bg2"/>
              </a:solidFill>
            </a:endParaRPr>
          </a:p>
          <a:p>
            <a:r>
              <a:rPr lang="en-US" sz="3600" b="1" dirty="0">
                <a:solidFill>
                  <a:schemeClr val="bg2"/>
                </a:solidFill>
              </a:rPr>
              <a:t>Site preferences (color scheme, etc.)</a:t>
            </a:r>
            <a:endParaRPr lang="en-US" sz="3600" b="1" dirty="0">
              <a:solidFill>
                <a:schemeClr val="bg2"/>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31380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828836"/>
            <a:ext cx="8686800" cy="1200329"/>
          </a:xfrm>
          <a:prstGeom prst="rect">
            <a:avLst/>
          </a:prstGeom>
          <a:noFill/>
        </p:spPr>
        <p:txBody>
          <a:bodyPr wrap="square" rtlCol="0">
            <a:spAutoFit/>
          </a:bodyPr>
          <a:lstStyle/>
          <a:p>
            <a:pPr algn="ctr"/>
            <a:r>
              <a:rPr lang="en-US" sz="3600" b="1" dirty="0">
                <a:solidFill>
                  <a:schemeClr val="bg2"/>
                </a:solidFill>
                <a:latin typeface="Helvetica" panose="020B0604020202020204" pitchFamily="34" charset="0"/>
                <a:cs typeface="Helvetica" panose="020B0604020202020204" pitchFamily="34" charset="0"/>
              </a:rPr>
              <a:t>A </a:t>
            </a:r>
            <a:r>
              <a:rPr lang="en-US" sz="3600" b="1" dirty="0">
                <a:solidFill>
                  <a:srgbClr val="00B0F0"/>
                </a:solidFill>
                <a:latin typeface="Helvetica" panose="020B0604020202020204" pitchFamily="34" charset="0"/>
                <a:cs typeface="Helvetica" panose="020B0604020202020204" pitchFamily="34" charset="0"/>
              </a:rPr>
              <a:t>session</a:t>
            </a:r>
            <a:r>
              <a:rPr lang="en-US" sz="3600" b="1" dirty="0">
                <a:solidFill>
                  <a:schemeClr val="bg2"/>
                </a:solidFill>
                <a:latin typeface="Helvetica" panose="020B0604020202020204" pitchFamily="34" charset="0"/>
                <a:cs typeface="Helvetica" panose="020B0604020202020204" pitchFamily="34" charset="0"/>
              </a:rPr>
              <a:t> is data used by a server to remember details about a user.</a:t>
            </a:r>
          </a:p>
        </p:txBody>
      </p:sp>
    </p:spTree>
    <p:extLst>
      <p:ext uri="{BB962C8B-B14F-4D97-AF65-F5344CB8AC3E}">
        <p14:creationId xmlns:p14="http://schemas.microsoft.com/office/powerpoint/2010/main" val="1457128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1659285"/>
            <a:ext cx="8686800" cy="3539430"/>
          </a:xfrm>
          <a:prstGeom prst="rect">
            <a:avLst/>
          </a:prstGeom>
          <a:noFill/>
        </p:spPr>
        <p:txBody>
          <a:bodyPr wrap="square" rtlCol="0">
            <a:spAutoFit/>
          </a:bodyPr>
          <a:lstStyle/>
          <a:p>
            <a:r>
              <a:rPr lang="en-US" sz="4200" dirty="0">
                <a:solidFill>
                  <a:srgbClr val="00B0F0"/>
                </a:solidFill>
                <a:latin typeface="Arial Black" panose="020B0A04020102020204" pitchFamily="34" charset="0"/>
                <a:cs typeface="Courier New" panose="02070309020205020404" pitchFamily="49" charset="0"/>
              </a:rPr>
              <a:t>Server Sends</a:t>
            </a:r>
          </a:p>
          <a:p>
            <a:r>
              <a:rPr lang="en-US" sz="2800" dirty="0">
                <a:solidFill>
                  <a:schemeClr val="bg2"/>
                </a:solidFill>
                <a:latin typeface="Courier New" panose="02070309020205020404" pitchFamily="49" charset="0"/>
                <a:cs typeface="Courier New" panose="02070309020205020404" pitchFamily="49" charset="0"/>
              </a:rPr>
              <a:t>Set-Cookie: </a:t>
            </a:r>
            <a:r>
              <a:rPr lang="en-US" sz="2800" b="1" dirty="0">
                <a:solidFill>
                  <a:schemeClr val="bg2"/>
                </a:solidFill>
                <a:latin typeface="Courier New" panose="02070309020205020404" pitchFamily="49" charset="0"/>
                <a:cs typeface="Courier New" panose="02070309020205020404" pitchFamily="49" charset="0"/>
              </a:rPr>
              <a:t>PHPSESSID=100</a:t>
            </a:r>
          </a:p>
          <a:p>
            <a:r>
              <a:rPr lang="en-US" sz="2800" dirty="0">
                <a:solidFill>
                  <a:schemeClr val="bg2"/>
                </a:solidFill>
                <a:latin typeface="Courier New" panose="02070309020205020404" pitchFamily="49" charset="0"/>
                <a:cs typeface="Courier New" panose="02070309020205020404" pitchFamily="49" charset="0"/>
              </a:rPr>
              <a:t>Set-Cookie: security=high</a:t>
            </a:r>
          </a:p>
          <a:p>
            <a:endParaRPr lang="en-US" sz="2800" dirty="0">
              <a:solidFill>
                <a:schemeClr val="bg2"/>
              </a:solidFill>
              <a:latin typeface="Courier New" panose="02070309020205020404" pitchFamily="49" charset="0"/>
              <a:cs typeface="Courier New" panose="02070309020205020404" pitchFamily="49" charset="0"/>
            </a:endParaRPr>
          </a:p>
          <a:p>
            <a:r>
              <a:rPr lang="en-US" sz="4200" dirty="0">
                <a:solidFill>
                  <a:srgbClr val="00B0F0"/>
                </a:solidFill>
                <a:latin typeface="Arial Black" panose="020B0A04020102020204" pitchFamily="34" charset="0"/>
                <a:cs typeface="Courier New" panose="02070309020205020404" pitchFamily="49" charset="0"/>
              </a:rPr>
              <a:t>Browser Stores</a:t>
            </a:r>
          </a:p>
          <a:p>
            <a:r>
              <a:rPr lang="en-US" sz="2800" dirty="0">
                <a:solidFill>
                  <a:schemeClr val="bg2"/>
                </a:solidFill>
                <a:latin typeface="Courier New" panose="02070309020205020404" pitchFamily="49" charset="0"/>
                <a:cs typeface="Courier New" panose="02070309020205020404" pitchFamily="49" charset="0"/>
              </a:rPr>
              <a:t>“PHPSESSID=100;security=high”</a:t>
            </a:r>
          </a:p>
          <a:p>
            <a:endParaRPr lang="en-US" sz="2800" dirty="0">
              <a:solidFill>
                <a:schemeClr val="bg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21709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2CCF-0AFE-5D47-BD16-3E6EB19EE27D}"/>
              </a:ext>
            </a:extLst>
          </p:cNvPr>
          <p:cNvSpPr>
            <a:spLocks noGrp="1"/>
          </p:cNvSpPr>
          <p:nvPr>
            <p:ph type="title"/>
          </p:nvPr>
        </p:nvSpPr>
        <p:spPr/>
        <p:txBody>
          <a:bodyPr/>
          <a:lstStyle/>
          <a:p>
            <a:r>
              <a:rPr lang="en-US" dirty="0"/>
              <a:t>Closer Look at Session Ids</a:t>
            </a:r>
          </a:p>
        </p:txBody>
      </p:sp>
      <p:sp>
        <p:nvSpPr>
          <p:cNvPr id="3" name="TextBox 2">
            <a:extLst>
              <a:ext uri="{FF2B5EF4-FFF2-40B4-BE49-F238E27FC236}">
                <a16:creationId xmlns:a16="http://schemas.microsoft.com/office/drawing/2014/main" id="{5B1275E6-E270-8C4D-B8E4-086EDFD3A3FD}"/>
              </a:ext>
            </a:extLst>
          </p:cNvPr>
          <p:cNvSpPr txBox="1"/>
          <p:nvPr/>
        </p:nvSpPr>
        <p:spPr>
          <a:xfrm>
            <a:off x="304800" y="914400"/>
            <a:ext cx="8686800" cy="4431983"/>
          </a:xfrm>
          <a:prstGeom prst="rect">
            <a:avLst/>
          </a:prstGeom>
          <a:noFill/>
        </p:spPr>
        <p:txBody>
          <a:bodyPr wrap="square" rtlCol="0">
            <a:spAutoFit/>
          </a:bodyPr>
          <a:lstStyle/>
          <a:p>
            <a:endParaRPr lang="en-US" sz="2200" b="1" i="1" dirty="0">
              <a:solidFill>
                <a:srgbClr val="1E4B87"/>
              </a:solidFill>
            </a:endParaRPr>
          </a:p>
          <a:p>
            <a:r>
              <a:rPr lang="en-US" sz="2200" b="1" i="1" dirty="0">
                <a:solidFill>
                  <a:srgbClr val="1E4B87"/>
                </a:solidFill>
              </a:rPr>
              <a:t>User logs in and interacts with application via HTTP request</a:t>
            </a:r>
            <a:br>
              <a:rPr lang="en-US" sz="2200" b="1" i="1" dirty="0">
                <a:solidFill>
                  <a:srgbClr val="1E4B87"/>
                </a:solidFill>
              </a:rPr>
            </a:br>
            <a:endParaRPr lang="en-US" sz="2200" b="1" i="1" dirty="0">
              <a:solidFill>
                <a:srgbClr val="1E4B87"/>
              </a:solidFill>
            </a:endParaRPr>
          </a:p>
          <a:p>
            <a:r>
              <a:rPr lang="en-US" sz="2200" b="1" i="1" dirty="0">
                <a:solidFill>
                  <a:srgbClr val="1E4B87"/>
                </a:solidFill>
              </a:rPr>
              <a:t>Server creates a session and stores data about the user</a:t>
            </a:r>
            <a:br>
              <a:rPr lang="en-US" sz="2200" b="1" i="1" dirty="0">
                <a:solidFill>
                  <a:srgbClr val="1E4B87"/>
                </a:solidFill>
              </a:rPr>
            </a:br>
            <a:endParaRPr lang="en-US" sz="2200" b="1" i="1" dirty="0">
              <a:solidFill>
                <a:srgbClr val="1E4B87"/>
              </a:solidFill>
            </a:endParaRPr>
          </a:p>
          <a:p>
            <a:r>
              <a:rPr lang="en-US" sz="2200" b="1" i="1" dirty="0">
                <a:solidFill>
                  <a:srgbClr val="1E4B87"/>
                </a:solidFill>
              </a:rPr>
              <a:t>Server sends HTTP response with a </a:t>
            </a:r>
            <a:r>
              <a:rPr lang="en-US" sz="2200" b="1" i="1" dirty="0">
                <a:solidFill>
                  <a:srgbClr val="00B0F0"/>
                </a:solidFill>
              </a:rPr>
              <a:t>`Set-Cookie: </a:t>
            </a:r>
            <a:r>
              <a:rPr lang="en-US" sz="2200" b="1" i="1" dirty="0" err="1">
                <a:solidFill>
                  <a:srgbClr val="00B0F0"/>
                </a:solidFill>
              </a:rPr>
              <a:t>sessionid</a:t>
            </a:r>
            <a:r>
              <a:rPr lang="en-US" sz="2200" b="1" i="1" dirty="0">
                <a:solidFill>
                  <a:srgbClr val="00B0F0"/>
                </a:solidFill>
              </a:rPr>
              <a:t>=</a:t>
            </a:r>
            <a:r>
              <a:rPr lang="en-US" sz="2200" b="1" i="1" dirty="0" err="1">
                <a:solidFill>
                  <a:srgbClr val="00B0F0"/>
                </a:solidFill>
              </a:rPr>
              <a:t>exampleBadSessionId</a:t>
            </a:r>
            <a:r>
              <a:rPr lang="en-US" sz="2200" b="1" i="1" dirty="0">
                <a:solidFill>
                  <a:srgbClr val="00B0F0"/>
                </a:solidFill>
              </a:rPr>
              <a:t>` </a:t>
            </a:r>
            <a:r>
              <a:rPr lang="en-US" sz="2200" b="1" i="1" dirty="0">
                <a:solidFill>
                  <a:srgbClr val="1E4B87"/>
                </a:solidFill>
              </a:rPr>
              <a:t>header</a:t>
            </a:r>
            <a:br>
              <a:rPr lang="en-US" sz="2200" b="1" i="1" dirty="0">
                <a:solidFill>
                  <a:srgbClr val="1E4B87"/>
                </a:solidFill>
              </a:rPr>
            </a:br>
            <a:endParaRPr lang="en-US" sz="2200" b="1" i="1" dirty="0">
              <a:solidFill>
                <a:srgbClr val="1E4B87"/>
              </a:solidFill>
            </a:endParaRPr>
          </a:p>
          <a:p>
            <a:r>
              <a:rPr lang="en-US" sz="2200" b="1" i="1" dirty="0">
                <a:solidFill>
                  <a:srgbClr val="1E4B87"/>
                </a:solidFill>
              </a:rPr>
              <a:t>On subsequent requests, the client sends the cookie </a:t>
            </a:r>
            <a:r>
              <a:rPr lang="en-US" sz="2200" b="1" i="1" dirty="0">
                <a:solidFill>
                  <a:srgbClr val="00B0F0"/>
                </a:solidFill>
              </a:rPr>
              <a:t>`</a:t>
            </a:r>
            <a:r>
              <a:rPr lang="en-US" sz="2200" b="1" i="1" dirty="0" err="1">
                <a:solidFill>
                  <a:srgbClr val="00B0F0"/>
                </a:solidFill>
              </a:rPr>
              <a:t>sessionid</a:t>
            </a:r>
            <a:r>
              <a:rPr lang="en-US" sz="2200" b="1" i="1" dirty="0">
                <a:solidFill>
                  <a:srgbClr val="00B0F0"/>
                </a:solidFill>
              </a:rPr>
              <a:t>=</a:t>
            </a:r>
            <a:r>
              <a:rPr lang="en-US" sz="2200" b="1" i="1" dirty="0" err="1">
                <a:solidFill>
                  <a:srgbClr val="00B0F0"/>
                </a:solidFill>
              </a:rPr>
              <a:t>exampleBadSessionId</a:t>
            </a:r>
            <a:r>
              <a:rPr lang="en-US" sz="2200" b="1" i="1" dirty="0">
                <a:solidFill>
                  <a:srgbClr val="00B0F0"/>
                </a:solidFill>
              </a:rPr>
              <a:t>`, </a:t>
            </a:r>
            <a:r>
              <a:rPr lang="en-US" sz="2200" b="1" i="1" dirty="0">
                <a:solidFill>
                  <a:srgbClr val="1E4B87"/>
                </a:solidFill>
              </a:rPr>
              <a:t>and the server uses the value </a:t>
            </a:r>
            <a:r>
              <a:rPr lang="en-US" sz="2200" b="1" i="1" dirty="0">
                <a:solidFill>
                  <a:srgbClr val="00B0F0"/>
                </a:solidFill>
              </a:rPr>
              <a:t>`</a:t>
            </a:r>
            <a:r>
              <a:rPr lang="en-US" sz="2200" b="1" i="1" dirty="0" err="1">
                <a:solidFill>
                  <a:srgbClr val="00B0F0"/>
                </a:solidFill>
              </a:rPr>
              <a:t>exampleBadSessionId</a:t>
            </a:r>
            <a:r>
              <a:rPr lang="en-US" sz="2200" b="1" i="1" dirty="0">
                <a:solidFill>
                  <a:srgbClr val="00B0F0"/>
                </a:solidFill>
              </a:rPr>
              <a:t>`</a:t>
            </a:r>
            <a:r>
              <a:rPr lang="en-US" sz="2200" b="1" i="1" dirty="0">
                <a:solidFill>
                  <a:srgbClr val="1E4B87"/>
                </a:solidFill>
              </a:rPr>
              <a:t> to look up the user's session in its database.</a:t>
            </a:r>
          </a:p>
          <a:p>
            <a:endParaRPr lang="en-US" dirty="0"/>
          </a:p>
        </p:txBody>
      </p:sp>
    </p:spTree>
    <p:extLst>
      <p:ext uri="{BB962C8B-B14F-4D97-AF65-F5344CB8AC3E}">
        <p14:creationId xmlns:p14="http://schemas.microsoft.com/office/powerpoint/2010/main" val="507540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28600"/>
            <a:ext cx="8686800" cy="5262979"/>
          </a:xfrm>
          <a:prstGeom prst="rect">
            <a:avLst/>
          </a:prstGeom>
          <a:noFill/>
        </p:spPr>
        <p:txBody>
          <a:bodyPr wrap="square" rtlCol="0">
            <a:spAutoFit/>
          </a:bodyPr>
          <a:lstStyle/>
          <a:p>
            <a:r>
              <a:rPr lang="en-US" sz="3600" b="1" dirty="0">
                <a:solidFill>
                  <a:schemeClr val="bg2"/>
                </a:solidFill>
                <a:latin typeface="Helvetica" panose="020B0604020202020204" pitchFamily="34" charset="0"/>
                <a:cs typeface="Helvetica" panose="020B0604020202020204" pitchFamily="34" charset="0"/>
              </a:rPr>
              <a:t>Two Common </a:t>
            </a:r>
            <a:r>
              <a:rPr lang="en-US" sz="3600" b="1" dirty="0">
                <a:solidFill>
                  <a:schemeClr val="bg2"/>
                </a:solidFill>
                <a:latin typeface="Helvetica" panose="020B0604020202020204" pitchFamily="34" charset="0"/>
              </a:rPr>
              <a:t>Attacks </a:t>
            </a:r>
            <a:br>
              <a:rPr lang="en-US" sz="3600" b="1" dirty="0">
                <a:solidFill>
                  <a:schemeClr val="bg2"/>
                </a:solidFill>
                <a:latin typeface="Helvetica" panose="020B0604020202020204" pitchFamily="34" charset="0"/>
              </a:rPr>
            </a:br>
            <a:endParaRPr lang="en-US" sz="3000" b="1" dirty="0">
              <a:solidFill>
                <a:schemeClr val="bg2"/>
              </a:solidFill>
              <a:latin typeface="Helvetica" panose="020B0604020202020204" pitchFamily="34" charset="0"/>
            </a:endParaRPr>
          </a:p>
          <a:p>
            <a:r>
              <a:rPr lang="en-US" sz="3000" b="1" dirty="0">
                <a:solidFill>
                  <a:srgbClr val="00B0F0"/>
                </a:solidFill>
                <a:latin typeface="Helvetica" panose="020B0604020202020204" pitchFamily="34" charset="0"/>
              </a:rPr>
              <a:t>Impersonation</a:t>
            </a:r>
            <a:r>
              <a:rPr lang="en-US" sz="3000" b="1" dirty="0">
                <a:solidFill>
                  <a:schemeClr val="bg2"/>
                </a:solidFill>
                <a:latin typeface="Helvetica" panose="020B0604020202020204" pitchFamily="34" charset="0"/>
              </a:rPr>
              <a:t>: Stealing and sending a user's cookies and/or session ID, so the web application thinks you're someone else</a:t>
            </a:r>
          </a:p>
          <a:p>
            <a:endParaRPr lang="en-US" sz="3000" b="1" dirty="0">
              <a:solidFill>
                <a:schemeClr val="bg2"/>
              </a:solidFill>
              <a:latin typeface="Helvetica" panose="020B0604020202020204" pitchFamily="34" charset="0"/>
            </a:endParaRPr>
          </a:p>
          <a:p>
            <a:endParaRPr lang="en-US" sz="3000" b="1" dirty="0">
              <a:solidFill>
                <a:schemeClr val="bg2"/>
              </a:solidFill>
              <a:latin typeface="Helvetica" panose="020B0604020202020204" pitchFamily="34" charset="0"/>
            </a:endParaRPr>
          </a:p>
          <a:p>
            <a:r>
              <a:rPr lang="en-US" sz="3000" b="1" dirty="0">
                <a:solidFill>
                  <a:srgbClr val="00B0F0"/>
                </a:solidFill>
                <a:latin typeface="Helvetica" panose="020B0604020202020204" pitchFamily="34" charset="0"/>
              </a:rPr>
              <a:t>Forgery</a:t>
            </a:r>
            <a:r>
              <a:rPr lang="en-US" sz="3000" b="1" dirty="0">
                <a:solidFill>
                  <a:schemeClr val="bg2"/>
                </a:solidFill>
                <a:latin typeface="Helvetica" panose="020B0604020202020204" pitchFamily="34" charset="0"/>
              </a:rPr>
              <a:t>: Creating fake cookies and/or session IDs that the application understands and interprets "correctly", but which lead to unintended behavior</a:t>
            </a:r>
            <a:endParaRPr lang="en-US" sz="3000" b="1" dirty="0">
              <a:solidFill>
                <a:srgbClr val="00B0F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47469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432758" y="1407974"/>
            <a:ext cx="8686800" cy="1754326"/>
          </a:xfrm>
          <a:prstGeom prst="rect">
            <a:avLst/>
          </a:prstGeom>
          <a:noFill/>
        </p:spPr>
        <p:txBody>
          <a:bodyPr wrap="square" rtlCol="0">
            <a:spAutoFit/>
          </a:bodyPr>
          <a:lstStyle/>
          <a:p>
            <a:endParaRPr lang="en-US" sz="3600" b="1" dirty="0">
              <a:solidFill>
                <a:schemeClr val="bg2"/>
              </a:solidFill>
              <a:latin typeface="Helvetica" panose="020B0604020202020204" pitchFamily="34" charset="0"/>
              <a:cs typeface="Helvetica" panose="020B0604020202020204" pitchFamily="34" charset="0"/>
            </a:endParaRPr>
          </a:p>
          <a:p>
            <a:r>
              <a:rPr lang="en-US" sz="3600" b="1" dirty="0">
                <a:solidFill>
                  <a:schemeClr val="bg2"/>
                </a:solidFill>
                <a:latin typeface="Helvetica" panose="020B0604020202020204" pitchFamily="34" charset="0"/>
                <a:cs typeface="Helvetica" panose="020B0604020202020204" pitchFamily="34" charset="0"/>
              </a:rPr>
              <a:t>An attacker can </a:t>
            </a:r>
            <a:r>
              <a:rPr lang="en-US" sz="3600" b="1" dirty="0">
                <a:solidFill>
                  <a:srgbClr val="00B0F0"/>
                </a:solidFill>
                <a:latin typeface="Helvetica" panose="020B0604020202020204" pitchFamily="34" charset="0"/>
                <a:cs typeface="Helvetica" panose="020B0604020202020204" pitchFamily="34" charset="0"/>
              </a:rPr>
              <a:t>impersonate</a:t>
            </a:r>
            <a:r>
              <a:rPr lang="en-US" sz="3600" b="1" dirty="0">
                <a:solidFill>
                  <a:schemeClr val="bg2"/>
                </a:solidFill>
                <a:latin typeface="Helvetica" panose="020B0604020202020204" pitchFamily="34" charset="0"/>
                <a:cs typeface="Helvetica" panose="020B0604020202020204" pitchFamily="34" charset="0"/>
              </a:rPr>
              <a:t> another user by </a:t>
            </a:r>
            <a:r>
              <a:rPr lang="en-US" sz="3600" b="1" dirty="0">
                <a:solidFill>
                  <a:srgbClr val="00B0F0"/>
                </a:solidFill>
                <a:latin typeface="Helvetica" panose="020B0604020202020204" pitchFamily="34" charset="0"/>
                <a:cs typeface="Helvetica" panose="020B0604020202020204" pitchFamily="34" charset="0"/>
              </a:rPr>
              <a:t>stealing their session cookie.</a:t>
            </a:r>
          </a:p>
        </p:txBody>
      </p:sp>
    </p:spTree>
    <p:extLst>
      <p:ext uri="{BB962C8B-B14F-4D97-AF65-F5344CB8AC3E}">
        <p14:creationId xmlns:p14="http://schemas.microsoft.com/office/powerpoint/2010/main" val="1404021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normAutofit/>
          </a:bodyPr>
          <a:lstStyle/>
          <a:p>
            <a:r>
              <a:rPr lang="en-US" dirty="0"/>
              <a:t>Tampering Cookies</a:t>
            </a:r>
          </a:p>
        </p:txBody>
      </p:sp>
    </p:spTree>
    <p:extLst>
      <p:ext uri="{BB962C8B-B14F-4D97-AF65-F5344CB8AC3E}">
        <p14:creationId xmlns:p14="http://schemas.microsoft.com/office/powerpoint/2010/main" val="1079498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209800"/>
            <a:ext cx="8686800" cy="1938992"/>
          </a:xfrm>
          <a:prstGeom prst="rect">
            <a:avLst/>
          </a:prstGeom>
          <a:noFill/>
        </p:spPr>
        <p:txBody>
          <a:bodyPr wrap="square" rtlCol="0">
            <a:spAutoFit/>
          </a:bodyPr>
          <a:lstStyle/>
          <a:p>
            <a:pPr algn="ctr"/>
            <a:r>
              <a:rPr lang="en-US" sz="6000" b="1" dirty="0">
                <a:solidFill>
                  <a:srgbClr val="FF0000"/>
                </a:solidFill>
                <a:latin typeface="Helvetica" panose="020B0604020202020204" pitchFamily="34" charset="0"/>
                <a:cs typeface="Helvetica" panose="020B0604020202020204" pitchFamily="34" charset="0"/>
              </a:rPr>
              <a:t>Gruyere</a:t>
            </a:r>
          </a:p>
          <a:p>
            <a:pPr algn="ctr"/>
            <a:r>
              <a:rPr lang="en-US" sz="6000" b="1" dirty="0">
                <a:solidFill>
                  <a:srgbClr val="FF0000"/>
                </a:solidFill>
                <a:latin typeface="Helvetica" panose="020B0604020202020204" pitchFamily="34" charset="0"/>
                <a:cs typeface="Helvetica" panose="020B0604020202020204" pitchFamily="34" charset="0"/>
              </a:rPr>
              <a:t>Demo</a:t>
            </a:r>
          </a:p>
        </p:txBody>
      </p:sp>
    </p:spTree>
    <p:extLst>
      <p:ext uri="{BB962C8B-B14F-4D97-AF65-F5344CB8AC3E}">
        <p14:creationId xmlns:p14="http://schemas.microsoft.com/office/powerpoint/2010/main" val="22472945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CD8FB2-1687-45CC-A791-2FE37BF8B2F1}"/>
              </a:ext>
            </a:extLst>
          </p:cNvPr>
          <p:cNvSpPr>
            <a:spLocks noGrp="1"/>
          </p:cNvSpPr>
          <p:nvPr>
            <p:ph sz="quarter" idx="10"/>
          </p:nvPr>
        </p:nvSpPr>
        <p:spPr>
          <a:xfrm>
            <a:off x="304800" y="1352550"/>
            <a:ext cx="8616470" cy="4152900"/>
          </a:xfrm>
        </p:spPr>
        <p:txBody>
          <a:bodyPr>
            <a:noAutofit/>
          </a:bodyPr>
          <a:lstStyle/>
          <a:p>
            <a:pPr marL="0" indent="0">
              <a:lnSpc>
                <a:spcPct val="120000"/>
              </a:lnSpc>
              <a:spcBef>
                <a:spcPts val="600"/>
              </a:spcBef>
              <a:buNone/>
            </a:pPr>
            <a:r>
              <a:rPr lang="en-US" b="1" u="sng" dirty="0">
                <a:latin typeface="Helvetica" panose="020B0604020202020204" pitchFamily="34" charset="0"/>
                <a:cs typeface="Helvetica" panose="020B0604020202020204" pitchFamily="34" charset="0"/>
              </a:rPr>
              <a:t>Activity:</a:t>
            </a:r>
          </a:p>
          <a:p>
            <a:pPr marL="0" indent="0">
              <a:lnSpc>
                <a:spcPct val="120000"/>
              </a:lnSpc>
              <a:spcBef>
                <a:spcPts val="600"/>
              </a:spcBef>
              <a:buNone/>
            </a:pPr>
            <a:r>
              <a:rPr lang="en-US" dirty="0">
                <a:latin typeface="Helvetica" panose="020B0604020202020204" pitchFamily="34" charset="0"/>
                <a:cs typeface="Helvetica" panose="020B0604020202020204" pitchFamily="34" charset="0"/>
              </a:rPr>
              <a:t>In this activity, you’ll use Gruyere to explore: </a:t>
            </a:r>
          </a:p>
          <a:p>
            <a:pPr>
              <a:lnSpc>
                <a:spcPct val="120000"/>
              </a:lnSpc>
              <a:spcBef>
                <a:spcPts val="600"/>
              </a:spcBef>
              <a:buFontTx/>
              <a:buChar char="-"/>
            </a:pPr>
            <a:r>
              <a:rPr lang="en-US" dirty="0">
                <a:latin typeface="Helvetica" panose="020B0604020202020204" pitchFamily="34" charset="0"/>
                <a:cs typeface="Helvetica" panose="020B0604020202020204" pitchFamily="34" charset="0"/>
              </a:rPr>
              <a:t>How cookies can be used for authentication</a:t>
            </a:r>
          </a:p>
          <a:p>
            <a:pPr>
              <a:lnSpc>
                <a:spcPct val="120000"/>
              </a:lnSpc>
              <a:spcBef>
                <a:spcPts val="600"/>
              </a:spcBef>
              <a:buFontTx/>
              <a:buChar char="-"/>
            </a:pPr>
            <a:r>
              <a:rPr lang="en-US" dirty="0">
                <a:latin typeface="Helvetica" panose="020B0604020202020204" pitchFamily="34" charset="0"/>
                <a:cs typeface="Helvetica" panose="020B0604020202020204" pitchFamily="34" charset="0"/>
              </a:rPr>
              <a:t>How they can be tampered with</a:t>
            </a:r>
          </a:p>
          <a:p>
            <a:pPr marL="0" indent="0">
              <a:lnSpc>
                <a:spcPct val="120000"/>
              </a:lnSpc>
              <a:spcBef>
                <a:spcPts val="600"/>
              </a:spcBef>
              <a:buNone/>
            </a:pPr>
            <a:endParaRPr lang="en-US" b="1" u="sng" dirty="0">
              <a:latin typeface="Helvetica" panose="020B0604020202020204" pitchFamily="34" charset="0"/>
              <a:cs typeface="Helvetica" panose="020B0604020202020204" pitchFamily="34" charset="0"/>
            </a:endParaRPr>
          </a:p>
          <a:p>
            <a:pPr marL="0" indent="0">
              <a:lnSpc>
                <a:spcPct val="120000"/>
              </a:lnSpc>
              <a:spcBef>
                <a:spcPts val="600"/>
              </a:spcBef>
              <a:buNone/>
            </a:pPr>
            <a:r>
              <a:rPr lang="en-US" dirty="0">
                <a:latin typeface="Helvetica" panose="020B0604020202020204" pitchFamily="34" charset="0"/>
                <a:cs typeface="Helvetica" panose="020B0604020202020204" pitchFamily="34" charset="0"/>
              </a:rPr>
              <a:t>Refer to the instructions contained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provided in Slack, and answer the questions contained therein.</a:t>
            </a:r>
          </a:p>
          <a:p>
            <a:pPr marL="0" indent="0">
              <a:lnSpc>
                <a:spcPct val="120000"/>
              </a:lnSpc>
              <a:spcBef>
                <a:spcPts val="600"/>
              </a:spcBef>
              <a:buNone/>
            </a:pPr>
            <a:endParaRPr lang="en-US" dirty="0">
              <a:latin typeface="Helvetica" panose="020B0604020202020204" pitchFamily="34" charset="0"/>
              <a:cs typeface="Helvetica" panose="020B0604020202020204" pitchFamily="34" charset="0"/>
            </a:endParaRPr>
          </a:p>
          <a:p>
            <a:pPr marL="0" indent="0">
              <a:lnSpc>
                <a:spcPct val="120000"/>
              </a:lnSpc>
              <a:spcBef>
                <a:spcPts val="600"/>
              </a:spcBef>
              <a:buNone/>
            </a:pPr>
            <a:r>
              <a:rPr lang="en-US" b="1" dirty="0">
                <a:latin typeface="Helvetica" panose="020B0604020202020204" pitchFamily="34" charset="0"/>
                <a:cs typeface="Helvetica" panose="020B0604020202020204" pitchFamily="34" charset="0"/>
              </a:rPr>
              <a:t>Good luck!</a:t>
            </a:r>
          </a:p>
        </p:txBody>
      </p:sp>
      <p:sp>
        <p:nvSpPr>
          <p:cNvPr id="3" name="Text Placeholder 2">
            <a:extLst>
              <a:ext uri="{FF2B5EF4-FFF2-40B4-BE49-F238E27FC236}">
                <a16:creationId xmlns:a16="http://schemas.microsoft.com/office/drawing/2014/main" id="{F92FC808-8028-40C6-AE08-ED3491E36981}"/>
              </a:ext>
            </a:extLst>
          </p:cNvPr>
          <p:cNvSpPr>
            <a:spLocks noGrp="1"/>
          </p:cNvSpPr>
          <p:nvPr>
            <p:ph type="body" sz="quarter" idx="11"/>
          </p:nvPr>
        </p:nvSpPr>
        <p:spPr>
          <a:xfrm>
            <a:off x="3276600" y="80936"/>
            <a:ext cx="5667529" cy="411480"/>
          </a:xfrm>
        </p:spPr>
        <p:txBody>
          <a:bodyPr/>
          <a:lstStyle/>
          <a:p>
            <a:pPr algn="r"/>
            <a:r>
              <a:rPr lang="en-US" dirty="0">
                <a:latin typeface="Helvetica" panose="020B0604020202020204" pitchFamily="34" charset="0"/>
                <a:cs typeface="Helvetica" panose="020B0604020202020204" pitchFamily="34" charset="0"/>
              </a:rPr>
              <a:t>Activity: </a:t>
            </a:r>
            <a:r>
              <a:rPr lang="en-US" b="0" dirty="0">
                <a:latin typeface="Helvetica" panose="020B0604020202020204" pitchFamily="34" charset="0"/>
                <a:cs typeface="Helvetica" panose="020B0604020202020204" pitchFamily="34" charset="0"/>
              </a:rPr>
              <a:t>Manipulating Cookies</a:t>
            </a:r>
            <a:r>
              <a:rPr lang="en-US" dirty="0">
                <a:latin typeface="Helvetica" panose="020B0604020202020204" pitchFamily="34" charset="0"/>
                <a:cs typeface="Helvetica" panose="020B0604020202020204" pitchFamily="34" charset="0"/>
              </a:rPr>
              <a:t>  </a:t>
            </a:r>
            <a:r>
              <a:rPr lang="en-US" b="0" dirty="0">
                <a:latin typeface="Helvetica" panose="020B0604020202020204" pitchFamily="34" charset="0"/>
                <a:cs typeface="Helvetica" panose="020B0604020202020204" pitchFamily="34" charset="0"/>
              </a:rPr>
              <a:t>(20 Mins.)</a:t>
            </a:r>
          </a:p>
        </p:txBody>
      </p:sp>
    </p:spTree>
    <p:extLst>
      <p:ext uri="{BB962C8B-B14F-4D97-AF65-F5344CB8AC3E}">
        <p14:creationId xmlns:p14="http://schemas.microsoft.com/office/powerpoint/2010/main" val="3595712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normAutofit/>
          </a:bodyPr>
          <a:lstStyle/>
          <a:p>
            <a:r>
              <a:rPr lang="en-US" dirty="0"/>
              <a:t>Caching</a:t>
            </a:r>
          </a:p>
        </p:txBody>
      </p:sp>
    </p:spTree>
    <p:extLst>
      <p:ext uri="{BB962C8B-B14F-4D97-AF65-F5344CB8AC3E}">
        <p14:creationId xmlns:p14="http://schemas.microsoft.com/office/powerpoint/2010/main" val="3421703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209800"/>
            <a:ext cx="8686800" cy="1938992"/>
          </a:xfrm>
          <a:prstGeom prst="rect">
            <a:avLst/>
          </a:prstGeom>
          <a:noFill/>
        </p:spPr>
        <p:txBody>
          <a:bodyPr wrap="square" rtlCol="0">
            <a:spAutoFit/>
          </a:bodyPr>
          <a:lstStyle/>
          <a:p>
            <a:pPr algn="ctr"/>
            <a:r>
              <a:rPr lang="en-US" sz="6000" b="1" dirty="0">
                <a:solidFill>
                  <a:srgbClr val="00B0F0"/>
                </a:solidFill>
                <a:latin typeface="Helvetica" panose="020B0604020202020204" pitchFamily="34" charset="0"/>
                <a:cs typeface="Helvetica" panose="020B0604020202020204" pitchFamily="34" charset="0"/>
              </a:rPr>
              <a:t>Manipulating Cookies</a:t>
            </a:r>
          </a:p>
          <a:p>
            <a:pPr algn="ctr"/>
            <a:r>
              <a:rPr lang="en-US" sz="6000" b="1" dirty="0">
                <a:solidFill>
                  <a:srgbClr val="00B0F0"/>
                </a:solidFill>
                <a:latin typeface="Helvetica" panose="020B0604020202020204" pitchFamily="34" charset="0"/>
                <a:cs typeface="Helvetica" panose="020B0604020202020204" pitchFamily="34" charset="0"/>
              </a:rPr>
              <a:t>Review</a:t>
            </a:r>
          </a:p>
        </p:txBody>
      </p:sp>
    </p:spTree>
    <p:extLst>
      <p:ext uri="{BB962C8B-B14F-4D97-AF65-F5344CB8AC3E}">
        <p14:creationId xmlns:p14="http://schemas.microsoft.com/office/powerpoint/2010/main" val="215954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normAutofit/>
          </a:bodyPr>
          <a:lstStyle/>
          <a:p>
            <a:r>
              <a:rPr lang="en-US" dirty="0"/>
              <a:t>Break</a:t>
            </a:r>
          </a:p>
        </p:txBody>
      </p:sp>
    </p:spTree>
    <p:extLst>
      <p:ext uri="{BB962C8B-B14F-4D97-AF65-F5344CB8AC3E}">
        <p14:creationId xmlns:p14="http://schemas.microsoft.com/office/powerpoint/2010/main" val="1197670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normAutofit/>
          </a:bodyPr>
          <a:lstStyle/>
          <a:p>
            <a:r>
              <a:rPr lang="en-US" dirty="0"/>
              <a:t>Validation</a:t>
            </a:r>
          </a:p>
        </p:txBody>
      </p:sp>
    </p:spTree>
    <p:extLst>
      <p:ext uri="{BB962C8B-B14F-4D97-AF65-F5344CB8AC3E}">
        <p14:creationId xmlns:p14="http://schemas.microsoft.com/office/powerpoint/2010/main" val="4162859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538C-EB1E-F440-9463-3DA4EA988378}"/>
              </a:ext>
            </a:extLst>
          </p:cNvPr>
          <p:cNvSpPr>
            <a:spLocks noGrp="1"/>
          </p:cNvSpPr>
          <p:nvPr>
            <p:ph type="title"/>
          </p:nvPr>
        </p:nvSpPr>
        <p:spPr/>
        <p:txBody>
          <a:bodyPr/>
          <a:lstStyle/>
          <a:p>
            <a:r>
              <a:rPr lang="en-US" dirty="0"/>
              <a:t>Client Side Validation </a:t>
            </a:r>
          </a:p>
        </p:txBody>
      </p:sp>
      <p:sp>
        <p:nvSpPr>
          <p:cNvPr id="4" name="TextBox 3">
            <a:extLst>
              <a:ext uri="{FF2B5EF4-FFF2-40B4-BE49-F238E27FC236}">
                <a16:creationId xmlns:a16="http://schemas.microsoft.com/office/drawing/2014/main" id="{D2516E19-3CDF-A142-AD3C-D5A9AD8D9718}"/>
              </a:ext>
            </a:extLst>
          </p:cNvPr>
          <p:cNvSpPr txBox="1"/>
          <p:nvPr/>
        </p:nvSpPr>
        <p:spPr>
          <a:xfrm>
            <a:off x="304800" y="1401162"/>
            <a:ext cx="8534400" cy="2862322"/>
          </a:xfrm>
          <a:prstGeom prst="rect">
            <a:avLst/>
          </a:prstGeom>
          <a:noFill/>
        </p:spPr>
        <p:txBody>
          <a:bodyPr wrap="square" rtlCol="0">
            <a:spAutoFit/>
          </a:bodyPr>
          <a:lstStyle/>
          <a:p>
            <a:r>
              <a:rPr lang="en-US" sz="3000" b="1" i="1" dirty="0">
                <a:solidFill>
                  <a:srgbClr val="1E4B87"/>
                </a:solidFill>
              </a:rPr>
              <a:t>Preventing the user from sending certain data through a form </a:t>
            </a:r>
          </a:p>
          <a:p>
            <a:endParaRPr lang="en-US" dirty="0"/>
          </a:p>
          <a:p>
            <a:endParaRPr lang="en-US" dirty="0"/>
          </a:p>
          <a:p>
            <a:endParaRPr lang="en-US" dirty="0"/>
          </a:p>
          <a:p>
            <a:r>
              <a:rPr lang="en-US" sz="2400" b="1" i="1" dirty="0">
                <a:solidFill>
                  <a:srgbClr val="00B0F0"/>
                </a:solidFill>
              </a:rPr>
              <a:t>For example, Gruyere preventing you from trying to register with long usernames.</a:t>
            </a:r>
          </a:p>
          <a:p>
            <a:endParaRPr lang="en-US" dirty="0"/>
          </a:p>
        </p:txBody>
      </p:sp>
    </p:spTree>
    <p:extLst>
      <p:ext uri="{BB962C8B-B14F-4D97-AF65-F5344CB8AC3E}">
        <p14:creationId xmlns:p14="http://schemas.microsoft.com/office/powerpoint/2010/main" val="2488533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5890-A0B5-D440-829B-1E46DB440EC7}"/>
              </a:ext>
            </a:extLst>
          </p:cNvPr>
          <p:cNvSpPr>
            <a:spLocks noGrp="1"/>
          </p:cNvSpPr>
          <p:nvPr>
            <p:ph type="title"/>
          </p:nvPr>
        </p:nvSpPr>
        <p:spPr/>
        <p:txBody>
          <a:bodyPr/>
          <a:lstStyle/>
          <a:p>
            <a:r>
              <a:rPr lang="en-US" dirty="0"/>
              <a:t>Server-Side Validation</a:t>
            </a:r>
          </a:p>
        </p:txBody>
      </p:sp>
      <p:sp>
        <p:nvSpPr>
          <p:cNvPr id="3" name="TextBox 2">
            <a:extLst>
              <a:ext uri="{FF2B5EF4-FFF2-40B4-BE49-F238E27FC236}">
                <a16:creationId xmlns:a16="http://schemas.microsoft.com/office/drawing/2014/main" id="{2412925E-96C3-444E-BA00-46695731F46D}"/>
              </a:ext>
            </a:extLst>
          </p:cNvPr>
          <p:cNvSpPr txBox="1"/>
          <p:nvPr/>
        </p:nvSpPr>
        <p:spPr>
          <a:xfrm>
            <a:off x="448574" y="1328468"/>
            <a:ext cx="8073044" cy="553998"/>
          </a:xfrm>
          <a:prstGeom prst="rect">
            <a:avLst/>
          </a:prstGeom>
          <a:noFill/>
        </p:spPr>
        <p:txBody>
          <a:bodyPr wrap="none" rtlCol="0">
            <a:spAutoFit/>
          </a:bodyPr>
          <a:lstStyle/>
          <a:p>
            <a:r>
              <a:rPr lang="en-US" sz="3000" b="1" i="1" dirty="0">
                <a:solidFill>
                  <a:srgbClr val="1E4B87"/>
                </a:solidFill>
              </a:rPr>
              <a:t>Preventing a server from using invalid data</a:t>
            </a:r>
          </a:p>
        </p:txBody>
      </p:sp>
    </p:spTree>
    <p:extLst>
      <p:ext uri="{BB962C8B-B14F-4D97-AF65-F5344CB8AC3E}">
        <p14:creationId xmlns:p14="http://schemas.microsoft.com/office/powerpoint/2010/main" val="8151766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normAutofit/>
          </a:bodyPr>
          <a:lstStyle/>
          <a:p>
            <a:r>
              <a:rPr lang="en-US" dirty="0"/>
              <a:t>Session Hijacking</a:t>
            </a:r>
          </a:p>
        </p:txBody>
      </p:sp>
    </p:spTree>
    <p:extLst>
      <p:ext uri="{BB962C8B-B14F-4D97-AF65-F5344CB8AC3E}">
        <p14:creationId xmlns:p14="http://schemas.microsoft.com/office/powerpoint/2010/main" val="3367919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BBFF-4FA7-0147-B836-8FBA5E75B106}"/>
              </a:ext>
            </a:extLst>
          </p:cNvPr>
          <p:cNvSpPr>
            <a:spLocks noGrp="1"/>
          </p:cNvSpPr>
          <p:nvPr>
            <p:ph type="title"/>
          </p:nvPr>
        </p:nvSpPr>
        <p:spPr/>
        <p:txBody>
          <a:bodyPr/>
          <a:lstStyle/>
          <a:p>
            <a:r>
              <a:rPr lang="en-US" dirty="0"/>
              <a:t>Anatomy of a Session Attack</a:t>
            </a:r>
          </a:p>
        </p:txBody>
      </p:sp>
      <p:sp>
        <p:nvSpPr>
          <p:cNvPr id="3" name="TextBox 2">
            <a:extLst>
              <a:ext uri="{FF2B5EF4-FFF2-40B4-BE49-F238E27FC236}">
                <a16:creationId xmlns:a16="http://schemas.microsoft.com/office/drawing/2014/main" id="{DFDE6D8C-089F-0341-8541-2C1423040AF5}"/>
              </a:ext>
            </a:extLst>
          </p:cNvPr>
          <p:cNvSpPr txBox="1"/>
          <p:nvPr/>
        </p:nvSpPr>
        <p:spPr>
          <a:xfrm>
            <a:off x="293298" y="1295400"/>
            <a:ext cx="8088702" cy="4678204"/>
          </a:xfrm>
          <a:prstGeom prst="rect">
            <a:avLst/>
          </a:prstGeom>
          <a:noFill/>
        </p:spPr>
        <p:txBody>
          <a:bodyPr wrap="square" rtlCol="0">
            <a:spAutoFit/>
          </a:bodyPr>
          <a:lstStyle/>
          <a:p>
            <a:r>
              <a:rPr lang="en-US" sz="2800" b="1" i="1" dirty="0">
                <a:solidFill>
                  <a:srgbClr val="1E4B87"/>
                </a:solidFill>
              </a:rPr>
              <a:t>A legitimate user, Jane,  logs into a banking application, and receives a cookie like: `</a:t>
            </a:r>
            <a:r>
              <a:rPr lang="en-US" sz="2800" b="1" i="1" dirty="0">
                <a:solidFill>
                  <a:srgbClr val="00B0F0"/>
                </a:solidFill>
              </a:rPr>
              <a:t>SESSID=100</a:t>
            </a:r>
            <a:r>
              <a:rPr lang="en-US" sz="2800" b="1" i="1" dirty="0">
                <a:solidFill>
                  <a:srgbClr val="1E4B87"/>
                </a:solidFill>
              </a:rPr>
              <a:t>`</a:t>
            </a:r>
          </a:p>
          <a:p>
            <a:endParaRPr lang="en-US" sz="2800" b="1" i="1" dirty="0">
              <a:solidFill>
                <a:srgbClr val="1E4B87"/>
              </a:solidFill>
            </a:endParaRPr>
          </a:p>
          <a:p>
            <a:r>
              <a:rPr lang="en-US" sz="2800" b="1" i="1" dirty="0">
                <a:solidFill>
                  <a:srgbClr val="1E4B87"/>
                </a:solidFill>
              </a:rPr>
              <a:t>An attacker sends request from his own computer with the cookie: `</a:t>
            </a:r>
            <a:r>
              <a:rPr lang="en-US" sz="2800" b="1" i="1" dirty="0">
                <a:solidFill>
                  <a:srgbClr val="00B0F0"/>
                </a:solidFill>
              </a:rPr>
              <a:t>SESSID=100</a:t>
            </a:r>
            <a:r>
              <a:rPr lang="en-US" sz="2800" b="1" i="1" dirty="0">
                <a:solidFill>
                  <a:srgbClr val="1E4B87"/>
                </a:solidFill>
              </a:rPr>
              <a:t>`</a:t>
            </a:r>
          </a:p>
          <a:p>
            <a:endParaRPr lang="en-US" sz="2800" b="1" i="1" dirty="0">
              <a:solidFill>
                <a:srgbClr val="1E4B87"/>
              </a:solidFill>
            </a:endParaRPr>
          </a:p>
          <a:p>
            <a:r>
              <a:rPr lang="en-US" sz="2800" b="1" i="1" dirty="0">
                <a:solidFill>
                  <a:srgbClr val="1E4B87"/>
                </a:solidFill>
              </a:rPr>
              <a:t>The server responds to the attacker as if he were Jane, because he used a cookie containing her session ID.</a:t>
            </a:r>
          </a:p>
          <a:p>
            <a:endParaRPr lang="en-US" dirty="0"/>
          </a:p>
        </p:txBody>
      </p:sp>
    </p:spTree>
    <p:extLst>
      <p:ext uri="{BB962C8B-B14F-4D97-AF65-F5344CB8AC3E}">
        <p14:creationId xmlns:p14="http://schemas.microsoft.com/office/powerpoint/2010/main" val="4175060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E7CB-F524-6246-870C-45E5EA81987B}"/>
              </a:ext>
            </a:extLst>
          </p:cNvPr>
          <p:cNvSpPr>
            <a:spLocks noGrp="1"/>
          </p:cNvSpPr>
          <p:nvPr>
            <p:ph type="title"/>
          </p:nvPr>
        </p:nvSpPr>
        <p:spPr/>
        <p:txBody>
          <a:bodyPr/>
          <a:lstStyle/>
          <a:p>
            <a:r>
              <a:rPr lang="en-US" dirty="0"/>
              <a:t>Accessing the Victim’s Session ID</a:t>
            </a:r>
          </a:p>
        </p:txBody>
      </p:sp>
      <p:sp>
        <p:nvSpPr>
          <p:cNvPr id="3" name="TextBox 2">
            <a:extLst>
              <a:ext uri="{FF2B5EF4-FFF2-40B4-BE49-F238E27FC236}">
                <a16:creationId xmlns:a16="http://schemas.microsoft.com/office/drawing/2014/main" id="{123F66C5-63CE-C049-B2F2-163B73036CD6}"/>
              </a:ext>
            </a:extLst>
          </p:cNvPr>
          <p:cNvSpPr txBox="1"/>
          <p:nvPr/>
        </p:nvSpPr>
        <p:spPr>
          <a:xfrm>
            <a:off x="287547" y="1089898"/>
            <a:ext cx="8164901" cy="4678204"/>
          </a:xfrm>
          <a:prstGeom prst="rect">
            <a:avLst/>
          </a:prstGeom>
          <a:noFill/>
        </p:spPr>
        <p:txBody>
          <a:bodyPr wrap="square" rtlCol="0">
            <a:spAutoFit/>
          </a:bodyPr>
          <a:lstStyle/>
          <a:p>
            <a:r>
              <a:rPr lang="en-US" sz="2800" b="1" dirty="0">
                <a:solidFill>
                  <a:srgbClr val="1E4B87"/>
                </a:solidFill>
              </a:rPr>
              <a:t>Read it through JavaScript</a:t>
            </a:r>
          </a:p>
          <a:p>
            <a:r>
              <a:rPr lang="en-US" sz="2800" b="1" i="1" dirty="0"/>
              <a:t>- Attackers can read victims' cookies by exploiting an XSS vulnerability. </a:t>
            </a:r>
          </a:p>
          <a:p>
            <a:pPr marL="285750" indent="-285750">
              <a:buFontTx/>
              <a:buChar char="-"/>
            </a:pPr>
            <a:endParaRPr lang="en-US" sz="2800" dirty="0"/>
          </a:p>
          <a:p>
            <a:pPr marL="285750" indent="-285750">
              <a:buFontTx/>
              <a:buChar char="-"/>
            </a:pPr>
            <a:endParaRPr lang="en-US" sz="2800" dirty="0"/>
          </a:p>
          <a:p>
            <a:endParaRPr lang="en-US" sz="2800" b="1" dirty="0"/>
          </a:p>
          <a:p>
            <a:r>
              <a:rPr lang="en-US" sz="2800" b="1" dirty="0">
                <a:solidFill>
                  <a:srgbClr val="1E4B87"/>
                </a:solidFill>
              </a:rPr>
              <a:t>Guess</a:t>
            </a:r>
            <a:endParaRPr lang="en-US" sz="2800" dirty="0">
              <a:solidFill>
                <a:srgbClr val="1E4B87"/>
              </a:solidFill>
            </a:endParaRPr>
          </a:p>
          <a:p>
            <a:r>
              <a:rPr lang="en-US" sz="2800" b="1" i="1" dirty="0"/>
              <a:t>- Some servers generate session IDs that are easy to guess. In this case, attackers can forge valid session IDs.</a:t>
            </a:r>
          </a:p>
          <a:p>
            <a:endParaRPr lang="en-US" dirty="0"/>
          </a:p>
        </p:txBody>
      </p:sp>
    </p:spTree>
    <p:extLst>
      <p:ext uri="{BB962C8B-B14F-4D97-AF65-F5344CB8AC3E}">
        <p14:creationId xmlns:p14="http://schemas.microsoft.com/office/powerpoint/2010/main" val="1175624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209800"/>
            <a:ext cx="8686800" cy="1938992"/>
          </a:xfrm>
          <a:prstGeom prst="rect">
            <a:avLst/>
          </a:prstGeom>
          <a:noFill/>
        </p:spPr>
        <p:txBody>
          <a:bodyPr wrap="square" rtlCol="0">
            <a:spAutoFit/>
          </a:bodyPr>
          <a:lstStyle/>
          <a:p>
            <a:pPr algn="ctr"/>
            <a:r>
              <a:rPr lang="en-US" sz="6000" b="1" dirty="0" err="1">
                <a:solidFill>
                  <a:srgbClr val="FF0000"/>
                </a:solidFill>
                <a:latin typeface="Courier New" panose="02070309020205020404" pitchFamily="49" charset="0"/>
                <a:cs typeface="Courier New" panose="02070309020205020404" pitchFamily="49" charset="0"/>
              </a:rPr>
              <a:t>httponly</a:t>
            </a:r>
            <a:endParaRPr lang="en-US" sz="6000" b="1" dirty="0">
              <a:solidFill>
                <a:srgbClr val="FF0000"/>
              </a:solidFill>
              <a:latin typeface="Courier New" panose="02070309020205020404" pitchFamily="49" charset="0"/>
              <a:cs typeface="Courier New" panose="02070309020205020404" pitchFamily="49" charset="0"/>
            </a:endParaRPr>
          </a:p>
          <a:p>
            <a:pPr algn="ctr"/>
            <a:r>
              <a:rPr lang="en-US" sz="6000" b="1" dirty="0">
                <a:solidFill>
                  <a:srgbClr val="FF0000"/>
                </a:solidFill>
                <a:latin typeface="Helvetica" panose="020B0604020202020204" pitchFamily="34" charset="0"/>
                <a:cs typeface="Helvetica" panose="020B0604020202020204" pitchFamily="34" charset="0"/>
              </a:rPr>
              <a:t>Demo</a:t>
            </a:r>
          </a:p>
        </p:txBody>
      </p:sp>
    </p:spTree>
    <p:extLst>
      <p:ext uri="{BB962C8B-B14F-4D97-AF65-F5344CB8AC3E}">
        <p14:creationId xmlns:p14="http://schemas.microsoft.com/office/powerpoint/2010/main" val="17217495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209800"/>
            <a:ext cx="8686800" cy="1938992"/>
          </a:xfrm>
          <a:prstGeom prst="rect">
            <a:avLst/>
          </a:prstGeom>
          <a:noFill/>
        </p:spPr>
        <p:txBody>
          <a:bodyPr wrap="square" rtlCol="0">
            <a:spAutoFit/>
          </a:bodyPr>
          <a:lstStyle/>
          <a:p>
            <a:pPr algn="ctr"/>
            <a:r>
              <a:rPr lang="en-US" sz="6000" b="1" dirty="0">
                <a:solidFill>
                  <a:srgbClr val="FF0000"/>
                </a:solidFill>
                <a:latin typeface="+mj-lt"/>
                <a:cs typeface="Courier New" panose="02070309020205020404" pitchFamily="49" charset="0"/>
              </a:rPr>
              <a:t>Weak Session IDs Demo</a:t>
            </a:r>
            <a:endParaRPr lang="en-US" sz="6000" b="1" dirty="0">
              <a:solidFill>
                <a:srgbClr val="FF0000"/>
              </a:solidFill>
              <a:latin typeface="+mj-lt"/>
              <a:cs typeface="Helvetica" panose="020B0604020202020204" pitchFamily="34" charset="0"/>
            </a:endParaRPr>
          </a:p>
        </p:txBody>
      </p:sp>
    </p:spTree>
    <p:extLst>
      <p:ext uri="{BB962C8B-B14F-4D97-AF65-F5344CB8AC3E}">
        <p14:creationId xmlns:p14="http://schemas.microsoft.com/office/powerpoint/2010/main" val="3054831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7924800" cy="704060"/>
          </a:xfrm>
        </p:spPr>
        <p:txBody>
          <a:bodyPr>
            <a:normAutofit/>
          </a:bodyPr>
          <a:lstStyle/>
          <a:p>
            <a:r>
              <a:rPr lang="en-US" dirty="0">
                <a:latin typeface="Helvetica" panose="020B0604020202020204" pitchFamily="34" charset="0"/>
                <a:cs typeface="Helvetica" panose="020B0604020202020204" pitchFamily="34" charset="0"/>
              </a:rPr>
              <a:t>Cache in the Bank</a:t>
            </a:r>
          </a:p>
        </p:txBody>
      </p:sp>
    </p:spTree>
    <p:extLst>
      <p:ext uri="{BB962C8B-B14F-4D97-AF65-F5344CB8AC3E}">
        <p14:creationId xmlns:p14="http://schemas.microsoft.com/office/powerpoint/2010/main" val="2362621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CD8FB2-1687-45CC-A791-2FE37BF8B2F1}"/>
              </a:ext>
            </a:extLst>
          </p:cNvPr>
          <p:cNvSpPr>
            <a:spLocks noGrp="1"/>
          </p:cNvSpPr>
          <p:nvPr>
            <p:ph sz="quarter" idx="10"/>
          </p:nvPr>
        </p:nvSpPr>
        <p:spPr>
          <a:xfrm>
            <a:off x="304800" y="1352550"/>
            <a:ext cx="8616470" cy="4152900"/>
          </a:xfrm>
        </p:spPr>
        <p:txBody>
          <a:bodyPr>
            <a:noAutofit/>
          </a:bodyPr>
          <a:lstStyle/>
          <a:p>
            <a:pPr marL="0" indent="0">
              <a:lnSpc>
                <a:spcPct val="120000"/>
              </a:lnSpc>
              <a:spcBef>
                <a:spcPts val="600"/>
              </a:spcBef>
              <a:buNone/>
            </a:pPr>
            <a:r>
              <a:rPr lang="en-US" b="1" u="sng" dirty="0">
                <a:latin typeface="Helvetica" panose="020B0604020202020204" pitchFamily="34" charset="0"/>
                <a:cs typeface="Helvetica" panose="020B0604020202020204" pitchFamily="34" charset="0"/>
              </a:rPr>
              <a:t>Activity:</a:t>
            </a:r>
          </a:p>
          <a:p>
            <a:pPr marL="0" indent="0">
              <a:lnSpc>
                <a:spcPct val="120000"/>
              </a:lnSpc>
              <a:spcBef>
                <a:spcPts val="600"/>
              </a:spcBef>
              <a:buNone/>
            </a:pPr>
            <a:r>
              <a:rPr lang="en-US" dirty="0">
                <a:latin typeface="Helvetica" panose="020B0604020202020204" pitchFamily="34" charset="0"/>
                <a:cs typeface="Helvetica" panose="020B0604020202020204" pitchFamily="34" charset="0"/>
              </a:rPr>
              <a:t>In this activity, you’ll use Gruyere to explore </a:t>
            </a:r>
          </a:p>
          <a:p>
            <a:pPr>
              <a:lnSpc>
                <a:spcPct val="120000"/>
              </a:lnSpc>
              <a:spcBef>
                <a:spcPts val="600"/>
              </a:spcBef>
              <a:buFontTx/>
              <a:buChar char="-"/>
            </a:pPr>
            <a:r>
              <a:rPr lang="en-US" dirty="0">
                <a:latin typeface="Helvetica" panose="020B0604020202020204" pitchFamily="34" charset="0"/>
                <a:cs typeface="Helvetica" panose="020B0604020202020204" pitchFamily="34" charset="0"/>
              </a:rPr>
              <a:t>How cookies can be used for authentication</a:t>
            </a:r>
          </a:p>
          <a:p>
            <a:pPr>
              <a:lnSpc>
                <a:spcPct val="120000"/>
              </a:lnSpc>
              <a:spcBef>
                <a:spcPts val="600"/>
              </a:spcBef>
              <a:buFontTx/>
              <a:buChar char="-"/>
            </a:pPr>
            <a:r>
              <a:rPr lang="en-US" dirty="0">
                <a:latin typeface="Helvetica" panose="020B0604020202020204" pitchFamily="34" charset="0"/>
                <a:cs typeface="Helvetica" panose="020B0604020202020204" pitchFamily="34" charset="0"/>
              </a:rPr>
              <a:t>How they can be tampered with</a:t>
            </a:r>
          </a:p>
          <a:p>
            <a:pPr marL="0" indent="0">
              <a:lnSpc>
                <a:spcPct val="120000"/>
              </a:lnSpc>
              <a:spcBef>
                <a:spcPts val="600"/>
              </a:spcBef>
              <a:buNone/>
            </a:pPr>
            <a:endParaRPr lang="en-US" b="1" u="sng" dirty="0">
              <a:latin typeface="Helvetica" panose="020B0604020202020204" pitchFamily="34" charset="0"/>
              <a:cs typeface="Helvetica" panose="020B0604020202020204" pitchFamily="34" charset="0"/>
            </a:endParaRPr>
          </a:p>
          <a:p>
            <a:pPr marL="0" indent="0">
              <a:lnSpc>
                <a:spcPct val="120000"/>
              </a:lnSpc>
              <a:spcBef>
                <a:spcPts val="600"/>
              </a:spcBef>
              <a:buNone/>
            </a:pPr>
            <a:r>
              <a:rPr lang="en-US" dirty="0">
                <a:latin typeface="Helvetica" panose="020B0604020202020204" pitchFamily="34" charset="0"/>
                <a:cs typeface="Helvetica" panose="020B0604020202020204" pitchFamily="34" charset="0"/>
              </a:rPr>
              <a:t>Refer to the instructions contained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provided in Slack, and answer the questions contained therein.</a:t>
            </a:r>
          </a:p>
          <a:p>
            <a:pPr marL="0" indent="0">
              <a:lnSpc>
                <a:spcPct val="120000"/>
              </a:lnSpc>
              <a:spcBef>
                <a:spcPts val="600"/>
              </a:spcBef>
              <a:buNone/>
            </a:pPr>
            <a:endParaRPr lang="en-US" dirty="0">
              <a:latin typeface="Helvetica" panose="020B0604020202020204" pitchFamily="34" charset="0"/>
              <a:cs typeface="Helvetica" panose="020B0604020202020204" pitchFamily="34" charset="0"/>
            </a:endParaRPr>
          </a:p>
          <a:p>
            <a:pPr marL="0" indent="0">
              <a:lnSpc>
                <a:spcPct val="120000"/>
              </a:lnSpc>
              <a:spcBef>
                <a:spcPts val="600"/>
              </a:spcBef>
              <a:buNone/>
            </a:pPr>
            <a:r>
              <a:rPr lang="en-US" b="1" dirty="0">
                <a:latin typeface="Helvetica" panose="020B0604020202020204" pitchFamily="34" charset="0"/>
                <a:cs typeface="Helvetica" panose="020B0604020202020204" pitchFamily="34" charset="0"/>
              </a:rPr>
              <a:t>Good luck!</a:t>
            </a:r>
          </a:p>
        </p:txBody>
      </p:sp>
      <p:sp>
        <p:nvSpPr>
          <p:cNvPr id="3" name="Text Placeholder 2">
            <a:extLst>
              <a:ext uri="{FF2B5EF4-FFF2-40B4-BE49-F238E27FC236}">
                <a16:creationId xmlns:a16="http://schemas.microsoft.com/office/drawing/2014/main" id="{F92FC808-8028-40C6-AE08-ED3491E36981}"/>
              </a:ext>
            </a:extLst>
          </p:cNvPr>
          <p:cNvSpPr>
            <a:spLocks noGrp="1"/>
          </p:cNvSpPr>
          <p:nvPr>
            <p:ph type="body" sz="quarter" idx="11"/>
          </p:nvPr>
        </p:nvSpPr>
        <p:spPr>
          <a:xfrm>
            <a:off x="3276600" y="80936"/>
            <a:ext cx="5667529" cy="411480"/>
          </a:xfrm>
        </p:spPr>
        <p:txBody>
          <a:bodyPr/>
          <a:lstStyle/>
          <a:p>
            <a:pPr algn="r"/>
            <a:r>
              <a:rPr lang="en-US" dirty="0">
                <a:latin typeface="Helvetica" panose="020B0604020202020204" pitchFamily="34" charset="0"/>
                <a:cs typeface="Helvetica" panose="020B0604020202020204" pitchFamily="34" charset="0"/>
              </a:rPr>
              <a:t>Activity: </a:t>
            </a:r>
            <a:r>
              <a:rPr lang="en-US" b="0" dirty="0">
                <a:latin typeface="Helvetica" panose="020B0604020202020204" pitchFamily="34" charset="0"/>
                <a:cs typeface="Helvetica" panose="020B0604020202020204" pitchFamily="34" charset="0"/>
              </a:rPr>
              <a:t>Weak Session IDs</a:t>
            </a:r>
            <a:r>
              <a:rPr lang="en-US" dirty="0">
                <a:latin typeface="Helvetica" panose="020B0604020202020204" pitchFamily="34" charset="0"/>
                <a:cs typeface="Helvetica" panose="020B0604020202020204" pitchFamily="34" charset="0"/>
              </a:rPr>
              <a:t> </a:t>
            </a:r>
            <a:r>
              <a:rPr lang="en-US" b="0" dirty="0">
                <a:latin typeface="Helvetica" panose="020B0604020202020204" pitchFamily="34" charset="0"/>
                <a:cs typeface="Helvetica" panose="020B0604020202020204" pitchFamily="34" charset="0"/>
              </a:rPr>
              <a:t>(20 Mins.)</a:t>
            </a:r>
          </a:p>
        </p:txBody>
      </p:sp>
    </p:spTree>
    <p:extLst>
      <p:ext uri="{BB962C8B-B14F-4D97-AF65-F5344CB8AC3E}">
        <p14:creationId xmlns:p14="http://schemas.microsoft.com/office/powerpoint/2010/main" val="21924009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209800"/>
            <a:ext cx="8686800" cy="1938992"/>
          </a:xfrm>
          <a:prstGeom prst="rect">
            <a:avLst/>
          </a:prstGeom>
          <a:noFill/>
        </p:spPr>
        <p:txBody>
          <a:bodyPr wrap="square" rtlCol="0">
            <a:spAutoFit/>
          </a:bodyPr>
          <a:lstStyle/>
          <a:p>
            <a:pPr algn="ctr"/>
            <a:r>
              <a:rPr lang="en-US" sz="6000" b="1" dirty="0">
                <a:solidFill>
                  <a:srgbClr val="00B0F0"/>
                </a:solidFill>
                <a:latin typeface="Helvetica" panose="020B0604020202020204" pitchFamily="34" charset="0"/>
                <a:cs typeface="Helvetica" panose="020B0604020202020204" pitchFamily="34" charset="0"/>
              </a:rPr>
              <a:t>Weak Session IDs</a:t>
            </a:r>
          </a:p>
          <a:p>
            <a:pPr algn="ctr"/>
            <a:r>
              <a:rPr lang="en-US" sz="6000" b="1" dirty="0">
                <a:solidFill>
                  <a:srgbClr val="00B0F0"/>
                </a:solidFill>
                <a:latin typeface="Helvetica" panose="020B0604020202020204" pitchFamily="34" charset="0"/>
                <a:cs typeface="Helvetica" panose="020B0604020202020204" pitchFamily="34" charset="0"/>
              </a:rPr>
              <a:t>Review</a:t>
            </a:r>
          </a:p>
        </p:txBody>
      </p:sp>
    </p:spTree>
    <p:extLst>
      <p:ext uri="{BB962C8B-B14F-4D97-AF65-F5344CB8AC3E}">
        <p14:creationId xmlns:p14="http://schemas.microsoft.com/office/powerpoint/2010/main" val="9466488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08B3-9FDC-4843-B4B2-5CE6FB173366}"/>
              </a:ext>
            </a:extLst>
          </p:cNvPr>
          <p:cNvSpPr>
            <a:spLocks noGrp="1"/>
          </p:cNvSpPr>
          <p:nvPr>
            <p:ph type="title"/>
          </p:nvPr>
        </p:nvSpPr>
        <p:spPr>
          <a:xfrm>
            <a:off x="304800" y="0"/>
            <a:ext cx="6934200" cy="653854"/>
          </a:xfrm>
        </p:spPr>
        <p:txBody>
          <a:bodyPr>
            <a:normAutofit fontScale="90000"/>
          </a:bodyPr>
          <a:lstStyle/>
          <a:p>
            <a:r>
              <a:rPr lang="en-US" dirty="0"/>
              <a:t>By the end of this lesson, you should be able to: </a:t>
            </a:r>
          </a:p>
        </p:txBody>
      </p:sp>
      <p:sp>
        <p:nvSpPr>
          <p:cNvPr id="3" name="TextBox 2">
            <a:extLst>
              <a:ext uri="{FF2B5EF4-FFF2-40B4-BE49-F238E27FC236}">
                <a16:creationId xmlns:a16="http://schemas.microsoft.com/office/drawing/2014/main" id="{ED6C3E01-D402-1D40-ABA4-C647DC9F0592}"/>
              </a:ext>
            </a:extLst>
          </p:cNvPr>
          <p:cNvSpPr txBox="1"/>
          <p:nvPr/>
        </p:nvSpPr>
        <p:spPr>
          <a:xfrm>
            <a:off x="457200" y="914400"/>
            <a:ext cx="7709140" cy="5170646"/>
          </a:xfrm>
          <a:prstGeom prst="rect">
            <a:avLst/>
          </a:prstGeom>
          <a:noFill/>
        </p:spPr>
        <p:txBody>
          <a:bodyPr wrap="square" rtlCol="0">
            <a:spAutoFit/>
          </a:bodyPr>
          <a:lstStyle/>
          <a:p>
            <a:pPr marL="342900" indent="-342900">
              <a:buFont typeface="Wingdings" pitchFamily="2" charset="2"/>
              <a:buChar char="ü"/>
            </a:pPr>
            <a:r>
              <a:rPr lang="en-US" sz="2200" dirty="0"/>
              <a:t>Define caching as a process in which browsers and/or servers save responses to previous requests for later reuse</a:t>
            </a:r>
          </a:p>
          <a:p>
            <a:pPr marL="342900" indent="-342900">
              <a:buFont typeface="Wingdings" pitchFamily="2" charset="2"/>
              <a:buChar char="ü"/>
            </a:pPr>
            <a:r>
              <a:rPr lang="en-US" sz="2200" dirty="0"/>
              <a:t>Distinguish between private and public caches</a:t>
            </a:r>
          </a:p>
          <a:p>
            <a:pPr marL="342900" indent="-342900">
              <a:buFont typeface="Wingdings" pitchFamily="2" charset="2"/>
              <a:buChar char="ü"/>
            </a:pPr>
            <a:r>
              <a:rPr lang="en-US" sz="2200" dirty="0"/>
              <a:t>Explain the process behind web cache poisoning</a:t>
            </a:r>
          </a:p>
          <a:p>
            <a:pPr marL="342900" indent="-342900">
              <a:buFont typeface="Wingdings" pitchFamily="2" charset="2"/>
              <a:buChar char="ü"/>
            </a:pPr>
            <a:r>
              <a:rPr lang="en-US" sz="2200" dirty="0"/>
              <a:t>Explain how cookies and sessions provide ways for servers to remember specific information about the client </a:t>
            </a:r>
          </a:p>
          <a:p>
            <a:pPr marL="342900" indent="-342900">
              <a:buFont typeface="Wingdings" pitchFamily="2" charset="2"/>
              <a:buChar char="ü"/>
            </a:pPr>
            <a:r>
              <a:rPr lang="en-US" sz="2200" dirty="0"/>
              <a:t>Describe two common session attacks: impersonation and forgery</a:t>
            </a:r>
          </a:p>
          <a:p>
            <a:pPr marL="342900" indent="-342900">
              <a:buFont typeface="Wingdings" pitchFamily="2" charset="2"/>
              <a:buChar char="ü"/>
            </a:pPr>
            <a:r>
              <a:rPr lang="en-US" sz="2200" dirty="0"/>
              <a:t>Distinguish between client-side and server-side validation </a:t>
            </a:r>
          </a:p>
          <a:p>
            <a:pPr marL="342900" indent="-342900">
              <a:buFont typeface="Wingdings" pitchFamily="2" charset="2"/>
              <a:buChar char="ü"/>
            </a:pPr>
            <a:r>
              <a:rPr lang="en-US" sz="2200" dirty="0"/>
              <a:t>Explain how session hijacking is an  impersonation attack on session server sessions</a:t>
            </a:r>
          </a:p>
          <a:p>
            <a:pPr marL="342900" indent="-342900">
              <a:buFont typeface="Wingdings" pitchFamily="2" charset="2"/>
              <a:buChar char="ü"/>
            </a:pPr>
            <a:r>
              <a:rPr lang="en-US" sz="2200" dirty="0"/>
              <a:t>Discuss why servers often store sensitive, large, and/or longer-term data in sessions instead of cookies.</a:t>
            </a:r>
          </a:p>
          <a:p>
            <a:pPr marL="342900" indent="-342900">
              <a:buFont typeface="Wingdings" pitchFamily="2" charset="2"/>
              <a:buChar char="ü"/>
            </a:pPr>
            <a:r>
              <a:rPr lang="en-US" sz="2200" dirty="0"/>
              <a:t>Inspect weak session IDs generated by a live web app</a:t>
            </a:r>
            <a:endParaRPr lang="en-US" dirty="0"/>
          </a:p>
        </p:txBody>
      </p:sp>
    </p:spTree>
    <p:extLst>
      <p:ext uri="{BB962C8B-B14F-4D97-AF65-F5344CB8AC3E}">
        <p14:creationId xmlns:p14="http://schemas.microsoft.com/office/powerpoint/2010/main" val="3777303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p:txBody>
          <a:bodyPr>
            <a:normAutofit/>
          </a:bodyPr>
          <a:lstStyle/>
          <a:p>
            <a:r>
              <a:rPr lang="en-US" dirty="0"/>
              <a:t>FIN</a:t>
            </a:r>
          </a:p>
        </p:txBody>
      </p:sp>
    </p:spTree>
    <p:extLst>
      <p:ext uri="{BB962C8B-B14F-4D97-AF65-F5344CB8AC3E}">
        <p14:creationId xmlns:p14="http://schemas.microsoft.com/office/powerpoint/2010/main" val="14609729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228600" y="2828836"/>
            <a:ext cx="8686800" cy="1200329"/>
          </a:xfrm>
          <a:prstGeom prst="rect">
            <a:avLst/>
          </a:prstGeom>
          <a:noFill/>
        </p:spPr>
        <p:txBody>
          <a:bodyPr wrap="square" rtlCol="0">
            <a:spAutoFit/>
          </a:bodyPr>
          <a:lstStyle/>
          <a:p>
            <a:pPr algn="ctr"/>
            <a:r>
              <a:rPr lang="en-US" sz="3600" b="1" dirty="0">
                <a:solidFill>
                  <a:schemeClr val="bg2"/>
                </a:solidFill>
                <a:latin typeface="Helvetica" panose="020B0604020202020204" pitchFamily="34" charset="0"/>
                <a:cs typeface="Helvetica" panose="020B0604020202020204" pitchFamily="34" charset="0"/>
              </a:rPr>
              <a:t>Request-Response cycles </a:t>
            </a:r>
          </a:p>
          <a:p>
            <a:pPr algn="ctr"/>
            <a:r>
              <a:rPr lang="en-US" sz="3600" b="1" dirty="0">
                <a:solidFill>
                  <a:schemeClr val="bg2"/>
                </a:solidFill>
                <a:latin typeface="Helvetica" panose="020B0604020202020204" pitchFamily="34" charset="0"/>
                <a:cs typeface="Helvetica" panose="020B0604020202020204" pitchFamily="34" charset="0"/>
              </a:rPr>
              <a:t>take </a:t>
            </a:r>
            <a:r>
              <a:rPr lang="en-US" sz="3600" b="1" dirty="0">
                <a:solidFill>
                  <a:srgbClr val="00B0F0"/>
                </a:solidFill>
                <a:latin typeface="Helvetica" panose="020B0604020202020204" pitchFamily="34" charset="0"/>
                <a:cs typeface="Helvetica" panose="020B0604020202020204" pitchFamily="34" charset="0"/>
              </a:rPr>
              <a:t>time</a:t>
            </a:r>
            <a:r>
              <a:rPr lang="en-US" sz="3600" b="1" dirty="0">
                <a:solidFill>
                  <a:schemeClr val="bg2"/>
                </a:solidFill>
                <a:latin typeface="Helvetica" panose="020B0604020202020204" pitchFamily="34" charset="0"/>
                <a:cs typeface="Helvetica" panose="020B0604020202020204" pitchFamily="34" charset="0"/>
              </a:rPr>
              <a:t> to complete.</a:t>
            </a:r>
          </a:p>
        </p:txBody>
      </p:sp>
    </p:spTree>
    <p:extLst>
      <p:ext uri="{BB962C8B-B14F-4D97-AF65-F5344CB8AC3E}">
        <p14:creationId xmlns:p14="http://schemas.microsoft.com/office/powerpoint/2010/main" val="32718327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F928E86-365C-4CF4-B700-AFE986FFA534}"/>
              </a:ext>
            </a:extLst>
          </p:cNvPr>
          <p:cNvSpPr txBox="1"/>
          <p:nvPr/>
        </p:nvSpPr>
        <p:spPr>
          <a:xfrm>
            <a:off x="-38100" y="2828836"/>
            <a:ext cx="9220200" cy="1200329"/>
          </a:xfrm>
          <a:prstGeom prst="rect">
            <a:avLst/>
          </a:prstGeom>
          <a:noFill/>
        </p:spPr>
        <p:txBody>
          <a:bodyPr wrap="square" rtlCol="0">
            <a:spAutoFit/>
          </a:bodyPr>
          <a:lstStyle/>
          <a:p>
            <a:pPr algn="ctr"/>
            <a:r>
              <a:rPr lang="en-US" sz="3600" b="1" dirty="0">
                <a:solidFill>
                  <a:srgbClr val="00B0F0"/>
                </a:solidFill>
                <a:latin typeface="Helvetica" panose="020B0604020202020204" pitchFamily="34" charset="0"/>
                <a:cs typeface="Helvetica" panose="020B0604020202020204" pitchFamily="34" charset="0"/>
              </a:rPr>
              <a:t>Caching</a:t>
            </a:r>
            <a:r>
              <a:rPr lang="en-US" sz="3600" b="1" dirty="0">
                <a:solidFill>
                  <a:schemeClr val="bg2"/>
                </a:solidFill>
                <a:latin typeface="Helvetica" panose="020B0604020202020204" pitchFamily="34" charset="0"/>
                <a:cs typeface="Helvetica" panose="020B0604020202020204" pitchFamily="34" charset="0"/>
              </a:rPr>
              <a:t> allows us to save and reuse responses to reduce load times.</a:t>
            </a:r>
          </a:p>
        </p:txBody>
      </p:sp>
    </p:spTree>
    <p:extLst>
      <p:ext uri="{BB962C8B-B14F-4D97-AF65-F5344CB8AC3E}">
        <p14:creationId xmlns:p14="http://schemas.microsoft.com/office/powerpoint/2010/main" val="780948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7269022-51C1-4BCE-8EC6-9274DF745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180"/>
            <a:ext cx="3810000" cy="3810000"/>
          </a:xfrm>
          <a:prstGeom prst="rect">
            <a:avLst/>
          </a:prstGeom>
        </p:spPr>
      </p:pic>
      <p:grpSp>
        <p:nvGrpSpPr>
          <p:cNvPr id="13" name="Group 12">
            <a:extLst>
              <a:ext uri="{FF2B5EF4-FFF2-40B4-BE49-F238E27FC236}">
                <a16:creationId xmlns:a16="http://schemas.microsoft.com/office/drawing/2014/main" id="{DCA96F81-46D9-4879-A553-85F1DB5B3A1A}"/>
              </a:ext>
            </a:extLst>
          </p:cNvPr>
          <p:cNvGrpSpPr/>
          <p:nvPr/>
        </p:nvGrpSpPr>
        <p:grpSpPr>
          <a:xfrm>
            <a:off x="5562600" y="762000"/>
            <a:ext cx="2667000" cy="2667000"/>
            <a:chOff x="5410200" y="457200"/>
            <a:chExt cx="2971800" cy="2971800"/>
          </a:xfrm>
        </p:grpSpPr>
        <p:sp>
          <p:nvSpPr>
            <p:cNvPr id="12" name="Oval 11">
              <a:extLst>
                <a:ext uri="{FF2B5EF4-FFF2-40B4-BE49-F238E27FC236}">
                  <a16:creationId xmlns:a16="http://schemas.microsoft.com/office/drawing/2014/main" id="{26A614F1-ACD1-4B83-A3B5-C292038FED0E}"/>
                </a:ext>
              </a:extLst>
            </p:cNvPr>
            <p:cNvSpPr/>
            <p:nvPr/>
          </p:nvSpPr>
          <p:spPr>
            <a:xfrm>
              <a:off x="5410200" y="457200"/>
              <a:ext cx="2971800" cy="29718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237C80-FBA7-4C6B-854D-2D8A59DEFA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0" y="467738"/>
              <a:ext cx="2743200" cy="2743200"/>
            </a:xfrm>
            <a:prstGeom prst="rect">
              <a:avLst/>
            </a:prstGeom>
          </p:spPr>
        </p:pic>
      </p:grpSp>
      <p:sp>
        <p:nvSpPr>
          <p:cNvPr id="14" name="TextBox 13">
            <a:extLst>
              <a:ext uri="{FF2B5EF4-FFF2-40B4-BE49-F238E27FC236}">
                <a16:creationId xmlns:a16="http://schemas.microsoft.com/office/drawing/2014/main" id="{4B7F989D-3C02-4151-ADD7-0EFF0DC04626}"/>
              </a:ext>
            </a:extLst>
          </p:cNvPr>
          <p:cNvSpPr txBox="1"/>
          <p:nvPr/>
        </p:nvSpPr>
        <p:spPr>
          <a:xfrm>
            <a:off x="-304800" y="3466393"/>
            <a:ext cx="4961743" cy="2062103"/>
          </a:xfrm>
          <a:prstGeom prst="rect">
            <a:avLst/>
          </a:prstGeom>
          <a:noFill/>
        </p:spPr>
        <p:txBody>
          <a:bodyPr wrap="square" rtlCol="0">
            <a:spAutoFit/>
          </a:bodyPr>
          <a:lstStyle/>
          <a:p>
            <a:pPr algn="ctr"/>
            <a:r>
              <a:rPr lang="en-US" sz="3200" dirty="0">
                <a:solidFill>
                  <a:schemeClr val="bg2"/>
                </a:solidFill>
                <a:latin typeface="Arial Black" panose="020B0A04020102020204" pitchFamily="34" charset="0"/>
                <a:cs typeface="Helvetica" panose="020B0604020202020204" pitchFamily="34" charset="0"/>
              </a:rPr>
              <a:t>PRIVATE CACHES</a:t>
            </a:r>
          </a:p>
          <a:p>
            <a:pPr algn="ctr"/>
            <a:endParaRPr lang="en-US" sz="2400" dirty="0">
              <a:solidFill>
                <a:schemeClr val="bg2"/>
              </a:solidFill>
              <a:latin typeface="Helvetica" panose="020B0604020202020204" pitchFamily="34" charset="0"/>
              <a:cs typeface="Helvetica" panose="020B0604020202020204" pitchFamily="34" charset="0"/>
            </a:endParaRPr>
          </a:p>
          <a:p>
            <a:pPr algn="ctr"/>
            <a:endParaRPr lang="en-US" sz="2400" dirty="0">
              <a:solidFill>
                <a:schemeClr val="bg2"/>
              </a:solidFill>
              <a:latin typeface="Helvetica" panose="020B0604020202020204" pitchFamily="34" charset="0"/>
              <a:cs typeface="Helvetica" panose="020B0604020202020204" pitchFamily="34" charset="0"/>
            </a:endParaRPr>
          </a:p>
          <a:p>
            <a:pPr algn="ctr"/>
            <a:r>
              <a:rPr lang="en-US" sz="2400" dirty="0">
                <a:solidFill>
                  <a:schemeClr val="bg2"/>
                </a:solidFill>
                <a:latin typeface="Helvetica" panose="020B0604020202020204" pitchFamily="34" charset="0"/>
                <a:cs typeface="Helvetica" panose="020B0604020202020204" pitchFamily="34" charset="0"/>
              </a:rPr>
              <a:t>Local cache that serves</a:t>
            </a:r>
          </a:p>
          <a:p>
            <a:pPr algn="ctr"/>
            <a:r>
              <a:rPr lang="en-US" sz="2400" dirty="0">
                <a:solidFill>
                  <a:schemeClr val="bg2"/>
                </a:solidFill>
                <a:latin typeface="Helvetica" panose="020B0604020202020204" pitchFamily="34" charset="0"/>
                <a:cs typeface="Helvetica" panose="020B0604020202020204" pitchFamily="34" charset="0"/>
              </a:rPr>
              <a:t>a single, dedicated user</a:t>
            </a:r>
          </a:p>
        </p:txBody>
      </p:sp>
      <p:sp>
        <p:nvSpPr>
          <p:cNvPr id="15" name="TextBox 14">
            <a:extLst>
              <a:ext uri="{FF2B5EF4-FFF2-40B4-BE49-F238E27FC236}">
                <a16:creationId xmlns:a16="http://schemas.microsoft.com/office/drawing/2014/main" id="{09818F8A-BE62-4FC3-8D1C-EA5CC2972D17}"/>
              </a:ext>
            </a:extLst>
          </p:cNvPr>
          <p:cNvSpPr txBox="1"/>
          <p:nvPr/>
        </p:nvSpPr>
        <p:spPr>
          <a:xfrm>
            <a:off x="4487057" y="3466393"/>
            <a:ext cx="4961743" cy="2062103"/>
          </a:xfrm>
          <a:prstGeom prst="rect">
            <a:avLst/>
          </a:prstGeom>
          <a:noFill/>
        </p:spPr>
        <p:txBody>
          <a:bodyPr wrap="square" rtlCol="0">
            <a:spAutoFit/>
          </a:bodyPr>
          <a:lstStyle/>
          <a:p>
            <a:pPr algn="ctr"/>
            <a:r>
              <a:rPr lang="en-US" sz="3200" dirty="0">
                <a:solidFill>
                  <a:schemeClr val="bg2"/>
                </a:solidFill>
                <a:latin typeface="Arial Black" panose="020B0A04020102020204" pitchFamily="34" charset="0"/>
                <a:cs typeface="Helvetica" panose="020B0604020202020204" pitchFamily="34" charset="0"/>
              </a:rPr>
              <a:t>PUBLIC CACHES</a:t>
            </a:r>
          </a:p>
          <a:p>
            <a:pPr algn="ctr"/>
            <a:endParaRPr lang="en-US" sz="2400" dirty="0">
              <a:solidFill>
                <a:schemeClr val="bg2"/>
              </a:solidFill>
              <a:latin typeface="Helvetica" panose="020B0604020202020204" pitchFamily="34" charset="0"/>
              <a:cs typeface="Helvetica" panose="020B0604020202020204" pitchFamily="34" charset="0"/>
            </a:endParaRPr>
          </a:p>
          <a:p>
            <a:pPr algn="ctr"/>
            <a:endParaRPr lang="en-US" sz="2400" dirty="0">
              <a:solidFill>
                <a:schemeClr val="bg2"/>
              </a:solidFill>
              <a:latin typeface="Helvetica" panose="020B0604020202020204" pitchFamily="34" charset="0"/>
              <a:cs typeface="Helvetica" panose="020B0604020202020204" pitchFamily="34" charset="0"/>
            </a:endParaRPr>
          </a:p>
          <a:p>
            <a:pPr algn="ctr"/>
            <a:r>
              <a:rPr lang="en-US" sz="2400" dirty="0">
                <a:solidFill>
                  <a:schemeClr val="bg2"/>
                </a:solidFill>
                <a:latin typeface="Helvetica" panose="020B0604020202020204" pitchFamily="34" charset="0"/>
                <a:cs typeface="Helvetica" panose="020B0604020202020204" pitchFamily="34" charset="0"/>
              </a:rPr>
              <a:t>Distributed cache that serves</a:t>
            </a:r>
          </a:p>
          <a:p>
            <a:pPr algn="ctr"/>
            <a:r>
              <a:rPr lang="en-US" sz="2400" dirty="0">
                <a:solidFill>
                  <a:schemeClr val="bg2"/>
                </a:solidFill>
                <a:latin typeface="Helvetica" panose="020B0604020202020204" pitchFamily="34" charset="0"/>
                <a:cs typeface="Helvetica" panose="020B0604020202020204" pitchFamily="34" charset="0"/>
              </a:rPr>
              <a:t>popular files to several users</a:t>
            </a:r>
          </a:p>
        </p:txBody>
      </p:sp>
    </p:spTree>
    <p:extLst>
      <p:ext uri="{BB962C8B-B14F-4D97-AF65-F5344CB8AC3E}">
        <p14:creationId xmlns:p14="http://schemas.microsoft.com/office/powerpoint/2010/main" val="765782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65D84817-4B9F-4993-B148-7C5EED186F18}"/>
              </a:ext>
            </a:extLst>
          </p:cNvPr>
          <p:cNvGrpSpPr/>
          <p:nvPr/>
        </p:nvGrpSpPr>
        <p:grpSpPr>
          <a:xfrm>
            <a:off x="-304800" y="1066800"/>
            <a:ext cx="8917555" cy="4144090"/>
            <a:chOff x="-304800" y="1066800"/>
            <a:chExt cx="8917555" cy="4144090"/>
          </a:xfrm>
        </p:grpSpPr>
        <p:grpSp>
          <p:nvGrpSpPr>
            <p:cNvPr id="2" name="Group 1">
              <a:extLst>
                <a:ext uri="{FF2B5EF4-FFF2-40B4-BE49-F238E27FC236}">
                  <a16:creationId xmlns:a16="http://schemas.microsoft.com/office/drawing/2014/main" id="{76DF9AB8-8E59-4556-92CE-C4DC52F3E253}"/>
                </a:ext>
              </a:extLst>
            </p:cNvPr>
            <p:cNvGrpSpPr/>
            <p:nvPr/>
          </p:nvGrpSpPr>
          <p:grpSpPr>
            <a:xfrm>
              <a:off x="-304800" y="2043746"/>
              <a:ext cx="5665177" cy="3167144"/>
              <a:chOff x="228600" y="1119807"/>
              <a:chExt cx="5665177" cy="3167144"/>
            </a:xfrm>
          </p:grpSpPr>
          <p:sp>
            <p:nvSpPr>
              <p:cNvPr id="14" name="TextBox 13">
                <a:extLst>
                  <a:ext uri="{FF2B5EF4-FFF2-40B4-BE49-F238E27FC236}">
                    <a16:creationId xmlns:a16="http://schemas.microsoft.com/office/drawing/2014/main" id="{4B7F989D-3C02-4151-ADD7-0EFF0DC04626}"/>
                  </a:ext>
                </a:extLst>
              </p:cNvPr>
              <p:cNvSpPr txBox="1"/>
              <p:nvPr/>
            </p:nvSpPr>
            <p:spPr>
              <a:xfrm>
                <a:off x="762000" y="1119807"/>
                <a:ext cx="1981200" cy="461665"/>
              </a:xfrm>
              <a:prstGeom prst="rect">
                <a:avLst/>
              </a:prstGeom>
              <a:noFill/>
            </p:spPr>
            <p:txBody>
              <a:bodyPr wrap="square" rtlCol="0">
                <a:spAutoFit/>
              </a:bodyPr>
              <a:lstStyle/>
              <a:p>
                <a:pPr algn="ctr"/>
                <a:r>
                  <a:rPr lang="en-US" sz="2400" b="1" dirty="0">
                    <a:solidFill>
                      <a:schemeClr val="bg2"/>
                    </a:solidFill>
                    <a:latin typeface="Courier New" panose="02070309020205020404" pitchFamily="49" charset="0"/>
                    <a:cs typeface="Courier New" panose="02070309020205020404" pitchFamily="49" charset="0"/>
                  </a:rPr>
                  <a:t>200 OK</a:t>
                </a:r>
              </a:p>
            </p:txBody>
          </p:sp>
          <p:sp>
            <p:nvSpPr>
              <p:cNvPr id="9" name="TextBox 8">
                <a:extLst>
                  <a:ext uri="{FF2B5EF4-FFF2-40B4-BE49-F238E27FC236}">
                    <a16:creationId xmlns:a16="http://schemas.microsoft.com/office/drawing/2014/main" id="{A6E15457-7377-4ED6-ABDC-4DBB7760F080}"/>
                  </a:ext>
                </a:extLst>
              </p:cNvPr>
              <p:cNvSpPr txBox="1"/>
              <p:nvPr/>
            </p:nvSpPr>
            <p:spPr>
              <a:xfrm>
                <a:off x="533400" y="2043396"/>
                <a:ext cx="3733800" cy="461665"/>
              </a:xfrm>
              <a:prstGeom prst="rect">
                <a:avLst/>
              </a:prstGeom>
              <a:noFill/>
            </p:spPr>
            <p:txBody>
              <a:bodyPr wrap="square" rtlCol="0">
                <a:spAutoFit/>
              </a:bodyPr>
              <a:lstStyle/>
              <a:p>
                <a:pPr algn="ctr"/>
                <a:r>
                  <a:rPr lang="en-US" sz="2400" b="1" dirty="0">
                    <a:solidFill>
                      <a:schemeClr val="bg2"/>
                    </a:solidFill>
                    <a:latin typeface="Courier New" panose="02070309020205020404" pitchFamily="49" charset="0"/>
                    <a:cs typeface="Courier New" panose="02070309020205020404" pitchFamily="49" charset="0"/>
                  </a:rPr>
                  <a:t>404 NOT FOUND</a:t>
                </a:r>
              </a:p>
            </p:txBody>
          </p:sp>
          <p:sp>
            <p:nvSpPr>
              <p:cNvPr id="10" name="TextBox 9">
                <a:extLst>
                  <a:ext uri="{FF2B5EF4-FFF2-40B4-BE49-F238E27FC236}">
                    <a16:creationId xmlns:a16="http://schemas.microsoft.com/office/drawing/2014/main" id="{25602151-9E6E-42B0-A99B-27F7D711D4B4}"/>
                  </a:ext>
                </a:extLst>
              </p:cNvPr>
              <p:cNvSpPr txBox="1"/>
              <p:nvPr/>
            </p:nvSpPr>
            <p:spPr>
              <a:xfrm>
                <a:off x="381000" y="2934341"/>
                <a:ext cx="5512777" cy="461665"/>
              </a:xfrm>
              <a:prstGeom prst="rect">
                <a:avLst/>
              </a:prstGeom>
              <a:noFill/>
            </p:spPr>
            <p:txBody>
              <a:bodyPr wrap="square" rtlCol="0">
                <a:spAutoFit/>
              </a:bodyPr>
              <a:lstStyle/>
              <a:p>
                <a:pPr algn="ctr"/>
                <a:r>
                  <a:rPr lang="en-US" sz="2400" b="1" dirty="0">
                    <a:solidFill>
                      <a:schemeClr val="bg2"/>
                    </a:solidFill>
                    <a:latin typeface="Courier New" panose="02070309020205020404" pitchFamily="49" charset="0"/>
                    <a:cs typeface="Courier New" panose="02070309020205020404" pitchFamily="49" charset="0"/>
                  </a:rPr>
                  <a:t>301 MOVED PERMANENTLY</a:t>
                </a:r>
              </a:p>
            </p:txBody>
          </p:sp>
          <p:sp>
            <p:nvSpPr>
              <p:cNvPr id="16" name="TextBox 15">
                <a:extLst>
                  <a:ext uri="{FF2B5EF4-FFF2-40B4-BE49-F238E27FC236}">
                    <a16:creationId xmlns:a16="http://schemas.microsoft.com/office/drawing/2014/main" id="{905A39F3-B497-406E-9D71-1EFD7257205C}"/>
                  </a:ext>
                </a:extLst>
              </p:cNvPr>
              <p:cNvSpPr txBox="1"/>
              <p:nvPr/>
            </p:nvSpPr>
            <p:spPr>
              <a:xfrm>
                <a:off x="228600" y="3825286"/>
                <a:ext cx="5512777" cy="461665"/>
              </a:xfrm>
              <a:prstGeom prst="rect">
                <a:avLst/>
              </a:prstGeom>
              <a:noFill/>
            </p:spPr>
            <p:txBody>
              <a:bodyPr wrap="square" rtlCol="0">
                <a:spAutoFit/>
              </a:bodyPr>
              <a:lstStyle/>
              <a:p>
                <a:pPr algn="ctr"/>
                <a:r>
                  <a:rPr lang="en-US" sz="2400" b="1" dirty="0">
                    <a:solidFill>
                      <a:schemeClr val="bg2"/>
                    </a:solidFill>
                    <a:latin typeface="Courier New" panose="02070309020205020404" pitchFamily="49" charset="0"/>
                    <a:cs typeface="Courier New" panose="02070309020205020404" pitchFamily="49" charset="0"/>
                  </a:rPr>
                  <a:t>206 PARTIAL CONTENT</a:t>
                </a:r>
              </a:p>
            </p:txBody>
          </p:sp>
        </p:grpSp>
        <p:sp>
          <p:nvSpPr>
            <p:cNvPr id="3" name="TextBox 2">
              <a:extLst>
                <a:ext uri="{FF2B5EF4-FFF2-40B4-BE49-F238E27FC236}">
                  <a16:creationId xmlns:a16="http://schemas.microsoft.com/office/drawing/2014/main" id="{8104C93B-9E78-4BF5-90A5-87A632CAE497}"/>
                </a:ext>
              </a:extLst>
            </p:cNvPr>
            <p:cNvSpPr txBox="1"/>
            <p:nvPr/>
          </p:nvSpPr>
          <p:spPr>
            <a:xfrm>
              <a:off x="228600" y="1066800"/>
              <a:ext cx="8384155" cy="646331"/>
            </a:xfrm>
            <a:prstGeom prst="rect">
              <a:avLst/>
            </a:prstGeom>
            <a:noFill/>
          </p:spPr>
          <p:txBody>
            <a:bodyPr wrap="none" rtlCol="0">
              <a:spAutoFit/>
            </a:bodyPr>
            <a:lstStyle/>
            <a:p>
              <a:r>
                <a:rPr lang="en-US" sz="3600" dirty="0">
                  <a:solidFill>
                    <a:srgbClr val="00B0F0"/>
                  </a:solidFill>
                  <a:latin typeface="Arial Black" panose="020B0A04020102020204" pitchFamily="34" charset="0"/>
                </a:rPr>
                <a:t>Commonly Cached Status Codes</a:t>
              </a:r>
            </a:p>
          </p:txBody>
        </p:sp>
      </p:grpSp>
    </p:spTree>
    <p:extLst>
      <p:ext uri="{BB962C8B-B14F-4D97-AF65-F5344CB8AC3E}">
        <p14:creationId xmlns:p14="http://schemas.microsoft.com/office/powerpoint/2010/main" val="3933808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3DD43-6F3D-41F5-A87E-5F762CDA7524}"/>
              </a:ext>
            </a:extLst>
          </p:cNvPr>
          <p:cNvSpPr/>
          <p:nvPr/>
        </p:nvSpPr>
        <p:spPr>
          <a:xfrm>
            <a:off x="-76200" y="-76200"/>
            <a:ext cx="9296400" cy="6477000"/>
          </a:xfrm>
          <a:prstGeom prst="rect">
            <a:avLst/>
          </a:prstGeom>
          <a:solidFill>
            <a:schemeClr val="bg2">
              <a:lumMod val="2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776ACCB-47CC-4078-81DA-31FF5F1249E8}"/>
              </a:ext>
            </a:extLst>
          </p:cNvPr>
          <p:cNvGrpSpPr/>
          <p:nvPr/>
        </p:nvGrpSpPr>
        <p:grpSpPr>
          <a:xfrm>
            <a:off x="-304800" y="457200"/>
            <a:ext cx="9525000" cy="6048315"/>
            <a:chOff x="-304800" y="85827"/>
            <a:chExt cx="9525000" cy="6048315"/>
          </a:xfrm>
        </p:grpSpPr>
        <p:sp>
          <p:nvSpPr>
            <p:cNvPr id="3" name="TextBox 2">
              <a:extLst>
                <a:ext uri="{FF2B5EF4-FFF2-40B4-BE49-F238E27FC236}">
                  <a16:creationId xmlns:a16="http://schemas.microsoft.com/office/drawing/2014/main" id="{8104C93B-9E78-4BF5-90A5-87A632CAE497}"/>
                </a:ext>
              </a:extLst>
            </p:cNvPr>
            <p:cNvSpPr txBox="1"/>
            <p:nvPr/>
          </p:nvSpPr>
          <p:spPr>
            <a:xfrm>
              <a:off x="146882" y="85827"/>
              <a:ext cx="9073318" cy="1200329"/>
            </a:xfrm>
            <a:prstGeom prst="rect">
              <a:avLst/>
            </a:prstGeom>
            <a:noFill/>
          </p:spPr>
          <p:txBody>
            <a:bodyPr wrap="none" rtlCol="0">
              <a:spAutoFit/>
            </a:bodyPr>
            <a:lstStyle/>
            <a:p>
              <a:r>
                <a:rPr lang="en-US" sz="3600" b="1" dirty="0">
                  <a:solidFill>
                    <a:schemeClr val="bg2"/>
                  </a:solidFill>
                  <a:latin typeface="Helvetica" panose="020B0604020202020204" pitchFamily="34" charset="0"/>
                  <a:cs typeface="Helvetica" panose="020B0604020202020204" pitchFamily="34" charset="0"/>
                </a:rPr>
                <a:t>The </a:t>
              </a:r>
              <a:r>
                <a:rPr lang="en-US" sz="3600" b="1" dirty="0">
                  <a:solidFill>
                    <a:srgbClr val="00B0F0"/>
                  </a:solidFill>
                  <a:latin typeface="Courier New" panose="02070309020205020404" pitchFamily="49" charset="0"/>
                  <a:cs typeface="Courier New" panose="02070309020205020404" pitchFamily="49" charset="0"/>
                </a:rPr>
                <a:t>Cache-Control</a:t>
              </a:r>
              <a:r>
                <a:rPr lang="en-US" sz="3600" b="1" dirty="0">
                  <a:solidFill>
                    <a:schemeClr val="bg2"/>
                  </a:solidFill>
                  <a:latin typeface="Helvetica" panose="020B0604020202020204" pitchFamily="34" charset="0"/>
                  <a:cs typeface="Helvetica" panose="020B0604020202020204" pitchFamily="34" charset="0"/>
                </a:rPr>
                <a:t> header lets servers</a:t>
              </a:r>
            </a:p>
            <a:p>
              <a:r>
                <a:rPr lang="en-US" sz="3600" b="1" dirty="0">
                  <a:solidFill>
                    <a:schemeClr val="bg2"/>
                  </a:solidFill>
                  <a:latin typeface="Helvetica" panose="020B0604020202020204" pitchFamily="34" charset="0"/>
                  <a:cs typeface="Helvetica" panose="020B0604020202020204" pitchFamily="34" charset="0"/>
                </a:rPr>
                <a:t>specify which resources to cache.</a:t>
              </a:r>
            </a:p>
          </p:txBody>
        </p:sp>
        <p:sp>
          <p:nvSpPr>
            <p:cNvPr id="5" name="Rectangle 4">
              <a:extLst>
                <a:ext uri="{FF2B5EF4-FFF2-40B4-BE49-F238E27FC236}">
                  <a16:creationId xmlns:a16="http://schemas.microsoft.com/office/drawing/2014/main" id="{6A4C00D4-5AE1-44D6-8C25-6A1910ADAF5F}"/>
                </a:ext>
              </a:extLst>
            </p:cNvPr>
            <p:cNvSpPr/>
            <p:nvPr/>
          </p:nvSpPr>
          <p:spPr>
            <a:xfrm>
              <a:off x="-304800" y="1609827"/>
              <a:ext cx="7543800" cy="4524315"/>
            </a:xfrm>
            <a:prstGeom prst="rect">
              <a:avLst/>
            </a:prstGeom>
          </p:spPr>
          <p:txBody>
            <a:bodyPr wrap="square">
              <a:spAutoFit/>
            </a:bodyPr>
            <a:lstStyle/>
            <a:p>
              <a:pPr lvl="1"/>
              <a:r>
                <a:rPr lang="en-US" sz="2400" dirty="0">
                  <a:solidFill>
                    <a:schemeClr val="bg2"/>
                  </a:solidFill>
                  <a:latin typeface="Courier New" panose="02070309020205020404" pitchFamily="49" charset="0"/>
                  <a:cs typeface="Courier New" panose="02070309020205020404" pitchFamily="49" charset="0"/>
                </a:rPr>
                <a:t>HTTP/1.1 200 OK</a:t>
              </a:r>
            </a:p>
            <a:p>
              <a:pPr lvl="1"/>
              <a:r>
                <a:rPr lang="en-US" sz="2400" dirty="0">
                  <a:solidFill>
                    <a:schemeClr val="bg2"/>
                  </a:solidFill>
                  <a:latin typeface="Courier New" panose="02070309020205020404" pitchFamily="49" charset="0"/>
                  <a:cs typeface="Courier New" panose="02070309020205020404" pitchFamily="49" charset="0"/>
                </a:rPr>
                <a:t>Date: </a:t>
              </a:r>
            </a:p>
            <a:p>
              <a:pPr lvl="1"/>
              <a:r>
                <a:rPr lang="en-US" sz="2400" dirty="0">
                  <a:solidFill>
                    <a:schemeClr val="bg2"/>
                  </a:solidFill>
                  <a:latin typeface="Courier New" panose="02070309020205020404" pitchFamily="49" charset="0"/>
                  <a:cs typeface="Courier New" panose="02070309020205020404" pitchFamily="49" charset="0"/>
                </a:rPr>
                <a:t>Server: Apache/2.4.7 (Ubuntu)</a:t>
              </a:r>
            </a:p>
            <a:p>
              <a:pPr lvl="1"/>
              <a:r>
                <a:rPr lang="en-US" sz="2400" dirty="0">
                  <a:solidFill>
                    <a:schemeClr val="bg2"/>
                  </a:solidFill>
                  <a:latin typeface="Courier New" panose="02070309020205020404" pitchFamily="49" charset="0"/>
                  <a:cs typeface="Courier New" panose="02070309020205020404" pitchFamily="49" charset="0"/>
                </a:rPr>
                <a:t>X-Powered-By: PHP/5.5.9-lubuntu4.21</a:t>
              </a:r>
            </a:p>
            <a:p>
              <a:pPr lvl="1"/>
              <a:r>
                <a:rPr lang="en-US" sz="2400" b="1" dirty="0">
                  <a:solidFill>
                    <a:schemeClr val="bg2"/>
                  </a:solidFill>
                  <a:latin typeface="Courier New" panose="02070309020205020404" pitchFamily="49" charset="0"/>
                  <a:cs typeface="Courier New" panose="02070309020205020404" pitchFamily="49" charset="0"/>
                </a:rPr>
                <a:t>Cache-Control: no-cache</a:t>
              </a:r>
            </a:p>
            <a:p>
              <a:pPr lvl="1"/>
              <a:r>
                <a:rPr lang="en-US" sz="2400" dirty="0">
                  <a:solidFill>
                    <a:schemeClr val="bg2"/>
                  </a:solidFill>
                  <a:latin typeface="Courier New" panose="02070309020205020404" pitchFamily="49" charset="0"/>
                  <a:cs typeface="Courier New" panose="02070309020205020404" pitchFamily="49" charset="0"/>
                </a:rPr>
                <a:t>Set-Cookie: SESSID=8toks; </a:t>
              </a:r>
              <a:r>
                <a:rPr lang="en-US" sz="2400" dirty="0" err="1">
                  <a:solidFill>
                    <a:schemeClr val="bg2"/>
                  </a:solidFill>
                  <a:latin typeface="Courier New" panose="02070309020205020404" pitchFamily="49" charset="0"/>
                  <a:cs typeface="Courier New" panose="02070309020205020404" pitchFamily="49" charset="0"/>
                </a:rPr>
                <a:t>httponly</a:t>
              </a:r>
              <a:endParaRPr lang="en-US" sz="2400" dirty="0">
                <a:solidFill>
                  <a:schemeClr val="bg2"/>
                </a:solidFill>
                <a:latin typeface="Courier New" panose="02070309020205020404" pitchFamily="49" charset="0"/>
                <a:cs typeface="Courier New" panose="02070309020205020404" pitchFamily="49" charset="0"/>
              </a:endParaRPr>
            </a:p>
            <a:p>
              <a:pPr lvl="1"/>
              <a:r>
                <a:rPr lang="en-US" sz="2400" dirty="0">
                  <a:solidFill>
                    <a:schemeClr val="bg2"/>
                  </a:solidFill>
                  <a:latin typeface="Courier New" panose="02070309020205020404" pitchFamily="49" charset="0"/>
                  <a:cs typeface="Courier New" panose="02070309020205020404" pitchFamily="49" charset="0"/>
                </a:rPr>
                <a:t>Content-Encoding: </a:t>
              </a:r>
              <a:r>
                <a:rPr lang="en-US" sz="2400" dirty="0" err="1">
                  <a:solidFill>
                    <a:schemeClr val="bg2"/>
                  </a:solidFill>
                  <a:latin typeface="Courier New" panose="02070309020205020404" pitchFamily="49" charset="0"/>
                  <a:cs typeface="Courier New" panose="02070309020205020404" pitchFamily="49" charset="0"/>
                </a:rPr>
                <a:t>gzip</a:t>
              </a:r>
              <a:endParaRPr lang="en-US" sz="2400" dirty="0">
                <a:solidFill>
                  <a:schemeClr val="bg2"/>
                </a:solidFill>
                <a:latin typeface="Courier New" panose="02070309020205020404" pitchFamily="49" charset="0"/>
                <a:cs typeface="Courier New" panose="02070309020205020404" pitchFamily="49" charset="0"/>
              </a:endParaRPr>
            </a:p>
            <a:p>
              <a:pPr lvl="1"/>
              <a:r>
                <a:rPr lang="en-US" sz="2400" dirty="0">
                  <a:solidFill>
                    <a:schemeClr val="bg2"/>
                  </a:solidFill>
                  <a:latin typeface="Courier New" panose="02070309020205020404" pitchFamily="49" charset="0"/>
                  <a:cs typeface="Courier New" panose="02070309020205020404" pitchFamily="49" charset="0"/>
                </a:rPr>
                <a:t>Content-Length: 698</a:t>
              </a:r>
            </a:p>
            <a:p>
              <a:pPr lvl="1"/>
              <a:endParaRPr lang="en-US" sz="2400" dirty="0">
                <a:solidFill>
                  <a:schemeClr val="bg2"/>
                </a:solidFill>
                <a:latin typeface="Courier New" panose="02070309020205020404" pitchFamily="49" charset="0"/>
                <a:cs typeface="Courier New" panose="02070309020205020404" pitchFamily="49" charset="0"/>
              </a:endParaRPr>
            </a:p>
            <a:p>
              <a:pPr lvl="1"/>
              <a:r>
                <a:rPr lang="en-US" sz="2400" dirty="0">
                  <a:solidFill>
                    <a:schemeClr val="bg2"/>
                  </a:solidFill>
                  <a:latin typeface="Courier New" panose="02070309020205020404" pitchFamily="49" charset="0"/>
                  <a:cs typeface="Courier New" panose="02070309020205020404" pitchFamily="49" charset="0"/>
                </a:rPr>
                <a:t>function </a:t>
              </a:r>
              <a:r>
                <a:rPr lang="en-US" sz="2400" dirty="0" err="1">
                  <a:solidFill>
                    <a:schemeClr val="bg2"/>
                  </a:solidFill>
                  <a:latin typeface="Courier New" panose="02070309020205020404" pitchFamily="49" charset="0"/>
                  <a:cs typeface="Courier New" panose="02070309020205020404" pitchFamily="49" charset="0"/>
                </a:rPr>
                <a:t>getStats</a:t>
              </a:r>
              <a:r>
                <a:rPr lang="en-US" sz="2400" dirty="0">
                  <a:solidFill>
                    <a:schemeClr val="bg2"/>
                  </a:solidFill>
                  <a:latin typeface="Courier New" panose="02070309020205020404" pitchFamily="49" charset="0"/>
                  <a:cs typeface="Courier New" panose="02070309020205020404" pitchFamily="49" charset="0"/>
                </a:rPr>
                <a:t>(event) {</a:t>
              </a:r>
            </a:p>
            <a:p>
              <a:pPr lvl="1"/>
              <a:r>
                <a:rPr lang="en-US" sz="2400" dirty="0">
                  <a:solidFill>
                    <a:schemeClr val="bg2"/>
                  </a:solidFill>
                  <a:latin typeface="Courier New" panose="02070309020205020404" pitchFamily="49" charset="0"/>
                  <a:cs typeface="Courier New" panose="02070309020205020404" pitchFamily="49" charset="0"/>
                </a:rPr>
                <a:t>  …</a:t>
              </a:r>
            </a:p>
            <a:p>
              <a:pPr lvl="1"/>
              <a:endParaRPr lang="en-US" sz="2400" dirty="0">
                <a:solidFill>
                  <a:schemeClr val="bg2"/>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4062573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3878</Words>
  <Application>Microsoft Office PowerPoint</Application>
  <PresentationFormat>On-screen Show (4:3)</PresentationFormat>
  <Paragraphs>436</Paragraphs>
  <Slides>43</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Black</vt:lpstr>
      <vt:lpstr>Calibri</vt:lpstr>
      <vt:lpstr>Courier New</vt:lpstr>
      <vt:lpstr>Helvetica</vt:lpstr>
      <vt:lpstr>Wingdings</vt:lpstr>
      <vt:lpstr>Trilogy_Class_Template</vt:lpstr>
      <vt:lpstr>Exploring Servers</vt:lpstr>
      <vt:lpstr>By the end of this lesson, you should be able to: </vt:lpstr>
      <vt:lpstr>Caching</vt:lpstr>
      <vt:lpstr>Cache in the Bank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Cookies and Sessions</vt:lpstr>
      <vt:lpstr>HTTP Requests</vt:lpstr>
      <vt:lpstr>Cookies and Sessions</vt:lpstr>
      <vt:lpstr>PowerPoint Presentation</vt:lpstr>
      <vt:lpstr>PowerPoint Presentation</vt:lpstr>
      <vt:lpstr>PowerPoint Presentation</vt:lpstr>
      <vt:lpstr>PowerPoint Presentation</vt:lpstr>
      <vt:lpstr>PowerPoint Presentation</vt:lpstr>
      <vt:lpstr>Cookies for Authentication Example </vt:lpstr>
      <vt:lpstr>PowerPoint Presentation</vt:lpstr>
      <vt:lpstr>PowerPoint Presentation</vt:lpstr>
      <vt:lpstr>PowerPoint Presentation</vt:lpstr>
      <vt:lpstr>Closer Look at Session Ids</vt:lpstr>
      <vt:lpstr>PowerPoint Presentation</vt:lpstr>
      <vt:lpstr>PowerPoint Presentation</vt:lpstr>
      <vt:lpstr>Tampering Cookies</vt:lpstr>
      <vt:lpstr>PowerPoint Presentation</vt:lpstr>
      <vt:lpstr>PowerPoint Presentation</vt:lpstr>
      <vt:lpstr>PowerPoint Presentation</vt:lpstr>
      <vt:lpstr>Break</vt:lpstr>
      <vt:lpstr>Validation</vt:lpstr>
      <vt:lpstr>Client Side Validation </vt:lpstr>
      <vt:lpstr>Server-Side Validation</vt:lpstr>
      <vt:lpstr>Session Hijacking</vt:lpstr>
      <vt:lpstr>Anatomy of a Session Attack</vt:lpstr>
      <vt:lpstr>Accessing the Victim’s Session ID</vt:lpstr>
      <vt:lpstr>PowerPoint Presentation</vt:lpstr>
      <vt:lpstr>PowerPoint Presentation</vt:lpstr>
      <vt:lpstr>PowerPoint Presentation</vt:lpstr>
      <vt:lpstr>PowerPoint Presentation</vt:lpstr>
      <vt:lpstr>By the end of this lesson, you should be able to: </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creator>ahaque89</dc:creator>
  <cp:lastModifiedBy>Peleke Sengstacke</cp:lastModifiedBy>
  <cp:revision>2601</cp:revision>
  <cp:lastPrinted>2016-01-30T16:23:56Z</cp:lastPrinted>
  <dcterms:created xsi:type="dcterms:W3CDTF">2015-01-20T17:19:00Z</dcterms:created>
  <dcterms:modified xsi:type="dcterms:W3CDTF">2019-03-04T23:37:48Z</dcterms:modified>
</cp:coreProperties>
</file>