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56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A4C51-87CE-334F-B971-69FAA2C45E44}" type="doc">
      <dgm:prSet loTypeId="urn:microsoft.com/office/officeart/2005/8/layout/hProcess9" loCatId="" qsTypeId="urn:microsoft.com/office/officeart/2005/8/quickstyle/3D3" qsCatId="3D" csTypeId="urn:microsoft.com/office/officeart/2005/8/colors/colorful1" csCatId="colorful" phldr="1"/>
      <dgm:spPr/>
    </dgm:pt>
    <dgm:pt modelId="{3E28F1B8-C409-1143-9DAF-F0A6E4E071C7}">
      <dgm:prSet phldrT="[Text]"/>
      <dgm:spPr/>
      <dgm:t>
        <a:bodyPr/>
        <a:lstStyle/>
        <a:p>
          <a:r>
            <a:rPr lang="en-US" dirty="0" smtClean="0"/>
            <a:t>Header File</a:t>
          </a:r>
          <a:endParaRPr lang="en-US" dirty="0"/>
        </a:p>
      </dgm:t>
    </dgm:pt>
    <dgm:pt modelId="{B7F477F9-0570-E94E-8CBA-4A3C702BFA13}" type="parTrans" cxnId="{F385BD30-2F84-2C4A-83A2-1469ECCBAE6E}">
      <dgm:prSet/>
      <dgm:spPr/>
      <dgm:t>
        <a:bodyPr/>
        <a:lstStyle/>
        <a:p>
          <a:endParaRPr lang="en-US"/>
        </a:p>
      </dgm:t>
    </dgm:pt>
    <dgm:pt modelId="{929EE13B-2B86-7246-97B5-24654559951B}" type="sibTrans" cxnId="{F385BD30-2F84-2C4A-83A2-1469ECCBAE6E}">
      <dgm:prSet/>
      <dgm:spPr/>
      <dgm:t>
        <a:bodyPr/>
        <a:lstStyle/>
        <a:p>
          <a:endParaRPr lang="en-US"/>
        </a:p>
      </dgm:t>
    </dgm:pt>
    <dgm:pt modelId="{A833289A-DBD5-3D4C-A043-79FE657F0775}">
      <dgm:prSet phldrT="[Text]"/>
      <dgm:spPr/>
      <dgm:t>
        <a:bodyPr/>
        <a:lstStyle/>
        <a:p>
          <a:r>
            <a:rPr lang="en-US" dirty="0" smtClean="0"/>
            <a:t>Doc++</a:t>
          </a:r>
          <a:endParaRPr lang="en-US" dirty="0"/>
        </a:p>
      </dgm:t>
    </dgm:pt>
    <dgm:pt modelId="{C18B282E-5D31-DA46-A15F-9C5C448E50CB}" type="parTrans" cxnId="{766216A7-2524-1446-B057-C91EF94F6318}">
      <dgm:prSet/>
      <dgm:spPr/>
      <dgm:t>
        <a:bodyPr/>
        <a:lstStyle/>
        <a:p>
          <a:endParaRPr lang="en-US"/>
        </a:p>
      </dgm:t>
    </dgm:pt>
    <dgm:pt modelId="{CD971E1F-B409-6E41-8140-C8F9C05C2E31}" type="sibTrans" cxnId="{766216A7-2524-1446-B057-C91EF94F6318}">
      <dgm:prSet/>
      <dgm:spPr/>
      <dgm:t>
        <a:bodyPr/>
        <a:lstStyle/>
        <a:p>
          <a:endParaRPr lang="en-US"/>
        </a:p>
      </dgm:t>
    </dgm:pt>
    <dgm:pt modelId="{ED3544EF-6C42-3342-9404-693FC8C6CBFD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A37AF7B9-7AAE-044B-8328-E76384643B03}" type="parTrans" cxnId="{FFD648A5-21F8-8140-B480-6ABE3F972079}">
      <dgm:prSet/>
      <dgm:spPr/>
      <dgm:t>
        <a:bodyPr/>
        <a:lstStyle/>
        <a:p>
          <a:endParaRPr lang="en-US"/>
        </a:p>
      </dgm:t>
    </dgm:pt>
    <dgm:pt modelId="{5DA8AA6C-92C0-C24F-A81F-90EC4AF7FC02}" type="sibTrans" cxnId="{FFD648A5-21F8-8140-B480-6ABE3F972079}">
      <dgm:prSet/>
      <dgm:spPr/>
      <dgm:t>
        <a:bodyPr/>
        <a:lstStyle/>
        <a:p>
          <a:endParaRPr lang="en-US"/>
        </a:p>
      </dgm:t>
    </dgm:pt>
    <dgm:pt modelId="{1C0461A5-DDE2-464D-96BD-38279AB43778}" type="pres">
      <dgm:prSet presAssocID="{693A4C51-87CE-334F-B971-69FAA2C45E44}" presName="CompostProcess" presStyleCnt="0">
        <dgm:presLayoutVars>
          <dgm:dir/>
          <dgm:resizeHandles val="exact"/>
        </dgm:presLayoutVars>
      </dgm:prSet>
      <dgm:spPr/>
    </dgm:pt>
    <dgm:pt modelId="{E3A7A1AC-1A19-FD4B-90F2-0D43DABF89D2}" type="pres">
      <dgm:prSet presAssocID="{693A4C51-87CE-334F-B971-69FAA2C45E44}" presName="arrow" presStyleLbl="bgShp" presStyleIdx="0" presStyleCnt="1"/>
      <dgm:spPr/>
    </dgm:pt>
    <dgm:pt modelId="{E266E71A-6236-994D-A6B8-796F320410D2}" type="pres">
      <dgm:prSet presAssocID="{693A4C51-87CE-334F-B971-69FAA2C45E44}" presName="linearProcess" presStyleCnt="0"/>
      <dgm:spPr/>
    </dgm:pt>
    <dgm:pt modelId="{64072AB7-1328-8140-BE2F-E650E03567D1}" type="pres">
      <dgm:prSet presAssocID="{3E28F1B8-C409-1143-9DAF-F0A6E4E071C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2A402-6921-4641-A273-37B3ABE8AA4F}" type="pres">
      <dgm:prSet presAssocID="{929EE13B-2B86-7246-97B5-24654559951B}" presName="sibTrans" presStyleCnt="0"/>
      <dgm:spPr/>
    </dgm:pt>
    <dgm:pt modelId="{B5EC901A-D9E7-FA4C-B855-8123734EFA2A}" type="pres">
      <dgm:prSet presAssocID="{A833289A-DBD5-3D4C-A043-79FE657F077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FF19A-90C4-8C4B-96D3-7399458739BF}" type="pres">
      <dgm:prSet presAssocID="{CD971E1F-B409-6E41-8140-C8F9C05C2E31}" presName="sibTrans" presStyleCnt="0"/>
      <dgm:spPr/>
    </dgm:pt>
    <dgm:pt modelId="{3F11B273-3CE7-DE42-8D15-3908A46C83EE}" type="pres">
      <dgm:prSet presAssocID="{ED3544EF-6C42-3342-9404-693FC8C6CBF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4E2B9-C9CD-3242-874E-122008AFCCDB}" type="presOf" srcId="{3E28F1B8-C409-1143-9DAF-F0A6E4E071C7}" destId="{64072AB7-1328-8140-BE2F-E650E03567D1}" srcOrd="0" destOrd="0" presId="urn:microsoft.com/office/officeart/2005/8/layout/hProcess9"/>
    <dgm:cxn modelId="{21EE63B3-DD56-EE44-8A9A-4D73E0CD8E33}" type="presOf" srcId="{A833289A-DBD5-3D4C-A043-79FE657F0775}" destId="{B5EC901A-D9E7-FA4C-B855-8123734EFA2A}" srcOrd="0" destOrd="0" presId="urn:microsoft.com/office/officeart/2005/8/layout/hProcess9"/>
    <dgm:cxn modelId="{2EA79D2A-D5CE-054C-9740-CA3BC37620BB}" type="presOf" srcId="{693A4C51-87CE-334F-B971-69FAA2C45E44}" destId="{1C0461A5-DDE2-464D-96BD-38279AB43778}" srcOrd="0" destOrd="0" presId="urn:microsoft.com/office/officeart/2005/8/layout/hProcess9"/>
    <dgm:cxn modelId="{2B801C55-4EA8-E949-8242-FEC126C64D27}" type="presOf" srcId="{ED3544EF-6C42-3342-9404-693FC8C6CBFD}" destId="{3F11B273-3CE7-DE42-8D15-3908A46C83EE}" srcOrd="0" destOrd="0" presId="urn:microsoft.com/office/officeart/2005/8/layout/hProcess9"/>
    <dgm:cxn modelId="{F385BD30-2F84-2C4A-83A2-1469ECCBAE6E}" srcId="{693A4C51-87CE-334F-B971-69FAA2C45E44}" destId="{3E28F1B8-C409-1143-9DAF-F0A6E4E071C7}" srcOrd="0" destOrd="0" parTransId="{B7F477F9-0570-E94E-8CBA-4A3C702BFA13}" sibTransId="{929EE13B-2B86-7246-97B5-24654559951B}"/>
    <dgm:cxn modelId="{FFD648A5-21F8-8140-B480-6ABE3F972079}" srcId="{693A4C51-87CE-334F-B971-69FAA2C45E44}" destId="{ED3544EF-6C42-3342-9404-693FC8C6CBFD}" srcOrd="2" destOrd="0" parTransId="{A37AF7B9-7AAE-044B-8328-E76384643B03}" sibTransId="{5DA8AA6C-92C0-C24F-A81F-90EC4AF7FC02}"/>
    <dgm:cxn modelId="{766216A7-2524-1446-B057-C91EF94F6318}" srcId="{693A4C51-87CE-334F-B971-69FAA2C45E44}" destId="{A833289A-DBD5-3D4C-A043-79FE657F0775}" srcOrd="1" destOrd="0" parTransId="{C18B282E-5D31-DA46-A15F-9C5C448E50CB}" sibTransId="{CD971E1F-B409-6E41-8140-C8F9C05C2E31}"/>
    <dgm:cxn modelId="{0856584D-0F47-624F-91CE-CA4518F55B09}" type="presParOf" srcId="{1C0461A5-DDE2-464D-96BD-38279AB43778}" destId="{E3A7A1AC-1A19-FD4B-90F2-0D43DABF89D2}" srcOrd="0" destOrd="0" presId="urn:microsoft.com/office/officeart/2005/8/layout/hProcess9"/>
    <dgm:cxn modelId="{3AE82708-D8F8-7241-AC83-C170D6552455}" type="presParOf" srcId="{1C0461A5-DDE2-464D-96BD-38279AB43778}" destId="{E266E71A-6236-994D-A6B8-796F320410D2}" srcOrd="1" destOrd="0" presId="urn:microsoft.com/office/officeart/2005/8/layout/hProcess9"/>
    <dgm:cxn modelId="{6830194E-B946-5C4F-AAD6-527EC6EC5D86}" type="presParOf" srcId="{E266E71A-6236-994D-A6B8-796F320410D2}" destId="{64072AB7-1328-8140-BE2F-E650E03567D1}" srcOrd="0" destOrd="0" presId="urn:microsoft.com/office/officeart/2005/8/layout/hProcess9"/>
    <dgm:cxn modelId="{3A2BC4C9-C268-D743-8D4E-44C493CAE070}" type="presParOf" srcId="{E266E71A-6236-994D-A6B8-796F320410D2}" destId="{C992A402-6921-4641-A273-37B3ABE8AA4F}" srcOrd="1" destOrd="0" presId="urn:microsoft.com/office/officeart/2005/8/layout/hProcess9"/>
    <dgm:cxn modelId="{CD913B84-F728-114E-9456-BCC5D9F4D64A}" type="presParOf" srcId="{E266E71A-6236-994D-A6B8-796F320410D2}" destId="{B5EC901A-D9E7-FA4C-B855-8123734EFA2A}" srcOrd="2" destOrd="0" presId="urn:microsoft.com/office/officeart/2005/8/layout/hProcess9"/>
    <dgm:cxn modelId="{7455DFC3-15C4-804D-8F85-ACC74E60564C}" type="presParOf" srcId="{E266E71A-6236-994D-A6B8-796F320410D2}" destId="{E67FF19A-90C4-8C4B-96D3-7399458739BF}" srcOrd="3" destOrd="0" presId="urn:microsoft.com/office/officeart/2005/8/layout/hProcess9"/>
    <dgm:cxn modelId="{B0E69D20-2224-A945-8C87-357714CE4A28}" type="presParOf" srcId="{E266E71A-6236-994D-A6B8-796F320410D2}" destId="{3F11B273-3CE7-DE42-8D15-3908A46C83E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7A1AC-1A19-FD4B-90F2-0D43DABF89D2}">
      <dsp:nvSpPr>
        <dsp:cNvPr id="0" name=""/>
        <dsp:cNvSpPr/>
      </dsp:nvSpPr>
      <dsp:spPr>
        <a:xfrm>
          <a:off x="457199" y="0"/>
          <a:ext cx="5181600" cy="217439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2AB7-1328-8140-BE2F-E650E03567D1}">
      <dsp:nvSpPr>
        <dsp:cNvPr id="0" name=""/>
        <dsp:cNvSpPr/>
      </dsp:nvSpPr>
      <dsp:spPr>
        <a:xfrm>
          <a:off x="2139" y="652319"/>
          <a:ext cx="1942765" cy="86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Header File</a:t>
          </a:r>
          <a:endParaRPr lang="en-US" sz="2800" kern="1200" dirty="0"/>
        </a:p>
      </dsp:txBody>
      <dsp:txXfrm>
        <a:off x="44597" y="694777"/>
        <a:ext cx="1857849" cy="784843"/>
      </dsp:txXfrm>
    </dsp:sp>
    <dsp:sp modelId="{B5EC901A-D9E7-FA4C-B855-8123734EFA2A}">
      <dsp:nvSpPr>
        <dsp:cNvPr id="0" name=""/>
        <dsp:cNvSpPr/>
      </dsp:nvSpPr>
      <dsp:spPr>
        <a:xfrm>
          <a:off x="2076617" y="652319"/>
          <a:ext cx="1942765" cy="869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Doc++</a:t>
          </a:r>
          <a:endParaRPr lang="en-US" sz="2800" kern="1200" dirty="0"/>
        </a:p>
      </dsp:txBody>
      <dsp:txXfrm>
        <a:off x="2119075" y="694777"/>
        <a:ext cx="1857849" cy="784843"/>
      </dsp:txXfrm>
    </dsp:sp>
    <dsp:sp modelId="{3F11B273-3CE7-DE42-8D15-3908A46C83EE}">
      <dsp:nvSpPr>
        <dsp:cNvPr id="0" name=""/>
        <dsp:cNvSpPr/>
      </dsp:nvSpPr>
      <dsp:spPr>
        <a:xfrm>
          <a:off x="4151095" y="652319"/>
          <a:ext cx="1942765" cy="8697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</a:t>
          </a:r>
          <a:endParaRPr lang="en-US" sz="2800" kern="1200" dirty="0"/>
        </a:p>
      </dsp:txBody>
      <dsp:txXfrm>
        <a:off x="4193553" y="694777"/>
        <a:ext cx="1857849" cy="7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47014-95C2-2C45-95B9-F69C9CA6B14E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474E-522E-D241-84B5-E0C0B3DF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474E-522E-D241-84B5-E0C0B3DF9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474E-522E-D241-84B5-E0C0B3DF9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474E-522E-D241-84B5-E0C0B3DF9C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065ADA-8012-104F-90E8-6448E0832550}" type="datetimeFigureOut">
              <a:rPr lang="en-US" smtClean="0"/>
              <a:t>28/05/11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3BD0A98-7A0B-1B4F-BE39-27B8CC9D7D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6270"/>
            <a:ext cx="7808976" cy="1088136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DoC</a:t>
            </a:r>
            <a:r>
              <a:rPr lang="en-US" sz="7200" b="1" dirty="0" smtClean="0"/>
              <a:t>++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842532"/>
            <a:ext cx="7754112" cy="48463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Generatore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automatico</a:t>
            </a:r>
            <a:r>
              <a:rPr lang="en-US" dirty="0" smtClean="0">
                <a:solidFill>
                  <a:schemeClr val="accent1"/>
                </a:solidFill>
              </a:rPr>
              <a:t> di </a:t>
            </a:r>
            <a:r>
              <a:rPr lang="en-US" dirty="0" err="1" smtClean="0">
                <a:solidFill>
                  <a:schemeClr val="accent1"/>
                </a:solidFill>
              </a:rPr>
              <a:t>documentazione</a:t>
            </a:r>
            <a:r>
              <a:rPr lang="en-US" dirty="0" smtClean="0">
                <a:solidFill>
                  <a:schemeClr val="accent1"/>
                </a:solidFill>
              </a:rPr>
              <a:t> C++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205" y="557503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Andrea Grandi – </a:t>
            </a:r>
            <a:r>
              <a:rPr lang="en-US" dirty="0" err="1" smtClean="0">
                <a:solidFill>
                  <a:schemeClr val="accent5"/>
                </a:solidFill>
              </a:rPr>
              <a:t>Linguaggi</a:t>
            </a:r>
            <a:r>
              <a:rPr lang="en-US" dirty="0" smtClean="0">
                <a:solidFill>
                  <a:schemeClr val="accent5"/>
                </a:solidFill>
              </a:rPr>
              <a:t> e </a:t>
            </a:r>
            <a:r>
              <a:rPr lang="en-US" dirty="0" err="1" smtClean="0">
                <a:solidFill>
                  <a:schemeClr val="accent5"/>
                </a:solidFill>
              </a:rPr>
              <a:t>Modelli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Computazionali</a:t>
            </a:r>
            <a:r>
              <a:rPr lang="en-US" dirty="0" smtClean="0">
                <a:solidFill>
                  <a:schemeClr val="accent5"/>
                </a:solidFill>
              </a:rPr>
              <a:t> M</a:t>
            </a:r>
            <a:endParaRPr lang="en-US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5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81725"/>
            <a:ext cx="8574086" cy="3992563"/>
          </a:xfrm>
        </p:spPr>
        <p:txBody>
          <a:bodyPr/>
          <a:lstStyle/>
          <a:p>
            <a:r>
              <a:rPr lang="en-US" dirty="0" smtClean="0"/>
              <a:t>Due </a:t>
            </a:r>
            <a:r>
              <a:rPr lang="en-US" dirty="0" err="1" smtClean="0"/>
              <a:t>gerarchie</a:t>
            </a:r>
            <a:r>
              <a:rPr lang="en-US" dirty="0" smtClean="0"/>
              <a:t> di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distinte</a:t>
            </a:r>
            <a:endParaRPr lang="en-US" dirty="0"/>
          </a:p>
          <a:p>
            <a:pPr lvl="1"/>
            <a:r>
              <a:rPr lang="en-US" dirty="0" err="1" smtClean="0"/>
              <a:t>Classi</a:t>
            </a:r>
            <a:r>
              <a:rPr lang="en-US" dirty="0" smtClean="0"/>
              <a:t>: </a:t>
            </a:r>
            <a:r>
              <a:rPr lang="en-US" dirty="0" err="1" smtClean="0"/>
              <a:t>modella</a:t>
            </a:r>
            <a:r>
              <a:rPr lang="en-US" dirty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dichiarazioni</a:t>
            </a:r>
            <a:r>
              <a:rPr lang="en-US" dirty="0" smtClean="0"/>
              <a:t> di </a:t>
            </a:r>
            <a:r>
              <a:rPr lang="en-US" dirty="0" err="1" smtClean="0"/>
              <a:t>classi</a:t>
            </a:r>
            <a:r>
              <a:rPr lang="en-US" dirty="0" smtClean="0"/>
              <a:t>, </a:t>
            </a:r>
            <a:r>
              <a:rPr lang="en-US" dirty="0" err="1" smtClean="0"/>
              <a:t>variabili</a:t>
            </a:r>
            <a:r>
              <a:rPr lang="en-US" dirty="0" smtClean="0"/>
              <a:t>, </a:t>
            </a:r>
            <a:r>
              <a:rPr lang="en-US" dirty="0" err="1" smtClean="0"/>
              <a:t>funzioni</a:t>
            </a:r>
            <a:r>
              <a:rPr lang="en-US" dirty="0" smtClean="0"/>
              <a:t>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Commenti</a:t>
            </a:r>
            <a:r>
              <a:rPr lang="en-US" dirty="0" smtClean="0"/>
              <a:t>: </a:t>
            </a:r>
            <a:r>
              <a:rPr lang="en-US" dirty="0" err="1" smtClean="0"/>
              <a:t>modella</a:t>
            </a:r>
            <a:r>
              <a:rPr lang="en-US" dirty="0" smtClean="0"/>
              <a:t> la </a:t>
            </a:r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 smtClean="0"/>
          </a:p>
          <a:p>
            <a:r>
              <a:rPr lang="en-US" dirty="0" smtClean="0"/>
              <a:t>Il parser </a:t>
            </a:r>
            <a:r>
              <a:rPr lang="en-US" dirty="0" err="1" smtClean="0"/>
              <a:t>costruisce</a:t>
            </a:r>
            <a:r>
              <a:rPr lang="en-US" dirty="0" smtClean="0"/>
              <a:t> la </a:t>
            </a:r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e </a:t>
            </a:r>
            <a:r>
              <a:rPr lang="en-US" dirty="0" err="1" smtClean="0"/>
              <a:t>associa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gerarchia</a:t>
            </a:r>
            <a:r>
              <a:rPr lang="en-US" dirty="0" smtClean="0"/>
              <a:t> di </a:t>
            </a:r>
            <a:r>
              <a:rPr lang="en-US" dirty="0" err="1" smtClean="0"/>
              <a:t>commenti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39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8158" y="1350208"/>
            <a:ext cx="1884948" cy="12566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ClassDeclaration</a:t>
            </a:r>
            <a:endParaRPr lang="en-US" dirty="0" smtClean="0"/>
          </a:p>
          <a:p>
            <a:pPr algn="ctr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Nome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Commento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2737" y="5418878"/>
            <a:ext cx="1550737" cy="864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0065" y="5418878"/>
            <a:ext cx="1550737" cy="6229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Operatori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47896" y="5424207"/>
            <a:ext cx="1550737" cy="6229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Costruttori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5262" y="5355374"/>
            <a:ext cx="1550737" cy="13729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Funzione</a:t>
            </a:r>
            <a:endParaRPr lang="en-US" dirty="0" smtClean="0"/>
          </a:p>
          <a:p>
            <a:pPr algn="ctr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Nome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Argomenti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4053" y="3259216"/>
            <a:ext cx="2473158" cy="14638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Member</a:t>
            </a:r>
          </a:p>
          <a:p>
            <a:pPr algn="ctr"/>
            <a:endParaRPr lang="en-US" sz="10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Comment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DataType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>
            <a:off x="4050632" y="2606842"/>
            <a:ext cx="0" cy="652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50633" y="27538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11" idx="2"/>
          </p:cNvCxnSpPr>
          <p:nvPr/>
        </p:nvCxnSpPr>
        <p:spPr>
          <a:xfrm flipV="1">
            <a:off x="4050631" y="4723058"/>
            <a:ext cx="1" cy="6323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0"/>
            <a:endCxn id="11" idx="2"/>
          </p:cNvCxnSpPr>
          <p:nvPr/>
        </p:nvCxnSpPr>
        <p:spPr>
          <a:xfrm rot="5400000" flipH="1" flipV="1">
            <a:off x="2586459" y="3954705"/>
            <a:ext cx="695820" cy="2232526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0"/>
            <a:endCxn id="11" idx="2"/>
          </p:cNvCxnSpPr>
          <p:nvPr/>
        </p:nvCxnSpPr>
        <p:spPr>
          <a:xfrm rot="16200000" flipV="1">
            <a:off x="4836375" y="3937316"/>
            <a:ext cx="701149" cy="227263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0"/>
            <a:endCxn id="11" idx="2"/>
          </p:cNvCxnSpPr>
          <p:nvPr/>
        </p:nvCxnSpPr>
        <p:spPr>
          <a:xfrm rot="16200000" flipV="1">
            <a:off x="5760123" y="3013567"/>
            <a:ext cx="695820" cy="411480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: </a:t>
            </a:r>
            <a:r>
              <a:rPr lang="en-US" dirty="0" err="1" smtClean="0"/>
              <a:t>Contatore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8158" y="1965084"/>
            <a:ext cx="1884948" cy="534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ClassManager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08158" y="2940946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Contatore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>
            <a:off x="4050632" y="2499823"/>
            <a:ext cx="0" cy="441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7315" y="4328569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Variabili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544012" y="4344583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Costruttori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5808578" y="4344583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Metodi</a:t>
            </a:r>
            <a:endParaRPr lang="en-US" dirty="0" smtClean="0"/>
          </a:p>
        </p:txBody>
      </p:sp>
      <p:cxnSp>
        <p:nvCxnSpPr>
          <p:cNvPr id="31" name="Straight Arrow Connector 30"/>
          <p:cNvCxnSpPr>
            <a:stCxn id="11" idx="2"/>
            <a:endCxn id="34" idx="0"/>
          </p:cNvCxnSpPr>
          <p:nvPr/>
        </p:nvCxnSpPr>
        <p:spPr>
          <a:xfrm flipH="1">
            <a:off x="1189789" y="3470350"/>
            <a:ext cx="2860843" cy="85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36" idx="0"/>
          </p:cNvCxnSpPr>
          <p:nvPr/>
        </p:nvCxnSpPr>
        <p:spPr>
          <a:xfrm flipH="1">
            <a:off x="3486486" y="3470350"/>
            <a:ext cx="564146" cy="87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37" idx="0"/>
          </p:cNvCxnSpPr>
          <p:nvPr/>
        </p:nvCxnSpPr>
        <p:spPr>
          <a:xfrm>
            <a:off x="4050632" y="3470350"/>
            <a:ext cx="2700420" cy="87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7315" y="5309769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valoreContatore</a:t>
            </a:r>
            <a:endParaRPr lang="en-US" dirty="0" smtClean="0"/>
          </a:p>
        </p:txBody>
      </p:sp>
      <p:cxnSp>
        <p:nvCxnSpPr>
          <p:cNvPr id="53" name="Straight Arrow Connector 52"/>
          <p:cNvCxnSpPr>
            <a:stCxn id="34" idx="2"/>
            <a:endCxn id="52" idx="0"/>
          </p:cNvCxnSpPr>
          <p:nvPr/>
        </p:nvCxnSpPr>
        <p:spPr>
          <a:xfrm>
            <a:off x="1189789" y="4857973"/>
            <a:ext cx="0" cy="4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394327" y="6176107"/>
            <a:ext cx="18849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valoreContatore</a:t>
            </a:r>
            <a:r>
              <a:rPr lang="en-US" dirty="0" smtClean="0"/>
              <a:t>()</a:t>
            </a:r>
          </a:p>
        </p:txBody>
      </p:sp>
      <p:cxnSp>
        <p:nvCxnSpPr>
          <p:cNvPr id="57" name="Straight Arrow Connector 56"/>
          <p:cNvCxnSpPr>
            <a:stCxn id="36" idx="2"/>
            <a:endCxn id="56" idx="0"/>
          </p:cNvCxnSpPr>
          <p:nvPr/>
        </p:nvCxnSpPr>
        <p:spPr>
          <a:xfrm flipH="1">
            <a:off x="2336801" y="4873987"/>
            <a:ext cx="1149685" cy="130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16967" y="6165383"/>
            <a:ext cx="2235200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valoreContatore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valoreIniziale</a:t>
            </a:r>
            <a:r>
              <a:rPr lang="en-US" dirty="0" smtClean="0"/>
              <a:t>)</a:t>
            </a:r>
          </a:p>
        </p:txBody>
      </p:sp>
      <p:cxnSp>
        <p:nvCxnSpPr>
          <p:cNvPr id="63" name="Straight Arrow Connector 62"/>
          <p:cNvCxnSpPr>
            <a:stCxn id="36" idx="2"/>
            <a:endCxn id="62" idx="0"/>
          </p:cNvCxnSpPr>
          <p:nvPr/>
        </p:nvCxnSpPr>
        <p:spPr>
          <a:xfrm>
            <a:off x="3486486" y="4873987"/>
            <a:ext cx="1048081" cy="12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18523" y="5338997"/>
            <a:ext cx="2176380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getValoreContatore</a:t>
            </a:r>
            <a:r>
              <a:rPr lang="en-US" dirty="0" smtClean="0"/>
              <a:t>()</a:t>
            </a:r>
          </a:p>
        </p:txBody>
      </p:sp>
      <p:cxnSp>
        <p:nvCxnSpPr>
          <p:cNvPr id="74" name="Straight Arrow Connector 73"/>
          <p:cNvCxnSpPr>
            <a:stCxn id="37" idx="2"/>
            <a:endCxn id="73" idx="0"/>
          </p:cNvCxnSpPr>
          <p:nvPr/>
        </p:nvCxnSpPr>
        <p:spPr>
          <a:xfrm flipH="1">
            <a:off x="5606713" y="4873987"/>
            <a:ext cx="1144339" cy="46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908800" y="5328119"/>
            <a:ext cx="2235200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valoreContatore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valoreIniziale</a:t>
            </a:r>
            <a:r>
              <a:rPr lang="en-US" dirty="0" smtClean="0"/>
              <a:t>)</a:t>
            </a:r>
          </a:p>
        </p:txBody>
      </p:sp>
      <p:cxnSp>
        <p:nvCxnSpPr>
          <p:cNvPr id="76" name="Straight Arrow Connector 75"/>
          <p:cNvCxnSpPr>
            <a:stCxn id="37" idx="2"/>
            <a:endCxn id="75" idx="0"/>
          </p:cNvCxnSpPr>
          <p:nvPr/>
        </p:nvCxnSpPr>
        <p:spPr>
          <a:xfrm>
            <a:off x="6751052" y="4873987"/>
            <a:ext cx="1275348" cy="45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606713" y="1885459"/>
            <a:ext cx="3454403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memorizzate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sui tipi di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visibilità</a:t>
            </a:r>
            <a:r>
              <a:rPr lang="en-US" dirty="0" smtClean="0"/>
              <a:t>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ha un </a:t>
            </a:r>
            <a:r>
              <a:rPr lang="en-US" dirty="0" err="1" smtClean="0"/>
              <a:t>riferimento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gerarchia</a:t>
            </a:r>
            <a:r>
              <a:rPr lang="en-US" dirty="0" smtClean="0"/>
              <a:t> di </a:t>
            </a:r>
            <a:r>
              <a:rPr lang="en-US" dirty="0" err="1" smtClean="0"/>
              <a:t>commenti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0736" y="1925014"/>
            <a:ext cx="1884948" cy="534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8093" y="2767192"/>
            <a:ext cx="2118895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CommentElements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 flipH="1">
            <a:off x="3127541" y="2459753"/>
            <a:ext cx="1525669" cy="30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5690" y="4160097"/>
            <a:ext cx="1002632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Parola1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54625" y="4152232"/>
            <a:ext cx="792749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90414" y="4152232"/>
            <a:ext cx="1153696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ClassRef</a:t>
            </a:r>
            <a:endParaRPr lang="en-US" dirty="0" smtClean="0"/>
          </a:p>
        </p:txBody>
      </p:sp>
      <p:cxnSp>
        <p:nvCxnSpPr>
          <p:cNvPr id="31" name="Straight Arrow Connector 30"/>
          <p:cNvCxnSpPr>
            <a:stCxn id="11" idx="2"/>
            <a:endCxn id="34" idx="0"/>
          </p:cNvCxnSpPr>
          <p:nvPr/>
        </p:nvCxnSpPr>
        <p:spPr>
          <a:xfrm flipH="1">
            <a:off x="637006" y="3296596"/>
            <a:ext cx="2490535" cy="863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36" idx="0"/>
          </p:cNvCxnSpPr>
          <p:nvPr/>
        </p:nvCxnSpPr>
        <p:spPr>
          <a:xfrm flipH="1">
            <a:off x="1651000" y="3296596"/>
            <a:ext cx="1476541" cy="85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37" idx="0"/>
          </p:cNvCxnSpPr>
          <p:nvPr/>
        </p:nvCxnSpPr>
        <p:spPr>
          <a:xfrm flipH="1">
            <a:off x="2767262" y="3296596"/>
            <a:ext cx="360279" cy="85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61526" y="2767192"/>
            <a:ext cx="2118895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</a:p>
        </p:txBody>
      </p:sp>
      <p:cxnSp>
        <p:nvCxnSpPr>
          <p:cNvPr id="32" name="Straight Arrow Connector 31"/>
          <p:cNvCxnSpPr>
            <a:stCxn id="4" idx="2"/>
            <a:endCxn id="30" idx="0"/>
          </p:cNvCxnSpPr>
          <p:nvPr/>
        </p:nvCxnSpPr>
        <p:spPr>
          <a:xfrm>
            <a:off x="4653210" y="2459753"/>
            <a:ext cx="2067764" cy="30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</p:cNvCxnSpPr>
          <p:nvPr/>
        </p:nvCxnSpPr>
        <p:spPr>
          <a:xfrm>
            <a:off x="3127541" y="3296596"/>
            <a:ext cx="808453" cy="85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09309" y="4846993"/>
            <a:ext cx="2118895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CommentElements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560047" y="6087563"/>
            <a:ext cx="1002632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Parola1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2350" y="6103577"/>
            <a:ext cx="792749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28139" y="6103577"/>
            <a:ext cx="942474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Parola2</a:t>
            </a:r>
          </a:p>
        </p:txBody>
      </p: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flipH="1">
            <a:off x="3061363" y="5376397"/>
            <a:ext cx="2307394" cy="711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51" idx="0"/>
          </p:cNvCxnSpPr>
          <p:nvPr/>
        </p:nvCxnSpPr>
        <p:spPr>
          <a:xfrm flipH="1">
            <a:off x="4088725" y="5376397"/>
            <a:ext cx="1280032" cy="72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54" idx="0"/>
          </p:cNvCxnSpPr>
          <p:nvPr/>
        </p:nvCxnSpPr>
        <p:spPr>
          <a:xfrm flipH="1">
            <a:off x="5099376" y="5376397"/>
            <a:ext cx="269381" cy="72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43733" y="6106160"/>
            <a:ext cx="942474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</p:txBody>
      </p:sp>
      <p:cxnSp>
        <p:nvCxnSpPr>
          <p:cNvPr id="61" name="Straight Arrow Connector 60"/>
          <p:cNvCxnSpPr>
            <a:stCxn id="49" idx="2"/>
            <a:endCxn id="60" idx="0"/>
          </p:cNvCxnSpPr>
          <p:nvPr/>
        </p:nvCxnSpPr>
        <p:spPr>
          <a:xfrm>
            <a:off x="5368757" y="5376397"/>
            <a:ext cx="846213" cy="729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88019" y="3922131"/>
            <a:ext cx="10594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</a:p>
        </p:txBody>
      </p:sp>
      <p:cxnSp>
        <p:nvCxnSpPr>
          <p:cNvPr id="65" name="Straight Arrow Connector 64"/>
          <p:cNvCxnSpPr>
            <a:stCxn id="30" idx="2"/>
            <a:endCxn id="64" idx="0"/>
          </p:cNvCxnSpPr>
          <p:nvPr/>
        </p:nvCxnSpPr>
        <p:spPr>
          <a:xfrm flipH="1">
            <a:off x="5617743" y="3296596"/>
            <a:ext cx="1103231" cy="62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49" idx="0"/>
          </p:cNvCxnSpPr>
          <p:nvPr/>
        </p:nvCxnSpPr>
        <p:spPr>
          <a:xfrm flipH="1">
            <a:off x="5368757" y="4451535"/>
            <a:ext cx="248986" cy="395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793825" y="4854618"/>
            <a:ext cx="2118895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CommentElements</a:t>
            </a:r>
            <a:endParaRPr lang="en-US" dirty="0" smtClean="0"/>
          </a:p>
        </p:txBody>
      </p:sp>
      <p:cxnSp>
        <p:nvCxnSpPr>
          <p:cNvPr id="95" name="Straight Arrow Connector 94"/>
          <p:cNvCxnSpPr>
            <a:stCxn id="91" idx="2"/>
          </p:cNvCxnSpPr>
          <p:nvPr/>
        </p:nvCxnSpPr>
        <p:spPr>
          <a:xfrm flipH="1">
            <a:off x="7232316" y="5384022"/>
            <a:ext cx="620957" cy="85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</p:cNvCxnSpPr>
          <p:nvPr/>
        </p:nvCxnSpPr>
        <p:spPr>
          <a:xfrm flipH="1">
            <a:off x="7582568" y="5384022"/>
            <a:ext cx="270705" cy="87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</p:cNvCxnSpPr>
          <p:nvPr/>
        </p:nvCxnSpPr>
        <p:spPr>
          <a:xfrm>
            <a:off x="7853273" y="5384022"/>
            <a:ext cx="210557" cy="85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2"/>
          </p:cNvCxnSpPr>
          <p:nvPr/>
        </p:nvCxnSpPr>
        <p:spPr>
          <a:xfrm>
            <a:off x="7853273" y="5384022"/>
            <a:ext cx="834856" cy="87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090269" y="3908710"/>
            <a:ext cx="1059448" cy="52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</a:p>
        </p:txBody>
      </p:sp>
      <p:cxnSp>
        <p:nvCxnSpPr>
          <p:cNvPr id="101" name="Straight Arrow Connector 100"/>
          <p:cNvCxnSpPr>
            <a:stCxn id="100" idx="2"/>
            <a:endCxn id="91" idx="0"/>
          </p:cNvCxnSpPr>
          <p:nvPr/>
        </p:nvCxnSpPr>
        <p:spPr>
          <a:xfrm>
            <a:off x="7619993" y="4438114"/>
            <a:ext cx="233280" cy="416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0" idx="2"/>
            <a:endCxn id="100" idx="0"/>
          </p:cNvCxnSpPr>
          <p:nvPr/>
        </p:nvCxnSpPr>
        <p:spPr>
          <a:xfrm>
            <a:off x="6720974" y="3296596"/>
            <a:ext cx="899019" cy="6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</p:cNvCxnSpPr>
          <p:nvPr/>
        </p:nvCxnSpPr>
        <p:spPr>
          <a:xfrm>
            <a:off x="6720974" y="3296596"/>
            <a:ext cx="1967155" cy="6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0269" y="626623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06076" y="423461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29051" y="401053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1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235197"/>
            <a:ext cx="8574087" cy="3992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costruisce</a:t>
            </a:r>
            <a:r>
              <a:rPr lang="en-US" dirty="0" smtClean="0"/>
              <a:t> un file html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di </a:t>
            </a:r>
            <a:r>
              <a:rPr lang="en-US" dirty="0" err="1" smtClean="0"/>
              <a:t>indice</a:t>
            </a:r>
            <a:endParaRPr lang="en-US" dirty="0" smtClean="0"/>
          </a:p>
          <a:p>
            <a:r>
              <a:rPr lang="en-US" dirty="0" err="1" smtClean="0"/>
              <a:t>Effettua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 per la </a:t>
            </a:r>
            <a:r>
              <a:rPr lang="en-US" dirty="0" err="1" smtClean="0"/>
              <a:t>coerenza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riferimenti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Utilizzo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java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i="1" dirty="0" err="1" smtClean="0"/>
              <a:t>gagawa</a:t>
            </a:r>
            <a:r>
              <a:rPr lang="en-US" i="1" dirty="0" smtClean="0"/>
              <a:t> </a:t>
            </a:r>
            <a:r>
              <a:rPr lang="en-US" dirty="0" smtClean="0"/>
              <a:t>per la </a:t>
            </a:r>
            <a:r>
              <a:rPr lang="en-US" dirty="0" err="1" smtClean="0"/>
              <a:t>produzione</a:t>
            </a:r>
            <a:r>
              <a:rPr lang="en-US" dirty="0" smtClean="0"/>
              <a:t> di </a:t>
            </a:r>
            <a:r>
              <a:rPr lang="en-US" dirty="0" err="1" smtClean="0"/>
              <a:t>documenti</a:t>
            </a:r>
            <a:r>
              <a:rPr lang="en-US" dirty="0" smtClean="0"/>
              <a:t> html </a:t>
            </a:r>
            <a:r>
              <a:rPr lang="en-US" dirty="0" err="1" smtClean="0"/>
              <a:t>validi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Linguaggio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grammatica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di </a:t>
            </a:r>
            <a:r>
              <a:rPr lang="en-US" dirty="0" err="1" smtClean="0"/>
              <a:t>tipo</a:t>
            </a:r>
            <a:r>
              <a:rPr lang="en-US" dirty="0" smtClean="0"/>
              <a:t> context-free</a:t>
            </a:r>
          </a:p>
          <a:p>
            <a:r>
              <a:rPr lang="en-US" dirty="0" smtClean="0"/>
              <a:t>?? Il </a:t>
            </a:r>
            <a:r>
              <a:rPr lang="en-US" dirty="0" err="1" smtClean="0"/>
              <a:t>riconoscitore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di </a:t>
            </a:r>
            <a:r>
              <a:rPr lang="en-US" dirty="0" err="1" smtClean="0"/>
              <a:t>tipo</a:t>
            </a:r>
            <a:r>
              <a:rPr lang="en-US" dirty="0" smtClean="0"/>
              <a:t> LL(1). 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Lookahead</a:t>
            </a:r>
            <a:endParaRPr lang="en-US" dirty="0" smtClean="0"/>
          </a:p>
          <a:p>
            <a:r>
              <a:rPr lang="en-US" dirty="0" err="1" smtClean="0"/>
              <a:t>Realizzazione</a:t>
            </a:r>
            <a:r>
              <a:rPr lang="en-US" dirty="0" smtClean="0"/>
              <a:t> del parser con </a:t>
            </a:r>
            <a:r>
              <a:rPr lang="en-US" dirty="0" err="1" smtClean="0"/>
              <a:t>JavaCC</a:t>
            </a:r>
            <a:r>
              <a:rPr lang="en-US" dirty="0" smtClean="0"/>
              <a:t> +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373086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- </a:t>
            </a:r>
            <a:r>
              <a:rPr lang="en-US" dirty="0" err="1" smtClean="0"/>
              <a:t>Stato</a:t>
            </a:r>
            <a:r>
              <a:rPr lang="en-US" dirty="0" smtClean="0"/>
              <a:t>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4574"/>
            <a:ext cx="855311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&lt;DEFAULT&gt; TOKEN : {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&lt;POINTER_STARS: ("*")+</a:t>
            </a:r>
            <a:r>
              <a:rPr lang="en-US" sz="1400" dirty="0" smtClean="0">
                <a:latin typeface="Menlo Regular"/>
                <a:cs typeface="Menlo Regular"/>
              </a:rPr>
              <a:t>&gt; | </a:t>
            </a:r>
            <a:r>
              <a:rPr lang="en-US" sz="1400" dirty="0">
                <a:latin typeface="Menlo Regular"/>
                <a:cs typeface="Menlo Regular"/>
              </a:rPr>
              <a:t>&lt;DOT: "</a:t>
            </a:r>
            <a:r>
              <a:rPr lang="en-US" sz="1400" dirty="0" smtClean="0">
                <a:latin typeface="Menlo Regular"/>
                <a:cs typeface="Menlo Regular"/>
              </a:rPr>
              <a:t>.”&gt; | </a:t>
            </a:r>
            <a:r>
              <a:rPr lang="en-US" sz="1400" dirty="0">
                <a:latin typeface="Menlo Regular"/>
                <a:cs typeface="Menlo Regular"/>
              </a:rPr>
              <a:t>&lt;COLON: "</a:t>
            </a:r>
            <a:r>
              <a:rPr lang="en-US" sz="1400" dirty="0" smtClean="0">
                <a:latin typeface="Menlo Regular"/>
                <a:cs typeface="Menlo Regular"/>
              </a:rPr>
              <a:t>:”&gt; 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&lt;SEMICOLON: "</a:t>
            </a:r>
            <a:r>
              <a:rPr lang="en-US" sz="1400" dirty="0" smtClean="0">
                <a:latin typeface="Menlo Regular"/>
                <a:cs typeface="Menlo Regular"/>
              </a:rPr>
              <a:t>;”&gt; | </a:t>
            </a:r>
            <a:r>
              <a:rPr lang="en-US" sz="1400" dirty="0">
                <a:latin typeface="Menlo Regular"/>
                <a:cs typeface="Menlo Regular"/>
              </a:rPr>
              <a:t>&lt;TILDE: "</a:t>
            </a:r>
            <a:r>
              <a:rPr lang="en-US" sz="1400" dirty="0" smtClean="0">
                <a:latin typeface="Menlo Regular"/>
                <a:cs typeface="Menlo Regular"/>
              </a:rPr>
              <a:t>~”&gt; | </a:t>
            </a:r>
            <a:r>
              <a:rPr lang="en-US" sz="1400" dirty="0">
                <a:latin typeface="Menlo Regular"/>
                <a:cs typeface="Menlo Regular"/>
              </a:rPr>
              <a:t>&lt;COMMA: ","</a:t>
            </a:r>
            <a:r>
              <a:rPr lang="en-US" sz="1400" dirty="0" smtClean="0">
                <a:latin typeface="Menlo Regular"/>
                <a:cs typeface="Menlo Regular"/>
              </a:rPr>
              <a:t>&gt; 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&lt;CLASS: "class"</a:t>
            </a:r>
            <a:r>
              <a:rPr lang="en-US" sz="1400" dirty="0" smtClean="0">
                <a:latin typeface="Menlo Regular"/>
                <a:cs typeface="Menlo Regular"/>
              </a:rPr>
              <a:t>&gt; | </a:t>
            </a:r>
            <a:r>
              <a:rPr lang="en-US" sz="1400" dirty="0">
                <a:latin typeface="Menlo Regular"/>
                <a:cs typeface="Menlo Regular"/>
              </a:rPr>
              <a:t>&lt;FRIEND: "friend"</a:t>
            </a:r>
            <a:r>
              <a:rPr lang="en-US" sz="1400" dirty="0" smtClean="0">
                <a:latin typeface="Menlo Regular"/>
                <a:cs typeface="Menlo Regular"/>
              </a:rPr>
              <a:t>&gt; | </a:t>
            </a:r>
            <a:r>
              <a:rPr lang="en-US" sz="1400" dirty="0">
                <a:latin typeface="Menlo Regular"/>
                <a:cs typeface="Menlo Regular"/>
              </a:rPr>
              <a:t>&lt;PRIVATE: "private"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&lt;PROTECTED: "</a:t>
            </a:r>
            <a:r>
              <a:rPr lang="en-US" sz="1400" dirty="0" smtClean="0">
                <a:latin typeface="Menlo Regular"/>
                <a:cs typeface="Menlo Regular"/>
              </a:rPr>
              <a:t>protected”&gt; | </a:t>
            </a:r>
            <a:r>
              <a:rPr lang="en-US" sz="1400" dirty="0">
                <a:latin typeface="Menlo Regular"/>
                <a:cs typeface="Menlo Regular"/>
              </a:rPr>
              <a:t>&lt;PUBLIC: "</a:t>
            </a:r>
            <a:r>
              <a:rPr lang="en-US" sz="1400" dirty="0" smtClean="0">
                <a:latin typeface="Menlo Regular"/>
                <a:cs typeface="Menlo Regular"/>
              </a:rPr>
              <a:t>public”&gt; | </a:t>
            </a:r>
            <a:r>
              <a:rPr lang="en-US" sz="1400" dirty="0">
                <a:latin typeface="Menlo Regular"/>
                <a:cs typeface="Menlo Regular"/>
              </a:rPr>
              <a:t>&lt;CONST: "</a:t>
            </a:r>
            <a:r>
              <a:rPr lang="en-US" sz="1400" dirty="0" err="1">
                <a:latin typeface="Menlo Regular"/>
                <a:cs typeface="Menlo Regular"/>
              </a:rPr>
              <a:t>const</a:t>
            </a:r>
            <a:r>
              <a:rPr lang="en-US" sz="1400" dirty="0">
                <a:latin typeface="Menlo Regular"/>
                <a:cs typeface="Menlo Regular"/>
              </a:rPr>
              <a:t>"</a:t>
            </a:r>
            <a:r>
              <a:rPr lang="en-US" sz="1400" dirty="0" smtClean="0">
                <a:latin typeface="Menlo Regular"/>
                <a:cs typeface="Menlo Regular"/>
              </a:rPr>
              <a:t>&gt; 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&lt;STATIC: "static"</a:t>
            </a:r>
            <a:r>
              <a:rPr lang="en-US" sz="1400" dirty="0" smtClean="0">
                <a:latin typeface="Menlo Regular"/>
                <a:cs typeface="Menlo Regular"/>
              </a:rPr>
              <a:t>&gt; | </a:t>
            </a:r>
            <a:r>
              <a:rPr lang="en-US" sz="1400" dirty="0">
                <a:latin typeface="Menlo Regular"/>
                <a:cs typeface="Menlo Regular"/>
              </a:rPr>
              <a:t>&lt;VIRTUAL: "virtual"</a:t>
            </a:r>
            <a:r>
              <a:rPr lang="en-US" sz="1400" dirty="0" smtClean="0">
                <a:latin typeface="Menlo Regular"/>
                <a:cs typeface="Menlo Regular"/>
              </a:rPr>
              <a:t>&gt; 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&lt;LEFT_PARENTHESIS: "("</a:t>
            </a:r>
            <a:r>
              <a:rPr lang="en-US" sz="1400" dirty="0" smtClean="0">
                <a:latin typeface="Menlo Regular"/>
                <a:cs typeface="Menlo Regular"/>
              </a:rPr>
              <a:t>&gt; | </a:t>
            </a:r>
            <a:r>
              <a:rPr lang="en-US" sz="1400" dirty="0">
                <a:latin typeface="Menlo Regular"/>
                <a:cs typeface="Menlo Regular"/>
              </a:rPr>
              <a:t>&lt;RIGHT_PARENTHESIS: ")"</a:t>
            </a:r>
            <a:r>
              <a:rPr lang="en-US" sz="1400" dirty="0" smtClean="0">
                <a:latin typeface="Menlo Regular"/>
                <a:cs typeface="Menlo Regular"/>
              </a:rPr>
              <a:t>&gt; 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</a:t>
            </a:r>
            <a:r>
              <a:rPr lang="en-US" sz="1400" dirty="0">
                <a:latin typeface="Menlo Regular"/>
                <a:cs typeface="Menlo Regular"/>
              </a:rPr>
              <a:t>&lt;START_COMMENT: "/*"&gt; : IN_COMMENT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| &lt;</a:t>
            </a:r>
            <a:r>
              <a:rPr lang="en-US" sz="1400" dirty="0">
                <a:latin typeface="Menlo Regular"/>
                <a:cs typeface="Menlo Regular"/>
              </a:rPr>
              <a:t>SINGLE_LINE_COMMENT: "//" (~["\n","\r"])* ("\n" | "\r" | "\r\n")&gt;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| &lt;IDENTIFIER: (["A"-"Z"] | ["a"-"z"] | "_") (&lt;ALPHANUM&gt; | "_" | "::")*&gt;</a:t>
            </a:r>
          </a:p>
          <a:p>
            <a:pPr marL="400050" lvl="1" indent="0">
              <a:buNone/>
            </a:pPr>
            <a:r>
              <a:rPr lang="it-IT" sz="1400" dirty="0">
                <a:latin typeface="Menlo Regular"/>
                <a:cs typeface="Menlo Regular"/>
              </a:rPr>
              <a:t>| &lt;OPERATOR_DEF: "operator" ("+" | "-" | "*" | "/" | "||" | "&amp;&amp;")?&gt;</a:t>
            </a:r>
          </a:p>
          <a:p>
            <a:pPr marL="400050" lvl="1" indent="0">
              <a:buNone/>
            </a:pPr>
            <a:r>
              <a:rPr lang="it-IT" sz="1400" dirty="0">
                <a:latin typeface="Menlo Regular"/>
                <a:cs typeface="Menlo Regular"/>
              </a:rPr>
              <a:t>| &lt;DESTRUCTOR_DEF: &lt;TILDE&gt; &lt;IDENTIFIER&gt;&gt;</a:t>
            </a:r>
          </a:p>
          <a:p>
            <a:pPr marL="400050" lvl="1" indent="0">
              <a:buNone/>
            </a:pPr>
            <a:r>
              <a:rPr lang="it-IT" sz="1400" dirty="0">
                <a:latin typeface="Menlo Regular"/>
                <a:cs typeface="Menlo Regular"/>
              </a:rPr>
              <a:t>| &lt;ALPHANUM: (["0"-"9"] | ["A"-"Z"] | ["a"-"</a:t>
            </a:r>
            <a:r>
              <a:rPr lang="it-IT" sz="1400" dirty="0" err="1">
                <a:latin typeface="Menlo Regular"/>
                <a:cs typeface="Menlo Regular"/>
              </a:rPr>
              <a:t>z</a:t>
            </a:r>
            <a:r>
              <a:rPr lang="it-IT" sz="1400" dirty="0">
                <a:latin typeface="Menlo Regular"/>
                <a:cs typeface="Menlo Regular"/>
              </a:rPr>
              <a:t>"])+&gt;</a:t>
            </a:r>
          </a:p>
          <a:p>
            <a:pPr marL="0" indent="0">
              <a:buNone/>
            </a:pPr>
            <a:r>
              <a:rPr lang="it-IT" sz="1400" dirty="0">
                <a:latin typeface="Menlo Regular"/>
                <a:cs typeface="Menlo Regular"/>
              </a:rPr>
              <a:t>}	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744665" y="6015791"/>
            <a:ext cx="2126661" cy="444583"/>
          </a:xfrm>
          <a:prstGeom prst="borderCallout1">
            <a:avLst>
              <a:gd name="adj1" fmla="val -32368"/>
              <a:gd name="adj2" fmla="val 42845"/>
              <a:gd name="adj3" fmla="val -412451"/>
              <a:gd name="adj4" fmla="val -410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Cambio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8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- </a:t>
            </a:r>
            <a:r>
              <a:rPr lang="en-US" dirty="0" err="1" smtClean="0"/>
              <a:t>Stato</a:t>
            </a:r>
            <a:r>
              <a:rPr lang="en-US" dirty="0" smtClean="0"/>
              <a:t> IN_COMMENT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0936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&lt;IN_COMMENT&gt; TOKEN : {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&lt;SHARP: "#"&gt;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| &lt;SEPARATOR: "&gt;"&gt;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| &lt;ATTRIBUTE_DEF: "@" (["0"-"9"] | ["A"-"Z"] | ["a"-"z"] | "_")+ " "&gt;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| &lt;EMAIL_LINK: (&lt;ALPHANUM&gt; | "_" | ".")+ "@" (&lt;ALPHANUM&gt; | "_" | ".")+&gt;</a:t>
            </a:r>
          </a:p>
          <a:p>
            <a:pPr marL="400050" lvl="1" indent="0">
              <a:buNone/>
            </a:pPr>
            <a:r>
              <a:rPr lang="en-US" sz="1400" dirty="0">
                <a:latin typeface="Menlo Regular"/>
                <a:cs typeface="Menlo Regular"/>
              </a:rPr>
              <a:t>| &lt;WEB_LINK: "http://" (&lt;ALPHANUM&gt; | "_" | ":" | "/" | "." | "%" | "?" | "=")+&gt;</a:t>
            </a:r>
          </a:p>
          <a:p>
            <a:pPr marL="400050" lvl="1" indent="0">
              <a:buNone/>
            </a:pPr>
            <a:r>
              <a:rPr lang="de-DE" sz="1400" dirty="0">
                <a:latin typeface="Menlo Regular"/>
                <a:cs typeface="Menlo Regular"/>
              </a:rPr>
              <a:t>| &lt;FREE_TEXT: (&lt;ALPHANUM&gt; </a:t>
            </a:r>
            <a:r>
              <a:rPr lang="de-DE" sz="1400" dirty="0" smtClean="0">
                <a:latin typeface="Menlo Regular"/>
                <a:cs typeface="Menlo Regular"/>
              </a:rPr>
              <a:t>| </a:t>
            </a:r>
            <a:r>
              <a:rPr lang="de-DE" sz="1400" dirty="0">
                <a:latin typeface="Menlo Regular"/>
                <a:cs typeface="Menlo Regular"/>
              </a:rPr>
              <a:t>"_" | "-" | "." | "," | "?" | ":" | ";" | "!" | "\'")+&gt;</a:t>
            </a:r>
          </a:p>
          <a:p>
            <a:pPr marL="400050" lvl="1" indent="0">
              <a:buNone/>
            </a:pPr>
            <a:r>
              <a:rPr lang="de-DE" sz="1400" dirty="0">
                <a:latin typeface="Menlo Regular"/>
                <a:cs typeface="Menlo Regular"/>
              </a:rPr>
              <a:t>| &lt;STAR: "*"&gt;</a:t>
            </a:r>
          </a:p>
          <a:p>
            <a:pPr marL="400050" lvl="1" indent="0">
              <a:buNone/>
            </a:pPr>
            <a:r>
              <a:rPr lang="de-DE" sz="1400" dirty="0">
                <a:latin typeface="Menlo Regular"/>
                <a:cs typeface="Menlo Regular"/>
              </a:rPr>
              <a:t>| &lt;END_LINE: "\</a:t>
            </a:r>
            <a:r>
              <a:rPr lang="de-DE" sz="1400" dirty="0" err="1">
                <a:latin typeface="Menlo Regular"/>
                <a:cs typeface="Menlo Regular"/>
              </a:rPr>
              <a:t>n</a:t>
            </a:r>
            <a:r>
              <a:rPr lang="de-DE" sz="1400" dirty="0">
                <a:latin typeface="Menlo Regular"/>
                <a:cs typeface="Menlo Regular"/>
              </a:rPr>
              <a:t>" | "\</a:t>
            </a:r>
            <a:r>
              <a:rPr lang="de-DE" sz="1400" dirty="0" err="1">
                <a:latin typeface="Menlo Regular"/>
                <a:cs typeface="Menlo Regular"/>
              </a:rPr>
              <a:t>r</a:t>
            </a:r>
            <a:r>
              <a:rPr lang="de-DE" sz="1400" dirty="0">
                <a:latin typeface="Menlo Regular"/>
                <a:cs typeface="Menlo Regular"/>
              </a:rPr>
              <a:t>" | "\</a:t>
            </a:r>
            <a:r>
              <a:rPr lang="de-DE" sz="1400" dirty="0" err="1">
                <a:latin typeface="Menlo Regular"/>
                <a:cs typeface="Menlo Regular"/>
              </a:rPr>
              <a:t>r</a:t>
            </a:r>
            <a:r>
              <a:rPr lang="de-DE" sz="1400" dirty="0">
                <a:latin typeface="Menlo Regular"/>
                <a:cs typeface="Menlo Regular"/>
              </a:rPr>
              <a:t>\</a:t>
            </a:r>
            <a:r>
              <a:rPr lang="de-DE" sz="1400" dirty="0" err="1">
                <a:latin typeface="Menlo Regular"/>
                <a:cs typeface="Menlo Regular"/>
              </a:rPr>
              <a:t>n</a:t>
            </a:r>
            <a:r>
              <a:rPr lang="de-DE" sz="1400" dirty="0">
                <a:latin typeface="Menlo Regular"/>
                <a:cs typeface="Menlo Regular"/>
              </a:rPr>
              <a:t>"&gt;</a:t>
            </a:r>
          </a:p>
          <a:p>
            <a:pPr marL="400050" lvl="1" indent="0">
              <a:buNone/>
            </a:pPr>
            <a:r>
              <a:rPr lang="de-DE" sz="1400" dirty="0">
                <a:latin typeface="Menlo Regular"/>
                <a:cs typeface="Menlo Regular"/>
              </a:rPr>
              <a:t>| &lt;END_COMMENT: "*/"&gt; : DEFAULT</a:t>
            </a:r>
          </a:p>
          <a:p>
            <a:pPr marL="0" indent="0">
              <a:buNone/>
            </a:pPr>
            <a:r>
              <a:rPr lang="de-DE" sz="14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744665" y="4878889"/>
            <a:ext cx="2126661" cy="444583"/>
          </a:xfrm>
          <a:prstGeom prst="borderCallout1">
            <a:avLst>
              <a:gd name="adj1" fmla="val 54834"/>
              <a:gd name="adj2" fmla="val -5558"/>
              <a:gd name="adj3" fmla="val 44606"/>
              <a:gd name="adj4" fmla="val -8822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Cambio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9888"/>
            <a:ext cx="8229600" cy="2583531"/>
          </a:xfrm>
        </p:spPr>
        <p:txBody>
          <a:bodyPr/>
          <a:lstStyle/>
          <a:p>
            <a:r>
              <a:rPr lang="en-US" dirty="0" err="1" smtClean="0"/>
              <a:t>Scopo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grammatica</a:t>
            </a:r>
            <a:endParaRPr lang="en-US" dirty="0"/>
          </a:p>
          <a:p>
            <a:r>
              <a:rPr lang="en-US" dirty="0" err="1" smtClean="0"/>
              <a:t>All’interno</a:t>
            </a:r>
            <a:r>
              <a:rPr lang="en-US" dirty="0" smtClean="0"/>
              <a:t> di un header file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documentate</a:t>
            </a:r>
            <a:r>
              <a:rPr lang="en-US" dirty="0" smtClean="0"/>
              <a:t>, </a:t>
            </a:r>
            <a:r>
              <a:rPr lang="en-US" dirty="0" err="1" smtClean="0"/>
              <a:t>cioè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un </a:t>
            </a:r>
            <a:r>
              <a:rPr lang="en-US" dirty="0" err="1" smtClean="0"/>
              <a:t>commento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5684" y="2288059"/>
            <a:ext cx="7152105" cy="12432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Menlo Bold"/>
                <a:cs typeface="Menlo Bold"/>
              </a:rPr>
              <a:t>	</a:t>
            </a:r>
            <a:r>
              <a:rPr lang="en-US" sz="1600" dirty="0" err="1" smtClean="0">
                <a:latin typeface="Menlo Bold"/>
                <a:cs typeface="Menlo Bold"/>
              </a:rPr>
              <a:t>header_file</a:t>
            </a:r>
            <a:r>
              <a:rPr lang="en-US" sz="1600" dirty="0" smtClean="0">
                <a:latin typeface="Menlo Bold"/>
                <a:cs typeface="Menlo Bold"/>
              </a:rPr>
              <a:t>	::=	( </a:t>
            </a:r>
            <a:r>
              <a:rPr lang="en-US" sz="1600" dirty="0" err="1" smtClean="0">
                <a:latin typeface="Menlo Bold"/>
                <a:cs typeface="Menlo Bold"/>
              </a:rPr>
              <a:t>documented_class</a:t>
            </a:r>
            <a:r>
              <a:rPr lang="en-US" sz="1600" dirty="0" smtClean="0">
                <a:latin typeface="Menlo Bold"/>
                <a:cs typeface="Menlo Bold"/>
              </a:rPr>
              <a:t> )+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smtClean="0">
                <a:latin typeface="Menlo Bold"/>
                <a:cs typeface="Menlo Bold"/>
              </a:rPr>
              <a:t>	</a:t>
            </a:r>
            <a:r>
              <a:rPr lang="en-US" sz="1600" dirty="0" err="1" smtClean="0">
                <a:latin typeface="Menlo Bold"/>
                <a:cs typeface="Menlo Bold"/>
              </a:rPr>
              <a:t>documented_class</a:t>
            </a:r>
            <a:r>
              <a:rPr lang="en-US" sz="1600" dirty="0" smtClean="0">
                <a:latin typeface="Menlo Bold"/>
                <a:cs typeface="Menlo Bold"/>
              </a:rPr>
              <a:t>	::=	comments </a:t>
            </a:r>
            <a:r>
              <a:rPr lang="en-US" sz="1600" dirty="0" err="1" smtClean="0">
                <a:latin typeface="Menlo Bold"/>
                <a:cs typeface="Menlo Bold"/>
              </a:rPr>
              <a:t>class_declaration</a:t>
            </a:r>
            <a:endParaRPr lang="en-US" sz="16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228716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r>
              <a:rPr lang="en-US" dirty="0" smtClean="0"/>
              <a:t> - </a:t>
            </a:r>
            <a:r>
              <a:rPr lang="en-US" dirty="0" err="1" smtClean="0"/>
              <a:t>Commenti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163" y="5454312"/>
            <a:ext cx="8402637" cy="792163"/>
          </a:xfrm>
        </p:spPr>
        <p:txBody>
          <a:bodyPr/>
          <a:lstStyle/>
          <a:p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163" y="2138940"/>
            <a:ext cx="8609263" cy="32217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Menlo Bold"/>
                <a:cs typeface="Menlo Bold"/>
              </a:rPr>
              <a:t>comments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( </a:t>
            </a:r>
            <a:r>
              <a:rPr lang="en-US" sz="1600" dirty="0">
                <a:latin typeface="Menlo Bold"/>
                <a:cs typeface="Menlo Bold"/>
              </a:rPr>
              <a:t>&lt;SINGLE_LINE_COMMENT&gt; | </a:t>
            </a:r>
            <a:r>
              <a:rPr lang="en-US" sz="1600" dirty="0" err="1">
                <a:latin typeface="Menlo Bold"/>
                <a:cs typeface="Menlo Bold"/>
              </a:rPr>
              <a:t>multi_line_comment</a:t>
            </a:r>
            <a:r>
              <a:rPr lang="en-US" sz="1600" dirty="0">
                <a:latin typeface="Menlo Bold"/>
                <a:cs typeface="Menlo Bold"/>
              </a:rPr>
              <a:t> </a:t>
            </a:r>
            <a:r>
              <a:rPr lang="en-US" sz="1600" dirty="0" smtClean="0">
                <a:latin typeface="Menlo Bold"/>
                <a:cs typeface="Menlo Bold"/>
              </a:rPr>
              <a:t>)</a:t>
            </a:r>
          </a:p>
          <a:p>
            <a:endParaRPr lang="en-US" sz="1600" dirty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multi_line_comment</a:t>
            </a:r>
            <a:r>
              <a:rPr lang="en-US" sz="1600" dirty="0">
                <a:latin typeface="Menlo Bold"/>
                <a:cs typeface="Menlo Bold"/>
              </a:rPr>
              <a:t>	::=	&lt;START_COMMENT&gt; ( ( &lt;STAR&gt; )* </a:t>
            </a:r>
            <a:r>
              <a:rPr lang="en-US" sz="1600" dirty="0" smtClean="0">
                <a:latin typeface="Menlo Bold"/>
                <a:cs typeface="Menlo Bold"/>
              </a:rPr>
              <a:t>	( </a:t>
            </a:r>
            <a:r>
              <a:rPr lang="en-US" sz="1600" dirty="0">
                <a:latin typeface="Menlo Bold"/>
                <a:cs typeface="Menlo Bold"/>
              </a:rPr>
              <a:t>&lt;ATTRIBUTE_DEF&gt; ( </a:t>
            </a:r>
            <a:r>
              <a:rPr lang="en-US" sz="1600" dirty="0" err="1">
                <a:latin typeface="Menlo Bold"/>
                <a:cs typeface="Menlo Bold"/>
              </a:rPr>
              <a:t>text_element</a:t>
            </a:r>
            <a:r>
              <a:rPr lang="en-US" sz="1600" dirty="0">
                <a:latin typeface="Menlo Bold"/>
                <a:cs typeface="Menlo Bold"/>
              </a:rPr>
              <a:t> )+ </a:t>
            </a:r>
            <a:r>
              <a:rPr lang="en-US" sz="1600" dirty="0" smtClean="0">
                <a:latin typeface="Menlo Bold"/>
                <a:cs typeface="Menlo Bold"/>
              </a:rPr>
              <a:t>|	( </a:t>
            </a:r>
            <a:r>
              <a:rPr lang="en-US" sz="1600" dirty="0" err="1">
                <a:latin typeface="Menlo Bold"/>
                <a:cs typeface="Menlo Bold"/>
              </a:rPr>
              <a:t>text_element</a:t>
            </a:r>
            <a:r>
              <a:rPr lang="en-US" sz="1600" dirty="0">
                <a:latin typeface="Menlo Bold"/>
                <a:cs typeface="Menlo Bold"/>
              </a:rPr>
              <a:t> )* ) </a:t>
            </a:r>
            <a:r>
              <a:rPr lang="en-US" sz="1600" dirty="0" smtClean="0">
                <a:latin typeface="Menlo Bold"/>
                <a:cs typeface="Menlo Bold"/>
              </a:rPr>
              <a:t>	( </a:t>
            </a:r>
            <a:r>
              <a:rPr lang="en-US" sz="1600" dirty="0">
                <a:latin typeface="Menlo Bold"/>
                <a:cs typeface="Menlo Bold"/>
              </a:rPr>
              <a:t>&lt;END_LINE&gt; | &lt;END_COMMENT&gt; ) )*	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text_element</a:t>
            </a:r>
            <a:r>
              <a:rPr lang="en-US" sz="1600" dirty="0" smtClean="0">
                <a:latin typeface="Menlo Bold"/>
                <a:cs typeface="Menlo Bold"/>
              </a:rPr>
              <a:t>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( </a:t>
            </a:r>
            <a:r>
              <a:rPr lang="en-US" sz="1600" dirty="0">
                <a:latin typeface="Menlo Bold"/>
                <a:cs typeface="Menlo Bold"/>
              </a:rPr>
              <a:t>&lt;FREE_TEXT&gt; | &lt;EMAIL_LINK&gt; | </a:t>
            </a:r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>
                <a:latin typeface="Menlo Bold"/>
                <a:cs typeface="Menlo Bold"/>
              </a:rPr>
              <a:t>	</a:t>
            </a:r>
            <a:r>
              <a:rPr lang="en-US" sz="1600" dirty="0" smtClean="0">
                <a:latin typeface="Menlo Bold"/>
                <a:cs typeface="Menlo Bold"/>
              </a:rPr>
              <a:t>					&lt;</a:t>
            </a:r>
            <a:r>
              <a:rPr lang="en-US" sz="1600" dirty="0">
                <a:latin typeface="Menlo Bold"/>
                <a:cs typeface="Menlo Bold"/>
              </a:rPr>
              <a:t>WEB_LINK&gt; | </a:t>
            </a:r>
            <a:r>
              <a:rPr lang="en-US" sz="1600" dirty="0" err="1">
                <a:latin typeface="Menlo Bold"/>
                <a:cs typeface="Menlo Bold"/>
              </a:rPr>
              <a:t>class_reference</a:t>
            </a:r>
            <a:r>
              <a:rPr lang="en-US" sz="1600" dirty="0">
                <a:latin typeface="Menlo Bold"/>
                <a:cs typeface="Menlo Bold"/>
              </a:rPr>
              <a:t> )	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class_reference</a:t>
            </a:r>
            <a:r>
              <a:rPr lang="en-US" sz="1600" dirty="0" smtClean="0">
                <a:latin typeface="Menlo Bold"/>
                <a:cs typeface="Menlo Bold"/>
              </a:rPr>
              <a:t>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&lt;</a:t>
            </a:r>
            <a:r>
              <a:rPr lang="en-US" sz="1600" dirty="0">
                <a:latin typeface="Menlo Bold"/>
                <a:cs typeface="Menlo Bold"/>
              </a:rPr>
              <a:t>SHARP&gt; &lt;FREE_TEXT&gt; </a:t>
            </a:r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>
                <a:latin typeface="Menlo Bold"/>
                <a:cs typeface="Menlo Bold"/>
              </a:rPr>
              <a:t>	</a:t>
            </a:r>
            <a:r>
              <a:rPr lang="en-US" sz="1600" dirty="0" smtClean="0">
                <a:latin typeface="Menlo Bold"/>
                <a:cs typeface="Menlo Bold"/>
              </a:rPr>
              <a:t>					( </a:t>
            </a:r>
            <a:r>
              <a:rPr lang="en-US" sz="1600" dirty="0">
                <a:latin typeface="Menlo Bold"/>
                <a:cs typeface="Menlo Bold"/>
              </a:rPr>
              <a:t>&lt;SEPARATOR&gt; &lt;FREE_TEXT&gt; )?</a:t>
            </a:r>
            <a:r>
              <a:rPr lang="en-US" sz="1600" dirty="0"/>
              <a:t>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15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418678" cy="3992563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eneratore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codice</a:t>
            </a:r>
            <a:r>
              <a:rPr lang="en-US" dirty="0" smtClean="0"/>
              <a:t> C++ in </a:t>
            </a:r>
            <a:r>
              <a:rPr lang="en-US" dirty="0" err="1" smtClean="0"/>
              <a:t>grado</a:t>
            </a:r>
            <a:r>
              <a:rPr lang="en-US" dirty="0" smtClean="0"/>
              <a:t> di:</a:t>
            </a:r>
          </a:p>
          <a:p>
            <a:pPr lvl="1"/>
            <a:r>
              <a:rPr lang="en-US" dirty="0" err="1" smtClean="0"/>
              <a:t>Individuare</a:t>
            </a:r>
            <a:r>
              <a:rPr lang="en-US" dirty="0" smtClean="0"/>
              <a:t> le </a:t>
            </a:r>
            <a:r>
              <a:rPr lang="en-US" dirty="0" err="1" smtClean="0"/>
              <a:t>dichiarazioni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membri</a:t>
            </a:r>
            <a:r>
              <a:rPr lang="en-US" dirty="0" smtClean="0"/>
              <a:t> di diverse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in un header file</a:t>
            </a:r>
          </a:p>
          <a:p>
            <a:pPr lvl="1"/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i="1" dirty="0" err="1" smtClean="0"/>
              <a:t>complessi</a:t>
            </a:r>
            <a:endParaRPr lang="en-US" i="1" dirty="0" smtClean="0"/>
          </a:p>
          <a:p>
            <a:pPr lvl="1"/>
            <a:r>
              <a:rPr lang="en-US" dirty="0" err="1" smtClean="0"/>
              <a:t>Produrre</a:t>
            </a:r>
            <a:r>
              <a:rPr lang="en-US" dirty="0" smtClean="0"/>
              <a:t> file html in output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6454736"/>
              </p:ext>
            </p:extLst>
          </p:nvPr>
        </p:nvGraphicFramePr>
        <p:xfrm>
          <a:off x="1550187" y="4465065"/>
          <a:ext cx="6096000" cy="2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43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r>
              <a:rPr lang="en-US" dirty="0" smtClean="0"/>
              <a:t> - </a:t>
            </a:r>
            <a:r>
              <a:rPr lang="en-US" dirty="0" err="1" smtClean="0"/>
              <a:t>Classi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826001"/>
            <a:ext cx="8229600" cy="1657684"/>
          </a:xfrm>
        </p:spPr>
        <p:txBody>
          <a:bodyPr>
            <a:normAutofit/>
          </a:bodyPr>
          <a:lstStyle/>
          <a:p>
            <a:r>
              <a:rPr lang="en-US" dirty="0" err="1" smtClean="0"/>
              <a:t>Dichiarazione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err="1" smtClean="0"/>
              <a:t>documented_member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di </a:t>
            </a:r>
            <a:r>
              <a:rPr lang="en-US" dirty="0" err="1" smtClean="0"/>
              <a:t>variabile</a:t>
            </a:r>
            <a:r>
              <a:rPr lang="en-US" dirty="0" smtClean="0"/>
              <a:t> o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quale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associati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0632" y="2058739"/>
            <a:ext cx="8609263" cy="27672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enlo Bold"/>
                <a:cs typeface="Menlo Bold"/>
              </a:rPr>
              <a:t>class_declaration</a:t>
            </a:r>
            <a:r>
              <a:rPr lang="en-US" sz="1600" dirty="0" smtClean="0">
                <a:latin typeface="Menlo Bold"/>
                <a:cs typeface="Menlo Bold"/>
              </a:rPr>
              <a:t> ::= &lt;CLASS&gt; &lt;IDENTIFIER&gt; ( </a:t>
            </a:r>
            <a:r>
              <a:rPr lang="en-US" sz="1600" dirty="0" err="1" smtClean="0">
                <a:latin typeface="Menlo Bold"/>
                <a:cs typeface="Menlo Bold"/>
              </a:rPr>
              <a:t>parent_class</a:t>
            </a:r>
            <a:r>
              <a:rPr lang="en-US" sz="1600" dirty="0" smtClean="0">
                <a:latin typeface="Menlo Bold"/>
                <a:cs typeface="Menlo Bold"/>
              </a:rPr>
              <a:t> )? "{" </a:t>
            </a:r>
            <a:r>
              <a:rPr lang="en-US" sz="1600" dirty="0" err="1" smtClean="0">
                <a:latin typeface="Menlo Bold"/>
                <a:cs typeface="Menlo Bold"/>
              </a:rPr>
              <a:t>members_declaration</a:t>
            </a:r>
            <a:r>
              <a:rPr lang="en-US" sz="1600" dirty="0" smtClean="0">
                <a:latin typeface="Menlo Bold"/>
                <a:cs typeface="Menlo Bold"/>
              </a:rPr>
              <a:t> "}" ( &lt;SEMICOLON&gt; )?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parent_class</a:t>
            </a:r>
            <a:r>
              <a:rPr lang="en-US" sz="1600" dirty="0" smtClean="0">
                <a:latin typeface="Menlo Bold"/>
                <a:cs typeface="Menlo Bold"/>
              </a:rPr>
              <a:t> ::= ":" &lt;IDENTIFIER&gt; ( "," &lt;IDENTIFIER&gt; )*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members_declaration</a:t>
            </a:r>
            <a:r>
              <a:rPr lang="en-US" sz="1600" dirty="0" smtClean="0">
                <a:latin typeface="Menlo Bold"/>
                <a:cs typeface="Menlo Bold"/>
              </a:rPr>
              <a:t> ::= ( </a:t>
            </a:r>
            <a:r>
              <a:rPr lang="en-US" sz="1600" dirty="0" err="1" smtClean="0">
                <a:latin typeface="Menlo Bold"/>
                <a:cs typeface="Menlo Bold"/>
              </a:rPr>
              <a:t>visibility_attribute</a:t>
            </a:r>
            <a:r>
              <a:rPr lang="en-US" sz="1600" dirty="0" smtClean="0">
                <a:latin typeface="Menlo Bold"/>
                <a:cs typeface="Menlo Bold"/>
              </a:rPr>
              <a:t> &lt;COLON&gt; | </a:t>
            </a:r>
            <a:r>
              <a:rPr lang="en-US" sz="1600" dirty="0" err="1" smtClean="0">
                <a:latin typeface="Menlo Bold"/>
                <a:cs typeface="Menlo Bold"/>
              </a:rPr>
              <a:t>documented_member</a:t>
            </a:r>
            <a:r>
              <a:rPr lang="en-US" sz="1600" dirty="0" smtClean="0">
                <a:latin typeface="Menlo Bold"/>
                <a:cs typeface="Menlo Bold"/>
              </a:rPr>
              <a:t> )*</a:t>
            </a:r>
          </a:p>
          <a:p>
            <a:endParaRPr lang="en-US" sz="1600" dirty="0" smtClean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visibility_attribute</a:t>
            </a:r>
            <a:r>
              <a:rPr lang="en-US" sz="1600" dirty="0" smtClean="0">
                <a:latin typeface="Menlo Bold"/>
                <a:cs typeface="Menlo Bold"/>
              </a:rPr>
              <a:t> ::= "public” | "private” | "protected”</a:t>
            </a:r>
          </a:p>
        </p:txBody>
      </p:sp>
    </p:spTree>
    <p:extLst>
      <p:ext uri="{BB962C8B-B14F-4D97-AF65-F5344CB8AC3E}">
        <p14:creationId xmlns:p14="http://schemas.microsoft.com/office/powerpoint/2010/main" val="238655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r>
              <a:rPr lang="en-US" dirty="0" smtClean="0"/>
              <a:t> -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5052"/>
            <a:ext cx="8229600" cy="564900"/>
          </a:xfrm>
        </p:spPr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del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ritorno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163" y="2072108"/>
            <a:ext cx="8609263" cy="33955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enlo Bold"/>
                <a:cs typeface="Menlo Bold"/>
              </a:rPr>
              <a:t>documented_member</a:t>
            </a:r>
            <a:r>
              <a:rPr lang="en-US" sz="1600" dirty="0" smtClean="0">
                <a:latin typeface="Menlo Bold"/>
                <a:cs typeface="Menlo Bold"/>
              </a:rPr>
              <a:t>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( </a:t>
            </a:r>
            <a:r>
              <a:rPr lang="en-US" sz="1600" dirty="0">
                <a:latin typeface="Menlo Bold"/>
                <a:cs typeface="Menlo Bold"/>
              </a:rPr>
              <a:t>comments )? ( </a:t>
            </a:r>
            <a:r>
              <a:rPr lang="en-US" sz="1600" dirty="0" err="1">
                <a:latin typeface="Menlo Bold"/>
                <a:cs typeface="Menlo Bold"/>
              </a:rPr>
              <a:t>destructor_declaration</a:t>
            </a:r>
            <a:r>
              <a:rPr lang="en-US" sz="1600" dirty="0">
                <a:latin typeface="Menlo Bold"/>
                <a:cs typeface="Menlo Bold"/>
              </a:rPr>
              <a:t> | </a:t>
            </a:r>
            <a:r>
              <a:rPr lang="en-US" sz="1600" dirty="0" smtClean="0">
                <a:latin typeface="Menlo Bold"/>
                <a:cs typeface="Menlo Bold"/>
              </a:rPr>
              <a:t>	</a:t>
            </a:r>
            <a:r>
              <a:rPr lang="en-US" sz="1600" dirty="0" err="1" smtClean="0">
                <a:latin typeface="Menlo Bold"/>
                <a:cs typeface="Menlo Bold"/>
              </a:rPr>
              <a:t>friend_class_declaration</a:t>
            </a:r>
            <a:r>
              <a:rPr lang="en-US" sz="1600" dirty="0" smtClean="0">
                <a:latin typeface="Menlo Bold"/>
                <a:cs typeface="Menlo Bold"/>
              </a:rPr>
              <a:t> </a:t>
            </a:r>
            <a:r>
              <a:rPr lang="en-US" sz="1600" dirty="0">
                <a:latin typeface="Menlo Bold"/>
                <a:cs typeface="Menlo Bold"/>
              </a:rPr>
              <a:t>| </a:t>
            </a:r>
            <a:r>
              <a:rPr lang="en-US" sz="1600" dirty="0" err="1">
                <a:latin typeface="Menlo Bold"/>
                <a:cs typeface="Menlo Bold"/>
              </a:rPr>
              <a:t>constructor_declaration</a:t>
            </a:r>
            <a:r>
              <a:rPr lang="en-US" sz="1600" dirty="0">
                <a:latin typeface="Menlo Bold"/>
                <a:cs typeface="Menlo Bold"/>
              </a:rPr>
              <a:t> | </a:t>
            </a:r>
            <a:r>
              <a:rPr lang="en-US" sz="1600" dirty="0" smtClean="0">
                <a:latin typeface="Menlo Bold"/>
                <a:cs typeface="Menlo Bold"/>
              </a:rPr>
              <a:t>	</a:t>
            </a:r>
            <a:r>
              <a:rPr lang="en-US" sz="1600" dirty="0" err="1" smtClean="0">
                <a:latin typeface="Menlo Bold"/>
                <a:cs typeface="Menlo Bold"/>
              </a:rPr>
              <a:t>typed_declaration</a:t>
            </a:r>
            <a:r>
              <a:rPr lang="en-US" sz="1600" dirty="0" smtClean="0">
                <a:latin typeface="Menlo Bold"/>
                <a:cs typeface="Menlo Bold"/>
              </a:rPr>
              <a:t> </a:t>
            </a:r>
            <a:r>
              <a:rPr lang="en-US" sz="1600" dirty="0">
                <a:latin typeface="Menlo Bold"/>
                <a:cs typeface="Menlo Bold"/>
              </a:rPr>
              <a:t>)	</a:t>
            </a:r>
            <a:endParaRPr lang="en-US" sz="1600" dirty="0" smtClean="0">
              <a:latin typeface="Menlo Bold"/>
              <a:cs typeface="Menlo Bold"/>
            </a:endParaRPr>
          </a:p>
          <a:p>
            <a:endParaRPr lang="en-US" sz="1600" dirty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typed_declaration</a:t>
            </a:r>
            <a:r>
              <a:rPr lang="en-US" sz="1600" dirty="0" smtClean="0">
                <a:latin typeface="Menlo Bold"/>
                <a:cs typeface="Menlo Bold"/>
              </a:rPr>
              <a:t>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( </a:t>
            </a:r>
            <a:r>
              <a:rPr lang="en-US" sz="1600" dirty="0">
                <a:latin typeface="Menlo Bold"/>
                <a:cs typeface="Menlo Bold"/>
              </a:rPr>
              <a:t>&lt;STATIC&gt; )? ( &lt;CONST&gt; )? </a:t>
            </a:r>
            <a:r>
              <a:rPr lang="en-US" sz="1600" dirty="0" err="1">
                <a:latin typeface="Menlo Bold"/>
                <a:cs typeface="Menlo Bold"/>
              </a:rPr>
              <a:t>data_type</a:t>
            </a:r>
            <a:r>
              <a:rPr lang="en-US" sz="1600" dirty="0">
                <a:latin typeface="Menlo Bold"/>
                <a:cs typeface="Menlo Bold"/>
              </a:rPr>
              <a:t> </a:t>
            </a:r>
            <a:r>
              <a:rPr lang="en-US" sz="1600" dirty="0" smtClean="0">
                <a:latin typeface="Menlo Bold"/>
                <a:cs typeface="Menlo Bold"/>
              </a:rPr>
              <a:t>	( </a:t>
            </a:r>
            <a:r>
              <a:rPr lang="en-US" sz="1600" dirty="0" err="1">
                <a:latin typeface="Menlo Bold"/>
                <a:cs typeface="Menlo Bold"/>
              </a:rPr>
              <a:t>operator_declaration</a:t>
            </a:r>
            <a:r>
              <a:rPr lang="en-US" sz="1600" dirty="0">
                <a:latin typeface="Menlo Bold"/>
                <a:cs typeface="Menlo Bold"/>
              </a:rPr>
              <a:t> | &lt;IDENTIFIER&gt; ( </a:t>
            </a:r>
            <a:r>
              <a:rPr lang="en-US" sz="1600" dirty="0" err="1">
                <a:latin typeface="Menlo Bold"/>
                <a:cs typeface="Menlo Bold"/>
              </a:rPr>
              <a:t>function_declaration</a:t>
            </a:r>
            <a:r>
              <a:rPr lang="en-US" sz="1600" dirty="0">
                <a:latin typeface="Menlo Bold"/>
                <a:cs typeface="Menlo Bold"/>
              </a:rPr>
              <a:t> | </a:t>
            </a:r>
            <a:r>
              <a:rPr lang="en-US" sz="1600" dirty="0" smtClean="0">
                <a:latin typeface="Menlo Bold"/>
                <a:cs typeface="Menlo Bold"/>
              </a:rPr>
              <a:t>	</a:t>
            </a:r>
            <a:r>
              <a:rPr lang="en-US" sz="1600" dirty="0" err="1" smtClean="0">
                <a:latin typeface="Menlo Bold"/>
                <a:cs typeface="Menlo Bold"/>
              </a:rPr>
              <a:t>data_declaration</a:t>
            </a:r>
            <a:r>
              <a:rPr lang="en-US" sz="1600" dirty="0" smtClean="0">
                <a:latin typeface="Menlo Bold"/>
                <a:cs typeface="Menlo Bold"/>
              </a:rPr>
              <a:t> </a:t>
            </a:r>
            <a:r>
              <a:rPr lang="en-US" sz="1600" dirty="0">
                <a:latin typeface="Menlo Bold"/>
                <a:cs typeface="Menlo Bold"/>
              </a:rPr>
              <a:t>) )	</a:t>
            </a:r>
            <a:endParaRPr lang="en-US" sz="1600" dirty="0" smtClean="0">
              <a:latin typeface="Menlo Bold"/>
              <a:cs typeface="Menlo Bold"/>
            </a:endParaRPr>
          </a:p>
          <a:p>
            <a:endParaRPr lang="en-US" sz="1600" dirty="0">
              <a:latin typeface="Menlo Bold"/>
              <a:cs typeface="Menlo Bold"/>
            </a:endParaRPr>
          </a:p>
          <a:p>
            <a:r>
              <a:rPr lang="en-US" sz="1600" dirty="0" err="1" smtClean="0">
                <a:latin typeface="Menlo Bold"/>
                <a:cs typeface="Menlo Bold"/>
              </a:rPr>
              <a:t>constructor_declaration</a:t>
            </a:r>
            <a:r>
              <a:rPr lang="en-US" sz="1600" dirty="0" smtClean="0">
                <a:latin typeface="Menlo Bold"/>
                <a:cs typeface="Menlo Bold"/>
              </a:rPr>
              <a:t> :</a:t>
            </a:r>
            <a:r>
              <a:rPr lang="en-US" sz="1600" dirty="0">
                <a:latin typeface="Menlo Bold"/>
                <a:cs typeface="Menlo Bold"/>
              </a:rPr>
              <a:t>:</a:t>
            </a:r>
            <a:r>
              <a:rPr lang="en-US" sz="1600" dirty="0" smtClean="0">
                <a:latin typeface="Menlo Bold"/>
                <a:cs typeface="Menlo Bold"/>
              </a:rPr>
              <a:t>= &lt;</a:t>
            </a:r>
            <a:r>
              <a:rPr lang="en-US" sz="1600" dirty="0">
                <a:latin typeface="Menlo Bold"/>
                <a:cs typeface="Menlo Bold"/>
              </a:rPr>
              <a:t>IDENTIFIER&gt; &lt;LEFT_PARENTHESIS&gt; </a:t>
            </a:r>
            <a:r>
              <a:rPr lang="en-US" sz="1600" dirty="0" smtClean="0">
                <a:latin typeface="Menlo Bold"/>
                <a:cs typeface="Menlo Bold"/>
              </a:rPr>
              <a:t>	( </a:t>
            </a:r>
            <a:r>
              <a:rPr lang="en-US" sz="1600" dirty="0" err="1">
                <a:latin typeface="Menlo Bold"/>
                <a:cs typeface="Menlo Bold"/>
              </a:rPr>
              <a:t>arguments_list</a:t>
            </a:r>
            <a:r>
              <a:rPr lang="en-US" sz="1600" dirty="0">
                <a:latin typeface="Menlo Bold"/>
                <a:cs typeface="Menlo Bold"/>
              </a:rPr>
              <a:t> )? &lt;RIGHT_PARENTHESIS&gt; &lt;SEMICOLON</a:t>
            </a:r>
            <a:r>
              <a:rPr lang="en-US" sz="1600" dirty="0" smtClean="0">
                <a:latin typeface="Menlo Bold"/>
                <a:cs typeface="Menlo Bold"/>
              </a:rPr>
              <a:t>&gt;</a:t>
            </a:r>
          </a:p>
          <a:p>
            <a:endParaRPr lang="en-US" sz="1600" dirty="0">
              <a:latin typeface="Menlo Bold"/>
              <a:cs typeface="Menlo Bold"/>
            </a:endParaRPr>
          </a:p>
          <a:p>
            <a:r>
              <a:rPr lang="en-US" sz="1600" dirty="0" err="1">
                <a:latin typeface="Menlo Bold"/>
                <a:cs typeface="Menlo Bold"/>
              </a:rPr>
              <a:t>destructor_declaration</a:t>
            </a:r>
            <a:r>
              <a:rPr lang="en-US" sz="1600" dirty="0">
                <a:latin typeface="Menlo Bold"/>
                <a:cs typeface="Menlo Bold"/>
              </a:rPr>
              <a:t>	::=	&lt;DESTRUCTOR_DEF&gt; "(" ")" ";"	</a:t>
            </a:r>
          </a:p>
        </p:txBody>
      </p:sp>
    </p:spTree>
    <p:extLst>
      <p:ext uri="{BB962C8B-B14F-4D97-AF65-F5344CB8AC3E}">
        <p14:creationId xmlns:p14="http://schemas.microsoft.com/office/powerpoint/2010/main" val="122106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r>
              <a:rPr lang="en-US" dirty="0" smtClean="0"/>
              <a:t> – </a:t>
            </a:r>
            <a:r>
              <a:rPr lang="en-US" dirty="0" err="1" smtClean="0"/>
              <a:t>Funzioni</a:t>
            </a:r>
            <a:r>
              <a:rPr lang="en-US" dirty="0" smtClean="0"/>
              <a:t> e </a:t>
            </a:r>
            <a:r>
              <a:rPr lang="en-US" dirty="0" err="1" smtClean="0"/>
              <a:t>variabili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5735052"/>
            <a:ext cx="8402637" cy="564900"/>
          </a:xfrm>
        </p:spPr>
        <p:txBody>
          <a:bodyPr>
            <a:norm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del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ritorno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163" y="1911686"/>
            <a:ext cx="8609263" cy="32752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enlo Regular"/>
                <a:cs typeface="Menlo Regular"/>
              </a:rPr>
              <a:t>function_declaration</a:t>
            </a:r>
            <a:r>
              <a:rPr lang="en-US" sz="1600" dirty="0" smtClean="0">
                <a:latin typeface="Menlo Regular"/>
                <a:cs typeface="Menlo Regular"/>
              </a:rPr>
              <a:t> :</a:t>
            </a:r>
            <a:r>
              <a:rPr lang="en-US" sz="1600" dirty="0">
                <a:latin typeface="Menlo Regular"/>
                <a:cs typeface="Menlo Regular"/>
              </a:rPr>
              <a:t>:</a:t>
            </a:r>
            <a:r>
              <a:rPr lang="en-US" sz="1600" dirty="0" smtClean="0">
                <a:latin typeface="Menlo Regular"/>
                <a:cs typeface="Menlo Regular"/>
              </a:rPr>
              <a:t>= &lt;</a:t>
            </a:r>
            <a:r>
              <a:rPr lang="en-US" sz="1600" dirty="0">
                <a:latin typeface="Menlo Regular"/>
                <a:cs typeface="Menlo Regular"/>
              </a:rPr>
              <a:t>LEFT_PARENTHESIS&gt; ( </a:t>
            </a:r>
            <a:r>
              <a:rPr lang="en-US" sz="1600" dirty="0" err="1">
                <a:latin typeface="Menlo Regular"/>
                <a:cs typeface="Menlo Regular"/>
              </a:rPr>
              <a:t>arguments_list</a:t>
            </a:r>
            <a:r>
              <a:rPr lang="en-US" sz="1600" dirty="0">
                <a:latin typeface="Menlo Regular"/>
                <a:cs typeface="Menlo Regular"/>
              </a:rPr>
              <a:t> )? </a:t>
            </a:r>
            <a:r>
              <a:rPr lang="en-US" sz="1600" dirty="0" smtClean="0">
                <a:latin typeface="Menlo Regular"/>
                <a:cs typeface="Menlo Regular"/>
              </a:rPr>
              <a:t>	&lt;</a:t>
            </a:r>
            <a:r>
              <a:rPr lang="en-US" sz="1600" dirty="0">
                <a:latin typeface="Menlo Regular"/>
                <a:cs typeface="Menlo Regular"/>
              </a:rPr>
              <a:t>RIGHT_PARENTHESIS&gt; ( &lt;CONST&gt; )? &lt;SEMICOLON&gt;	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err="1" smtClean="0">
                <a:latin typeface="Menlo Regular"/>
                <a:cs typeface="Menlo Regular"/>
              </a:rPr>
              <a:t>data_declaration</a:t>
            </a:r>
            <a:r>
              <a:rPr lang="en-US" sz="1600" dirty="0" smtClean="0">
                <a:latin typeface="Menlo Regular"/>
                <a:cs typeface="Menlo Regular"/>
              </a:rPr>
              <a:t> :</a:t>
            </a:r>
            <a:r>
              <a:rPr lang="en-US" sz="1600" dirty="0">
                <a:latin typeface="Menlo Regular"/>
                <a:cs typeface="Menlo Regular"/>
              </a:rPr>
              <a:t>:</a:t>
            </a:r>
            <a:r>
              <a:rPr lang="en-US" sz="1600" dirty="0" smtClean="0">
                <a:latin typeface="Menlo Regular"/>
                <a:cs typeface="Menlo Regular"/>
              </a:rPr>
              <a:t>= ( </a:t>
            </a:r>
            <a:r>
              <a:rPr lang="en-US" sz="1600" dirty="0">
                <a:latin typeface="Menlo Regular"/>
                <a:cs typeface="Menlo Regular"/>
              </a:rPr>
              <a:t>"[" ( &lt;ALPHANUM&gt; | &lt;IDENTIFIER&gt; ) "]" )* </a:t>
            </a:r>
            <a:r>
              <a:rPr lang="en-US" sz="1600" dirty="0" smtClean="0">
                <a:latin typeface="Menlo Regular"/>
                <a:cs typeface="Menlo Regular"/>
              </a:rPr>
              <a:t>	&lt;</a:t>
            </a:r>
            <a:r>
              <a:rPr lang="en-US" sz="1600" dirty="0">
                <a:latin typeface="Menlo Regular"/>
                <a:cs typeface="Menlo Regular"/>
              </a:rPr>
              <a:t>SEMICOLON&gt;	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err="1" smtClean="0">
                <a:latin typeface="Menlo Regular"/>
                <a:cs typeface="Menlo Regular"/>
              </a:rPr>
              <a:t>data_type</a:t>
            </a:r>
            <a:r>
              <a:rPr lang="en-US" sz="1600" dirty="0" smtClean="0">
                <a:latin typeface="Menlo Regular"/>
                <a:cs typeface="Menlo Regular"/>
              </a:rPr>
              <a:t> :</a:t>
            </a:r>
            <a:r>
              <a:rPr lang="en-US" sz="1600" dirty="0">
                <a:latin typeface="Menlo Regular"/>
                <a:cs typeface="Menlo Regular"/>
              </a:rPr>
              <a:t>:</a:t>
            </a:r>
            <a:r>
              <a:rPr lang="en-US" sz="1600" dirty="0" smtClean="0">
                <a:latin typeface="Menlo Regular"/>
                <a:cs typeface="Menlo Regular"/>
              </a:rPr>
              <a:t>= &lt;</a:t>
            </a:r>
            <a:r>
              <a:rPr lang="en-US" sz="1600" dirty="0">
                <a:latin typeface="Menlo Regular"/>
                <a:cs typeface="Menlo Regular"/>
              </a:rPr>
              <a:t>IDENTIFIER&gt; ( "&lt;" &lt;IDENTIFIER&gt; "&gt;" )? </a:t>
            </a:r>
            <a:r>
              <a:rPr lang="en-US" sz="1600" dirty="0" smtClean="0">
                <a:latin typeface="Menlo Regular"/>
                <a:cs typeface="Menlo Regular"/>
              </a:rPr>
              <a:t>	( </a:t>
            </a:r>
            <a:r>
              <a:rPr lang="en-US" sz="1600" dirty="0">
                <a:latin typeface="Menlo Regular"/>
                <a:cs typeface="Menlo Regular"/>
              </a:rPr>
              <a:t>&lt;POINTER_STARS&gt; )? ( "&amp;" )?	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err="1" smtClean="0">
                <a:latin typeface="Menlo Regular"/>
                <a:cs typeface="Menlo Regular"/>
              </a:rPr>
              <a:t>arguments_list</a:t>
            </a:r>
            <a:r>
              <a:rPr lang="en-US" sz="1600" dirty="0" smtClean="0">
                <a:latin typeface="Menlo Regular"/>
                <a:cs typeface="Menlo Regular"/>
              </a:rPr>
              <a:t> :</a:t>
            </a:r>
            <a:r>
              <a:rPr lang="en-US" sz="1600" dirty="0">
                <a:latin typeface="Menlo Regular"/>
                <a:cs typeface="Menlo Regular"/>
              </a:rPr>
              <a:t>:</a:t>
            </a:r>
            <a:r>
              <a:rPr lang="en-US" sz="1600" dirty="0" smtClean="0">
                <a:latin typeface="Menlo Regular"/>
                <a:cs typeface="Menlo Regular"/>
              </a:rPr>
              <a:t>= argument </a:t>
            </a:r>
            <a:r>
              <a:rPr lang="en-US" sz="1600" dirty="0">
                <a:latin typeface="Menlo Regular"/>
                <a:cs typeface="Menlo Regular"/>
              </a:rPr>
              <a:t>( "," argument )*	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smtClean="0">
                <a:latin typeface="Menlo Regular"/>
                <a:cs typeface="Menlo Regular"/>
              </a:rPr>
              <a:t>argument :</a:t>
            </a:r>
            <a:r>
              <a:rPr lang="en-US" sz="1600" dirty="0">
                <a:latin typeface="Menlo Regular"/>
                <a:cs typeface="Menlo Regular"/>
              </a:rPr>
              <a:t>:</a:t>
            </a:r>
            <a:r>
              <a:rPr lang="en-US" sz="1600" dirty="0" smtClean="0">
                <a:latin typeface="Menlo Regular"/>
                <a:cs typeface="Menlo Regular"/>
              </a:rPr>
              <a:t>= ( </a:t>
            </a:r>
            <a:r>
              <a:rPr lang="en-US" sz="1600" dirty="0">
                <a:latin typeface="Menlo Regular"/>
                <a:cs typeface="Menlo Regular"/>
              </a:rPr>
              <a:t>&lt;CONST&gt; )? </a:t>
            </a:r>
            <a:r>
              <a:rPr lang="en-US" sz="1600" dirty="0" err="1">
                <a:latin typeface="Menlo Regular"/>
                <a:cs typeface="Menlo Regular"/>
              </a:rPr>
              <a:t>data_type</a:t>
            </a:r>
            <a:r>
              <a:rPr lang="en-US" sz="1600" dirty="0">
                <a:latin typeface="Menlo Regular"/>
                <a:cs typeface="Menlo Regular"/>
              </a:rPr>
              <a:t> &lt;IDENTIFIER&gt;	</a:t>
            </a:r>
          </a:p>
        </p:txBody>
      </p:sp>
    </p:spTree>
    <p:extLst>
      <p:ext uri="{BB962C8B-B14F-4D97-AF65-F5344CB8AC3E}">
        <p14:creationId xmlns:p14="http://schemas.microsoft.com/office/powerpoint/2010/main" val="277347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err="1" smtClean="0"/>
              <a:t>Gestione</a:t>
            </a:r>
            <a:r>
              <a:rPr lang="en-US" dirty="0" smtClean="0"/>
              <a:t> di file </a:t>
            </a:r>
            <a:r>
              <a:rPr lang="en-US" dirty="0" err="1" smtClean="0"/>
              <a:t>contenenti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e non </a:t>
            </a:r>
            <a:r>
              <a:rPr lang="en-US" dirty="0" smtClean="0"/>
              <a:t>solo </a:t>
            </a:r>
            <a:r>
              <a:rPr lang="en-US" dirty="0" err="1" smtClean="0"/>
              <a:t>dichiarazioni</a:t>
            </a:r>
            <a:endParaRPr lang="en-US" dirty="0" smtClean="0"/>
          </a:p>
          <a:p>
            <a:r>
              <a:rPr lang="en-US" dirty="0" err="1" smtClean="0"/>
              <a:t>Estendere</a:t>
            </a:r>
            <a:r>
              <a:rPr lang="en-US" dirty="0" smtClean="0"/>
              <a:t> la </a:t>
            </a:r>
            <a:r>
              <a:rPr lang="en-US" dirty="0" err="1" smtClean="0"/>
              <a:t>sintassi</a:t>
            </a:r>
            <a:r>
              <a:rPr lang="en-US" dirty="0" smtClean="0"/>
              <a:t> e </a:t>
            </a:r>
            <a:r>
              <a:rPr lang="en-US" dirty="0" err="1" smtClean="0"/>
              <a:t>l’espressività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 smtClean="0"/>
          </a:p>
          <a:p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diagrammi</a:t>
            </a:r>
            <a:r>
              <a:rPr lang="en-US" dirty="0" smtClean="0"/>
              <a:t> UML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mostrano</a:t>
            </a:r>
            <a:r>
              <a:rPr lang="en-US" dirty="0" smtClean="0"/>
              <a:t> la </a:t>
            </a:r>
            <a:r>
              <a:rPr lang="en-US" dirty="0" err="1" smtClean="0"/>
              <a:t>gerarchia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Contenuto</a:t>
            </a:r>
            <a:r>
              <a:rPr lang="en-US" dirty="0" smtClean="0"/>
              <a:t> </a:t>
            </a:r>
            <a:r>
              <a:rPr lang="en-US" dirty="0" err="1" smtClean="0"/>
              <a:t>dell’header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err="1" smtClean="0"/>
              <a:t>Gli</a:t>
            </a:r>
            <a:r>
              <a:rPr lang="en-US" dirty="0" smtClean="0"/>
              <a:t> header file </a:t>
            </a:r>
            <a:r>
              <a:rPr lang="en-US" dirty="0" err="1" smtClean="0"/>
              <a:t>supportati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solo </a:t>
            </a:r>
            <a:r>
              <a:rPr lang="en-US" dirty="0" err="1" smtClean="0"/>
              <a:t>dichiarazioni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classi</a:t>
            </a:r>
            <a:r>
              <a:rPr lang="en-US" dirty="0" smtClean="0"/>
              <a:t>, no </a:t>
            </a:r>
            <a:r>
              <a:rPr lang="en-US" dirty="0" err="1" smtClean="0"/>
              <a:t>codice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vogliono</a:t>
            </a:r>
            <a:r>
              <a:rPr lang="en-US" dirty="0" smtClean="0"/>
              <a:t> </a:t>
            </a:r>
            <a:r>
              <a:rPr lang="en-US" dirty="0" err="1" smtClean="0"/>
              <a:t>individuare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Ereditarietà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endParaRPr lang="en-US" dirty="0" smtClean="0"/>
          </a:p>
          <a:p>
            <a:pPr lvl="1"/>
            <a:r>
              <a:rPr lang="en-US" dirty="0" err="1" smtClean="0"/>
              <a:t>Dichiarazioni</a:t>
            </a:r>
            <a:r>
              <a:rPr lang="en-US" dirty="0" smtClean="0"/>
              <a:t> di </a:t>
            </a:r>
            <a:r>
              <a:rPr lang="en-US" dirty="0" err="1" smtClean="0"/>
              <a:t>variabili</a:t>
            </a:r>
            <a:r>
              <a:rPr lang="en-US" dirty="0" smtClean="0"/>
              <a:t> (</a:t>
            </a:r>
            <a:r>
              <a:rPr lang="en-US" dirty="0"/>
              <a:t>t</a:t>
            </a:r>
            <a:r>
              <a:rPr lang="en-US" dirty="0" smtClean="0"/>
              <a:t>ipi di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Dichiarazioni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, </a:t>
            </a:r>
            <a:r>
              <a:rPr lang="en-US" dirty="0" err="1" smtClean="0"/>
              <a:t>costruttori</a:t>
            </a:r>
            <a:r>
              <a:rPr lang="en-US" dirty="0" smtClean="0"/>
              <a:t> e </a:t>
            </a:r>
            <a:r>
              <a:rPr lang="en-US" dirty="0" err="1" smtClean="0"/>
              <a:t>ridefinizione</a:t>
            </a:r>
            <a:r>
              <a:rPr lang="en-US" dirty="0" smtClean="0"/>
              <a:t> di </a:t>
            </a:r>
            <a:r>
              <a:rPr lang="en-US" dirty="0" err="1" smtClean="0"/>
              <a:t>operatori</a:t>
            </a:r>
            <a:r>
              <a:rPr lang="en-US" dirty="0" smtClean="0"/>
              <a:t> con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relativi</a:t>
            </a:r>
            <a:r>
              <a:rPr lang="en-US" dirty="0" smtClean="0"/>
              <a:t> </a:t>
            </a:r>
            <a:r>
              <a:rPr lang="en-US" dirty="0" err="1" smtClean="0"/>
              <a:t>argomenti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916"/>
            <a:ext cx="45967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#</a:t>
            </a:r>
            <a:r>
              <a:rPr lang="en-US" sz="1200" dirty="0" err="1">
                <a:latin typeface="Menlo Regular"/>
                <a:cs typeface="Menlo Regular"/>
              </a:rPr>
              <a:t>ifndef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CONTATORE_H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#define CONTATORE_H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#</a:t>
            </a:r>
            <a:r>
              <a:rPr lang="en-US" sz="1200" dirty="0">
                <a:latin typeface="Menlo Regular"/>
                <a:cs typeface="Menlo Regular"/>
              </a:rPr>
              <a:t>define COSTANTE 10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</a:t>
            </a:r>
            <a:r>
              <a:rPr lang="en-US" sz="1200" dirty="0" err="1" smtClean="0">
                <a:latin typeface="Menlo Regular"/>
                <a:cs typeface="Menlo Regular"/>
              </a:rPr>
              <a:t>Contatore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public: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Contatore</a:t>
            </a:r>
            <a:r>
              <a:rPr lang="en-US" sz="1200" dirty="0">
                <a:latin typeface="Menlo Regular"/>
                <a:cs typeface="Menlo Regular"/>
              </a:rPr>
              <a:t>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Contatore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valoreIniziale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>
                <a:latin typeface="Menlo Regular"/>
                <a:cs typeface="Menlo Regular"/>
              </a:rPr>
              <a:t>~Contatore()</a:t>
            </a:r>
            <a:r>
              <a:rPr lang="it-IT" sz="1200" dirty="0" smtClean="0">
                <a:latin typeface="Menlo Regular"/>
                <a:cs typeface="Menlo Regular"/>
              </a:rPr>
              <a:t>;</a:t>
            </a:r>
            <a:endParaRPr lang="it-IT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it-IT" sz="1200" dirty="0">
                <a:latin typeface="Menlo Regular"/>
                <a:cs typeface="Menlo Regular"/>
              </a:rPr>
              <a:t>    </a:t>
            </a:r>
            <a:r>
              <a:rPr lang="it-IT" sz="1200" dirty="0" err="1">
                <a:latin typeface="Menlo Regular"/>
                <a:cs typeface="Menlo Regular"/>
              </a:rPr>
              <a:t>int</a:t>
            </a:r>
            <a:r>
              <a:rPr lang="it-IT" sz="1200" dirty="0">
                <a:latin typeface="Menlo Regular"/>
                <a:cs typeface="Menlo Regular"/>
              </a:rPr>
              <a:t> </a:t>
            </a:r>
            <a:r>
              <a:rPr lang="it-IT" sz="1200" dirty="0" err="1">
                <a:latin typeface="Menlo Regular"/>
                <a:cs typeface="Menlo Regular"/>
              </a:rPr>
              <a:t>getValoreContatore</a:t>
            </a:r>
            <a:r>
              <a:rPr lang="it-IT" sz="1200" dirty="0">
                <a:latin typeface="Menlo Regular"/>
                <a:cs typeface="Menlo Regular"/>
              </a:rPr>
              <a:t>()</a:t>
            </a:r>
            <a:r>
              <a:rPr lang="it-IT" sz="1200" dirty="0" smtClean="0">
                <a:latin typeface="Menlo Regular"/>
                <a:cs typeface="Menlo Regular"/>
              </a:rPr>
              <a:t>;</a:t>
            </a:r>
            <a:br>
              <a:rPr lang="it-IT" sz="1200" dirty="0" smtClean="0"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 err="1">
                <a:latin typeface="Menlo Regular"/>
                <a:cs typeface="Menlo Regular"/>
              </a:rPr>
              <a:t>void</a:t>
            </a:r>
            <a:r>
              <a:rPr lang="it-IT" sz="1200" dirty="0">
                <a:latin typeface="Menlo Regular"/>
                <a:cs typeface="Menlo Regular"/>
              </a:rPr>
              <a:t> </a:t>
            </a:r>
            <a:r>
              <a:rPr lang="it-IT" sz="1200" dirty="0" err="1">
                <a:latin typeface="Menlo Regular"/>
                <a:cs typeface="Menlo Regular"/>
              </a:rPr>
              <a:t>incrementaContatore</a:t>
            </a:r>
            <a:r>
              <a:rPr lang="it-IT" sz="1200" dirty="0">
                <a:latin typeface="Menlo Regular"/>
                <a:cs typeface="Menlo Regular"/>
              </a:rPr>
              <a:t>()</a:t>
            </a:r>
            <a:r>
              <a:rPr lang="it-IT" sz="1200" dirty="0" smtClean="0">
                <a:latin typeface="Menlo Regular"/>
                <a:cs typeface="Menlo Regular"/>
              </a:rPr>
              <a:t>;</a:t>
            </a:r>
            <a:br>
              <a:rPr lang="it-IT" sz="1200" dirty="0" smtClean="0"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 err="1" smtClean="0">
                <a:latin typeface="Menlo Regular"/>
                <a:cs typeface="Menlo Regular"/>
              </a:rPr>
              <a:t>void</a:t>
            </a:r>
            <a:r>
              <a:rPr lang="it-IT" sz="1200" dirty="0" smtClean="0">
                <a:latin typeface="Menlo Regular"/>
                <a:cs typeface="Menlo Regular"/>
              </a:rPr>
              <a:t> </a:t>
            </a:r>
            <a:r>
              <a:rPr lang="it-IT" sz="1200" dirty="0" err="1" smtClean="0">
                <a:latin typeface="Menlo Regular"/>
                <a:cs typeface="Menlo Regular"/>
              </a:rPr>
              <a:t>incrementaContatore</a:t>
            </a:r>
            <a:r>
              <a:rPr lang="it-IT" sz="1200" dirty="0" smtClean="0">
                <a:latin typeface="Menlo Regular"/>
                <a:cs typeface="Menlo Regular"/>
              </a:rPr>
              <a:t>(</a:t>
            </a:r>
            <a:r>
              <a:rPr lang="it-IT" sz="1200" dirty="0" err="1" smtClean="0">
                <a:latin typeface="Menlo Regular"/>
                <a:cs typeface="Menlo Regular"/>
              </a:rPr>
              <a:t>int</a:t>
            </a:r>
            <a:r>
              <a:rPr lang="it-IT" sz="1200" dirty="0" smtClean="0">
                <a:latin typeface="Menlo Regular"/>
                <a:cs typeface="Menlo Regular"/>
              </a:rPr>
              <a:t> </a:t>
            </a:r>
            <a:r>
              <a:rPr lang="it-IT" sz="1200" dirty="0" err="1" smtClean="0">
                <a:latin typeface="Menlo Regular"/>
                <a:cs typeface="Menlo Regular"/>
              </a:rPr>
              <a:t>quantita</a:t>
            </a:r>
            <a:r>
              <a:rPr lang="it-IT" sz="1200" dirty="0" smtClean="0">
                <a:latin typeface="Menlo Regular"/>
                <a:cs typeface="Menlo Regular"/>
              </a:rPr>
              <a:t>);</a:t>
            </a:r>
            <a:br>
              <a:rPr lang="it-IT" sz="1200" dirty="0" smtClean="0"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 err="1">
                <a:latin typeface="Menlo Regular"/>
                <a:cs typeface="Menlo Regular"/>
              </a:rPr>
              <a:t>int</a:t>
            </a:r>
            <a:r>
              <a:rPr lang="it-IT" sz="1200" dirty="0">
                <a:latin typeface="Menlo Regular"/>
                <a:cs typeface="Menlo Regular"/>
              </a:rPr>
              <a:t> operator+(Contatore c)</a:t>
            </a:r>
            <a:r>
              <a:rPr lang="it-IT" sz="1200" dirty="0" smtClean="0">
                <a:latin typeface="Menlo Regular"/>
                <a:cs typeface="Menlo Regular"/>
              </a:rPr>
              <a:t>;</a:t>
            </a:r>
            <a:endParaRPr lang="it-IT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it-IT" sz="1200" dirty="0">
                <a:latin typeface="Menlo Regular"/>
                <a:cs typeface="Menlo Regular"/>
              </a:rPr>
              <a:t>p</a:t>
            </a:r>
            <a:r>
              <a:rPr lang="it-IT" sz="1200" dirty="0" smtClean="0">
                <a:latin typeface="Menlo Regular"/>
                <a:cs typeface="Menlo Regular"/>
              </a:rPr>
              <a:t>rivate:</a:t>
            </a:r>
            <a:br>
              <a:rPr lang="it-IT" sz="1200" dirty="0" smtClean="0"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 err="1">
                <a:latin typeface="Menlo Regular"/>
                <a:cs typeface="Menlo Regular"/>
              </a:rPr>
              <a:t>int</a:t>
            </a:r>
            <a:r>
              <a:rPr lang="it-IT" sz="1200" dirty="0">
                <a:latin typeface="Menlo Regular"/>
                <a:cs typeface="Menlo Regular"/>
              </a:rPr>
              <a:t> </a:t>
            </a:r>
            <a:r>
              <a:rPr lang="it-IT" sz="1200" dirty="0" err="1">
                <a:latin typeface="Menlo Regular"/>
                <a:cs typeface="Menlo Regular"/>
              </a:rPr>
              <a:t>valoreContatore</a:t>
            </a:r>
            <a:r>
              <a:rPr lang="it-IT" sz="1200" dirty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it-IT" sz="1200" dirty="0" smtClean="0">
                <a:latin typeface="Menlo Regular"/>
                <a:cs typeface="Menlo Regular"/>
              </a:rPr>
              <a:t>};</a:t>
            </a:r>
            <a:endParaRPr lang="it-IT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it-IT" sz="1200" dirty="0">
                <a:latin typeface="Menlo Regular"/>
                <a:cs typeface="Menlo Regular"/>
              </a:rPr>
              <a:t>#</a:t>
            </a:r>
            <a:r>
              <a:rPr lang="it-IT" sz="1200" dirty="0" err="1">
                <a:latin typeface="Menlo Regular"/>
                <a:cs typeface="Menlo Regular"/>
              </a:rPr>
              <a:t>endif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7608" y="1803644"/>
            <a:ext cx="442639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#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ifndef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CONTATORE_DOPPIO_H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#define CONTATORE_DOPPIO_H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#include "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contatore.h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”</a:t>
            </a:r>
          </a:p>
          <a:p>
            <a:pPr marL="0" indent="0">
              <a:buNone/>
            </a:pPr>
            <a:endParaRPr lang="en-US" sz="12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ContatoreDoppio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: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Contatore</a:t>
            </a:r>
            <a:endParaRPr lang="en-US" sz="12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ublic: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ContatoreDoppio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();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void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incrementaContatore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();</a:t>
            </a:r>
          </a:p>
          <a:p>
            <a:pPr marL="0" indent="0">
              <a:buNone/>
            </a:pPr>
            <a:endParaRPr lang="en-US" sz="12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private: 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*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puntatore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array[10][10][COSTANTE];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std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::list&lt;</a:t>
            </a:r>
            <a:r>
              <a:rPr lang="en-US" sz="12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 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tipoComplesso</a:t>
            </a: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endParaRPr lang="en-US" sz="12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2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#</a:t>
            </a:r>
            <a:r>
              <a:rPr lang="en-US" sz="12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endif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977402" y="1800916"/>
            <a:ext cx="1645758" cy="1172803"/>
          </a:xfrm>
          <a:prstGeom prst="borderCallout1">
            <a:avLst>
              <a:gd name="adj1" fmla="val 18750"/>
              <a:gd name="adj2" fmla="val -8333"/>
              <a:gd name="adj3" fmla="val 18586"/>
              <a:gd name="adj4" fmla="val -2967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Ignorare</a:t>
            </a:r>
            <a:r>
              <a:rPr lang="en-US" dirty="0" smtClean="0"/>
              <a:t> </a:t>
            </a:r>
            <a:r>
              <a:rPr lang="en-US" dirty="0" err="1" smtClean="0"/>
              <a:t>direttive</a:t>
            </a:r>
            <a:r>
              <a:rPr lang="en-US" dirty="0" smtClean="0"/>
              <a:t> </a:t>
            </a:r>
            <a:r>
              <a:rPr lang="en-US" dirty="0" err="1" smtClean="0"/>
              <a:t>preprocessore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2641015" y="5553319"/>
            <a:ext cx="2076593" cy="1175531"/>
          </a:xfrm>
          <a:prstGeom prst="borderCallout1">
            <a:avLst>
              <a:gd name="adj1" fmla="val -11081"/>
              <a:gd name="adj2" fmla="val 47572"/>
              <a:gd name="adj3" fmla="val -93592"/>
              <a:gd name="adj4" fmla="val 312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Funzioni</a:t>
            </a:r>
            <a:r>
              <a:rPr lang="en-US" dirty="0" smtClean="0"/>
              <a:t> e </a:t>
            </a:r>
            <a:r>
              <a:rPr lang="en-US" dirty="0" err="1" smtClean="0"/>
              <a:t>argomenti</a:t>
            </a:r>
            <a:r>
              <a:rPr lang="en-US" dirty="0" smtClean="0"/>
              <a:t> (</a:t>
            </a:r>
            <a:r>
              <a:rPr lang="en-US" dirty="0" err="1" smtClean="0"/>
              <a:t>anche</a:t>
            </a:r>
            <a:r>
              <a:rPr lang="en-US" dirty="0" smtClean="0"/>
              <a:t> overloading di </a:t>
            </a:r>
            <a:r>
              <a:rPr lang="en-US" dirty="0" err="1" smtClean="0"/>
              <a:t>operatori</a:t>
            </a:r>
            <a:r>
              <a:rPr lang="en-US" dirty="0" smtClean="0"/>
              <a:t>)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823599" y="5553319"/>
            <a:ext cx="1645758" cy="1172803"/>
          </a:xfrm>
          <a:prstGeom prst="borderCallout1">
            <a:avLst>
              <a:gd name="adj1" fmla="val -11081"/>
              <a:gd name="adj2" fmla="val 47572"/>
              <a:gd name="adj3" fmla="val -50531"/>
              <a:gd name="adj4" fmla="val 1931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Tipi di </a:t>
            </a:r>
            <a:r>
              <a:rPr lang="en-US" dirty="0" err="1" smtClean="0"/>
              <a:t>dato</a:t>
            </a:r>
            <a:r>
              <a:rPr lang="en-US" dirty="0" smtClean="0"/>
              <a:t>: </a:t>
            </a:r>
            <a:r>
              <a:rPr lang="en-US" dirty="0" err="1" smtClean="0"/>
              <a:t>elevata</a:t>
            </a:r>
            <a:r>
              <a:rPr lang="en-US" dirty="0" smtClean="0"/>
              <a:t> </a:t>
            </a:r>
            <a:r>
              <a:rPr lang="en-US" dirty="0" err="1" smtClean="0"/>
              <a:t>flessibilità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7205321" y="3174435"/>
            <a:ext cx="1645758" cy="887754"/>
          </a:xfrm>
          <a:prstGeom prst="borderCallout1">
            <a:avLst>
              <a:gd name="adj1" fmla="val -11081"/>
              <a:gd name="adj2" fmla="val 47572"/>
              <a:gd name="adj3" fmla="val -24504"/>
              <a:gd name="adj4" fmla="val 3174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Ereditarietà</a:t>
            </a:r>
            <a:r>
              <a:rPr lang="en-US" dirty="0" smtClean="0"/>
              <a:t> (</a:t>
            </a:r>
            <a:r>
              <a:rPr lang="en-US" dirty="0" err="1" smtClean="0"/>
              <a:t>multipla</a:t>
            </a:r>
            <a:r>
              <a:rPr lang="en-US" dirty="0" smtClean="0"/>
              <a:t> C++)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2961719" y="3333204"/>
            <a:ext cx="1645758" cy="871521"/>
          </a:xfrm>
          <a:prstGeom prst="borderCallout1">
            <a:avLst>
              <a:gd name="adj1" fmla="val 18750"/>
              <a:gd name="adj2" fmla="val -8333"/>
              <a:gd name="adj3" fmla="val -21489"/>
              <a:gd name="adj4" fmla="val -10361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Visibilità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membri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1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032000"/>
            <a:ext cx="8044364" cy="4094163"/>
          </a:xfrm>
        </p:spPr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sono</a:t>
            </a:r>
            <a:r>
              <a:rPr lang="en-US" dirty="0"/>
              <a:t> </a:t>
            </a:r>
            <a:r>
              <a:rPr lang="en-US" dirty="0" err="1" smtClean="0"/>
              <a:t>obbligatori</a:t>
            </a:r>
            <a:r>
              <a:rPr lang="en-US" dirty="0" smtClean="0"/>
              <a:t>: </a:t>
            </a:r>
            <a:r>
              <a:rPr lang="en-US" dirty="0" err="1" smtClean="0"/>
              <a:t>scelta</a:t>
            </a:r>
            <a:r>
              <a:rPr lang="en-US" dirty="0" smtClean="0"/>
              <a:t> </a:t>
            </a:r>
            <a:r>
              <a:rPr lang="en-US" dirty="0" err="1" smtClean="0"/>
              <a:t>dell’utente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commento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</a:t>
            </a:r>
            <a:r>
              <a:rPr lang="en-US" dirty="0" err="1" smtClean="0"/>
              <a:t>dell’header</a:t>
            </a:r>
            <a:r>
              <a:rPr lang="en-US" dirty="0" smtClean="0"/>
              <a:t> file </a:t>
            </a:r>
            <a:r>
              <a:rPr lang="en-US" dirty="0" err="1" smtClean="0"/>
              <a:t>seguente</a:t>
            </a:r>
            <a:endParaRPr lang="en-US" dirty="0" smtClean="0"/>
          </a:p>
          <a:p>
            <a:r>
              <a:rPr lang="en-US" dirty="0" smtClean="0"/>
              <a:t>Due diverse </a:t>
            </a:r>
            <a:r>
              <a:rPr lang="en-US" dirty="0" err="1" smtClean="0"/>
              <a:t>tipologie</a:t>
            </a:r>
            <a:r>
              <a:rPr lang="en-US" dirty="0" smtClean="0"/>
              <a:t> di </a:t>
            </a:r>
            <a:r>
              <a:rPr lang="en-US" dirty="0" err="1" smtClean="0"/>
              <a:t>commenti</a:t>
            </a:r>
            <a:endParaRPr lang="en-US" dirty="0" smtClean="0"/>
          </a:p>
          <a:p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riga</a:t>
            </a:r>
            <a:r>
              <a:rPr lang="en-US" dirty="0" smtClean="0"/>
              <a:t>: </a:t>
            </a:r>
            <a:r>
              <a:rPr lang="en-US" dirty="0" err="1" smtClean="0"/>
              <a:t>adatti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per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brevi</a:t>
            </a:r>
            <a:endParaRPr lang="en-US" dirty="0" smtClean="0"/>
          </a:p>
          <a:p>
            <a:pPr lvl="1"/>
            <a:r>
              <a:rPr lang="en-US" dirty="0" smtClean="0"/>
              <a:t>Solo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77330" y="5710664"/>
            <a:ext cx="574841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Menlo Regular"/>
                <a:cs typeface="Menlo Regular"/>
              </a:rPr>
              <a:t>	/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Menlo Regular"/>
                <a:cs typeface="Menlo Regular"/>
              </a:rPr>
              <a:t>/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Menlo Regular"/>
                <a:cs typeface="Menlo Regular"/>
              </a:rPr>
              <a:t>Costruttore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Menlo Regular"/>
                <a:cs typeface="Menlo Regular"/>
              </a:rPr>
              <a:t> di default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Contatore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87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14620"/>
            <a:ext cx="805773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linee</a:t>
            </a:r>
            <a:endParaRPr lang="en-US" dirty="0" smtClean="0"/>
          </a:p>
          <a:p>
            <a:r>
              <a:rPr lang="en-US" dirty="0" err="1" smtClean="0"/>
              <a:t>Riconoscimento</a:t>
            </a:r>
            <a:r>
              <a:rPr lang="en-US" dirty="0" smtClean="0"/>
              <a:t> di </a:t>
            </a:r>
            <a:r>
              <a:rPr lang="en-US" dirty="0" err="1" smtClean="0"/>
              <a:t>collegamenti</a:t>
            </a:r>
            <a:r>
              <a:rPr lang="en-US" dirty="0" smtClean="0"/>
              <a:t> a </a:t>
            </a:r>
            <a:r>
              <a:rPr lang="en-US" dirty="0" err="1" smtClean="0"/>
              <a:t>pagine</a:t>
            </a:r>
            <a:r>
              <a:rPr lang="en-US" dirty="0" smtClean="0"/>
              <a:t> web e </a:t>
            </a:r>
            <a:r>
              <a:rPr lang="en-US" dirty="0" err="1" smtClean="0"/>
              <a:t>indirizzi</a:t>
            </a:r>
            <a:r>
              <a:rPr lang="en-US" dirty="0" smtClean="0"/>
              <a:t> email</a:t>
            </a:r>
          </a:p>
          <a:p>
            <a:pPr lvl="1"/>
            <a:r>
              <a:rPr lang="en-US" dirty="0" err="1" smtClean="0"/>
              <a:t>Trasformati</a:t>
            </a:r>
            <a:r>
              <a:rPr lang="en-US" dirty="0" smtClean="0"/>
              <a:t> in link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pagine</a:t>
            </a:r>
            <a:r>
              <a:rPr lang="en-US" dirty="0" smtClean="0"/>
              <a:t> html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err="1" smtClean="0"/>
              <a:t>Sintassi</a:t>
            </a:r>
            <a:r>
              <a:rPr lang="en-US" dirty="0" smtClean="0"/>
              <a:t> </a:t>
            </a:r>
            <a:r>
              <a:rPr lang="en-US" dirty="0" err="1" smtClean="0"/>
              <a:t>personalizzata</a:t>
            </a:r>
            <a:r>
              <a:rPr lang="en-US" dirty="0" smtClean="0"/>
              <a:t> per la </a:t>
            </a:r>
            <a:r>
              <a:rPr lang="en-US" dirty="0" err="1" smtClean="0"/>
              <a:t>gestione</a:t>
            </a:r>
            <a:r>
              <a:rPr lang="en-US" dirty="0" smtClean="0"/>
              <a:t> di </a:t>
            </a:r>
            <a:r>
              <a:rPr lang="en-US" dirty="0" err="1" smtClean="0"/>
              <a:t>contenuti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ttributi</a:t>
            </a:r>
            <a:r>
              <a:rPr lang="en-US" dirty="0" smtClean="0"/>
              <a:t> per </a:t>
            </a:r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avanzata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argomenti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e non solo (@</a:t>
            </a:r>
            <a:r>
              <a:rPr lang="en-US" dirty="0" err="1" smtClean="0"/>
              <a:t>attributo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Riferimenti</a:t>
            </a:r>
            <a:r>
              <a:rPr lang="en-US" dirty="0" smtClean="0"/>
              <a:t> a </a:t>
            </a:r>
            <a:r>
              <a:rPr lang="en-US" dirty="0" err="1" smtClean="0"/>
              <a:t>classi</a:t>
            </a:r>
            <a:r>
              <a:rPr lang="en-US" dirty="0" smtClean="0"/>
              <a:t> e </a:t>
            </a:r>
            <a:r>
              <a:rPr lang="en-US" dirty="0" err="1" smtClean="0"/>
              <a:t>membri</a:t>
            </a:r>
            <a:r>
              <a:rPr lang="en-US" dirty="0" smtClean="0"/>
              <a:t> (#</a:t>
            </a:r>
            <a:r>
              <a:rPr lang="en-US" dirty="0" err="1" smtClean="0"/>
              <a:t>riferimento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71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con </a:t>
            </a:r>
            <a:r>
              <a:rPr lang="en-US" dirty="0" err="1" smtClean="0"/>
              <a:t>commenti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3341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/*</a:t>
            </a:r>
            <a:br>
              <a:rPr lang="en-US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en-US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   @</a:t>
            </a:r>
            <a:r>
              <a:rPr lang="en-US" sz="1200" dirty="0">
                <a:solidFill>
                  <a:srgbClr val="528A02"/>
                </a:solidFill>
                <a:latin typeface="Menlo Regular"/>
                <a:cs typeface="Menlo Regular"/>
              </a:rPr>
              <a:t>author Andrea Grandi </a:t>
            </a:r>
            <a:r>
              <a:rPr lang="en-US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andrea.grandi8@studio.unibo.it</a:t>
            </a:r>
            <a:br>
              <a:rPr lang="en-US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   @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version 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1.0</a:t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  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Classe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standard</a:t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   Per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maggiori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dettagli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visita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il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sito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http://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www.contatore.it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/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   Per 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fare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avanzare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il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utilizzare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#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&gt;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incrementaContatore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/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/</a:t>
            </a:r>
            <a:r>
              <a:rPr lang="da-DK" sz="1200" dirty="0">
                <a:latin typeface="Menlo Regular"/>
                <a:cs typeface="Menlo Regular"/>
              </a:rPr>
              <a:t>	</a:t>
            </a:r>
            <a:br>
              <a:rPr lang="da-DK" sz="1200" dirty="0">
                <a:latin typeface="Menlo Regular"/>
                <a:cs typeface="Menlo Regular"/>
              </a:rPr>
            </a:br>
            <a:r>
              <a:rPr lang="da-DK" sz="1200" dirty="0" err="1" smtClean="0">
                <a:latin typeface="Menlo Regular"/>
                <a:cs typeface="Menlo Regular"/>
              </a:rPr>
              <a:t>class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 err="1" smtClean="0">
                <a:latin typeface="Menlo Regular"/>
                <a:cs typeface="Menlo Regular"/>
              </a:rPr>
              <a:t>Contatore</a:t>
            </a:r>
            <a:r>
              <a:rPr lang="da-DK" sz="1200" dirty="0" smtClean="0">
                <a:latin typeface="Menlo Regular"/>
                <a:cs typeface="Menlo Regular"/>
              </a:rPr>
              <a:t/>
            </a:r>
            <a:br>
              <a:rPr lang="da-DK" sz="1200" dirty="0" smtClean="0">
                <a:latin typeface="Menlo Regular"/>
                <a:cs typeface="Menlo Regular"/>
              </a:rPr>
            </a:br>
            <a:r>
              <a:rPr lang="da-DK" sz="1200" dirty="0" smtClean="0">
                <a:latin typeface="Menlo Regular"/>
                <a:cs typeface="Menlo Regular"/>
              </a:rPr>
              <a:t>{</a:t>
            </a:r>
            <a:br>
              <a:rPr lang="da-DK" sz="1200" dirty="0" smtClean="0">
                <a:latin typeface="Menlo Regular"/>
                <a:cs typeface="Menlo Regular"/>
              </a:rPr>
            </a:br>
            <a:r>
              <a:rPr lang="da-DK" sz="1200" dirty="0" smtClean="0">
                <a:latin typeface="Menlo Regular"/>
                <a:cs typeface="Menlo Regular"/>
              </a:rPr>
              <a:t>public:</a:t>
            </a:r>
            <a:br>
              <a:rPr lang="da-DK" sz="1200" dirty="0" smtClean="0">
                <a:latin typeface="Menlo Regular"/>
                <a:cs typeface="Menlo Regular"/>
              </a:rPr>
            </a:br>
            <a:r>
              <a:rPr lang="da-DK" sz="1200" dirty="0" smtClean="0">
                <a:latin typeface="Menlo Regular"/>
                <a:cs typeface="Menlo Regular"/>
              </a:rPr>
              <a:t>    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//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Costruttore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di 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default</a:t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latin typeface="Menlo Regular"/>
                <a:cs typeface="Menlo Regular"/>
              </a:rPr>
              <a:t>    </a:t>
            </a:r>
            <a:r>
              <a:rPr lang="da-DK" sz="1200" dirty="0" err="1">
                <a:latin typeface="Menlo Regular"/>
                <a:cs typeface="Menlo Regular"/>
              </a:rPr>
              <a:t>Contatore</a:t>
            </a:r>
            <a:r>
              <a:rPr lang="da-DK" sz="1200" dirty="0">
                <a:latin typeface="Menlo Regular"/>
                <a:cs typeface="Menlo Regular"/>
              </a:rPr>
              <a:t>()</a:t>
            </a:r>
            <a:r>
              <a:rPr lang="da-DK" sz="1200" dirty="0" smtClean="0">
                <a:latin typeface="Menlo Regular"/>
                <a:cs typeface="Menlo Regular"/>
              </a:rPr>
              <a:t>;</a:t>
            </a:r>
            <a:endParaRPr lang="da-DK" sz="1200" dirty="0"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a-DK" sz="1200" dirty="0">
                <a:latin typeface="Menlo Regular"/>
                <a:cs typeface="Menlo Regular"/>
              </a:rPr>
              <a:t>    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/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*</a:t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*  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Costruttore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con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valore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iniziale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personalizzato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/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*   @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valoreIniziale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valore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</a:t>
            </a:r>
            <a:r>
              <a:rPr lang="da-DK" sz="1200" dirty="0" err="1">
                <a:solidFill>
                  <a:srgbClr val="528A02"/>
                </a:solidFill>
                <a:latin typeface="Menlo Regular"/>
                <a:cs typeface="Menlo Regular"/>
              </a:rPr>
              <a:t>iniziale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 del </a:t>
            </a:r>
            <a:r>
              <a:rPr lang="da-DK" sz="1200" dirty="0" err="1" smtClean="0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/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</a:t>
            </a:r>
            <a:r>
              <a:rPr lang="da-DK" sz="1200" dirty="0">
                <a:solidFill>
                  <a:srgbClr val="528A02"/>
                </a:solidFill>
                <a:latin typeface="Menlo Regular"/>
                <a:cs typeface="Menlo Regular"/>
              </a:rPr>
              <a:t>*</a:t>
            </a:r>
            <a: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/</a:t>
            </a:r>
            <a:br>
              <a:rPr lang="da-DK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da-DK" sz="1200" dirty="0" smtClean="0">
                <a:latin typeface="Menlo Regular"/>
                <a:cs typeface="Menlo Regular"/>
              </a:rPr>
              <a:t>    </a:t>
            </a:r>
            <a:r>
              <a:rPr lang="da-DK" sz="1200" dirty="0" err="1">
                <a:latin typeface="Menlo Regular"/>
                <a:cs typeface="Menlo Regular"/>
              </a:rPr>
              <a:t>Contatore</a:t>
            </a:r>
            <a:r>
              <a:rPr lang="da-DK" sz="1200" dirty="0">
                <a:latin typeface="Menlo Regular"/>
                <a:cs typeface="Menlo Regular"/>
              </a:rPr>
              <a:t>(</a:t>
            </a:r>
            <a:r>
              <a:rPr lang="da-DK" sz="1200" dirty="0" err="1">
                <a:latin typeface="Menlo Regular"/>
                <a:cs typeface="Menlo Regular"/>
              </a:rPr>
              <a:t>int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valoreIniziale</a:t>
            </a:r>
            <a:r>
              <a:rPr lang="da-DK" sz="1200" dirty="0">
                <a:latin typeface="Menlo Regular"/>
                <a:cs typeface="Menlo Regular"/>
              </a:rPr>
              <a:t>)</a:t>
            </a:r>
            <a:r>
              <a:rPr lang="da-DK" sz="1200" dirty="0" smtClean="0">
                <a:latin typeface="Menlo Regular"/>
                <a:cs typeface="Menlo Regular"/>
              </a:rPr>
              <a:t>;</a:t>
            </a:r>
            <a:endParaRPr lang="it-IT" sz="1200" dirty="0"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1200" dirty="0">
                <a:latin typeface="Menlo Regular"/>
                <a:cs typeface="Menlo Regular"/>
              </a:rPr>
              <a:t>  </a:t>
            </a:r>
            <a:r>
              <a:rPr lang="it-IT" sz="1200" dirty="0" smtClean="0">
                <a:latin typeface="Menlo Regular"/>
                <a:cs typeface="Menlo Regular"/>
              </a:rPr>
              <a:t>  </a:t>
            </a: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/</a:t>
            </a:r>
            <a:r>
              <a:rPr lang="it-IT" sz="1200" dirty="0">
                <a:solidFill>
                  <a:srgbClr val="528A02"/>
                </a:solidFill>
                <a:latin typeface="Menlo Regular"/>
                <a:cs typeface="Menlo Regular"/>
              </a:rPr>
              <a:t>* </a:t>
            </a: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/>
            </a:r>
            <a:b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 *   Valore </a:t>
            </a:r>
            <a:r>
              <a:rPr lang="it-IT" sz="1200" dirty="0">
                <a:solidFill>
                  <a:srgbClr val="528A02"/>
                </a:solidFill>
                <a:latin typeface="Menlo Regular"/>
                <a:cs typeface="Menlo Regular"/>
              </a:rPr>
              <a:t>del </a:t>
            </a: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b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 *   @</a:t>
            </a:r>
            <a:r>
              <a:rPr lang="it-IT" sz="1200" dirty="0" err="1">
                <a:solidFill>
                  <a:srgbClr val="528A02"/>
                </a:solidFill>
                <a:latin typeface="Menlo Regular"/>
                <a:cs typeface="Menlo Regular"/>
              </a:rPr>
              <a:t>return</a:t>
            </a:r>
            <a:r>
              <a:rPr lang="it-IT" sz="1200" dirty="0">
                <a:solidFill>
                  <a:srgbClr val="528A02"/>
                </a:solidFill>
                <a:latin typeface="Menlo Regular"/>
                <a:cs typeface="Menlo Regular"/>
              </a:rPr>
              <a:t> intero contenente il valore del </a:t>
            </a: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contatore</a:t>
            </a:r>
            <a:b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     </a:t>
            </a:r>
            <a:r>
              <a:rPr lang="it-IT" sz="1200" dirty="0">
                <a:solidFill>
                  <a:srgbClr val="528A02"/>
                </a:solidFill>
                <a:latin typeface="Menlo Regular"/>
                <a:cs typeface="Menlo Regular"/>
              </a:rPr>
              <a:t>*</a:t>
            </a:r>
            <a: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  <a:t>/</a:t>
            </a:r>
            <a:br>
              <a:rPr lang="it-IT" sz="1200" dirty="0" smtClean="0">
                <a:solidFill>
                  <a:srgbClr val="528A02"/>
                </a:solidFill>
                <a:latin typeface="Menlo Regular"/>
                <a:cs typeface="Menlo Regular"/>
              </a:rPr>
            </a:br>
            <a:r>
              <a:rPr lang="it-IT" sz="1200" dirty="0" smtClean="0">
                <a:latin typeface="Menlo Regular"/>
                <a:cs typeface="Menlo Regular"/>
              </a:rPr>
              <a:t>    </a:t>
            </a:r>
            <a:r>
              <a:rPr lang="it-IT" sz="1200" dirty="0" err="1">
                <a:latin typeface="Menlo Regular"/>
                <a:cs typeface="Menlo Regular"/>
              </a:rPr>
              <a:t>int</a:t>
            </a:r>
            <a:r>
              <a:rPr lang="it-IT" sz="1200" dirty="0">
                <a:latin typeface="Menlo Regular"/>
                <a:cs typeface="Menlo Regular"/>
              </a:rPr>
              <a:t> </a:t>
            </a:r>
            <a:r>
              <a:rPr lang="it-IT" sz="1200" dirty="0" err="1">
                <a:latin typeface="Menlo Regular"/>
                <a:cs typeface="Menlo Regular"/>
              </a:rPr>
              <a:t>getValoreContatore</a:t>
            </a:r>
            <a:r>
              <a:rPr lang="it-IT" sz="1200" dirty="0">
                <a:latin typeface="Menlo Regular"/>
                <a:cs typeface="Menlo Regular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it-IT" sz="1200" dirty="0">
              <a:latin typeface="Menlo Regular"/>
              <a:cs typeface="Menlo Regular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560138" y="1761207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11530"/>
              <a:gd name="adj4" fmla="val -2346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Autore</a:t>
            </a:r>
            <a:r>
              <a:rPr lang="en-US" dirty="0" smtClean="0"/>
              <a:t> del file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560138" y="2358190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-498"/>
              <a:gd name="adj4" fmla="val -782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Indirizzo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560138" y="2902451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-3505"/>
              <a:gd name="adj4" fmla="val -741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URL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560138" y="3476455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-48609"/>
              <a:gd name="adj4" fmla="val -774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Riferimento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560139" y="4527459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155864"/>
              <a:gd name="adj4" fmla="val -2113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Argomento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560138" y="5776069"/>
            <a:ext cx="2126661" cy="444583"/>
          </a:xfrm>
          <a:prstGeom prst="borderCallout1">
            <a:avLst>
              <a:gd name="adj1" fmla="val 39799"/>
              <a:gd name="adj2" fmla="val -9958"/>
              <a:gd name="adj3" fmla="val 155864"/>
              <a:gd name="adj4" fmla="val -2113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ritorno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Documentazione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 descr="Schermata 2011-05-28 a 12.15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3" r="-4623"/>
          <a:stretch>
            <a:fillRect/>
          </a:stretch>
        </p:blipFill>
        <p:spPr>
          <a:xfrm>
            <a:off x="0" y="1598222"/>
            <a:ext cx="6734258" cy="5206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4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due </a:t>
            </a:r>
            <a:r>
              <a:rPr lang="en-US" dirty="0" err="1" smtClean="0"/>
              <a:t>linguaggi</a:t>
            </a:r>
            <a:r>
              <a:rPr lang="en-US" dirty="0" smtClean="0"/>
              <a:t> </a:t>
            </a:r>
            <a:r>
              <a:rPr lang="en-US" dirty="0" err="1" smtClean="0"/>
              <a:t>distinti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C++ per la </a:t>
            </a:r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endParaRPr lang="en-US" dirty="0" smtClean="0"/>
          </a:p>
          <a:p>
            <a:pPr lvl="1"/>
            <a:r>
              <a:rPr lang="en-US" dirty="0" err="1" smtClean="0"/>
              <a:t>Linguaggio</a:t>
            </a:r>
            <a:r>
              <a:rPr lang="en-US" dirty="0" smtClean="0"/>
              <a:t> custom per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 smtClean="0"/>
          </a:p>
          <a:p>
            <a:r>
              <a:rPr lang="en-US" dirty="0" smtClean="0"/>
              <a:t>Con un </a:t>
            </a:r>
            <a:r>
              <a:rPr lang="en-US" dirty="0" err="1" smtClean="0"/>
              <a:t>unico</a:t>
            </a:r>
            <a:r>
              <a:rPr lang="en-US" dirty="0" smtClean="0"/>
              <a:t> </a:t>
            </a:r>
            <a:r>
              <a:rPr lang="en-US" dirty="0" err="1" smtClean="0"/>
              <a:t>Lexer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complicato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eyword in C++ </a:t>
            </a:r>
            <a:r>
              <a:rPr lang="en-US" dirty="0" err="1" smtClean="0"/>
              <a:t>creano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endParaRPr lang="en-US" dirty="0" smtClean="0"/>
          </a:p>
          <a:p>
            <a:r>
              <a:rPr lang="en-US" dirty="0" err="1" smtClean="0"/>
              <a:t>Definizione</a:t>
            </a:r>
            <a:r>
              <a:rPr lang="en-US" dirty="0" smtClean="0"/>
              <a:t> di due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Lexer</a:t>
            </a:r>
            <a:endParaRPr lang="en-US" dirty="0" smtClean="0"/>
          </a:p>
          <a:p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incontrano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delimitatori</a:t>
            </a:r>
            <a:r>
              <a:rPr lang="en-US" dirty="0" smtClean="0"/>
              <a:t> di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r>
              <a:rPr lang="en-US" dirty="0" smtClean="0"/>
              <a:t> /* */</a:t>
            </a:r>
          </a:p>
        </p:txBody>
      </p:sp>
    </p:spTree>
    <p:extLst>
      <p:ext uri="{BB962C8B-B14F-4D97-AF65-F5344CB8AC3E}">
        <p14:creationId xmlns:p14="http://schemas.microsoft.com/office/powerpoint/2010/main" val="336367596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403</TotalTime>
  <Words>1384</Words>
  <Application>Microsoft Macintosh PowerPoint</Application>
  <PresentationFormat>On-screen Show (4:3)</PresentationFormat>
  <Paragraphs>229</Paragraphs>
  <Slides>23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Spectrum</vt:lpstr>
      <vt:lpstr>DoC++</vt:lpstr>
      <vt:lpstr>Obiettivo</vt:lpstr>
      <vt:lpstr>Contenuto dell’header file</vt:lpstr>
      <vt:lpstr>Esempio header file</vt:lpstr>
      <vt:lpstr>Commenti</vt:lpstr>
      <vt:lpstr>Commenti complessi</vt:lpstr>
      <vt:lpstr>Header con commenti</vt:lpstr>
      <vt:lpstr>Documentazione Html</vt:lpstr>
      <vt:lpstr>Struttura del sistema</vt:lpstr>
      <vt:lpstr>Struttura del sistema</vt:lpstr>
      <vt:lpstr>Gerarchia classi</vt:lpstr>
      <vt:lpstr>Gerarchia classi: Contatore</vt:lpstr>
      <vt:lpstr>Gerarchia commenti</vt:lpstr>
      <vt:lpstr>HtmlVisitor</vt:lpstr>
      <vt:lpstr>Linguaggio</vt:lpstr>
      <vt:lpstr>Lexer - Stato DEFAULT</vt:lpstr>
      <vt:lpstr>Lexer - Stato IN_COMMENT</vt:lpstr>
      <vt:lpstr>Grammatica</vt:lpstr>
      <vt:lpstr>Grammatica - Commenti</vt:lpstr>
      <vt:lpstr>Grammatica - Classi</vt:lpstr>
      <vt:lpstr>Grammatica - Members</vt:lpstr>
      <vt:lpstr>Grammatica – Funzioni e variabili</vt:lpstr>
      <vt:lpstr>Sviluppi futuri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DoC++</dc:title>
  <dc:creator>Andrea Grandi</dc:creator>
  <cp:lastModifiedBy>Andrea Grandi</cp:lastModifiedBy>
  <cp:revision>90</cp:revision>
  <dcterms:created xsi:type="dcterms:W3CDTF">2011-05-28T09:01:28Z</dcterms:created>
  <dcterms:modified xsi:type="dcterms:W3CDTF">2011-05-28T15:57:37Z</dcterms:modified>
</cp:coreProperties>
</file>