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Wingdings 2" panose="05020102010507070707" pitchFamily="18" charset="2"/>
      <p:regular r:id="rId37"/>
    </p:embeddedFont>
    <p:embeddedFont>
      <p:font typeface="Calibri" panose="020F0502020204030204" pitchFamily="34" charset="0"/>
      <p:regular r:id="rId38"/>
      <p:bold r:id="rId39"/>
      <p:italic r:id="rId40"/>
      <p:boldItalic r:id="rId41"/>
    </p:embeddedFont>
    <p:embeddedFont>
      <p:font typeface="Roboto Condensed Light" panose="02000000000000000000" pitchFamily="2" charset="0"/>
      <p:regular r:id="rId42"/>
      <p:italic r:id="rId43"/>
    </p:embeddedFont>
    <p:embeddedFont>
      <p:font typeface="Consolas" panose="020B0609020204030204" pitchFamily="49" charset="0"/>
      <p:regular r:id="rId44"/>
      <p:bold r:id="rId45"/>
      <p:italic r:id="rId46"/>
      <p:boldItalic r:id="rId47"/>
    </p:embeddedFont>
    <p:embeddedFont>
      <p:font typeface="Roboto Condensed" panose="02000000000000000000" pitchFamily="2" charset="0"/>
      <p:regular r:id="rId48"/>
      <p:bold r:id="rId49"/>
      <p:italic r:id="rId50"/>
      <p:boldItalic r:id="rId51"/>
    </p:embeddedFont>
    <p:embeddedFont>
      <p:font typeface="Wingdings 3" panose="05040102010807070707" pitchFamily="18" charset="2"/>
      <p:regular r:id="rId52"/>
    </p:embeddedFont>
    <p:embeddedFont>
      <p:font typeface="Segoe UI Black" panose="020B0A02040204020203" pitchFamily="34" charset="0"/>
      <p:bold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PFg69mjEEXhMouwuicUhA==" hashData="LBrJgGBUsneXI8iCqD5mxqL2+zIkuUyckIf+/4ZOesEVo9ibOzfULHE7FOXjK9hmU7p1DwpnM27tIsdmt6urp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79" d="100"/>
          <a:sy n="79" d="100"/>
        </p:scale>
        <p:origin x="96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7/12/2025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02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2301CS303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7/12/2025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nodejs.org/api/o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127.0.0.1:3000/"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smtClean="0"/>
              <a:t>Web Technology (WT) </a:t>
            </a:r>
          </a:p>
          <a:p>
            <a:r>
              <a:rPr lang="en-IN" dirty="0" smtClean="0"/>
              <a:t>(</a:t>
            </a:r>
            <a:r>
              <a:rPr lang="en-US" dirty="0" smtClean="0"/>
              <a:t>2301CS303</a:t>
            </a:r>
            <a:r>
              <a:rPr lang="en-IN" dirty="0" smtClean="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Unit-02</a:t>
            </a:r>
            <a:r>
              <a:rPr lang="en-US" dirty="0" smtClean="0"/>
              <a:t> </a:t>
            </a:r>
            <a:r>
              <a:rPr lang="en-US" dirty="0"/>
              <a:t/>
            </a:r>
            <a:br>
              <a:rPr lang="en-US" dirty="0"/>
            </a:br>
            <a:r>
              <a:rPr lang="en-US" dirty="0" err="1" smtClean="0"/>
              <a:t>NodeJS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3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REPL </a:t>
            </a:r>
            <a:r>
              <a:rPr lang="en-US" smtClean="0"/>
              <a:t>(Read </a:t>
            </a:r>
            <a:r>
              <a:rPr lang="en-US" dirty="0" smtClean="0"/>
              <a:t>Evaluation Print Loops)</a:t>
            </a:r>
            <a:endParaRPr lang="en-US" dirty="0"/>
          </a:p>
        </p:txBody>
      </p:sp>
      <p:sp>
        <p:nvSpPr>
          <p:cNvPr id="3" name="Content Placeholder 2"/>
          <p:cNvSpPr>
            <a:spLocks noGrp="1"/>
          </p:cNvSpPr>
          <p:nvPr>
            <p:ph idx="1"/>
          </p:nvPr>
        </p:nvSpPr>
        <p:spPr>
          <a:xfrm>
            <a:off x="131180" y="863444"/>
            <a:ext cx="11929641" cy="1156549"/>
          </a:xfrm>
        </p:spPr>
        <p:txBody>
          <a:bodyPr/>
          <a:lstStyle/>
          <a:p>
            <a:r>
              <a:rPr lang="en-US" dirty="0"/>
              <a:t>REPL stands for Read </a:t>
            </a:r>
            <a:r>
              <a:rPr lang="en-US" dirty="0" err="1"/>
              <a:t>Eval</a:t>
            </a:r>
            <a:r>
              <a:rPr lang="en-US" dirty="0"/>
              <a:t> Print Loop and it represents a computer environment like a Windows console or Unix/Linux shell where a command is entered and the system responds with an output in an interactive mode</a:t>
            </a:r>
            <a:r>
              <a:rPr lang="en-US" dirty="0" smtClean="0"/>
              <a:t>.</a:t>
            </a:r>
            <a:endParaRPr lang="en-US" dirty="0"/>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Node.js or Node comes bundled with a REPL environment.</a:t>
            </a:r>
          </a:p>
          <a:p>
            <a:r>
              <a:rPr lang="en-US" dirty="0" smtClean="0"/>
              <a:t>It performs the following tasks −</a:t>
            </a:r>
          </a:p>
          <a:p>
            <a:pPr lvl="1"/>
            <a:r>
              <a:rPr lang="en-US" b="1" dirty="0" smtClean="0"/>
              <a:t>Read</a:t>
            </a:r>
            <a:r>
              <a:rPr lang="en-US" dirty="0" smtClean="0"/>
              <a:t> − Reads user's input, parses the input into JavaScript data-structure, and stores in memory.</a:t>
            </a:r>
          </a:p>
          <a:p>
            <a:pPr lvl="1"/>
            <a:r>
              <a:rPr lang="en-US" b="1" dirty="0" err="1" smtClean="0"/>
              <a:t>Eval</a:t>
            </a:r>
            <a:r>
              <a:rPr lang="en-US" dirty="0" smtClean="0"/>
              <a:t> − Takes and evaluates the data structure.</a:t>
            </a:r>
          </a:p>
          <a:p>
            <a:pPr lvl="1"/>
            <a:r>
              <a:rPr lang="en-US" b="1" dirty="0" smtClean="0"/>
              <a:t>Print</a:t>
            </a:r>
            <a:r>
              <a:rPr lang="en-US" dirty="0" smtClean="0"/>
              <a:t> − Prints the result.</a:t>
            </a:r>
          </a:p>
          <a:p>
            <a:pPr lvl="1"/>
            <a:r>
              <a:rPr lang="en-US" b="1" dirty="0" smtClean="0"/>
              <a:t>Loop</a:t>
            </a:r>
            <a:r>
              <a:rPr lang="en-US" dirty="0" smtClean="0"/>
              <a:t> − Loops the above command until the user presses </a:t>
            </a:r>
            <a:r>
              <a:rPr lang="en-US" b="1" dirty="0" smtClean="0"/>
              <a:t>ctrl-c</a:t>
            </a:r>
            <a:r>
              <a:rPr lang="en-US" dirty="0" smtClean="0"/>
              <a:t> twice.</a:t>
            </a:r>
          </a:p>
          <a:p>
            <a:r>
              <a:rPr lang="en-US" dirty="0" smtClean="0"/>
              <a:t>To start REPL environment we need to write only “node” in terminal and it will start the REPL</a:t>
            </a:r>
            <a:endParaRPr lang="en-US" dirty="0"/>
          </a:p>
        </p:txBody>
      </p:sp>
      <p:pic>
        <p:nvPicPr>
          <p:cNvPr id="7" name="Picture 6"/>
          <p:cNvPicPr>
            <a:picLocks noChangeAspect="1"/>
          </p:cNvPicPr>
          <p:nvPr/>
        </p:nvPicPr>
        <p:blipFill>
          <a:blip r:embed="rId2"/>
          <a:stretch>
            <a:fillRect/>
          </a:stretch>
        </p:blipFill>
        <p:spPr>
          <a:xfrm>
            <a:off x="7026679" y="2172236"/>
            <a:ext cx="4838700" cy="3429000"/>
          </a:xfrm>
          <a:prstGeom prst="rect">
            <a:avLst/>
          </a:prstGeom>
        </p:spPr>
      </p:pic>
    </p:spTree>
    <p:extLst>
      <p:ext uri="{BB962C8B-B14F-4D97-AF65-F5344CB8AC3E}">
        <p14:creationId xmlns:p14="http://schemas.microsoft.com/office/powerpoint/2010/main" val="39248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using </a:t>
            </a:r>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To run basic HelloWorld Program in Node we need to create a JavaScript (</a:t>
            </a:r>
            <a:r>
              <a:rPr lang="en-US" dirty="0" err="1" smtClean="0"/>
              <a:t>js</a:t>
            </a:r>
            <a:r>
              <a:rPr lang="en-US" dirty="0" smtClean="0"/>
              <a:t>) file using any text editor (we are going to use Visual Studio Code/Sublime).</a:t>
            </a:r>
          </a:p>
          <a:p>
            <a:endParaRPr lang="en-US" dirty="0" smtClean="0"/>
          </a:p>
          <a:p>
            <a:endParaRPr lang="en-US" dirty="0"/>
          </a:p>
          <a:p>
            <a:endParaRPr lang="en-US" dirty="0" smtClean="0"/>
          </a:p>
          <a:p>
            <a:endParaRPr lang="en-US" dirty="0"/>
          </a:p>
          <a:p>
            <a:r>
              <a:rPr lang="en-US" dirty="0" smtClean="0"/>
              <a:t>Save the above file in a specific directory and navigate to that directory in the terminal/command prompt.</a:t>
            </a:r>
          </a:p>
          <a:p>
            <a:endParaRPr lang="en-US" dirty="0"/>
          </a:p>
          <a:p>
            <a:endParaRPr lang="en-US" dirty="0" smtClean="0"/>
          </a:p>
          <a:p>
            <a:endParaRPr lang="en-US" dirty="0"/>
          </a:p>
          <a:p>
            <a:r>
              <a:rPr lang="en-US" dirty="0" smtClean="0"/>
              <a:t>Now run the file with “</a:t>
            </a:r>
            <a:r>
              <a:rPr lang="en-US" dirty="0" smtClean="0">
                <a:latin typeface="Consolas" panose="020B0609020204030204" pitchFamily="49" charset="0"/>
              </a:rPr>
              <a:t>node filename.js</a:t>
            </a:r>
            <a:r>
              <a:rPr lang="en-US" dirty="0" smtClean="0"/>
              <a:t>” command</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3427" y="1987081"/>
            <a:ext cx="4405575" cy="1077218"/>
          </a:xfrm>
          <a:prstGeom prst="rect">
            <a:avLst/>
          </a:prstGeom>
          <a:solidFill>
            <a:schemeClr val="bg1">
              <a:lumMod val="95000"/>
            </a:schemeClr>
          </a:solidFill>
          <a:ln>
            <a:noFill/>
          </a:ln>
        </p:spPr>
        <p:txBody>
          <a:bodyPr wrap="square">
            <a:spAutoFit/>
          </a:bodyPr>
          <a:lstStyle/>
          <a:p>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&lt;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3434" y="1987081"/>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3434" y="1657897"/>
            <a:ext cx="147668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HelloWorld.js</a:t>
            </a:r>
            <a:endParaRPr lang="en-US" sz="1600" dirty="0">
              <a:solidFill>
                <a:schemeClr val="bg1"/>
              </a:solidFill>
            </a:endParaRPr>
          </a:p>
        </p:txBody>
      </p:sp>
      <p:pic>
        <p:nvPicPr>
          <p:cNvPr id="8" name="Picture 7"/>
          <p:cNvPicPr>
            <a:picLocks noChangeAspect="1"/>
          </p:cNvPicPr>
          <p:nvPr/>
        </p:nvPicPr>
        <p:blipFill>
          <a:blip r:embed="rId2"/>
          <a:stretch>
            <a:fillRect/>
          </a:stretch>
        </p:blipFill>
        <p:spPr>
          <a:xfrm>
            <a:off x="493434" y="4168604"/>
            <a:ext cx="3533775" cy="1181100"/>
          </a:xfrm>
          <a:prstGeom prst="rect">
            <a:avLst/>
          </a:prstGeom>
        </p:spPr>
      </p:pic>
      <p:pic>
        <p:nvPicPr>
          <p:cNvPr id="10" name="Picture 9"/>
          <p:cNvPicPr>
            <a:picLocks noChangeAspect="1"/>
          </p:cNvPicPr>
          <p:nvPr/>
        </p:nvPicPr>
        <p:blipFill>
          <a:blip r:embed="rId3"/>
          <a:stretch>
            <a:fillRect/>
          </a:stretch>
        </p:blipFill>
        <p:spPr>
          <a:xfrm>
            <a:off x="7258050" y="4881239"/>
            <a:ext cx="4933950" cy="1714500"/>
          </a:xfrm>
          <a:prstGeom prst="rect">
            <a:avLst/>
          </a:prstGeom>
        </p:spPr>
      </p:pic>
    </p:spTree>
    <p:extLst>
      <p:ext uri="{BB962C8B-B14F-4D97-AF65-F5344CB8AC3E}">
        <p14:creationId xmlns:p14="http://schemas.microsoft.com/office/powerpoint/2010/main" val="157470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Callback Pattern / Continuation-passing style (CPS)</a:t>
            </a:r>
            <a:endParaRPr lang="en-US" dirty="0"/>
          </a:p>
        </p:txBody>
      </p:sp>
      <p:sp>
        <p:nvSpPr>
          <p:cNvPr id="3" name="Content Placeholder 2"/>
          <p:cNvSpPr>
            <a:spLocks noGrp="1"/>
          </p:cNvSpPr>
          <p:nvPr>
            <p:ph idx="1"/>
          </p:nvPr>
        </p:nvSpPr>
        <p:spPr/>
        <p:txBody>
          <a:bodyPr/>
          <a:lstStyle/>
          <a:p>
            <a:r>
              <a:rPr lang="en-US" dirty="0"/>
              <a:t>Asynchronous programming does not use function return values to denote that a function </a:t>
            </a:r>
            <a:r>
              <a:rPr lang="en-US" dirty="0" smtClean="0"/>
              <a:t>is finished</a:t>
            </a:r>
            <a:r>
              <a:rPr lang="en-US" dirty="0"/>
              <a:t>,</a:t>
            </a:r>
            <a:r>
              <a:rPr lang="en-US" dirty="0" smtClean="0"/>
              <a:t> </a:t>
            </a:r>
            <a:r>
              <a:rPr lang="en-US" dirty="0"/>
              <a:t>Instead it uses the </a:t>
            </a:r>
            <a:r>
              <a:rPr lang="en-US" i="1" dirty="0"/>
              <a:t>continuation-passing style </a:t>
            </a:r>
            <a:r>
              <a:rPr lang="en-US" dirty="0"/>
              <a:t>(CPS</a:t>
            </a:r>
            <a:r>
              <a:rPr lang="en-US" dirty="0" smtClean="0"/>
              <a:t>).</a:t>
            </a:r>
          </a:p>
          <a:p>
            <a:r>
              <a:rPr lang="en-US" i="1" dirty="0"/>
              <a:t>Continuation-passing style (CPS) is a style of programming in which control </a:t>
            </a:r>
            <a:r>
              <a:rPr lang="en-US" i="1" dirty="0" smtClean="0"/>
              <a:t>is passed </a:t>
            </a:r>
            <a:r>
              <a:rPr lang="en-US" i="1" dirty="0"/>
              <a:t>explicitly in the form of a continuation</a:t>
            </a:r>
            <a:r>
              <a:rPr lang="en-US" i="1" dirty="0" smtClean="0"/>
              <a:t>.</a:t>
            </a:r>
          </a:p>
          <a:p>
            <a:r>
              <a:rPr lang="en-US" i="1" dirty="0"/>
              <a:t>A function written in continuation-passing style takes as an extra </a:t>
            </a:r>
            <a:r>
              <a:rPr lang="en-US" i="1" dirty="0" smtClean="0"/>
              <a:t>argument an </a:t>
            </a:r>
            <a:r>
              <a:rPr lang="en-US" i="1" dirty="0"/>
              <a:t>explicit “continuation,” that is, a function of one argument. </a:t>
            </a:r>
            <a:r>
              <a:rPr lang="en-US" i="1" dirty="0" smtClean="0"/>
              <a:t>When </a:t>
            </a:r>
            <a:r>
              <a:rPr lang="en-US" i="1" dirty="0"/>
              <a:t>the </a:t>
            </a:r>
            <a:r>
              <a:rPr lang="en-US" i="1" dirty="0" smtClean="0"/>
              <a:t>CPS function </a:t>
            </a:r>
            <a:r>
              <a:rPr lang="en-US" i="1" dirty="0"/>
              <a:t>has computed its result value, it “returns” it by calling the </a:t>
            </a:r>
            <a:r>
              <a:rPr lang="en-US" i="1" dirty="0" smtClean="0"/>
              <a:t>continuation function </a:t>
            </a:r>
            <a:r>
              <a:rPr lang="en-US" i="1" dirty="0"/>
              <a:t>with this value as the argument.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00956" y="3811012"/>
            <a:ext cx="4405575"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00963" y="3811012"/>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00962" y="3481828"/>
            <a:ext cx="13795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CallBack.js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6125047" y="3811012"/>
            <a:ext cx="4261157"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625054" y="3811012"/>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5625053" y="3481828"/>
            <a:ext cx="20869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AnonymousFun</a:t>
            </a:r>
            <a:r>
              <a:rPr lang="en-US" sz="1600" dirty="0" smtClean="0">
                <a:solidFill>
                  <a:schemeClr val="bg1"/>
                </a:solidFill>
              </a:rPr>
              <a:t>.js</a:t>
            </a:r>
            <a:endParaRPr lang="en-US" sz="1600" dirty="0">
              <a:solidFill>
                <a:schemeClr val="bg1"/>
              </a:solidFill>
            </a:endParaRPr>
          </a:p>
        </p:txBody>
      </p:sp>
    </p:spTree>
    <p:extLst>
      <p:ext uri="{BB962C8B-B14F-4D97-AF65-F5344CB8AC3E}">
        <p14:creationId xmlns:p14="http://schemas.microsoft.com/office/powerpoint/2010/main" val="36713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JavaScript is one of the most </a:t>
            </a:r>
            <a:r>
              <a:rPr lang="en-US" dirty="0"/>
              <a:t>frequently deployed programming languages in the </a:t>
            </a:r>
            <a:r>
              <a:rPr lang="en-US" dirty="0" smtClean="0"/>
              <a:t>world, the </a:t>
            </a:r>
            <a:r>
              <a:rPr lang="en-US" dirty="0"/>
              <a:t>core of the language was created </a:t>
            </a:r>
            <a:r>
              <a:rPr lang="en-US" dirty="0" smtClean="0"/>
              <a:t>quickly back </a:t>
            </a:r>
            <a:r>
              <a:rPr lang="en-US" dirty="0"/>
              <a:t>in the Netscape days, in a rush to beat Microsoft during the heat of the browser </a:t>
            </a:r>
            <a:r>
              <a:rPr lang="en-US" dirty="0" smtClean="0"/>
              <a:t>wars. </a:t>
            </a:r>
          </a:p>
          <a:p>
            <a:r>
              <a:rPr lang="en-US" dirty="0" smtClean="0"/>
              <a:t>The </a:t>
            </a:r>
            <a:r>
              <a:rPr lang="en-US" dirty="0"/>
              <a:t>language was released prematurely, which inevitably meant it came out with some </a:t>
            </a:r>
            <a:r>
              <a:rPr lang="en-US" dirty="0" smtClean="0"/>
              <a:t>bad features, despite </a:t>
            </a:r>
            <a:r>
              <a:rPr lang="en-US" dirty="0"/>
              <a:t>its short development time, JavaScript also shipped with some really </a:t>
            </a:r>
            <a:r>
              <a:rPr lang="en-US" dirty="0" smtClean="0"/>
              <a:t>powerful features.</a:t>
            </a:r>
          </a:p>
          <a:p>
            <a:r>
              <a:rPr lang="en-US" dirty="0" smtClean="0"/>
              <a:t>One major issue with the JavaScript was </a:t>
            </a:r>
            <a:r>
              <a:rPr lang="en-US" dirty="0"/>
              <a:t>sharing </a:t>
            </a:r>
            <a:r>
              <a:rPr lang="en-US" dirty="0" smtClean="0"/>
              <a:t>the global namespace.</a:t>
            </a:r>
          </a:p>
          <a:p>
            <a:r>
              <a:rPr lang="en-US" dirty="0"/>
              <a:t>Once you load JavaScript code into a web page, it is injected into the global namespace, </a:t>
            </a:r>
            <a:r>
              <a:rPr lang="en-US" dirty="0" smtClean="0"/>
              <a:t>which is </a:t>
            </a:r>
            <a:r>
              <a:rPr lang="en-US" dirty="0"/>
              <a:t>a common addressing space shared by all other scripts that have been loaded. This can </a:t>
            </a:r>
            <a:r>
              <a:rPr lang="en-US" dirty="0" smtClean="0"/>
              <a:t>lead to </a:t>
            </a:r>
            <a:r>
              <a:rPr lang="en-US" dirty="0"/>
              <a:t>security issues, </a:t>
            </a:r>
            <a:r>
              <a:rPr lang="en-US" dirty="0" smtClean="0"/>
              <a:t>conflicts</a:t>
            </a:r>
            <a:r>
              <a:rPr lang="en-US" dirty="0"/>
              <a:t>, and general bugs that are hard to trace and solve</a:t>
            </a:r>
            <a:r>
              <a:rPr lang="en-US" dirty="0" smtClean="0"/>
              <a:t>.</a:t>
            </a:r>
          </a:p>
          <a:p>
            <a:r>
              <a:rPr lang="en-US" dirty="0"/>
              <a:t>Thankfully, Node brings some order in this regard to server-side JavaScript and </a:t>
            </a:r>
            <a:r>
              <a:rPr lang="en-US" dirty="0" smtClean="0"/>
              <a:t>implements the </a:t>
            </a:r>
            <a:r>
              <a:rPr lang="en-US" dirty="0" err="1"/>
              <a:t>CommonJS</a:t>
            </a:r>
            <a:r>
              <a:rPr lang="en-US" dirty="0"/>
              <a:t> modules standard</a:t>
            </a:r>
            <a:r>
              <a:rPr lang="en-US" dirty="0" smtClean="0"/>
              <a:t>.</a:t>
            </a:r>
          </a:p>
          <a:p>
            <a:pPr lvl="1"/>
            <a:r>
              <a:rPr lang="en-US" dirty="0"/>
              <a:t>In this standard each module has its own context, </a:t>
            </a:r>
            <a:r>
              <a:rPr lang="en-US" dirty="0" smtClean="0"/>
              <a:t>separated from </a:t>
            </a:r>
            <a:r>
              <a:rPr lang="en-US" dirty="0"/>
              <a:t>the other modules. </a:t>
            </a:r>
            <a:endParaRPr lang="en-US" dirty="0" smtClean="0"/>
          </a:p>
          <a:p>
            <a:pPr lvl="1"/>
            <a:r>
              <a:rPr lang="en-US" dirty="0" smtClean="0"/>
              <a:t>This </a:t>
            </a:r>
            <a:r>
              <a:rPr lang="en-US" dirty="0"/>
              <a:t>means that modules cannot pollute a global scope </a:t>
            </a:r>
            <a:r>
              <a:rPr lang="en-US" dirty="0" smtClean="0"/>
              <a:t>and cannot interfere with other modules.</a:t>
            </a:r>
          </a:p>
          <a:p>
            <a:pPr lvl="1"/>
            <a:r>
              <a:rPr lang="en-US" dirty="0"/>
              <a:t>Dividing your code into a series of </a:t>
            </a:r>
            <a:r>
              <a:rPr lang="en-US" dirty="0" smtClean="0"/>
              <a:t>well-defined </a:t>
            </a:r>
            <a:r>
              <a:rPr lang="en-US" dirty="0"/>
              <a:t>modules can help you keep your code </a:t>
            </a:r>
            <a:r>
              <a:rPr lang="en-US" dirty="0" smtClean="0"/>
              <a:t>under control.</a:t>
            </a:r>
            <a:endParaRPr lang="en-US" dirty="0"/>
          </a:p>
        </p:txBody>
      </p:sp>
    </p:spTree>
    <p:extLst>
      <p:ext uri="{BB962C8B-B14F-4D97-AF65-F5344CB8AC3E}">
        <p14:creationId xmlns:p14="http://schemas.microsoft.com/office/powerpoint/2010/main" val="11348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Modules</a:t>
            </a:r>
            <a:endParaRPr lang="en-US" dirty="0"/>
          </a:p>
        </p:txBody>
      </p:sp>
      <p:sp>
        <p:nvSpPr>
          <p:cNvPr id="3" name="Content Placeholder 2"/>
          <p:cNvSpPr>
            <a:spLocks noGrp="1"/>
          </p:cNvSpPr>
          <p:nvPr>
            <p:ph idx="1"/>
          </p:nvPr>
        </p:nvSpPr>
        <p:spPr/>
        <p:txBody>
          <a:bodyPr/>
          <a:lstStyle/>
          <a:p>
            <a:r>
              <a:rPr lang="en-US" dirty="0"/>
              <a:t>Node can have three types of modules</a:t>
            </a:r>
          </a:p>
          <a:p>
            <a:pPr lvl="1"/>
            <a:r>
              <a:rPr lang="en-US" dirty="0"/>
              <a:t>Core </a:t>
            </a:r>
            <a:r>
              <a:rPr lang="en-US" dirty="0" smtClean="0"/>
              <a:t>Modules</a:t>
            </a:r>
          </a:p>
          <a:p>
            <a:pPr lvl="2"/>
            <a:r>
              <a:rPr lang="en-US" dirty="0" smtClean="0"/>
              <a:t>Modules which are shipped with the node and readily available to load.</a:t>
            </a:r>
          </a:p>
          <a:p>
            <a:pPr lvl="2"/>
            <a:r>
              <a:rPr lang="en-US" dirty="0" smtClean="0"/>
              <a:t>Some core modules which we are going to cover in this subject is</a:t>
            </a:r>
          </a:p>
          <a:p>
            <a:pPr lvl="3"/>
            <a:r>
              <a:rPr lang="en-US" dirty="0" smtClean="0"/>
              <a:t>http/https</a:t>
            </a:r>
          </a:p>
          <a:p>
            <a:pPr lvl="3"/>
            <a:r>
              <a:rPr lang="en-US" dirty="0" err="1" smtClean="0"/>
              <a:t>url</a:t>
            </a:r>
            <a:endParaRPr lang="en-US" dirty="0" smtClean="0"/>
          </a:p>
          <a:p>
            <a:pPr lvl="3"/>
            <a:r>
              <a:rPr lang="en-US" dirty="0" smtClean="0"/>
              <a:t>path</a:t>
            </a:r>
          </a:p>
          <a:p>
            <a:pPr lvl="3"/>
            <a:r>
              <a:rPr lang="en-US" dirty="0" smtClean="0"/>
              <a:t>fs</a:t>
            </a:r>
          </a:p>
          <a:p>
            <a:pPr lvl="3"/>
            <a:r>
              <a:rPr lang="en-US" dirty="0" err="1" smtClean="0"/>
              <a:t>util</a:t>
            </a:r>
            <a:endParaRPr lang="en-US" dirty="0" smtClean="0"/>
          </a:p>
          <a:p>
            <a:pPr lvl="3"/>
            <a:r>
              <a:rPr lang="en-US" dirty="0" err="1" smtClean="0"/>
              <a:t>os</a:t>
            </a:r>
            <a:endParaRPr lang="en-US" dirty="0" smtClean="0"/>
          </a:p>
          <a:p>
            <a:pPr lvl="3"/>
            <a:r>
              <a:rPr lang="en-US" dirty="0" smtClean="0"/>
              <a:t>events</a:t>
            </a:r>
          </a:p>
          <a:p>
            <a:pPr lvl="3"/>
            <a:r>
              <a:rPr lang="en-US" dirty="0" smtClean="0"/>
              <a:t>Etc…</a:t>
            </a:r>
            <a:endParaRPr lang="en-US" dirty="0"/>
          </a:p>
          <a:p>
            <a:pPr lvl="1"/>
            <a:r>
              <a:rPr lang="en-US" dirty="0"/>
              <a:t>Local </a:t>
            </a:r>
            <a:r>
              <a:rPr lang="en-US" dirty="0" smtClean="0"/>
              <a:t>Modules</a:t>
            </a:r>
          </a:p>
          <a:p>
            <a:pPr lvl="2"/>
            <a:r>
              <a:rPr lang="en-US" dirty="0" smtClean="0"/>
              <a:t>Modules which are created by the developer locally.</a:t>
            </a:r>
          </a:p>
          <a:p>
            <a:pPr lvl="2"/>
            <a:r>
              <a:rPr lang="en-US" dirty="0" smtClean="0"/>
              <a:t>In this subject we are going to learn how to create and load local modules.</a:t>
            </a:r>
            <a:endParaRPr lang="en-US" dirty="0"/>
          </a:p>
          <a:p>
            <a:pPr lvl="1"/>
            <a:r>
              <a:rPr lang="en-US" dirty="0"/>
              <a:t>Third-party </a:t>
            </a:r>
            <a:r>
              <a:rPr lang="en-US" dirty="0" smtClean="0"/>
              <a:t>Modules</a:t>
            </a:r>
          </a:p>
          <a:p>
            <a:pPr lvl="2"/>
            <a:r>
              <a:rPr lang="en-US" dirty="0" smtClean="0"/>
              <a:t>Modules which are created by others (third-party) and available to download using node package manager.</a:t>
            </a:r>
            <a:endParaRPr lang="en-US" dirty="0"/>
          </a:p>
        </p:txBody>
      </p:sp>
    </p:spTree>
    <p:extLst>
      <p:ext uri="{BB962C8B-B14F-4D97-AF65-F5344CB8AC3E}">
        <p14:creationId xmlns:p14="http://schemas.microsoft.com/office/powerpoint/2010/main" val="31553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Core Modules</a:t>
            </a:r>
            <a:endParaRPr lang="en-US" dirty="0"/>
          </a:p>
        </p:txBody>
      </p:sp>
      <p:sp>
        <p:nvSpPr>
          <p:cNvPr id="3" name="Content Placeholder 2"/>
          <p:cNvSpPr>
            <a:spLocks noGrp="1"/>
          </p:cNvSpPr>
          <p:nvPr>
            <p:ph idx="1"/>
          </p:nvPr>
        </p:nvSpPr>
        <p:spPr/>
        <p:txBody>
          <a:bodyPr/>
          <a:lstStyle/>
          <a:p>
            <a:r>
              <a:rPr lang="en-US" dirty="0"/>
              <a:t>Node has several modules compiled into its binary distribution. </a:t>
            </a:r>
            <a:endParaRPr lang="en-US" dirty="0" smtClean="0"/>
          </a:p>
          <a:p>
            <a:r>
              <a:rPr lang="en-US" dirty="0" smtClean="0"/>
              <a:t>These </a:t>
            </a:r>
            <a:r>
              <a:rPr lang="en-US" dirty="0"/>
              <a:t>are called the </a:t>
            </a:r>
            <a:r>
              <a:rPr lang="en-US" i="1" dirty="0"/>
              <a:t>core </a:t>
            </a:r>
            <a:r>
              <a:rPr lang="en-US" i="1" dirty="0" smtClean="0"/>
              <a:t>modules</a:t>
            </a:r>
            <a:r>
              <a:rPr lang="en-US" dirty="0" smtClean="0"/>
              <a:t>, are </a:t>
            </a:r>
            <a:r>
              <a:rPr lang="en-US" dirty="0"/>
              <a:t>referred to solely by the module name (</a:t>
            </a:r>
            <a:r>
              <a:rPr lang="en-US" dirty="0" smtClean="0"/>
              <a:t>not </a:t>
            </a:r>
            <a:r>
              <a:rPr lang="en-US" dirty="0"/>
              <a:t>the </a:t>
            </a:r>
            <a:r>
              <a:rPr lang="en-US" dirty="0" smtClean="0"/>
              <a:t>path) </a:t>
            </a:r>
            <a:r>
              <a:rPr lang="en-US" dirty="0"/>
              <a:t>and are </a:t>
            </a:r>
            <a:r>
              <a:rPr lang="en-US" dirty="0" smtClean="0"/>
              <a:t>loaded </a:t>
            </a:r>
            <a:r>
              <a:rPr lang="en-US" dirty="0"/>
              <a:t>even if </a:t>
            </a:r>
            <a:r>
              <a:rPr lang="en-US" dirty="0" smtClean="0"/>
              <a:t>a third-party </a:t>
            </a:r>
            <a:r>
              <a:rPr lang="en-US" dirty="0"/>
              <a:t>module exists with the same name</a:t>
            </a:r>
            <a:r>
              <a:rPr lang="en-US" dirty="0" smtClean="0"/>
              <a:t>.</a:t>
            </a:r>
          </a:p>
          <a:p>
            <a:r>
              <a:rPr lang="en-US" dirty="0" smtClean="0"/>
              <a:t>Syntax:</a:t>
            </a:r>
          </a:p>
          <a:p>
            <a:endParaRPr lang="en-US" dirty="0"/>
          </a:p>
          <a:p>
            <a:r>
              <a:rPr lang="en-US" dirty="0" smtClean="0"/>
              <a:t>Example:</a:t>
            </a:r>
          </a:p>
          <a:p>
            <a:endParaRPr lang="en-US" dirty="0"/>
          </a:p>
          <a:p>
            <a:endParaRPr lang="en-US" dirty="0" smtClean="0"/>
          </a:p>
          <a:p>
            <a:endParaRPr lang="en-US" dirty="0"/>
          </a:p>
          <a:p>
            <a:r>
              <a:rPr lang="en-US" dirty="0" smtClean="0"/>
              <a:t>Note: we are going to explore many core modules in details later in this unit.</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7698" y="2517873"/>
            <a:ext cx="8420621" cy="338554"/>
          </a:xfrm>
          <a:prstGeom prst="rect">
            <a:avLst/>
          </a:prstGeom>
          <a:solidFill>
            <a:schemeClr val="bg1">
              <a:lumMod val="95000"/>
            </a:schemeClr>
          </a:solidFill>
          <a:ln>
            <a:noFill/>
          </a:ln>
        </p:spPr>
        <p:txBody>
          <a:bodyPr wrap="square">
            <a:spAutoFit/>
          </a:bodyPr>
          <a:lstStyle/>
          <a:p>
            <a:r>
              <a:rPr lang="en-US" sz="1600" b="0" dirty="0" err="1" smtClean="0">
                <a:solidFill>
                  <a:srgbClr val="000000"/>
                </a:solidFill>
                <a:effectLst/>
                <a:latin typeface="Consolas" panose="020B0609020204030204" pitchFamily="49" charset="0"/>
              </a:rPr>
              <a:t>var</a:t>
            </a:r>
            <a:r>
              <a:rPr lang="en-US" sz="1600" b="0" dirty="0" smtClean="0">
                <a:solidFill>
                  <a:srgbClr val="000000"/>
                </a:solidFill>
                <a:effectLst/>
                <a:latin typeface="Consolas" panose="020B0609020204030204" pitchFamily="49" charset="0"/>
              </a:rPr>
              <a:t> </a:t>
            </a:r>
            <a:r>
              <a:rPr lang="en-US" sz="1600" b="0" dirty="0" err="1" smtClean="0">
                <a:solidFill>
                  <a:srgbClr val="000000"/>
                </a:solidFill>
                <a:effectLst/>
                <a:latin typeface="Consolas" panose="020B0609020204030204" pitchFamily="49" charset="0"/>
              </a:rPr>
              <a:t>module_reference</a:t>
            </a:r>
            <a:r>
              <a:rPr lang="en-US" sz="1600" b="0" dirty="0" smtClean="0">
                <a:solidFill>
                  <a:srgbClr val="000000"/>
                </a:solidFill>
                <a:effectLst/>
                <a:latin typeface="Consolas" panose="020B0609020204030204" pitchFamily="49" charset="0"/>
              </a:rPr>
              <a:t> = require('</a:t>
            </a:r>
            <a:r>
              <a:rPr lang="en-US" sz="1600" b="0" dirty="0" err="1" smtClean="0">
                <a:solidFill>
                  <a:srgbClr val="000000"/>
                </a:solidFill>
                <a:effectLst/>
                <a:latin typeface="Consolas" panose="020B0609020204030204" pitchFamily="49" charset="0"/>
              </a:rPr>
              <a:t>core_module_name</a:t>
            </a:r>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7705" y="251787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97698" y="3443357"/>
            <a:ext cx="8420621"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smtClean="0">
                <a:solidFill>
                  <a:srgbClr val="A31515"/>
                </a:solidFill>
                <a:latin typeface="Consolas" panose="020B0609020204030204" pitchFamily="49" charset="0"/>
              </a:rPr>
              <a:t>'</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97705" y="3443357"/>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33194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Module</a:t>
            </a:r>
            <a:endParaRPr lang="en-US" dirty="0"/>
          </a:p>
        </p:txBody>
      </p:sp>
      <p:sp>
        <p:nvSpPr>
          <p:cNvPr id="3" name="Content Placeholder 2"/>
          <p:cNvSpPr>
            <a:spLocks noGrp="1"/>
          </p:cNvSpPr>
          <p:nvPr>
            <p:ph idx="1"/>
          </p:nvPr>
        </p:nvSpPr>
        <p:spPr>
          <a:xfrm>
            <a:off x="131181" y="863444"/>
            <a:ext cx="5981828" cy="5590565"/>
          </a:xfrm>
        </p:spPr>
        <p:txBody>
          <a:bodyPr/>
          <a:lstStyle/>
          <a:p>
            <a:r>
              <a:rPr lang="en-US" dirty="0"/>
              <a:t>The </a:t>
            </a:r>
            <a:r>
              <a:rPr lang="en-US" dirty="0" err="1"/>
              <a:t>CommonJS</a:t>
            </a:r>
            <a:r>
              <a:rPr lang="en-US" dirty="0"/>
              <a:t> module system is the only way you can share objects or functions among </a:t>
            </a:r>
            <a:r>
              <a:rPr lang="en-US" dirty="0" smtClean="0"/>
              <a:t>files in Node</a:t>
            </a:r>
            <a:r>
              <a:rPr lang="en-US" dirty="0"/>
              <a:t>. </a:t>
            </a:r>
            <a:endParaRPr lang="en-US" dirty="0" smtClean="0"/>
          </a:p>
          <a:p>
            <a:r>
              <a:rPr lang="en-US" dirty="0" smtClean="0"/>
              <a:t>For </a:t>
            </a:r>
            <a:r>
              <a:rPr lang="en-US" dirty="0"/>
              <a:t>a </a:t>
            </a:r>
            <a:r>
              <a:rPr lang="en-US" dirty="0" smtClean="0"/>
              <a:t>sufficiently </a:t>
            </a:r>
            <a:r>
              <a:rPr lang="en-US" dirty="0"/>
              <a:t>complex application you should divide some of the classes, objects, </a:t>
            </a:r>
            <a:r>
              <a:rPr lang="en-US" dirty="0" smtClean="0"/>
              <a:t>or functions </a:t>
            </a:r>
            <a:r>
              <a:rPr lang="en-US" dirty="0"/>
              <a:t>into reusable </a:t>
            </a:r>
            <a:r>
              <a:rPr lang="en-US" dirty="0" smtClean="0"/>
              <a:t>well-defined modules.</a:t>
            </a:r>
          </a:p>
          <a:p>
            <a:r>
              <a:rPr lang="en-US" dirty="0" smtClean="0"/>
              <a:t>Here, circle.js has two functions and will export the area method using the last line.</a:t>
            </a:r>
          </a:p>
          <a:p>
            <a:r>
              <a:rPr lang="en-US" dirty="0" smtClean="0"/>
              <a:t>Now we can use circle module in other files by importing the module using require method. We can omit .</a:t>
            </a:r>
            <a:r>
              <a:rPr lang="en-US" dirty="0" err="1" smtClean="0"/>
              <a:t>js</a:t>
            </a:r>
            <a:r>
              <a:rPr lang="en-US" dirty="0" smtClean="0"/>
              <a:t> in file path but relative path (./) is mandatory.</a:t>
            </a:r>
          </a:p>
          <a:p>
            <a:r>
              <a:rPr lang="en-US" dirty="0" smtClean="0"/>
              <a:t>To run the program we can simply use command prompt and fire the </a:t>
            </a:r>
            <a:r>
              <a:rPr lang="en-US" dirty="0" smtClean="0">
                <a:latin typeface="Consolas" panose="020B0609020204030204" pitchFamily="49" charset="0"/>
              </a:rPr>
              <a:t>node app.js</a:t>
            </a:r>
            <a:r>
              <a:rPr lang="en-US" dirty="0" smtClean="0"/>
              <a:t> command in the same directory.</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7194722" y="1247248"/>
            <a:ext cx="4405575" cy="1815882"/>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PI</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694729" y="1247248"/>
            <a:ext cx="499993" cy="1815882"/>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6694729" y="91806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circle.js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7194722" y="4222491"/>
            <a:ext cx="4405575" cy="58477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cir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'./circle'</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cir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694729" y="4222491"/>
            <a:ext cx="499993" cy="58477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694729" y="389330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10" name="Rectangle 9">
            <a:extLst>
              <a:ext uri="{FF2B5EF4-FFF2-40B4-BE49-F238E27FC236}">
                <a16:creationId xmlns:a16="http://schemas.microsoft.com/office/drawing/2014/main" id="{D456EBDA-49A4-A843-A786-6989C63A54AA}"/>
              </a:ext>
            </a:extLst>
          </p:cNvPr>
          <p:cNvSpPr/>
          <p:nvPr/>
        </p:nvSpPr>
        <p:spPr>
          <a:xfrm>
            <a:off x="7194722" y="5446843"/>
            <a:ext cx="4405575" cy="338554"/>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node app.js</a:t>
            </a:r>
            <a:endParaRPr lang="en-US" sz="1600" dirty="0">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6694729" y="544684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12" name="Rectangular Callout 11"/>
          <p:cNvSpPr/>
          <p:nvPr/>
        </p:nvSpPr>
        <p:spPr>
          <a:xfrm>
            <a:off x="8959442" y="3212983"/>
            <a:ext cx="2432808" cy="838900"/>
          </a:xfrm>
          <a:prstGeom prst="wedgeRectCallout">
            <a:avLst>
              <a:gd name="adj1" fmla="val -28074"/>
              <a:gd name="adj2" fmla="val 705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relative path is mandatory for local module</a:t>
            </a:r>
            <a:endParaRPr lang="en-US" dirty="0">
              <a:solidFill>
                <a:schemeClr val="tx1"/>
              </a:solidFill>
            </a:endParaRPr>
          </a:p>
        </p:txBody>
      </p:sp>
    </p:spTree>
    <p:extLst>
      <p:ext uri="{BB962C8B-B14F-4D97-AF65-F5344CB8AC3E}">
        <p14:creationId xmlns:p14="http://schemas.microsoft.com/office/powerpoint/2010/main" val="193385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uiExpand="1" build="p" animBg="1"/>
      <p:bldP spid="8" grpId="0" animBg="1"/>
      <p:bldP spid="9" grpId="0" animBg="1"/>
      <p:bldP spid="10" grpId="0" uiExpand="1" build="p"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 Folder Module</a:t>
            </a:r>
            <a:endParaRPr lang="en-US" dirty="0"/>
          </a:p>
        </p:txBody>
      </p:sp>
      <p:sp>
        <p:nvSpPr>
          <p:cNvPr id="3" name="Content Placeholder 2"/>
          <p:cNvSpPr>
            <a:spLocks noGrp="1"/>
          </p:cNvSpPr>
          <p:nvPr>
            <p:ph idx="1"/>
          </p:nvPr>
        </p:nvSpPr>
        <p:spPr/>
        <p:txBody>
          <a:bodyPr/>
          <a:lstStyle/>
          <a:p>
            <a:r>
              <a:rPr lang="en-US" dirty="0"/>
              <a:t>You can use the path for a folder to load a </a:t>
            </a:r>
            <a:r>
              <a:rPr lang="en-US" dirty="0" smtClean="0"/>
              <a:t>module similar to the file module like this</a:t>
            </a:r>
          </a:p>
          <a:p>
            <a:endParaRPr lang="en-US" dirty="0"/>
          </a:p>
          <a:p>
            <a:endParaRPr lang="en-US" dirty="0" smtClean="0"/>
          </a:p>
          <a:p>
            <a:r>
              <a:rPr lang="en-US" dirty="0" smtClean="0"/>
              <a:t>Here, </a:t>
            </a:r>
          </a:p>
          <a:p>
            <a:pPr lvl="1"/>
            <a:r>
              <a:rPr lang="en-US" dirty="0" smtClean="0"/>
              <a:t>first node will try to find the myModulePath.js file in current directory, if file exists it will import that file</a:t>
            </a:r>
          </a:p>
          <a:p>
            <a:pPr lvl="1"/>
            <a:r>
              <a:rPr lang="en-US" dirty="0" smtClean="0"/>
              <a:t>If myModulePath.js does not exist in current directory it will try to find </a:t>
            </a:r>
            <a:r>
              <a:rPr lang="en-US" dirty="0" err="1" smtClean="0"/>
              <a:t>package.json</a:t>
            </a:r>
            <a:r>
              <a:rPr lang="en-US" dirty="0" smtClean="0"/>
              <a:t> file in </a:t>
            </a:r>
            <a:r>
              <a:rPr lang="en-US" dirty="0" err="1" smtClean="0"/>
              <a:t>myModulePath</a:t>
            </a:r>
            <a:r>
              <a:rPr lang="en-US" dirty="0" smtClean="0"/>
              <a:t> folder, It will then parse the </a:t>
            </a:r>
            <a:r>
              <a:rPr lang="en-US" dirty="0" err="1" smtClean="0"/>
              <a:t>package.json</a:t>
            </a:r>
            <a:r>
              <a:rPr lang="en-US" dirty="0" smtClean="0"/>
              <a:t> file and find “main” attribute’s value as a relative path for the entry point.</a:t>
            </a:r>
          </a:p>
          <a:p>
            <a:pPr lvl="1"/>
            <a:r>
              <a:rPr lang="en-US" dirty="0" smtClean="0"/>
              <a:t>If </a:t>
            </a:r>
            <a:r>
              <a:rPr lang="en-US" dirty="0" err="1" smtClean="0"/>
              <a:t>package.json</a:t>
            </a:r>
            <a:r>
              <a:rPr lang="en-US" dirty="0" smtClean="0"/>
              <a:t> not found in the folder it will consider index.js file as default “main” attribute value.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2036" y="1629853"/>
            <a:ext cx="5288096"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smtClean="0">
                <a:latin typeface="Consolas" panose="020B0609020204030204" pitchFamily="49" charset="0"/>
              </a:rPr>
              <a:t>myModule</a:t>
            </a:r>
            <a:r>
              <a:rPr lang="en-US" sz="1600" dirty="0" smtClean="0">
                <a:latin typeface="Consolas" panose="020B0609020204030204" pitchFamily="49" charset="0"/>
              </a:rPr>
              <a:t> = require('./</a:t>
            </a:r>
            <a:r>
              <a:rPr lang="en-US" sz="1600" dirty="0" err="1" smtClean="0">
                <a:latin typeface="Consolas" panose="020B0609020204030204" pitchFamily="49" charset="0"/>
              </a:rPr>
              <a:t>myModulePath</a:t>
            </a:r>
            <a:r>
              <a:rPr lang="en-US" sz="1600" dirty="0" smtClean="0">
                <a:latin typeface="Consolas" panose="020B0609020204030204" pitchFamily="49" charset="0"/>
              </a:rPr>
              <a:t>'); </a:t>
            </a:r>
            <a:endParaRPr lang="en-US" sz="1600" dirty="0">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2043" y="162985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1300669"/>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Tree>
    <p:extLst>
      <p:ext uri="{BB962C8B-B14F-4D97-AF65-F5344CB8AC3E}">
        <p14:creationId xmlns:p14="http://schemas.microsoft.com/office/powerpoint/2010/main" val="18315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 (NPM)</a:t>
            </a:r>
            <a:endParaRPr lang="en-US" dirty="0"/>
          </a:p>
        </p:txBody>
      </p:sp>
      <p:sp>
        <p:nvSpPr>
          <p:cNvPr id="3" name="Content Placeholder 2"/>
          <p:cNvSpPr>
            <a:spLocks noGrp="1"/>
          </p:cNvSpPr>
          <p:nvPr>
            <p:ph idx="1"/>
          </p:nvPr>
        </p:nvSpPr>
        <p:spPr/>
        <p:txBody>
          <a:bodyPr/>
          <a:lstStyle/>
          <a:p>
            <a:r>
              <a:rPr lang="en-US" dirty="0" smtClean="0"/>
              <a:t>You can download installable </a:t>
            </a:r>
            <a:r>
              <a:rPr lang="en-US" dirty="0"/>
              <a:t>from the </a:t>
            </a:r>
            <a:r>
              <a:rPr lang="en-US" dirty="0">
                <a:hlinkClick r:id="rId2"/>
              </a:rPr>
              <a:t>https://nodejs.org/en/download</a:t>
            </a:r>
            <a:r>
              <a:rPr lang="en-US" dirty="0" smtClean="0">
                <a:hlinkClick r:id="rId2"/>
              </a:rPr>
              <a:t>/</a:t>
            </a:r>
            <a:endParaRPr lang="en-US" dirty="0" smtClean="0"/>
          </a:p>
          <a:p>
            <a:r>
              <a:rPr lang="en-US" dirty="0" smtClean="0"/>
              <a:t>Just follow basic installation process and it will install NPM (Node Package Manager) and Node is included in the installation.</a:t>
            </a:r>
          </a:p>
          <a:p>
            <a:r>
              <a:rPr lang="en-US" dirty="0" smtClean="0"/>
              <a:t>NPM is</a:t>
            </a:r>
          </a:p>
          <a:p>
            <a:pPr lvl="1"/>
            <a:r>
              <a:rPr lang="en-US" dirty="0" smtClean="0"/>
              <a:t>A third-party package repository</a:t>
            </a:r>
          </a:p>
          <a:p>
            <a:pPr lvl="1"/>
            <a:r>
              <a:rPr lang="en-US" dirty="0" smtClean="0"/>
              <a:t>A way to manage packages installed</a:t>
            </a:r>
          </a:p>
          <a:p>
            <a:pPr lvl="1"/>
            <a:r>
              <a:rPr lang="en-US" dirty="0" smtClean="0"/>
              <a:t>A standard to define dependencies</a:t>
            </a:r>
          </a:p>
          <a:p>
            <a:r>
              <a:rPr lang="en-US" dirty="0" smtClean="0"/>
              <a:t>NPM provides a public registry service that contains all the packages that programmers publish in NPM.</a:t>
            </a:r>
          </a:p>
          <a:p>
            <a:r>
              <a:rPr lang="en-US" dirty="0" smtClean="0"/>
              <a:t>NPM also provides a command-line tool to download, install &amp; manage these packages.</a:t>
            </a:r>
          </a:p>
          <a:p>
            <a:r>
              <a:rPr lang="en-US" dirty="0" smtClean="0"/>
              <a:t>We can also use the standard package descriptor format (</a:t>
            </a:r>
            <a:r>
              <a:rPr lang="en-US" dirty="0" err="1" smtClean="0"/>
              <a:t>package.json</a:t>
            </a:r>
            <a:r>
              <a:rPr lang="en-US" dirty="0" smtClean="0"/>
              <a:t>) to specify which third party modules your module/application depends on.</a:t>
            </a:r>
          </a:p>
          <a:p>
            <a:endParaRPr lang="en-US" dirty="0"/>
          </a:p>
        </p:txBody>
      </p:sp>
    </p:spTree>
    <p:extLst>
      <p:ext uri="{BB962C8B-B14F-4D97-AF65-F5344CB8AC3E}">
        <p14:creationId xmlns:p14="http://schemas.microsoft.com/office/powerpoint/2010/main" val="190266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NPM has two main modes of operation:</a:t>
            </a:r>
          </a:p>
          <a:p>
            <a:pPr lvl="1"/>
            <a:r>
              <a:rPr lang="en-US" dirty="0" smtClean="0"/>
              <a:t>Global</a:t>
            </a:r>
          </a:p>
          <a:p>
            <a:pPr lvl="1"/>
            <a:r>
              <a:rPr lang="en-US" dirty="0" smtClean="0"/>
              <a:t>Local</a:t>
            </a:r>
          </a:p>
          <a:p>
            <a:pPr marL="457200" lvl="1" indent="0">
              <a:buNone/>
            </a:pPr>
            <a:r>
              <a:rPr lang="en-US" dirty="0" smtClean="0"/>
              <a:t>These two modes change target directories for storing packages and have deep implications for how Node loads modules.</a:t>
            </a:r>
          </a:p>
          <a:p>
            <a:pPr marL="255588" indent="-342900"/>
            <a:r>
              <a:rPr lang="en-US" dirty="0" smtClean="0"/>
              <a:t>The Local Mode is the default mode of operation in NPM,	</a:t>
            </a:r>
          </a:p>
          <a:p>
            <a:pPr marL="800100" lvl="1" indent="-342900"/>
            <a:r>
              <a:rPr lang="en-US" dirty="0" smtClean="0"/>
              <a:t>In this mode, NPM works on the local directory level, never making system-wide changes.</a:t>
            </a:r>
          </a:p>
          <a:p>
            <a:pPr marL="800100" lvl="1" indent="-342900"/>
            <a:r>
              <a:rPr lang="en-US" dirty="0" smtClean="0"/>
              <a:t>This mode is ideal for installing the modules as it will not affect other application which uses the modules you are installing.</a:t>
            </a:r>
          </a:p>
          <a:p>
            <a:pPr marL="255588" indent="-342900"/>
            <a:r>
              <a:rPr lang="en-US" dirty="0" smtClean="0"/>
              <a:t>The Global Mode is more suitable for installing modules that should always be available globally, like that ones that provide command-line utilities and that are not directly used by applications.</a:t>
            </a:r>
          </a:p>
          <a:p>
            <a:pPr marL="255588" indent="-342900"/>
            <a:r>
              <a:rPr lang="en-US" dirty="0" smtClean="0"/>
              <a:t>Example:</a:t>
            </a:r>
          </a:p>
          <a:p>
            <a:pPr marL="255588" indent="-342900"/>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2161479" y="5191802"/>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a:t>
            </a:r>
            <a:r>
              <a:rPr lang="en-US" sz="1600" dirty="0" smtClean="0">
                <a:solidFill>
                  <a:srgbClr val="C00000"/>
                </a:solidFill>
                <a:latin typeface="Consolas" panose="020B0609020204030204" pitchFamily="49" charset="0"/>
              </a:rPr>
              <a:t>–g </a:t>
            </a:r>
            <a:r>
              <a:rPr lang="en-US" sz="1600" dirty="0" smtClean="0">
                <a:solidFill>
                  <a:schemeClr val="bg1"/>
                </a:solidFill>
                <a:latin typeface="Consolas" panose="020B0609020204030204" pitchFamily="49" charset="0"/>
              </a:rPr>
              <a:t>express</a:t>
            </a:r>
            <a:endParaRPr lang="en-US" sz="1600" b="0" dirty="0">
              <a:solidFill>
                <a:schemeClr val="bg1"/>
              </a:solidFill>
              <a:effectLst/>
              <a:latin typeface="Consolas" panose="020B0609020204030204" pitchFamily="49" charset="0"/>
            </a:endParaRPr>
          </a:p>
        </p:txBody>
      </p:sp>
      <p:sp>
        <p:nvSpPr>
          <p:cNvPr id="6" name="Rectangular Callout 5"/>
          <p:cNvSpPr/>
          <p:nvPr/>
        </p:nvSpPr>
        <p:spPr>
          <a:xfrm>
            <a:off x="3233653" y="5822241"/>
            <a:ext cx="4937760" cy="565266"/>
          </a:xfrm>
          <a:prstGeom prst="wedgeRectCallout">
            <a:avLst>
              <a:gd name="adj1" fmla="val -38883"/>
              <a:gd name="adj2" fmla="val -10367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 flag represents global mode,</a:t>
            </a:r>
          </a:p>
          <a:p>
            <a:pPr algn="ctr"/>
            <a:r>
              <a:rPr lang="en-US" dirty="0" smtClean="0">
                <a:solidFill>
                  <a:schemeClr val="tx1"/>
                </a:solidFill>
              </a:rPr>
              <a:t>For local mode (default) we need not any flag.</a:t>
            </a:r>
          </a:p>
        </p:txBody>
      </p:sp>
    </p:spTree>
    <p:extLst>
      <p:ext uri="{BB962C8B-B14F-4D97-AF65-F5344CB8AC3E}">
        <p14:creationId xmlns:p14="http://schemas.microsoft.com/office/powerpoint/2010/main" val="995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2585323"/>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a:t>Introduction to </a:t>
            </a:r>
            <a:r>
              <a:rPr lang="en-US" sz="2000" dirty="0" err="1"/>
              <a:t>NodeJS</a:t>
            </a:r>
            <a:endParaRPr lang="en-US" sz="2000" dirty="0"/>
          </a:p>
          <a:p>
            <a:pPr indent="446088">
              <a:buFont typeface="Wingdings" pitchFamily="2" charset="2"/>
              <a:buChar char="ü"/>
            </a:pPr>
            <a:r>
              <a:rPr lang="en-US" sz="2000" dirty="0" err="1"/>
              <a:t>NodeJS</a:t>
            </a:r>
            <a:r>
              <a:rPr lang="en-US" sz="2000" dirty="0"/>
              <a:t> Modules</a:t>
            </a:r>
          </a:p>
          <a:p>
            <a:pPr indent="446088">
              <a:buFont typeface="Wingdings" pitchFamily="2" charset="2"/>
              <a:buChar char="ü"/>
            </a:pPr>
            <a:r>
              <a:rPr lang="en-US" sz="2000" dirty="0"/>
              <a:t>Node Package Manager</a:t>
            </a:r>
          </a:p>
          <a:p>
            <a:pPr indent="446088">
              <a:buFont typeface="Wingdings" pitchFamily="2" charset="2"/>
              <a:buChar char="ü"/>
            </a:pPr>
            <a:r>
              <a:rPr lang="en-US" sz="2000" dirty="0"/>
              <a:t>Creating Web Server</a:t>
            </a:r>
          </a:p>
          <a:p>
            <a:pPr indent="446088">
              <a:buFont typeface="Wingdings" pitchFamily="2" charset="2"/>
              <a:buChar char="ü"/>
            </a:pPr>
            <a:r>
              <a:rPr lang="en-US" sz="2000" dirty="0"/>
              <a:t>File System</a:t>
            </a:r>
          </a:p>
          <a:p>
            <a:pPr indent="446088">
              <a:buFont typeface="Wingdings" pitchFamily="2" charset="2"/>
              <a:buChar char="ü"/>
            </a:pPr>
            <a:r>
              <a:rPr lang="en-US" sz="2000" dirty="0"/>
              <a:t>Events</a:t>
            </a:r>
          </a:p>
        </p:txBody>
      </p:sp>
    </p:spTree>
    <p:extLst>
      <p:ext uri="{BB962C8B-B14F-4D97-AF65-F5344CB8AC3E}">
        <p14:creationId xmlns:p14="http://schemas.microsoft.com/office/powerpoint/2010/main" val="182151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Installing module</a:t>
            </a:r>
          </a:p>
          <a:p>
            <a:pPr lvl="1"/>
            <a:r>
              <a:rPr lang="en-US" dirty="0" smtClean="0"/>
              <a:t>We can use </a:t>
            </a:r>
            <a:r>
              <a:rPr lang="en-US" dirty="0" err="1" smtClean="0"/>
              <a:t>npm</a:t>
            </a:r>
            <a:r>
              <a:rPr lang="en-US" dirty="0" smtClean="0"/>
              <a:t> install command to install any package,</a:t>
            </a:r>
          </a:p>
          <a:p>
            <a:pPr lvl="1"/>
            <a:endParaRPr lang="en-US" dirty="0"/>
          </a:p>
          <a:p>
            <a:pPr lvl="1"/>
            <a:endParaRPr lang="en-US" dirty="0" smtClean="0"/>
          </a:p>
          <a:p>
            <a:pPr lvl="1"/>
            <a:r>
              <a:rPr lang="en-US" dirty="0" smtClean="0"/>
              <a:t>If you want to install a specific version of the package,</a:t>
            </a:r>
          </a:p>
          <a:p>
            <a:pPr lvl="1"/>
            <a:endParaRPr lang="en-US" dirty="0"/>
          </a:p>
          <a:p>
            <a:pPr lvl="1"/>
            <a:endParaRPr lang="en-US" dirty="0" smtClean="0"/>
          </a:p>
          <a:p>
            <a:pPr lvl="1"/>
            <a:r>
              <a:rPr lang="en-US" dirty="0" smtClean="0"/>
              <a:t>You can use basic operators like &lt;,&gt;,&lt;= and &gt;= while specifying version,</a:t>
            </a:r>
          </a:p>
          <a:p>
            <a:pPr lvl="1"/>
            <a:endParaRPr lang="en-US" dirty="0"/>
          </a:p>
          <a:p>
            <a:pPr marL="1828800" lvl="4" indent="0">
              <a:buNone/>
            </a:pPr>
            <a:r>
              <a:rPr lang="en-US" dirty="0"/>
              <a:t>	</a:t>
            </a:r>
            <a:r>
              <a:rPr lang="en-US" dirty="0" smtClean="0"/>
              <a:t>OR</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05762" y="1661465"/>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105761" y="2637076"/>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a:t>
            </a:r>
            <a:r>
              <a:rPr lang="en-US" sz="1600" dirty="0" err="1" smtClean="0">
                <a:solidFill>
                  <a:schemeClr val="bg1"/>
                </a:solidFill>
                <a:latin typeface="Consolas" panose="020B0609020204030204" pitchFamily="49" charset="0"/>
              </a:rPr>
              <a:t>package-name@version</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05761" y="3621000"/>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package-name@"&lt;0.3"</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105761" y="4266370"/>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package-name@"&gt;=0.3 &lt;0.5"</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38968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Uninstalling a module</a:t>
            </a:r>
          </a:p>
          <a:p>
            <a:pPr lvl="1"/>
            <a:r>
              <a:rPr lang="en-US" dirty="0" smtClean="0"/>
              <a:t>If you want to uninstall locally installed package,</a:t>
            </a:r>
          </a:p>
          <a:p>
            <a:pPr lvl="1"/>
            <a:endParaRPr lang="en-US" dirty="0"/>
          </a:p>
          <a:p>
            <a:pPr lvl="1"/>
            <a:endParaRPr lang="en-US" dirty="0" smtClean="0"/>
          </a:p>
          <a:p>
            <a:pPr lvl="1"/>
            <a:r>
              <a:rPr lang="en-US" dirty="0" smtClean="0"/>
              <a:t>If you want to remove globally installed package,</a:t>
            </a:r>
          </a:p>
          <a:p>
            <a:pPr lvl="1"/>
            <a:endParaRPr lang="en-US" dirty="0"/>
          </a:p>
          <a:p>
            <a:pPr lvl="1"/>
            <a:endParaRPr lang="en-US" dirty="0" smtClean="0"/>
          </a:p>
          <a:p>
            <a:r>
              <a:rPr lang="en-US" dirty="0" smtClean="0"/>
              <a:t>Updating a module</a:t>
            </a:r>
          </a:p>
          <a:p>
            <a:pPr lvl="1"/>
            <a:r>
              <a:rPr lang="en-US" dirty="0"/>
              <a:t>If you want to </a:t>
            </a:r>
            <a:r>
              <a:rPr lang="en-US" dirty="0" smtClean="0"/>
              <a:t>update </a:t>
            </a:r>
            <a:r>
              <a:rPr lang="en-US" dirty="0"/>
              <a:t>locally installed package,</a:t>
            </a:r>
          </a:p>
          <a:p>
            <a:pPr lvl="1"/>
            <a:endParaRPr lang="en-US" dirty="0"/>
          </a:p>
          <a:p>
            <a:pPr lvl="1"/>
            <a:endParaRPr lang="en-US" dirty="0"/>
          </a:p>
          <a:p>
            <a:pPr lvl="1"/>
            <a:r>
              <a:rPr lang="en-US" dirty="0"/>
              <a:t>If you want to </a:t>
            </a:r>
            <a:r>
              <a:rPr lang="en-US" dirty="0" smtClean="0"/>
              <a:t>update </a:t>
            </a:r>
            <a:r>
              <a:rPr lang="en-US" dirty="0"/>
              <a:t>globally installed package,</a:t>
            </a:r>
          </a:p>
        </p:txBody>
      </p:sp>
      <p:sp>
        <p:nvSpPr>
          <p:cNvPr id="4" name="Rectangle 3">
            <a:extLst>
              <a:ext uri="{FF2B5EF4-FFF2-40B4-BE49-F238E27FC236}">
                <a16:creationId xmlns:a16="http://schemas.microsoft.com/office/drawing/2014/main" id="{D456EBDA-49A4-A843-A786-6989C63A54AA}"/>
              </a:ext>
            </a:extLst>
          </p:cNvPr>
          <p:cNvSpPr/>
          <p:nvPr/>
        </p:nvSpPr>
        <p:spPr>
          <a:xfrm>
            <a:off x="1030947" y="1650884"/>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a:t>
            </a:r>
            <a:r>
              <a:rPr lang="en-US" sz="1600" dirty="0" smtClean="0">
                <a:solidFill>
                  <a:srgbClr val="FF0000"/>
                </a:solidFill>
                <a:latin typeface="Consolas" panose="020B0609020204030204" pitchFamily="49" charset="0"/>
              </a:rPr>
              <a:t>un</a:t>
            </a:r>
            <a:r>
              <a:rPr lang="en-US" sz="1600" dirty="0" smtClean="0">
                <a:solidFill>
                  <a:schemeClr val="bg1"/>
                </a:solidFill>
                <a:latin typeface="Consolas" panose="020B0609020204030204" pitchFamily="49" charset="0"/>
              </a:rPr>
              <a:t>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030947" y="2667808"/>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a:t>
            </a:r>
            <a:r>
              <a:rPr lang="en-US" sz="1600" dirty="0" smtClean="0">
                <a:solidFill>
                  <a:srgbClr val="FF0000"/>
                </a:solidFill>
                <a:latin typeface="Consolas" panose="020B0609020204030204" pitchFamily="49" charset="0"/>
              </a:rPr>
              <a:t>un</a:t>
            </a:r>
            <a:r>
              <a:rPr lang="en-US" sz="1600" dirty="0" smtClean="0">
                <a:solidFill>
                  <a:schemeClr val="bg1"/>
                </a:solidFill>
                <a:latin typeface="Consolas" panose="020B0609020204030204" pitchFamily="49" charset="0"/>
              </a:rPr>
              <a:t>install </a:t>
            </a:r>
            <a:r>
              <a:rPr lang="en-US" sz="1600" dirty="0" smtClean="0">
                <a:solidFill>
                  <a:srgbClr val="FF0000"/>
                </a:solidFill>
                <a:latin typeface="Consolas" panose="020B0609020204030204" pitchFamily="49" charset="0"/>
              </a:rPr>
              <a:t>–g </a:t>
            </a:r>
            <a:r>
              <a:rPr lang="en-US" sz="1600" dirty="0" smtClean="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030947" y="4082694"/>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update package-name</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030947" y="5099618"/>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update </a:t>
            </a:r>
            <a:r>
              <a:rPr lang="en-US" sz="1600" dirty="0" smtClean="0">
                <a:solidFill>
                  <a:srgbClr val="FF0000"/>
                </a:solidFill>
                <a:latin typeface="Consolas" panose="020B0609020204030204" pitchFamily="49" charset="0"/>
              </a:rPr>
              <a:t>–g </a:t>
            </a:r>
            <a:r>
              <a:rPr lang="en-US" sz="1600" dirty="0" smtClean="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292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package.json</a:t>
            </a:r>
            <a:endParaRPr lang="en-US" dirty="0"/>
          </a:p>
        </p:txBody>
      </p:sp>
      <p:sp>
        <p:nvSpPr>
          <p:cNvPr id="3" name="Content Placeholder 2"/>
          <p:cNvSpPr>
            <a:spLocks noGrp="1"/>
          </p:cNvSpPr>
          <p:nvPr>
            <p:ph idx="1"/>
          </p:nvPr>
        </p:nvSpPr>
        <p:spPr/>
        <p:txBody>
          <a:bodyPr/>
          <a:lstStyle/>
          <a:p>
            <a:r>
              <a:rPr lang="en-US" dirty="0" smtClean="0"/>
              <a:t>When coding a Node applications you can also include </a:t>
            </a:r>
            <a:r>
              <a:rPr lang="en-US" dirty="0" err="1" smtClean="0"/>
              <a:t>package.json</a:t>
            </a:r>
            <a:r>
              <a:rPr lang="en-US" dirty="0" smtClean="0"/>
              <a:t> file at the root.</a:t>
            </a:r>
          </a:p>
          <a:p>
            <a:r>
              <a:rPr lang="en-US" dirty="0" smtClean="0"/>
              <a:t>We can generate </a:t>
            </a:r>
            <a:r>
              <a:rPr lang="en-US" dirty="0" err="1" smtClean="0"/>
              <a:t>package.json</a:t>
            </a:r>
            <a:r>
              <a:rPr lang="en-US" dirty="0" smtClean="0"/>
              <a:t> file using </a:t>
            </a:r>
            <a:r>
              <a:rPr lang="en-US" b="1" i="1" dirty="0" err="1" smtClean="0"/>
              <a:t>npm</a:t>
            </a:r>
            <a:r>
              <a:rPr lang="en-US" b="1" i="1" dirty="0" smtClean="0"/>
              <a:t> </a:t>
            </a:r>
            <a:r>
              <a:rPr lang="en-US" b="1" i="1" dirty="0" err="1" smtClean="0"/>
              <a:t>init</a:t>
            </a:r>
            <a:r>
              <a:rPr lang="en-US" i="1" dirty="0" smtClean="0"/>
              <a:t> </a:t>
            </a:r>
            <a:r>
              <a:rPr lang="en-US" dirty="0" smtClean="0"/>
              <a:t>command.</a:t>
            </a:r>
          </a:p>
          <a:p>
            <a:r>
              <a:rPr lang="en-US" dirty="0" smtClean="0"/>
              <a:t>The </a:t>
            </a:r>
            <a:r>
              <a:rPr lang="en-US" dirty="0" err="1" smtClean="0"/>
              <a:t>package.json</a:t>
            </a:r>
            <a:r>
              <a:rPr lang="en-US" dirty="0" smtClean="0"/>
              <a:t> file is where you can define some of application metadata, such as the name, author, repository, contacts and so on…</a:t>
            </a:r>
          </a:p>
          <a:p>
            <a:r>
              <a:rPr lang="en-US" dirty="0" smtClean="0"/>
              <a:t>The </a:t>
            </a:r>
            <a:r>
              <a:rPr lang="en-US" dirty="0" err="1" smtClean="0"/>
              <a:t>package.json</a:t>
            </a:r>
            <a:r>
              <a:rPr lang="en-US" dirty="0" smtClean="0"/>
              <a:t> is a JSON-formatted file that can contain a series of attributes, but for the purpose of declaring the dependencies you only need one which is “</a:t>
            </a:r>
            <a:r>
              <a:rPr lang="en-US" i="1" dirty="0" smtClean="0"/>
              <a:t>dependencies</a:t>
            </a:r>
            <a:r>
              <a:rPr lang="en-US" dirty="0" smtClean="0"/>
              <a:t>”.</a:t>
            </a:r>
          </a:p>
        </p:txBody>
      </p:sp>
      <p:sp>
        <p:nvSpPr>
          <p:cNvPr id="4" name="Rectangle 3">
            <a:extLst>
              <a:ext uri="{FF2B5EF4-FFF2-40B4-BE49-F238E27FC236}">
                <a16:creationId xmlns:a16="http://schemas.microsoft.com/office/drawing/2014/main" id="{D456EBDA-49A4-A843-A786-6989C63A54AA}"/>
              </a:ext>
            </a:extLst>
          </p:cNvPr>
          <p:cNvSpPr/>
          <p:nvPr/>
        </p:nvSpPr>
        <p:spPr>
          <a:xfrm>
            <a:off x="507247" y="3266221"/>
            <a:ext cx="5253475" cy="3293209"/>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"name": "My App",</a:t>
            </a:r>
          </a:p>
          <a:p>
            <a:r>
              <a:rPr lang="en-US" sz="1600" dirty="0" smtClean="0">
                <a:latin typeface="Consolas" panose="020B0609020204030204" pitchFamily="49" charset="0"/>
              </a:rPr>
              <a:t>	"version": "1.0.0",</a:t>
            </a:r>
          </a:p>
          <a:p>
            <a:r>
              <a:rPr lang="en-US" sz="1600" dirty="0">
                <a:latin typeface="Consolas" panose="020B0609020204030204" pitchFamily="49" charset="0"/>
              </a:rPr>
              <a:t>	</a:t>
            </a:r>
            <a:r>
              <a:rPr lang="en-US" sz="1600" dirty="0" smtClean="0">
                <a:latin typeface="Consolas" panose="020B0609020204030204" pitchFamily="49" charset="0"/>
              </a:rPr>
              <a:t>"dependencies": {</a:t>
            </a:r>
          </a:p>
          <a:p>
            <a:r>
              <a:rPr lang="en-US" sz="1600" dirty="0">
                <a:latin typeface="Consolas" panose="020B0609020204030204" pitchFamily="49" charset="0"/>
              </a:rPr>
              <a:t>	</a:t>
            </a:r>
            <a:r>
              <a:rPr lang="en-US" sz="1600" dirty="0" smtClean="0">
                <a:latin typeface="Consolas" panose="020B0609020204030204" pitchFamily="49" charset="0"/>
              </a:rPr>
              <a:t>	"express": "0.1",</a:t>
            </a:r>
          </a:p>
          <a:p>
            <a:r>
              <a:rPr lang="en-US" sz="1600" dirty="0">
                <a:latin typeface="Consolas" panose="020B0609020204030204" pitchFamily="49" charset="0"/>
              </a:rPr>
              <a:t>	</a:t>
            </a:r>
            <a:r>
              <a:rPr lang="en-US" sz="1600" dirty="0" smtClean="0">
                <a:latin typeface="Consolas" panose="020B0609020204030204" pitchFamily="49" charset="0"/>
              </a:rPr>
              <a:t>	"request":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nano</a:t>
            </a:r>
            <a:r>
              <a:rPr lang="en-US" sz="1600" dirty="0" smtClean="0">
                <a:latin typeface="Consolas" panose="020B0609020204030204" pitchFamily="49" charset="0"/>
              </a:rPr>
              <a:t>": "&gt;0.2.0"</a:t>
            </a:r>
          </a:p>
          <a:p>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smtClean="0">
              <a:latin typeface="Consolas" panose="020B0609020204030204" pitchFamily="49" charset="0"/>
            </a:endParaRPr>
          </a:p>
          <a:p>
            <a:r>
              <a:rPr lang="en-US" sz="1600" b="0" dirty="0">
                <a:effectLst/>
                <a:latin typeface="Consolas" panose="020B0609020204030204" pitchFamily="49" charset="0"/>
              </a:rPr>
              <a:t>}</a:t>
            </a:r>
          </a:p>
        </p:txBody>
      </p:sp>
      <p:sp>
        <p:nvSpPr>
          <p:cNvPr id="5" name="Rectangle 4"/>
          <p:cNvSpPr/>
          <p:nvPr/>
        </p:nvSpPr>
        <p:spPr>
          <a:xfrm>
            <a:off x="1404851" y="4034571"/>
            <a:ext cx="3067396" cy="200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5853108" y="3308166"/>
            <a:ext cx="6127226" cy="35149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After creating </a:t>
            </a:r>
            <a:r>
              <a:rPr lang="en-US" dirty="0" err="1" smtClean="0"/>
              <a:t>package.json</a:t>
            </a:r>
            <a:r>
              <a:rPr lang="en-US" dirty="0" smtClean="0"/>
              <a:t> file you can download and install the dependencies using command-line tool</a:t>
            </a:r>
          </a:p>
          <a:p>
            <a:endParaRPr lang="en-US" dirty="0"/>
          </a:p>
          <a:p>
            <a:r>
              <a:rPr lang="en-US" dirty="0" smtClean="0"/>
              <a:t>To update the dependencies we can use</a:t>
            </a:r>
          </a:p>
        </p:txBody>
      </p:sp>
      <p:sp>
        <p:nvSpPr>
          <p:cNvPr id="7" name="Rectangle 6">
            <a:extLst>
              <a:ext uri="{FF2B5EF4-FFF2-40B4-BE49-F238E27FC236}">
                <a16:creationId xmlns:a16="http://schemas.microsoft.com/office/drawing/2014/main" id="{D456EBDA-49A4-A843-A786-6989C63A54AA}"/>
              </a:ext>
            </a:extLst>
          </p:cNvPr>
          <p:cNvSpPr/>
          <p:nvPr/>
        </p:nvSpPr>
        <p:spPr>
          <a:xfrm>
            <a:off x="6658326" y="4399708"/>
            <a:ext cx="521224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npm</a:t>
            </a:r>
            <a:r>
              <a:rPr lang="en-US" sz="1600" dirty="0" smtClean="0">
                <a:latin typeface="Consolas" panose="020B0609020204030204" pitchFamily="49" charset="0"/>
              </a:rPr>
              <a:t> install</a:t>
            </a:r>
            <a:endParaRPr lang="en-US" sz="1600" b="0" dirty="0">
              <a:effectLst/>
              <a:latin typeface="Consolas" panose="020B0609020204030204" pitchFamily="49" charset="0"/>
            </a:endParaRPr>
          </a:p>
        </p:txBody>
      </p:sp>
      <p:sp>
        <p:nvSpPr>
          <p:cNvPr id="8" name="Rectangle 7">
            <a:extLst>
              <a:ext uri="{FF2B5EF4-FFF2-40B4-BE49-F238E27FC236}">
                <a16:creationId xmlns:a16="http://schemas.microsoft.com/office/drawing/2014/main" id="{D456EBDA-49A4-A843-A786-6989C63A54AA}"/>
              </a:ext>
            </a:extLst>
          </p:cNvPr>
          <p:cNvSpPr/>
          <p:nvPr/>
        </p:nvSpPr>
        <p:spPr>
          <a:xfrm>
            <a:off x="6658326" y="5333505"/>
            <a:ext cx="521224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npm</a:t>
            </a:r>
            <a:r>
              <a:rPr lang="en-US" sz="1600" smtClean="0">
                <a:latin typeface="Consolas" panose="020B0609020204030204" pitchFamily="49" charset="0"/>
              </a:rPr>
              <a:t> update</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185217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bg/>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6" grpId="0" uiExpand="1" build="p" bldLvl="5"/>
      <p:bldP spid="7" grpId="0" uiExpand="1" build="p" animBg="1"/>
      <p:bldP spid="8"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from the </a:t>
            </a:r>
            <a:r>
              <a:rPr lang="en-US" dirty="0" err="1" smtClean="0"/>
              <a:t>node</a:t>
            </a:r>
            <a:r>
              <a:rPr lang="en-US" dirty="0" err="1" smtClean="0">
                <a:latin typeface="Consolas" panose="020B0609020204030204" pitchFamily="49" charset="0"/>
              </a:rPr>
              <a:t>_</a:t>
            </a:r>
            <a:r>
              <a:rPr lang="en-US" dirty="0" err="1" smtClean="0"/>
              <a:t>modules</a:t>
            </a:r>
            <a:r>
              <a:rPr lang="en-US" dirty="0" smtClean="0"/>
              <a:t> folder</a:t>
            </a:r>
            <a:endParaRPr lang="en-US" dirty="0"/>
          </a:p>
        </p:txBody>
      </p:sp>
      <p:sp>
        <p:nvSpPr>
          <p:cNvPr id="3" name="Content Placeholder 2"/>
          <p:cNvSpPr>
            <a:spLocks noGrp="1"/>
          </p:cNvSpPr>
          <p:nvPr>
            <p:ph idx="1"/>
          </p:nvPr>
        </p:nvSpPr>
        <p:spPr/>
        <p:txBody>
          <a:bodyPr/>
          <a:lstStyle/>
          <a:p>
            <a:r>
              <a:rPr lang="en-US" dirty="0" smtClean="0"/>
              <a:t>When we download/install packages using NPM, it will be stored in a folder named </a:t>
            </a:r>
            <a:r>
              <a:rPr lang="en-US" dirty="0" err="1" smtClean="0">
                <a:latin typeface="Consolas" panose="020B0609020204030204" pitchFamily="49" charset="0"/>
              </a:rPr>
              <a:t>node_modules</a:t>
            </a:r>
            <a:r>
              <a:rPr lang="en-US" dirty="0" smtClean="0"/>
              <a:t>.</a:t>
            </a:r>
          </a:p>
          <a:p>
            <a:r>
              <a:rPr lang="en-US" dirty="0" smtClean="0"/>
              <a:t>To load such packages we can use require method with absolute path.</a:t>
            </a:r>
          </a:p>
          <a:p>
            <a:r>
              <a:rPr lang="en-US" dirty="0" smtClean="0"/>
              <a:t>If provided path is absolute and not a core Node module, Node will try to find it inside the </a:t>
            </a:r>
            <a:r>
              <a:rPr lang="en-US" dirty="0" err="1" smtClean="0">
                <a:latin typeface="Consolas" panose="020B0609020204030204" pitchFamily="49" charset="0"/>
              </a:rPr>
              <a:t>node_modules</a:t>
            </a:r>
            <a:r>
              <a:rPr lang="en-US" dirty="0" smtClean="0"/>
              <a:t> folder.</a:t>
            </a:r>
          </a:p>
          <a:p>
            <a:endParaRPr lang="en-US" dirty="0">
              <a:latin typeface="Consolas" panose="020B0609020204030204" pitchFamily="49" charset="0"/>
            </a:endParaRPr>
          </a:p>
          <a:p>
            <a:endParaRPr lang="en-US" dirty="0" smtClean="0">
              <a:latin typeface="Consolas" panose="020B0609020204030204" pitchFamily="49" charset="0"/>
            </a:endParaRPr>
          </a:p>
          <a:p>
            <a:r>
              <a:rPr lang="en-US" dirty="0"/>
              <a:t>If Node fails to find the file, it will </a:t>
            </a:r>
            <a:r>
              <a:rPr lang="en-US" dirty="0" smtClean="0"/>
              <a:t>look inside the parent folder called </a:t>
            </a:r>
            <a:r>
              <a:rPr lang="en-US" dirty="0" smtClean="0">
                <a:latin typeface="Consolas" panose="020B0609020204030204" pitchFamily="49" charset="0"/>
              </a:rPr>
              <a:t>../</a:t>
            </a:r>
            <a:r>
              <a:rPr lang="en-US" dirty="0" err="1" smtClean="0">
                <a:latin typeface="Consolas" panose="020B0609020204030204" pitchFamily="49" charset="0"/>
              </a:rPr>
              <a:t>node_modules</a:t>
            </a:r>
            <a:r>
              <a:rPr lang="en-US" dirty="0" smtClean="0">
                <a:latin typeface="Consolas" panose="020B0609020204030204" pitchFamily="49" charset="0"/>
              </a:rPr>
              <a:t>/</a:t>
            </a:r>
            <a:r>
              <a:rPr lang="en-US" dirty="0" err="1" smtClean="0">
                <a:latin typeface="Consolas" panose="020B0609020204030204" pitchFamily="49" charset="0"/>
              </a:rPr>
              <a:t>thirdPartyModule</a:t>
            </a:r>
            <a:r>
              <a:rPr lang="en-US" dirty="0" smtClean="0"/>
              <a:t>.</a:t>
            </a:r>
          </a:p>
          <a:p>
            <a:r>
              <a:rPr lang="en-US" dirty="0" smtClean="0"/>
              <a:t>If it fails again it will try the parent folder and keep descending until it reaches the root or finds the required module.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2035" y="3282484"/>
            <a:ext cx="726789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smtClean="0">
                <a:latin typeface="Consolas" panose="020B0609020204030204" pitchFamily="49" charset="0"/>
              </a:rPr>
              <a:t>thirdPartyModule</a:t>
            </a:r>
            <a:r>
              <a:rPr lang="en-US" sz="1600" dirty="0" smtClean="0">
                <a:latin typeface="Consolas" panose="020B0609020204030204" pitchFamily="49" charset="0"/>
              </a:rPr>
              <a:t> = require('</a:t>
            </a:r>
            <a:r>
              <a:rPr lang="en-US" sz="1600" dirty="0" err="1" smtClean="0">
                <a:latin typeface="Consolas" panose="020B0609020204030204" pitchFamily="49" charset="0"/>
              </a:rPr>
              <a:t>thirdPartyModule</a:t>
            </a:r>
            <a:r>
              <a:rPr lang="en-US" sz="1600" dirty="0" smtClean="0">
                <a:latin typeface="Consolas" panose="020B0609020204030204" pitchFamily="49" charset="0"/>
              </a:rPr>
              <a:t>'); </a:t>
            </a:r>
            <a:endParaRPr lang="en-US" sz="1600" dirty="0">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2043" y="3282484"/>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2953300"/>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
        <p:nvSpPr>
          <p:cNvPr id="7" name="Rectangular Callout 6"/>
          <p:cNvSpPr/>
          <p:nvPr/>
        </p:nvSpPr>
        <p:spPr>
          <a:xfrm>
            <a:off x="4085437" y="2507883"/>
            <a:ext cx="4941117" cy="610009"/>
          </a:xfrm>
          <a:prstGeom prst="wedgeRectCallout">
            <a:avLst>
              <a:gd name="adj1" fmla="val -37576"/>
              <a:gd name="adj2" fmla="val 8562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absolute path (no ./ in beginning) is mandatory to load form </a:t>
            </a:r>
            <a:r>
              <a:rPr lang="en-US" dirty="0" err="1" smtClean="0">
                <a:solidFill>
                  <a:schemeClr val="tx1"/>
                </a:solidFill>
                <a:latin typeface="Consolas" panose="020B0609020204030204" pitchFamily="49" charset="0"/>
              </a:rPr>
              <a:t>node_modules</a:t>
            </a:r>
            <a:r>
              <a:rPr lang="en-US" dirty="0" smtClean="0">
                <a:solidFill>
                  <a:schemeClr val="tx1"/>
                </a:solidFill>
              </a:rPr>
              <a:t> folder</a:t>
            </a:r>
            <a:endParaRPr lang="en-US" dirty="0">
              <a:solidFill>
                <a:schemeClr val="tx1"/>
              </a:solidFill>
            </a:endParaRPr>
          </a:p>
        </p:txBody>
      </p:sp>
    </p:spTree>
    <p:extLst>
      <p:ext uri="{BB962C8B-B14F-4D97-AF65-F5344CB8AC3E}">
        <p14:creationId xmlns:p14="http://schemas.microsoft.com/office/powerpoint/2010/main" val="14358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Node Modules</a:t>
            </a:r>
            <a:endParaRPr lang="en-US" dirty="0"/>
          </a:p>
        </p:txBody>
      </p:sp>
      <p:sp>
        <p:nvSpPr>
          <p:cNvPr id="3" name="Content Placeholder 2"/>
          <p:cNvSpPr>
            <a:spLocks noGrp="1"/>
          </p:cNvSpPr>
          <p:nvPr>
            <p:ph idx="1"/>
          </p:nvPr>
        </p:nvSpPr>
        <p:spPr/>
        <p:txBody>
          <a:bodyPr/>
          <a:lstStyle/>
          <a:p>
            <a:r>
              <a:rPr lang="en-US" dirty="0" smtClean="0"/>
              <a:t>There are many core node modules shipped with the node, here are some important modules</a:t>
            </a:r>
          </a:p>
          <a:p>
            <a:pPr lvl="1"/>
            <a:r>
              <a:rPr lang="en-US" dirty="0" smtClean="0"/>
              <a:t>path</a:t>
            </a:r>
          </a:p>
          <a:p>
            <a:pPr lvl="1"/>
            <a:r>
              <a:rPr lang="en-US" dirty="0" smtClean="0"/>
              <a:t>fs</a:t>
            </a:r>
          </a:p>
          <a:p>
            <a:pPr lvl="1"/>
            <a:r>
              <a:rPr lang="en-US" dirty="0" err="1" smtClean="0"/>
              <a:t>child</a:t>
            </a:r>
            <a:r>
              <a:rPr lang="en-US" dirty="0" err="1" smtClean="0">
                <a:latin typeface="Consolas" panose="020B0609020204030204" pitchFamily="49" charset="0"/>
              </a:rPr>
              <a:t>_</a:t>
            </a:r>
            <a:r>
              <a:rPr lang="en-US" dirty="0" err="1" smtClean="0"/>
              <a:t>process</a:t>
            </a:r>
            <a:endParaRPr lang="en-US" dirty="0" smtClean="0"/>
          </a:p>
          <a:p>
            <a:pPr lvl="1"/>
            <a:r>
              <a:rPr lang="en-US" dirty="0" err="1" smtClean="0"/>
              <a:t>os</a:t>
            </a:r>
            <a:endParaRPr lang="en-US" dirty="0" smtClean="0"/>
          </a:p>
          <a:p>
            <a:pPr lvl="1"/>
            <a:r>
              <a:rPr lang="en-US" dirty="0" err="1" smtClean="0"/>
              <a:t>url</a:t>
            </a:r>
            <a:endParaRPr lang="en-US" dirty="0" smtClean="0"/>
          </a:p>
          <a:p>
            <a:pPr lvl="1"/>
            <a:r>
              <a:rPr lang="en-US" dirty="0" err="1" smtClean="0"/>
              <a:t>querystring</a:t>
            </a:r>
            <a:endParaRPr lang="en-US" dirty="0" smtClean="0"/>
          </a:p>
          <a:p>
            <a:pPr lvl="1"/>
            <a:r>
              <a:rPr lang="en-US" dirty="0" err="1" smtClean="0"/>
              <a:t>util</a:t>
            </a:r>
            <a:endParaRPr lang="en-US" dirty="0" smtClean="0"/>
          </a:p>
          <a:p>
            <a:pPr lvl="1"/>
            <a:r>
              <a:rPr lang="en-US" dirty="0" smtClean="0"/>
              <a:t>events</a:t>
            </a:r>
          </a:p>
          <a:p>
            <a:pPr lvl="1"/>
            <a:r>
              <a:rPr lang="en-US" dirty="0" smtClean="0"/>
              <a:t>http</a:t>
            </a:r>
          </a:p>
          <a:p>
            <a:endParaRPr lang="en-US" dirty="0"/>
          </a:p>
          <a:p>
            <a:r>
              <a:rPr lang="en-US" dirty="0" smtClean="0"/>
              <a:t>We are going to explore each of this modules in next several slides.</a:t>
            </a:r>
          </a:p>
        </p:txBody>
      </p:sp>
    </p:spTree>
    <p:extLst>
      <p:ext uri="{BB962C8B-B14F-4D97-AF65-F5344CB8AC3E}">
        <p14:creationId xmlns:p14="http://schemas.microsoft.com/office/powerpoint/2010/main" val="241163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t>
            </a:r>
            <a:r>
              <a:rPr lang="en-US" i="1" dirty="0" smtClean="0">
                <a:latin typeface="Consolas" panose="020B0609020204030204" pitchFamily="49" charset="0"/>
              </a:rPr>
              <a:t>path</a:t>
            </a:r>
            <a:r>
              <a:rPr lang="en-US" i="1" dirty="0" smtClean="0"/>
              <a:t>” </a:t>
            </a:r>
            <a:r>
              <a:rPr lang="en-US" dirty="0" smtClean="0"/>
              <a:t> Core Module</a:t>
            </a:r>
            <a:endParaRPr lang="en-US" i="1" dirty="0"/>
          </a:p>
        </p:txBody>
      </p:sp>
      <p:sp>
        <p:nvSpPr>
          <p:cNvPr id="3" name="Content Placeholder 2"/>
          <p:cNvSpPr>
            <a:spLocks noGrp="1"/>
          </p:cNvSpPr>
          <p:nvPr>
            <p:ph idx="1"/>
          </p:nvPr>
        </p:nvSpPr>
        <p:spPr/>
        <p:txBody>
          <a:bodyPr/>
          <a:lstStyle/>
          <a:p>
            <a:r>
              <a:rPr lang="en-US" dirty="0"/>
              <a:t>The path module provides utilities for working with file and directory paths. </a:t>
            </a:r>
            <a:endParaRPr lang="en-US" dirty="0" smtClean="0"/>
          </a:p>
          <a:p>
            <a:r>
              <a:rPr lang="en-US" dirty="0" smtClean="0"/>
              <a:t>It </a:t>
            </a:r>
            <a:r>
              <a:rPr lang="en-US" dirty="0"/>
              <a:t>can be accessed using</a:t>
            </a:r>
            <a:r>
              <a:rPr lang="en-US" dirty="0" smtClean="0"/>
              <a:t>:</a:t>
            </a:r>
            <a:endParaRPr lang="en-US" dirty="0"/>
          </a:p>
          <a:p>
            <a:r>
              <a:rPr lang="en-US" dirty="0" smtClean="0"/>
              <a:t>Methods of </a:t>
            </a:r>
            <a:r>
              <a:rPr lang="en-US" i="1" dirty="0" smtClean="0"/>
              <a:t>path </a:t>
            </a:r>
            <a:r>
              <a:rPr lang="en-US" dirty="0" smtClean="0"/>
              <a:t>module</a:t>
            </a:r>
            <a:endParaRPr lang="en-US" dirty="0"/>
          </a:p>
        </p:txBody>
      </p:sp>
      <p:sp>
        <p:nvSpPr>
          <p:cNvPr id="5" name="Rectangle 4">
            <a:extLst>
              <a:ext uri="{FF2B5EF4-FFF2-40B4-BE49-F238E27FC236}">
                <a16:creationId xmlns:a16="http://schemas.microsoft.com/office/drawing/2014/main" id="{D456EBDA-49A4-A843-A786-6989C63A54AA}"/>
              </a:ext>
            </a:extLst>
          </p:cNvPr>
          <p:cNvSpPr/>
          <p:nvPr/>
        </p:nvSpPr>
        <p:spPr>
          <a:xfrm>
            <a:off x="4474903" y="1587520"/>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path</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3974910" y="1587520"/>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3974910" y="125833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Load</a:t>
            </a:r>
            <a:endParaRPr lang="en-US" sz="1600" dirty="0">
              <a:solidFill>
                <a:schemeClr val="bg1"/>
              </a:solidFill>
            </a:endParaRPr>
          </a:p>
        </p:txBody>
      </p:sp>
      <p:graphicFrame>
        <p:nvGraphicFramePr>
          <p:cNvPr id="8" name="Table 7"/>
          <p:cNvGraphicFramePr>
            <a:graphicFrameLocks noGrp="1"/>
          </p:cNvGraphicFramePr>
          <p:nvPr>
            <p:extLst/>
          </p:nvPr>
        </p:nvGraphicFramePr>
        <p:xfrm>
          <a:off x="497321" y="2170856"/>
          <a:ext cx="11180424" cy="4312920"/>
        </p:xfrm>
        <a:graphic>
          <a:graphicData uri="http://schemas.openxmlformats.org/drawingml/2006/table">
            <a:tbl>
              <a:tblPr firstRow="1" bandRow="1">
                <a:tableStyleId>{5C22544A-7EE6-4342-B048-85BDC9FD1C3A}</a:tableStyleId>
              </a:tblPr>
              <a:tblGrid>
                <a:gridCol w="2392024">
                  <a:extLst>
                    <a:ext uri="{9D8B030D-6E8A-4147-A177-3AD203B41FA5}">
                      <a16:colId xmlns:a16="http://schemas.microsoft.com/office/drawing/2014/main" val="3600934051"/>
                    </a:ext>
                  </a:extLst>
                </a:gridCol>
                <a:gridCol w="3121988">
                  <a:extLst>
                    <a:ext uri="{9D8B030D-6E8A-4147-A177-3AD203B41FA5}">
                      <a16:colId xmlns:a16="http://schemas.microsoft.com/office/drawing/2014/main" val="1204006581"/>
                    </a:ext>
                  </a:extLst>
                </a:gridCol>
                <a:gridCol w="2921000">
                  <a:extLst>
                    <a:ext uri="{9D8B030D-6E8A-4147-A177-3AD203B41FA5}">
                      <a16:colId xmlns:a16="http://schemas.microsoft.com/office/drawing/2014/main" val="2221695312"/>
                    </a:ext>
                  </a:extLst>
                </a:gridCol>
                <a:gridCol w="2745412">
                  <a:extLst>
                    <a:ext uri="{9D8B030D-6E8A-4147-A177-3AD203B41FA5}">
                      <a16:colId xmlns:a16="http://schemas.microsoft.com/office/drawing/2014/main" val="574285546"/>
                    </a:ext>
                  </a:extLst>
                </a:gridCol>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c>
                  <a:txBody>
                    <a:bodyPr/>
                    <a:lstStyle/>
                    <a:p>
                      <a:r>
                        <a:rPr lang="en-US" dirty="0" smtClean="0"/>
                        <a:t>Output</a:t>
                      </a:r>
                      <a:endParaRPr lang="en-US" dirty="0"/>
                    </a:p>
                  </a:txBody>
                  <a:tcPr/>
                </a:tc>
                <a:extLst>
                  <a:ext uri="{0D108BD9-81ED-4DB2-BD59-A6C34878D82A}">
                    <a16:rowId xmlns:a16="http://schemas.microsoft.com/office/drawing/2014/main" val="491739778"/>
                  </a:ext>
                </a:extLst>
              </a:tr>
              <a:tr h="370840">
                <a:tc>
                  <a:txBody>
                    <a:bodyPr/>
                    <a:lstStyle/>
                    <a:p>
                      <a:r>
                        <a:rPr lang="en-US" dirty="0" smtClean="0"/>
                        <a:t>normalize('path')</a:t>
                      </a:r>
                      <a:endParaRPr lang="en-US" dirty="0"/>
                    </a:p>
                  </a:txBody>
                  <a:tcPr/>
                </a:tc>
                <a:tc>
                  <a:txBody>
                    <a:bodyPr/>
                    <a:lstStyle/>
                    <a:p>
                      <a:r>
                        <a:rPr lang="en-US" dirty="0" smtClean="0"/>
                        <a:t>It will </a:t>
                      </a:r>
                      <a:r>
                        <a:rPr lang="en-US" sz="1800" b="0" i="0" kern="1200" dirty="0" smtClean="0">
                          <a:solidFill>
                            <a:schemeClr val="dk1"/>
                          </a:solidFill>
                          <a:effectLst/>
                          <a:latin typeface="+mn-lt"/>
                          <a:ea typeface="+mn-ea"/>
                          <a:cs typeface="+mn-cs"/>
                        </a:rPr>
                        <a:t>normalizes the given </a:t>
                      </a:r>
                      <a:r>
                        <a:rPr lang="en-US" dirty="0" smtClean="0"/>
                        <a:t>path</a:t>
                      </a:r>
                      <a:r>
                        <a:rPr lang="en-US" sz="1800" b="0" i="0" kern="1200" dirty="0" smtClean="0">
                          <a:solidFill>
                            <a:schemeClr val="dk1"/>
                          </a:solidFill>
                          <a:effectLst/>
                          <a:latin typeface="+mn-lt"/>
                          <a:ea typeface="+mn-ea"/>
                          <a:cs typeface="+mn-cs"/>
                        </a:rPr>
                        <a:t>, resolving </a:t>
                      </a:r>
                      <a:r>
                        <a:rPr lang="en-US" dirty="0" smtClean="0"/>
                        <a:t>'..'</a:t>
                      </a:r>
                      <a:r>
                        <a:rPr lang="en-US" sz="1800" b="0" i="0" kern="1200" dirty="0" smtClean="0">
                          <a:solidFill>
                            <a:schemeClr val="dk1"/>
                          </a:solidFill>
                          <a:effectLst/>
                          <a:latin typeface="+mn-lt"/>
                          <a:ea typeface="+mn-ea"/>
                          <a:cs typeface="+mn-cs"/>
                        </a:rPr>
                        <a:t> and </a:t>
                      </a:r>
                      <a:r>
                        <a:rPr lang="en-US" dirty="0" smtClean="0"/>
                        <a:t>'.'</a:t>
                      </a:r>
                      <a:r>
                        <a:rPr lang="en-US" sz="1800" b="0" i="0" kern="1200" dirty="0" smtClean="0">
                          <a:solidFill>
                            <a:schemeClr val="dk1"/>
                          </a:solidFill>
                          <a:effectLst/>
                          <a:latin typeface="+mn-lt"/>
                          <a:ea typeface="+mn-ea"/>
                          <a:cs typeface="+mn-cs"/>
                        </a:rPr>
                        <a:t> segments.</a:t>
                      </a:r>
                      <a:endParaRPr lang="en-US" dirty="0"/>
                    </a:p>
                  </a:txBody>
                  <a:tcPr/>
                </a:tc>
                <a:tc>
                  <a:txBody>
                    <a:bodyPr/>
                    <a:lstStyle/>
                    <a:p>
                      <a:r>
                        <a:rPr lang="en-US" dirty="0" err="1" smtClean="0"/>
                        <a:t>path.normalize</a:t>
                      </a:r>
                      <a:r>
                        <a:rPr lang="en-US" dirty="0" smtClean="0"/>
                        <a:t>('/foo/</a:t>
                      </a:r>
                      <a:r>
                        <a:rPr lang="en-US" dirty="0" err="1" smtClean="0"/>
                        <a:t>abc</a:t>
                      </a:r>
                      <a:r>
                        <a:rPr lang="en-US" dirty="0" smtClean="0"/>
                        <a:t>/..')</a:t>
                      </a:r>
                      <a:endParaRPr lang="en-US" dirty="0"/>
                    </a:p>
                  </a:txBody>
                  <a:tcPr/>
                </a:tc>
                <a:tc>
                  <a:txBody>
                    <a:bodyPr/>
                    <a:lstStyle/>
                    <a:p>
                      <a:r>
                        <a:rPr lang="en-US" dirty="0" smtClean="0"/>
                        <a:t>/foo</a:t>
                      </a:r>
                      <a:endParaRPr lang="en-US" dirty="0"/>
                    </a:p>
                  </a:txBody>
                  <a:tcPr/>
                </a:tc>
                <a:extLst>
                  <a:ext uri="{0D108BD9-81ED-4DB2-BD59-A6C34878D82A}">
                    <a16:rowId xmlns:a16="http://schemas.microsoft.com/office/drawing/2014/main" val="1122852117"/>
                  </a:ext>
                </a:extLst>
              </a:tr>
              <a:tr h="370840">
                <a:tc>
                  <a:txBody>
                    <a:bodyPr/>
                    <a:lstStyle/>
                    <a:p>
                      <a:r>
                        <a:rPr lang="en-US" dirty="0" smtClean="0"/>
                        <a:t>join('path1','path2')</a:t>
                      </a:r>
                      <a:endParaRPr lang="en-US" dirty="0"/>
                    </a:p>
                  </a:txBody>
                  <a:tcPr/>
                </a:tc>
                <a:tc>
                  <a:txBody>
                    <a:bodyPr/>
                    <a:lstStyle/>
                    <a:p>
                      <a:r>
                        <a:rPr lang="en-US" dirty="0" smtClean="0"/>
                        <a:t>It will joint two path and normalize it.</a:t>
                      </a:r>
                      <a:endParaRPr lang="en-US" dirty="0"/>
                    </a:p>
                  </a:txBody>
                  <a:tcPr/>
                </a:tc>
                <a:tc>
                  <a:txBody>
                    <a:bodyPr/>
                    <a:lstStyle/>
                    <a:p>
                      <a:r>
                        <a:rPr lang="en-US" dirty="0" err="1" smtClean="0"/>
                        <a:t>path.join</a:t>
                      </a:r>
                      <a:r>
                        <a:rPr lang="en-US" dirty="0" smtClean="0"/>
                        <a:t>('/foo', 'bar', '</a:t>
                      </a:r>
                      <a:r>
                        <a:rPr lang="en-US" dirty="0" err="1" smtClean="0"/>
                        <a:t>abc</a:t>
                      </a:r>
                      <a:r>
                        <a:rPr lang="en-US" dirty="0" smtClean="0"/>
                        <a:t>')</a:t>
                      </a:r>
                      <a:endParaRPr lang="en-US" dirty="0"/>
                    </a:p>
                  </a:txBody>
                  <a:tcPr/>
                </a:tc>
                <a:tc>
                  <a:txBody>
                    <a:bodyPr/>
                    <a:lstStyle/>
                    <a:p>
                      <a:r>
                        <a:rPr lang="en-US" dirty="0" smtClean="0"/>
                        <a:t>/foo/bar/</a:t>
                      </a:r>
                      <a:r>
                        <a:rPr lang="en-US" dirty="0" err="1" smtClean="0"/>
                        <a:t>abc</a:t>
                      </a:r>
                      <a:endParaRPr lang="en-US" dirty="0"/>
                    </a:p>
                  </a:txBody>
                  <a:tcPr/>
                </a:tc>
                <a:extLst>
                  <a:ext uri="{0D108BD9-81ED-4DB2-BD59-A6C34878D82A}">
                    <a16:rowId xmlns:a16="http://schemas.microsoft.com/office/drawing/2014/main" val="2330980834"/>
                  </a:ext>
                </a:extLst>
              </a:tr>
              <a:tr h="370840">
                <a:tc>
                  <a:txBody>
                    <a:bodyPr/>
                    <a:lstStyle/>
                    <a:p>
                      <a:r>
                        <a:rPr lang="en-US" dirty="0" smtClean="0"/>
                        <a:t>resolve('path1', 'path2')</a:t>
                      </a:r>
                      <a:endParaRPr lang="en-US" dirty="0"/>
                    </a:p>
                  </a:txBody>
                  <a:tcPr/>
                </a:tc>
                <a:tc>
                  <a:txBody>
                    <a:bodyPr/>
                    <a:lstStyle/>
                    <a:p>
                      <a:r>
                        <a:rPr lang="en-US" dirty="0" smtClean="0"/>
                        <a:t>It will </a:t>
                      </a:r>
                      <a:r>
                        <a:rPr lang="en-US" sz="1800" b="0" i="0" kern="1200" dirty="0" smtClean="0">
                          <a:solidFill>
                            <a:schemeClr val="dk1"/>
                          </a:solidFill>
                          <a:effectLst/>
                          <a:latin typeface="+mn-lt"/>
                          <a:ea typeface="+mn-ea"/>
                          <a:cs typeface="+mn-cs"/>
                        </a:rPr>
                        <a:t>resolves a sequence of paths into an absolute path</a:t>
                      </a:r>
                      <a:endParaRPr lang="en-US" dirty="0"/>
                    </a:p>
                  </a:txBody>
                  <a:tcPr/>
                </a:tc>
                <a:tc>
                  <a:txBody>
                    <a:bodyPr/>
                    <a:lstStyle/>
                    <a:p>
                      <a:r>
                        <a:rPr lang="en-US" dirty="0" err="1" smtClean="0"/>
                        <a:t>path.resolve</a:t>
                      </a:r>
                      <a:r>
                        <a:rPr lang="en-US" dirty="0" smtClean="0"/>
                        <a:t>('</a:t>
                      </a:r>
                      <a:r>
                        <a:rPr lang="en-US" dirty="0" err="1" smtClean="0"/>
                        <a:t>abc</a:t>
                      </a:r>
                      <a:r>
                        <a:rPr lang="en-US" dirty="0" smtClean="0"/>
                        <a:t>', 'xyz')</a:t>
                      </a:r>
                      <a:endParaRPr lang="en-US" dirty="0"/>
                    </a:p>
                  </a:txBody>
                  <a:tcPr/>
                </a:tc>
                <a:tc>
                  <a:txBody>
                    <a:bodyPr/>
                    <a:lstStyle/>
                    <a:p>
                      <a:r>
                        <a:rPr lang="en-US" dirty="0" smtClean="0"/>
                        <a:t>/home/</a:t>
                      </a:r>
                      <a:r>
                        <a:rPr lang="en-US" dirty="0" err="1" smtClean="0"/>
                        <a:t>pathToABC</a:t>
                      </a:r>
                      <a:r>
                        <a:rPr lang="en-US" dirty="0" smtClean="0"/>
                        <a:t>/</a:t>
                      </a:r>
                      <a:r>
                        <a:rPr lang="en-US" dirty="0" err="1" smtClean="0"/>
                        <a:t>abc</a:t>
                      </a:r>
                      <a:r>
                        <a:rPr lang="en-US" dirty="0" smtClean="0"/>
                        <a:t>/xyz</a:t>
                      </a:r>
                      <a:endParaRPr lang="en-US" dirty="0"/>
                    </a:p>
                  </a:txBody>
                  <a:tcPr/>
                </a:tc>
                <a:extLst>
                  <a:ext uri="{0D108BD9-81ED-4DB2-BD59-A6C34878D82A}">
                    <a16:rowId xmlns:a16="http://schemas.microsoft.com/office/drawing/2014/main" val="3491060196"/>
                  </a:ext>
                </a:extLst>
              </a:tr>
              <a:tr h="370840">
                <a:tc>
                  <a:txBody>
                    <a:bodyPr/>
                    <a:lstStyle/>
                    <a:p>
                      <a:r>
                        <a:rPr lang="en-US" dirty="0" smtClean="0"/>
                        <a:t>relative('path1', 'path2')</a:t>
                      </a:r>
                      <a:endParaRPr lang="en-US" dirty="0"/>
                    </a:p>
                  </a:txBody>
                  <a:tcPr/>
                </a:tc>
                <a:tc>
                  <a:txBody>
                    <a:bodyPr/>
                    <a:lstStyle/>
                    <a:p>
                      <a:r>
                        <a:rPr lang="en-US" dirty="0" smtClean="0"/>
                        <a:t>It</a:t>
                      </a:r>
                      <a:r>
                        <a:rPr lang="en-US" sz="1800" b="0" i="0" kern="1200" dirty="0" smtClean="0">
                          <a:solidFill>
                            <a:schemeClr val="dk1"/>
                          </a:solidFill>
                          <a:effectLst/>
                          <a:latin typeface="+mn-lt"/>
                          <a:ea typeface="+mn-ea"/>
                          <a:cs typeface="+mn-cs"/>
                        </a:rPr>
                        <a:t> returns the relative path from </a:t>
                      </a:r>
                      <a:r>
                        <a:rPr lang="en-US" dirty="0" smtClean="0"/>
                        <a:t>path1</a:t>
                      </a:r>
                      <a:r>
                        <a:rPr lang="en-US" sz="1800" b="0" i="0" kern="1200" dirty="0" smtClean="0">
                          <a:solidFill>
                            <a:schemeClr val="dk1"/>
                          </a:solidFill>
                          <a:effectLst/>
                          <a:latin typeface="+mn-lt"/>
                          <a:ea typeface="+mn-ea"/>
                          <a:cs typeface="+mn-cs"/>
                        </a:rPr>
                        <a:t> to </a:t>
                      </a:r>
                      <a:r>
                        <a:rPr lang="en-US" dirty="0" smtClean="0"/>
                        <a:t>path2</a:t>
                      </a: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err="1" smtClean="0"/>
                        <a:t>path.relative</a:t>
                      </a:r>
                      <a:r>
                        <a:rPr lang="en-US" dirty="0" smtClean="0"/>
                        <a:t>('/foo/bar', '/foo/</a:t>
                      </a:r>
                      <a:r>
                        <a:rPr lang="en-US" dirty="0" err="1" smtClean="0"/>
                        <a:t>abc</a:t>
                      </a:r>
                      <a:r>
                        <a:rPr lang="en-US" dirty="0" smtClean="0"/>
                        <a:t>')</a:t>
                      </a:r>
                      <a:endParaRPr lang="en-US" dirty="0"/>
                    </a:p>
                  </a:txBody>
                  <a:tcPr/>
                </a:tc>
                <a:tc>
                  <a:txBody>
                    <a:bodyPr/>
                    <a:lstStyle/>
                    <a:p>
                      <a:r>
                        <a:rPr lang="en-US" dirty="0" smtClean="0"/>
                        <a:t>../</a:t>
                      </a:r>
                      <a:r>
                        <a:rPr lang="en-US" dirty="0" err="1" smtClean="0"/>
                        <a:t>abc</a:t>
                      </a:r>
                      <a:endParaRPr lang="en-US" dirty="0"/>
                    </a:p>
                  </a:txBody>
                  <a:tcPr/>
                </a:tc>
                <a:extLst>
                  <a:ext uri="{0D108BD9-81ED-4DB2-BD59-A6C34878D82A}">
                    <a16:rowId xmlns:a16="http://schemas.microsoft.com/office/drawing/2014/main" val="334637118"/>
                  </a:ext>
                </a:extLst>
              </a:tr>
              <a:tr h="370840">
                <a:tc>
                  <a:txBody>
                    <a:bodyPr/>
                    <a:lstStyle/>
                    <a:p>
                      <a:r>
                        <a:rPr lang="en-US" dirty="0" err="1" smtClean="0"/>
                        <a:t>dirname</a:t>
                      </a:r>
                      <a:r>
                        <a:rPr lang="en-US" dirty="0" smtClean="0"/>
                        <a:t>('path')</a:t>
                      </a:r>
                      <a:endParaRPr lang="en-US" dirty="0"/>
                    </a:p>
                  </a:txBody>
                  <a:tcPr/>
                </a:tc>
                <a:tc>
                  <a:txBody>
                    <a:bodyPr/>
                    <a:lstStyle/>
                    <a:p>
                      <a:r>
                        <a:rPr lang="en-US" dirty="0" smtClean="0"/>
                        <a:t>It will return the directory name.</a:t>
                      </a:r>
                      <a:endParaRPr lang="en-US" dirty="0"/>
                    </a:p>
                  </a:txBody>
                  <a:tcPr/>
                </a:tc>
                <a:tc>
                  <a:txBody>
                    <a:bodyPr/>
                    <a:lstStyle/>
                    <a:p>
                      <a:r>
                        <a:rPr lang="en-US" dirty="0" err="1" smtClean="0"/>
                        <a:t>path.dirname</a:t>
                      </a:r>
                      <a:r>
                        <a:rPr lang="en-US" dirty="0" smtClean="0"/>
                        <a:t>(‘/foo/abc.txt')</a:t>
                      </a:r>
                      <a:endParaRPr lang="en-US" dirty="0"/>
                    </a:p>
                  </a:txBody>
                  <a:tcPr/>
                </a:tc>
                <a:tc>
                  <a:txBody>
                    <a:bodyPr/>
                    <a:lstStyle/>
                    <a:p>
                      <a:r>
                        <a:rPr lang="en-US" dirty="0" smtClean="0"/>
                        <a:t>/foo</a:t>
                      </a:r>
                      <a:endParaRPr lang="en-US" dirty="0"/>
                    </a:p>
                  </a:txBody>
                  <a:tcPr/>
                </a:tc>
                <a:extLst>
                  <a:ext uri="{0D108BD9-81ED-4DB2-BD59-A6C34878D82A}">
                    <a16:rowId xmlns:a16="http://schemas.microsoft.com/office/drawing/2014/main" val="599711184"/>
                  </a:ext>
                </a:extLst>
              </a:tr>
              <a:tr h="370840">
                <a:tc>
                  <a:txBody>
                    <a:bodyPr/>
                    <a:lstStyle/>
                    <a:p>
                      <a:r>
                        <a:rPr lang="en-US" dirty="0" err="1" smtClean="0"/>
                        <a:t>basename</a:t>
                      </a:r>
                      <a:r>
                        <a:rPr lang="en-US" dirty="0" smtClean="0"/>
                        <a:t>('path')</a:t>
                      </a:r>
                      <a:endParaRPr lang="en-US" dirty="0"/>
                    </a:p>
                  </a:txBody>
                  <a:tcPr/>
                </a:tc>
                <a:tc>
                  <a:txBody>
                    <a:bodyPr/>
                    <a:lstStyle/>
                    <a:p>
                      <a:r>
                        <a:rPr lang="en-US" dirty="0" smtClean="0"/>
                        <a:t>It will return the</a:t>
                      </a:r>
                      <a:r>
                        <a:rPr lang="en-US" baseline="0" dirty="0" smtClean="0"/>
                        <a:t> name of the file.</a:t>
                      </a:r>
                      <a:endParaRPr lang="en-US" dirty="0"/>
                    </a:p>
                  </a:txBody>
                  <a:tcPr/>
                </a:tc>
                <a:tc>
                  <a:txBody>
                    <a:bodyPr/>
                    <a:lstStyle/>
                    <a:p>
                      <a:r>
                        <a:rPr lang="en-US" dirty="0" err="1" smtClean="0"/>
                        <a:t>path.basename</a:t>
                      </a:r>
                      <a:r>
                        <a:rPr lang="en-US" dirty="0" smtClean="0"/>
                        <a:t>(‘/foo/abc.txt‘)</a:t>
                      </a:r>
                      <a:endParaRPr lang="en-US" dirty="0"/>
                    </a:p>
                  </a:txBody>
                  <a:tcPr/>
                </a:tc>
                <a:tc>
                  <a:txBody>
                    <a:bodyPr/>
                    <a:lstStyle/>
                    <a:p>
                      <a:r>
                        <a:rPr lang="en-US" baseline="0" dirty="0" smtClean="0"/>
                        <a:t>abc.txt (In Windows)</a:t>
                      </a:r>
                    </a:p>
                  </a:txBody>
                  <a:tcPr/>
                </a:tc>
                <a:extLst>
                  <a:ext uri="{0D108BD9-81ED-4DB2-BD59-A6C34878D82A}">
                    <a16:rowId xmlns:a16="http://schemas.microsoft.com/office/drawing/2014/main" val="31606955"/>
                  </a:ext>
                </a:extLst>
              </a:tr>
              <a:tr h="370840">
                <a:tc>
                  <a:txBody>
                    <a:bodyPr/>
                    <a:lstStyle/>
                    <a:p>
                      <a:r>
                        <a:rPr lang="en-US" dirty="0" err="1" smtClean="0"/>
                        <a:t>extname</a:t>
                      </a:r>
                      <a:r>
                        <a:rPr lang="en-US" dirty="0" smtClean="0"/>
                        <a:t>('path')</a:t>
                      </a:r>
                      <a:endParaRPr lang="en-US" dirty="0"/>
                    </a:p>
                  </a:txBody>
                  <a:tcPr/>
                </a:tc>
                <a:tc>
                  <a:txBody>
                    <a:bodyPr/>
                    <a:lstStyle/>
                    <a:p>
                      <a:r>
                        <a:rPr lang="en-US" dirty="0" smtClean="0"/>
                        <a:t>It will return the extension</a:t>
                      </a:r>
                      <a:r>
                        <a:rPr lang="en-US" baseline="0" dirty="0" smtClean="0"/>
                        <a:t> of the file.</a:t>
                      </a:r>
                      <a:endParaRPr lang="en-US" dirty="0"/>
                    </a:p>
                  </a:txBody>
                  <a:tcPr/>
                </a:tc>
                <a:tc>
                  <a:txBody>
                    <a:bodyPr/>
                    <a:lstStyle/>
                    <a:p>
                      <a:r>
                        <a:rPr lang="en-US" dirty="0" err="1" smtClean="0"/>
                        <a:t>path.extname</a:t>
                      </a:r>
                      <a:r>
                        <a:rPr lang="en-US" dirty="0" smtClean="0"/>
                        <a:t>('/foo/abc.txt')</a:t>
                      </a:r>
                      <a:endParaRPr lang="en-US" dirty="0"/>
                    </a:p>
                  </a:txBody>
                  <a:tcPr/>
                </a:tc>
                <a:tc>
                  <a:txBody>
                    <a:bodyPr/>
                    <a:lstStyle/>
                    <a:p>
                      <a:r>
                        <a:rPr lang="en-US" baseline="0" dirty="0" smtClean="0"/>
                        <a:t>.txt</a:t>
                      </a:r>
                    </a:p>
                  </a:txBody>
                  <a:tcPr/>
                </a:tc>
                <a:extLst>
                  <a:ext uri="{0D108BD9-81ED-4DB2-BD59-A6C34878D82A}">
                    <a16:rowId xmlns:a16="http://schemas.microsoft.com/office/drawing/2014/main" val="3032586828"/>
                  </a:ext>
                </a:extLst>
              </a:tr>
            </a:tbl>
          </a:graphicData>
        </a:graphic>
      </p:graphicFrame>
    </p:spTree>
    <p:extLst>
      <p:ext uri="{BB962C8B-B14F-4D97-AF65-F5344CB8AC3E}">
        <p14:creationId xmlns:p14="http://schemas.microsoft.com/office/powerpoint/2010/main" val="7646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i="1" dirty="0" smtClean="0">
                <a:latin typeface="Consolas" panose="020B0609020204030204" pitchFamily="49" charset="0"/>
              </a:rPr>
              <a:t>fs</a:t>
            </a:r>
            <a:r>
              <a:rPr lang="en-US" dirty="0" smtClean="0"/>
              <a:t>”  Core Module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nsolas" panose="020B0609020204030204" pitchFamily="49" charset="0"/>
              </a:rPr>
              <a:t>fs</a:t>
            </a:r>
            <a:r>
              <a:rPr lang="en-US" dirty="0" smtClean="0"/>
              <a:t> module is where all the file query and manipulation functions are stored.</a:t>
            </a:r>
          </a:p>
          <a:p>
            <a:r>
              <a:rPr lang="en-US" dirty="0" smtClean="0"/>
              <a:t>With these functions, we can query files statistics, as well as open, read from, write to and close files.</a:t>
            </a:r>
          </a:p>
          <a:p>
            <a:r>
              <a:rPr lang="en-US" dirty="0" smtClean="0"/>
              <a:t>It can be accessed using: </a:t>
            </a:r>
          </a:p>
          <a:p>
            <a:r>
              <a:rPr lang="en-US" dirty="0" smtClean="0"/>
              <a:t>Some important methods of “</a:t>
            </a:r>
            <a:r>
              <a:rPr lang="en-US" dirty="0" smtClean="0">
                <a:latin typeface="Consolas" panose="020B0609020204030204" pitchFamily="49" charset="0"/>
              </a:rPr>
              <a:t>fs</a:t>
            </a:r>
            <a:r>
              <a:rPr lang="en-US" dirty="0" smtClean="0"/>
              <a:t>” module</a:t>
            </a:r>
          </a:p>
          <a:p>
            <a:pPr lvl="1"/>
            <a:r>
              <a:rPr lang="en-US" dirty="0" smtClean="0"/>
              <a:t>exists</a:t>
            </a:r>
          </a:p>
          <a:p>
            <a:pPr lvl="1"/>
            <a:r>
              <a:rPr lang="en-US" dirty="0" smtClean="0"/>
              <a:t>stat</a:t>
            </a:r>
          </a:p>
          <a:p>
            <a:pPr lvl="1"/>
            <a:r>
              <a:rPr lang="en-US" dirty="0" smtClean="0"/>
              <a:t>open</a:t>
            </a:r>
          </a:p>
          <a:p>
            <a:pPr lvl="1"/>
            <a:r>
              <a:rPr lang="en-US" dirty="0" err="1" smtClean="0"/>
              <a:t>readFile</a:t>
            </a:r>
            <a:endParaRPr lang="en-US" dirty="0" smtClean="0"/>
          </a:p>
          <a:p>
            <a:pPr lvl="1"/>
            <a:r>
              <a:rPr lang="en-US" dirty="0" err="1" smtClean="0"/>
              <a:t>writeFile</a:t>
            </a:r>
            <a:endParaRPr lang="en-US" dirty="0" smtClean="0"/>
          </a:p>
          <a:p>
            <a:pPr lvl="1"/>
            <a:r>
              <a:rPr lang="en-US" dirty="0" err="1" smtClean="0"/>
              <a:t>appendFile</a:t>
            </a:r>
            <a:endParaRPr lang="en-US" dirty="0" smtClean="0"/>
          </a:p>
          <a:p>
            <a:pPr lvl="1"/>
            <a:r>
              <a:rPr lang="en-US" dirty="0" smtClean="0"/>
              <a:t>close</a:t>
            </a:r>
          </a:p>
          <a:p>
            <a:pPr lvl="1"/>
            <a:endParaRPr lang="en-US" dirty="0" smtClean="0"/>
          </a:p>
          <a:p>
            <a:r>
              <a:rPr lang="en-US" dirty="0" smtClean="0"/>
              <a:t>We will see above methods with example in next few slides.</a:t>
            </a:r>
          </a:p>
        </p:txBody>
      </p:sp>
      <p:sp>
        <p:nvSpPr>
          <p:cNvPr id="4" name="Rectangle 3">
            <a:extLst>
              <a:ext uri="{FF2B5EF4-FFF2-40B4-BE49-F238E27FC236}">
                <a16:creationId xmlns:a16="http://schemas.microsoft.com/office/drawing/2014/main" id="{D456EBDA-49A4-A843-A786-6989C63A54AA}"/>
              </a:ext>
            </a:extLst>
          </p:cNvPr>
          <p:cNvSpPr/>
          <p:nvPr/>
        </p:nvSpPr>
        <p:spPr>
          <a:xfrm>
            <a:off x="4208895" y="2111222"/>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smtClean="0">
                <a:solidFill>
                  <a:srgbClr val="0070C1"/>
                </a:solidFill>
                <a:latin typeface="Consolas" panose="020B0609020204030204" pitchFamily="49" charset="0"/>
              </a:rPr>
              <a:t>fs</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smtClean="0">
                <a:solidFill>
                  <a:srgbClr val="795E26"/>
                </a:solidFill>
                <a:latin typeface="Consolas" panose="020B0609020204030204" pitchFamily="49" charset="0"/>
              </a:rPr>
              <a:t>require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'fs'</a:t>
            </a:r>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08902" y="2111222"/>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08902" y="1782038"/>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Load</a:t>
            </a:r>
            <a:endParaRPr lang="en-US" sz="1600" dirty="0">
              <a:solidFill>
                <a:schemeClr val="bg1"/>
              </a:solidFill>
            </a:endParaRPr>
          </a:p>
        </p:txBody>
      </p:sp>
    </p:spTree>
    <p:extLst>
      <p:ext uri="{BB962C8B-B14F-4D97-AF65-F5344CB8AC3E}">
        <p14:creationId xmlns:p14="http://schemas.microsoft.com/office/powerpoint/2010/main" val="5613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smtClean="0"/>
              <a:t>The </a:t>
            </a:r>
            <a:r>
              <a:rPr lang="en-US" dirty="0" err="1"/>
              <a:t>fs.exists</a:t>
            </a:r>
            <a:r>
              <a:rPr lang="en-US" dirty="0"/>
              <a:t>() method is used to test whether the given path exists or not in the file system</a:t>
            </a:r>
            <a:r>
              <a:rPr lang="en-US" dirty="0" smtClean="0"/>
              <a:t>.</a:t>
            </a:r>
          </a:p>
          <a:p>
            <a:endParaRPr lang="en-US" dirty="0"/>
          </a:p>
          <a:p>
            <a:endParaRPr lang="en-US" dirty="0" smtClean="0"/>
          </a:p>
          <a:p>
            <a:endParaRPr lang="en-US" dirty="0"/>
          </a:p>
          <a:p>
            <a:endParaRPr lang="en-US" dirty="0" smtClean="0"/>
          </a:p>
          <a:p>
            <a:r>
              <a:rPr lang="en-US" dirty="0"/>
              <a:t>The </a:t>
            </a:r>
            <a:r>
              <a:rPr lang="en-US" dirty="0" err="1"/>
              <a:t>fs.stat</a:t>
            </a:r>
            <a:r>
              <a:rPr lang="en-US" dirty="0"/>
              <a:t>() method is used to return information about the given file or directory. It returns an </a:t>
            </a:r>
            <a:r>
              <a:rPr lang="en-US" dirty="0" err="1"/>
              <a:t>fs.Stat</a:t>
            </a:r>
            <a:r>
              <a:rPr lang="en-US" dirty="0"/>
              <a:t> object which has several properties and methods to get details about the file or directory.</a:t>
            </a:r>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exists</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'/path/to/file'</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'Found'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'Not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exists</a:t>
            </a:r>
            <a:endParaRPr lang="en-US" sz="1600" dirty="0">
              <a:solidFill>
                <a:schemeClr val="bg1"/>
              </a:solidFill>
            </a:endParaRPr>
          </a:p>
        </p:txBody>
      </p:sp>
      <p:sp>
        <p:nvSpPr>
          <p:cNvPr id="7" name="TextBox 6"/>
          <p:cNvSpPr txBox="1"/>
          <p:nvPr/>
        </p:nvSpPr>
        <p:spPr>
          <a:xfrm>
            <a:off x="7159841" y="1623433"/>
            <a:ext cx="4745621" cy="1200329"/>
          </a:xfrm>
          <a:prstGeom prst="rect">
            <a:avLst/>
          </a:prstGeom>
          <a:noFill/>
        </p:spPr>
        <p:txBody>
          <a:bodyPr wrap="square" rtlCol="0">
            <a:spAutoFit/>
          </a:bodyPr>
          <a:lstStyle/>
          <a:p>
            <a:r>
              <a:rPr lang="en-US" dirty="0" smtClean="0"/>
              <a:t>It is not recommended to use exists as the </a:t>
            </a:r>
            <a:r>
              <a:rPr lang="en-US" dirty="0"/>
              <a:t>parameters for </a:t>
            </a:r>
            <a:r>
              <a:rPr lang="en-US" dirty="0" smtClean="0"/>
              <a:t>exists </a:t>
            </a:r>
            <a:r>
              <a:rPr lang="en-US" dirty="0"/>
              <a:t>callback are </a:t>
            </a:r>
            <a:r>
              <a:rPr lang="en-US" b="1" dirty="0"/>
              <a:t>not consistent </a:t>
            </a:r>
            <a:r>
              <a:rPr lang="en-US" dirty="0"/>
              <a:t>with other Node.js </a:t>
            </a:r>
            <a:r>
              <a:rPr lang="en-US" dirty="0" smtClean="0"/>
              <a:t>callbacks</a:t>
            </a:r>
            <a:r>
              <a:rPr lang="en-US" dirty="0"/>
              <a:t> </a:t>
            </a:r>
            <a:r>
              <a:rPr lang="en-US" dirty="0" smtClean="0"/>
              <a:t>as most have </a:t>
            </a:r>
            <a:r>
              <a:rPr lang="en-US" b="1" dirty="0" smtClean="0"/>
              <a:t>err as first parameter</a:t>
            </a:r>
            <a:r>
              <a:rPr lang="en-US" dirty="0" smtClean="0"/>
              <a:t>.</a:t>
            </a:r>
            <a:endParaRPr lang="en-US" dirty="0"/>
          </a:p>
        </p:txBody>
      </p:sp>
      <p:sp>
        <p:nvSpPr>
          <p:cNvPr id="11" name="Rectangle 10">
            <a:extLst>
              <a:ext uri="{FF2B5EF4-FFF2-40B4-BE49-F238E27FC236}">
                <a16:creationId xmlns:a16="http://schemas.microsoft.com/office/drawing/2014/main" id="{D456EBDA-49A4-A843-A786-6989C63A54AA}"/>
              </a:ext>
            </a:extLst>
          </p:cNvPr>
          <p:cNvSpPr/>
          <p:nvPr/>
        </p:nvSpPr>
        <p:spPr>
          <a:xfrm>
            <a:off x="1058780" y="4590056"/>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'index.js'</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558787" y="4590056"/>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558786" y="426087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stat</a:t>
            </a:r>
            <a:endParaRPr lang="en-US" sz="1600" dirty="0">
              <a:solidFill>
                <a:schemeClr val="bg1"/>
              </a:solidFill>
            </a:endParaRPr>
          </a:p>
        </p:txBody>
      </p:sp>
    </p:spTree>
    <p:extLst>
      <p:ext uri="{BB962C8B-B14F-4D97-AF65-F5344CB8AC3E}">
        <p14:creationId xmlns:p14="http://schemas.microsoft.com/office/powerpoint/2010/main" val="42930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11" grpId="0" build="p"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a:t>What is Synchronous and Asynchronous approach</a:t>
            </a:r>
            <a:r>
              <a:rPr lang="en-US" dirty="0" smtClean="0"/>
              <a:t>?</a:t>
            </a:r>
          </a:p>
          <a:p>
            <a:pPr lvl="1"/>
            <a:r>
              <a:rPr lang="en-US" b="1" dirty="0"/>
              <a:t>Synchronous approach</a:t>
            </a:r>
            <a:r>
              <a:rPr lang="en-US" dirty="0"/>
              <a:t>: They are called </a:t>
            </a:r>
            <a:r>
              <a:rPr lang="en-US" b="1" dirty="0"/>
              <a:t>blocking</a:t>
            </a:r>
            <a:r>
              <a:rPr lang="en-US" dirty="0"/>
              <a:t> </a:t>
            </a:r>
            <a:r>
              <a:rPr lang="en-US" b="1" dirty="0"/>
              <a:t>functions </a:t>
            </a:r>
            <a:r>
              <a:rPr lang="en-US" dirty="0"/>
              <a:t>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lvl="1"/>
            <a:r>
              <a:rPr lang="en-US" b="1" dirty="0"/>
              <a:t>Asynchronous </a:t>
            </a:r>
            <a:r>
              <a:rPr lang="en-US" b="1" dirty="0" smtClean="0"/>
              <a:t>approach</a:t>
            </a:r>
            <a:r>
              <a:rPr lang="en-US" dirty="0" smtClean="0"/>
              <a:t>: </a:t>
            </a:r>
            <a:r>
              <a:rPr lang="en-US" dirty="0"/>
              <a:t>They are called </a:t>
            </a:r>
            <a:r>
              <a:rPr lang="en-US" b="1" dirty="0"/>
              <a:t>non-blocking functions </a:t>
            </a:r>
            <a:r>
              <a:rPr lang="en-US" dirty="0"/>
              <a:t>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a:t>
            </a:r>
            <a:r>
              <a:rPr lang="en-US" dirty="0" smtClean="0"/>
              <a:t>data.</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Note: it is better to use asynchronous approach for GUI based application as it will not block the execution.</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350265" y="4446534"/>
            <a:ext cx="5183700" cy="83099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data</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readFileSync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850271" y="4446534"/>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850270" y="4117350"/>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Synchronous (Blocking)</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7391034" y="4453523"/>
            <a:ext cx="4562264" cy="1077218"/>
          </a:xfrm>
          <a:prstGeom prst="rect">
            <a:avLst/>
          </a:prstGeom>
          <a:solidFill>
            <a:schemeClr val="bg1">
              <a:lumMod val="95000"/>
            </a:schemeClr>
          </a:solidFill>
          <a:ln>
            <a:noFill/>
          </a:ln>
        </p:spPr>
        <p:txBody>
          <a:bodyPr wrap="square">
            <a:spAutoFit/>
          </a:bodyPr>
          <a:lstStyle/>
          <a:p>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smtClean="0">
                <a:solidFill>
                  <a:srgbClr val="267F99"/>
                </a:solidFill>
                <a:latin typeface="Consolas" panose="020B0609020204030204" pitchFamily="49" charset="0"/>
              </a:rPr>
              <a:t>fs</a:t>
            </a:r>
            <a:r>
              <a:rPr lang="en-US" sz="1600" dirty="0" smtClean="0">
                <a:solidFill>
                  <a:srgbClr val="000000"/>
                </a:solidFill>
                <a:latin typeface="Consolas" panose="020B0609020204030204" pitchFamily="49" charset="0"/>
              </a:rPr>
              <a:t> = </a:t>
            </a:r>
            <a:r>
              <a:rPr lang="en-US" sz="1600" dirty="0" smtClean="0">
                <a:solidFill>
                  <a:srgbClr val="795E26"/>
                </a:solidFill>
                <a:latin typeface="Consolas" panose="020B0609020204030204" pitchFamily="49" charset="0"/>
              </a:rPr>
              <a:t>require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'fs'</a:t>
            </a:r>
            <a:r>
              <a:rPr lang="en-US" sz="1600" dirty="0" smtClean="0">
                <a:solidFill>
                  <a:srgbClr val="000000"/>
                </a:solidFill>
                <a:latin typeface="Consolas" panose="020B0609020204030204" pitchFamily="49" charset="0"/>
              </a:rPr>
              <a:t>)</a:t>
            </a:r>
          </a:p>
          <a:p>
            <a:r>
              <a:rPr lang="en-US" sz="1600" dirty="0" err="1" smtClean="0">
                <a:solidFill>
                  <a:srgbClr val="267F99"/>
                </a:solidFill>
                <a:latin typeface="Consolas" panose="020B0609020204030204" pitchFamily="49" charset="0"/>
              </a:rPr>
              <a:t>fs</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readFile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'darshan.txt'</a:t>
            </a:r>
            <a:r>
              <a:rPr lang="en-US" sz="1600" dirty="0"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err</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data</a:t>
            </a:r>
            <a:r>
              <a:rPr lang="en-US" sz="1600" dirty="0" smtClean="0">
                <a:solidFill>
                  <a:srgbClr val="000000"/>
                </a:solidFill>
                <a:latin typeface="Consolas" panose="020B0609020204030204" pitchFamily="49" charset="0"/>
              </a:rPr>
              <a:t>)</a:t>
            </a:r>
            <a:r>
              <a:rPr lang="en-US" sz="1600" dirty="0" smtClean="0">
                <a:solidFill>
                  <a:srgbClr val="0000FF"/>
                </a:solidFill>
                <a:latin typeface="Consolas" panose="020B0609020204030204" pitchFamily="49" charset="0"/>
              </a:rPr>
              <a:t>=&gt;</a:t>
            </a:r>
            <a:r>
              <a:rPr lang="en-US" sz="1600" dirty="0" smtClean="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smtClean="0">
                <a:solidFill>
                  <a:srgbClr val="001080"/>
                </a:solidFill>
                <a:latin typeface="Consolas" panose="020B0609020204030204" pitchFamily="49" charset="0"/>
              </a:rPr>
              <a:t>console</a:t>
            </a:r>
            <a:r>
              <a:rPr lang="en-US" sz="1600" dirty="0" smtClean="0">
                <a:solidFill>
                  <a:srgbClr val="000000"/>
                </a:solidFill>
                <a:latin typeface="Consolas" panose="020B0609020204030204" pitchFamily="49" charset="0"/>
              </a:rPr>
              <a:t>.</a:t>
            </a:r>
            <a:r>
              <a:rPr lang="en-US" sz="1600" dirty="0" smtClean="0">
                <a:solidFill>
                  <a:srgbClr val="795E26"/>
                </a:solidFill>
                <a:latin typeface="Consolas" panose="020B0609020204030204" pitchFamily="49" charset="0"/>
              </a:rPr>
              <a:t>log</a:t>
            </a:r>
            <a:r>
              <a:rPr lang="en-US" sz="1600" dirty="0"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data</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toString</a:t>
            </a:r>
            <a:r>
              <a:rPr lang="en-US" sz="1600" dirty="0" smtClean="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891040" y="4453523"/>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891039" y="4124339"/>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Asynchronous (Non Blocking)</a:t>
            </a:r>
            <a:endParaRPr lang="en-US" sz="1600" dirty="0">
              <a:solidFill>
                <a:schemeClr val="bg1"/>
              </a:solidFill>
            </a:endParaRPr>
          </a:p>
        </p:txBody>
      </p:sp>
    </p:spTree>
    <p:extLst>
      <p:ext uri="{BB962C8B-B14F-4D97-AF65-F5344CB8AC3E}">
        <p14:creationId xmlns:p14="http://schemas.microsoft.com/office/powerpoint/2010/main" val="2262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a:t>To delete a file with the File System module,  use the </a:t>
            </a:r>
            <a:r>
              <a:rPr lang="en-US" dirty="0" err="1"/>
              <a:t>fs.unlink</a:t>
            </a:r>
            <a:r>
              <a:rPr lang="en-US" dirty="0"/>
              <a:t>() method</a:t>
            </a:r>
            <a:r>
              <a:rPr lang="en-US" dirty="0" smtClean="0"/>
              <a:t>.</a:t>
            </a:r>
          </a:p>
          <a:p>
            <a:endParaRPr lang="en-US" dirty="0"/>
          </a:p>
          <a:p>
            <a:endParaRPr lang="en-US" dirty="0" smtClean="0"/>
          </a:p>
          <a:p>
            <a:endParaRPr lang="en-US" dirty="0"/>
          </a:p>
          <a:p>
            <a:endParaRPr lang="en-US" dirty="0" smtClean="0"/>
          </a:p>
          <a:p>
            <a:r>
              <a:rPr lang="en-US" dirty="0"/>
              <a:t>To rename a file with the File System module,  use the </a:t>
            </a:r>
            <a:r>
              <a:rPr lang="en-US" dirty="0" err="1"/>
              <a:t>fs.rename</a:t>
            </a:r>
            <a:r>
              <a:rPr lang="en-US" dirty="0"/>
              <a:t>() method.</a:t>
            </a:r>
          </a:p>
          <a:p>
            <a:pPr marL="0" indent="0">
              <a:buNone/>
            </a:pP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unlink</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'darshan.txt'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323439"/>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unlink</a:t>
            </a:r>
            <a:endParaRPr lang="en-US" sz="1600" dirty="0">
              <a:solidFill>
                <a:schemeClr val="bg1"/>
              </a:solidFill>
            </a:endParaRPr>
          </a:p>
        </p:txBody>
      </p:sp>
      <p:sp>
        <p:nvSpPr>
          <p:cNvPr id="11" name="Rectangle 10">
            <a:extLst>
              <a:ext uri="{FF2B5EF4-FFF2-40B4-BE49-F238E27FC236}">
                <a16:creationId xmlns:a16="http://schemas.microsoft.com/office/drawing/2014/main" id="{D456EBDA-49A4-A843-A786-6989C63A54AA}"/>
              </a:ext>
            </a:extLst>
          </p:cNvPr>
          <p:cNvSpPr/>
          <p:nvPr/>
        </p:nvSpPr>
        <p:spPr>
          <a:xfrm>
            <a:off x="995157" y="4050506"/>
            <a:ext cx="6284532"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rename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'darshan_uni.txt'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495164" y="4050506"/>
            <a:ext cx="499993" cy="1323439"/>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495163" y="372132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rename</a:t>
            </a:r>
            <a:endParaRPr lang="en-US" sz="1600" dirty="0">
              <a:solidFill>
                <a:schemeClr val="bg1"/>
              </a:solidFill>
            </a:endParaRPr>
          </a:p>
        </p:txBody>
      </p:sp>
    </p:spTree>
    <p:extLst>
      <p:ext uri="{BB962C8B-B14F-4D97-AF65-F5344CB8AC3E}">
        <p14:creationId xmlns:p14="http://schemas.microsoft.com/office/powerpoint/2010/main" val="178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1" grpId="0" build="p"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Programming Techniques</a:t>
            </a:r>
            <a:endParaRPr lang="en-US" dirty="0"/>
          </a:p>
        </p:txBody>
      </p:sp>
      <p:sp>
        <p:nvSpPr>
          <p:cNvPr id="3" name="Content Placeholder 2"/>
          <p:cNvSpPr>
            <a:spLocks noGrp="1"/>
          </p:cNvSpPr>
          <p:nvPr>
            <p:ph idx="1"/>
          </p:nvPr>
        </p:nvSpPr>
        <p:spPr/>
        <p:txBody>
          <a:bodyPr/>
          <a:lstStyle/>
          <a:p>
            <a:r>
              <a:rPr lang="en-US" dirty="0" smtClean="0"/>
              <a:t>Traditional programming does I/O the same way as it does local function calls: Processing cannot continue until an operation finishes.</a:t>
            </a:r>
          </a:p>
          <a:p>
            <a:r>
              <a:rPr lang="en-US" dirty="0" smtClean="0"/>
              <a:t>This model of blocking when doing I/O operations derives from the early days of time sharing systems in which each process corresponded to one human user.</a:t>
            </a:r>
          </a:p>
          <a:p>
            <a:r>
              <a:rPr lang="en-US" dirty="0" smtClean="0"/>
              <a:t>With the widespread use of computer networks and the Internet, this model of “one user, one process” did not scale well.</a:t>
            </a:r>
          </a:p>
          <a:p>
            <a:r>
              <a:rPr lang="en-US" dirty="0" smtClean="0"/>
              <a:t>Multi-Threading programming is one alternative to this programming model, A thread is a kind of lightweight process that shares memory with every other thread within the same process, problem with multi-threading is programmer need to synchronize threads.</a:t>
            </a:r>
          </a:p>
        </p:txBody>
      </p:sp>
    </p:spTree>
    <p:extLst>
      <p:ext uri="{BB962C8B-B14F-4D97-AF65-F5344CB8AC3E}">
        <p14:creationId xmlns:p14="http://schemas.microsoft.com/office/powerpoint/2010/main" val="13032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latin typeface="Consolas" panose="020B0609020204030204" pitchFamily="49" charset="0"/>
              </a:rPr>
              <a:t>child_process</a:t>
            </a:r>
            <a:r>
              <a:rPr lang="en-US" dirty="0" smtClean="0"/>
              <a:t>” Core Module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3382" y="1847470"/>
            <a:ext cx="8420621"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child_process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child_process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child_process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exec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dir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stdin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3389" y="1847470"/>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3389" y="151828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Tree>
    <p:extLst>
      <p:ext uri="{BB962C8B-B14F-4D97-AF65-F5344CB8AC3E}">
        <p14:creationId xmlns:p14="http://schemas.microsoft.com/office/powerpoint/2010/main" val="10499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os</a:t>
            </a:r>
            <a:r>
              <a:rPr lang="en-US" dirty="0" smtClean="0"/>
              <a:t>” Core Module</a:t>
            </a:r>
            <a:endParaRPr lang="en-US" dirty="0"/>
          </a:p>
        </p:txBody>
      </p:sp>
      <p:sp>
        <p:nvSpPr>
          <p:cNvPr id="3" name="Content Placeholder 2"/>
          <p:cNvSpPr>
            <a:spLocks noGrp="1"/>
          </p:cNvSpPr>
          <p:nvPr>
            <p:ph idx="1"/>
          </p:nvPr>
        </p:nvSpPr>
        <p:spPr/>
        <p:txBody>
          <a:bodyPr/>
          <a:lstStyle/>
          <a:p>
            <a:r>
              <a:rPr lang="en-US" dirty="0"/>
              <a:t>OS is a node module used to provide information about the computer operating system. </a:t>
            </a:r>
          </a:p>
          <a:p>
            <a:r>
              <a:rPr lang="en-US" dirty="0" smtClean="0"/>
              <a:t>Task:</a:t>
            </a:r>
          </a:p>
          <a:p>
            <a:pPr lvl="1"/>
            <a:r>
              <a:rPr lang="en-US" dirty="0"/>
              <a:t>Explore Methods from </a:t>
            </a:r>
            <a:r>
              <a:rPr lang="en-US" b="1" dirty="0">
                <a:hlinkClick r:id="rId2"/>
              </a:rPr>
              <a:t>https://nodejs.org/api/os.html</a:t>
            </a:r>
            <a:endParaRPr lang="en-US" b="1" dirty="0"/>
          </a:p>
        </p:txBody>
      </p:sp>
    </p:spTree>
    <p:extLst>
      <p:ext uri="{BB962C8B-B14F-4D97-AF65-F5344CB8AC3E}">
        <p14:creationId xmlns:p14="http://schemas.microsoft.com/office/powerpoint/2010/main" val="2051196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url</a:t>
            </a:r>
            <a:r>
              <a:rPr lang="en-US" dirty="0" smtClean="0"/>
              <a:t>” Core Module</a:t>
            </a:r>
            <a:endParaRPr lang="en-US" dirty="0"/>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a:t>Parse an address with the </a:t>
            </a:r>
            <a:r>
              <a:rPr lang="en-US" dirty="0" err="1"/>
              <a:t>url.parse</a:t>
            </a:r>
            <a:r>
              <a:rPr lang="en-US" dirty="0"/>
              <a:t>() method, and it will return a URL object with each part of the address as properties:</a:t>
            </a:r>
          </a:p>
        </p:txBody>
      </p:sp>
      <p:sp>
        <p:nvSpPr>
          <p:cNvPr id="4" name="Rectangle 3">
            <a:extLst>
              <a:ext uri="{FF2B5EF4-FFF2-40B4-BE49-F238E27FC236}">
                <a16:creationId xmlns:a16="http://schemas.microsoft.com/office/drawing/2014/main" id="{D456EBDA-49A4-A843-A786-6989C63A54AA}"/>
              </a:ext>
            </a:extLst>
          </p:cNvPr>
          <p:cNvSpPr/>
          <p:nvPr/>
        </p:nvSpPr>
        <p:spPr>
          <a:xfrm>
            <a:off x="942361" y="2566561"/>
            <a:ext cx="953328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url</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url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'https://www.darshan.ac.in/abcd.js?FirstName=arjun&amp;LastName=bala'</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url</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parse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true here will also parse query string</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host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'www.darshan.ac.in'</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pathname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'/abcd.js'</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arjun&amp;LastName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qdata</a:t>
            </a:r>
            <a:r>
              <a:rPr lang="en-US" sz="1600" dirty="0">
                <a:solidFill>
                  <a:srgbClr val="000000"/>
                </a:solidFill>
                <a:latin typeface="Consolas" panose="020B0609020204030204" pitchFamily="49" charset="0"/>
              </a:rPr>
              <a:t> = </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an object: {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LastName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qdata</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arjun</a:t>
            </a:r>
            <a:r>
              <a:rPr lang="en-US" sz="1600" dirty="0" smtClean="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42368" y="2566561"/>
            <a:ext cx="499993" cy="255454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42368" y="223737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Tree>
    <p:extLst>
      <p:ext uri="{BB962C8B-B14F-4D97-AF65-F5344CB8AC3E}">
        <p14:creationId xmlns:p14="http://schemas.microsoft.com/office/powerpoint/2010/main" val="42439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31180" y="863444"/>
            <a:ext cx="11929641" cy="5590565"/>
          </a:xfrm>
        </p:spPr>
        <p:txBody>
          <a:bodyPr/>
          <a:lstStyle/>
          <a:p>
            <a:r>
              <a:rPr lang="en-US" dirty="0" smtClean="0"/>
              <a:t>Create a new file and save it as app.js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To run the file we need to fire below command in terminal/command prompt</a:t>
            </a:r>
          </a:p>
          <a:p>
            <a:endParaRPr lang="en-US" dirty="0"/>
          </a:p>
          <a:p>
            <a:pPr lvl="1"/>
            <a:r>
              <a:rPr lang="en-US" dirty="0" smtClean="0"/>
              <a:t>Above command will print ‘Server running at </a:t>
            </a:r>
            <a:r>
              <a:rPr lang="en-US" dirty="0" smtClean="0">
                <a:hlinkClick r:id="rId2"/>
              </a:rPr>
              <a:t>http://127.0.0.1:3000</a:t>
            </a:r>
            <a:r>
              <a:rPr lang="en-US" dirty="0" smtClean="0"/>
              <a:t>’, which means our first node server is ready to serve, just use any browser and open the above URL to see </a:t>
            </a:r>
            <a:r>
              <a:rPr lang="en-US" b="1" dirty="0" smtClean="0"/>
              <a:t>Hello World </a:t>
            </a:r>
          </a:p>
          <a:p>
            <a:endParaRPr lang="en-US" dirty="0"/>
          </a:p>
          <a:p>
            <a:endParaRPr lang="en-US" dirty="0" smtClean="0"/>
          </a:p>
          <a:p>
            <a:endParaRPr lang="en-US" dirty="0"/>
          </a:p>
          <a:p>
            <a:endParaRPr lang="en-US" dirty="0" smtClean="0"/>
          </a:p>
          <a:p>
            <a:endParaRPr lang="en-US" dirty="0"/>
          </a:p>
          <a:p>
            <a:endParaRPr lang="en-US" dirty="0" smtClean="0"/>
          </a:p>
        </p:txBody>
      </p:sp>
      <p:sp>
        <p:nvSpPr>
          <p:cNvPr id="2" name="Title 1"/>
          <p:cNvSpPr>
            <a:spLocks noGrp="1"/>
          </p:cNvSpPr>
          <p:nvPr>
            <p:ph type="title"/>
          </p:nvPr>
        </p:nvSpPr>
        <p:spPr/>
        <p:txBody>
          <a:bodyPr/>
          <a:lstStyle/>
          <a:p>
            <a:r>
              <a:rPr lang="en-US" dirty="0" smtClean="0"/>
              <a:t>Hello World (First App) in </a:t>
            </a:r>
            <a:r>
              <a:rPr lang="en-US" dirty="0" err="1" smtClean="0"/>
              <a:t>NodeJS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9261" y="1614557"/>
            <a:ext cx="8420621" cy="2800767"/>
          </a:xfrm>
          <a:prstGeom prst="rect">
            <a:avLst/>
          </a:prstGeom>
          <a:solidFill>
            <a:schemeClr val="bg1">
              <a:lumMod val="95000"/>
            </a:schemeClr>
          </a:solidFill>
          <a:ln>
            <a:noFill/>
          </a:ln>
        </p:spPr>
        <p:txBody>
          <a:bodyPr wrap="square">
            <a:spAutoFit/>
          </a:bodyPr>
          <a:lstStyle/>
          <a:p>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smtClean="0">
                <a:solidFill>
                  <a:srgbClr val="0000FF"/>
                </a:solidFill>
                <a:latin typeface="Consolas" panose="020B0609020204030204" pitchFamily="49" charset="0"/>
              </a:rPr>
              <a:t> </a:t>
            </a:r>
            <a:r>
              <a:rPr lang="en-US" sz="1600" dirty="0" smtClean="0">
                <a:solidFill>
                  <a:srgbClr val="001080"/>
                </a:solidFill>
                <a:latin typeface="Consolas" panose="020B0609020204030204" pitchFamily="49" charset="0"/>
              </a:rPr>
              <a:t>server</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createServer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statusCode</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200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setHeader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'Content-Type</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a:t>
            </a:r>
            <a:r>
              <a:rPr lang="en-US" sz="1600" smtClean="0">
                <a:solidFill>
                  <a:srgbClr val="A31515"/>
                </a:solidFill>
                <a:latin typeface="Consolas" panose="020B0609020204030204" pitchFamily="49" charset="0"/>
              </a:rPr>
              <a:t>'text/html'</a:t>
            </a:r>
            <a:r>
              <a:rPr lang="en-US" sz="160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server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smtClean="0">
                <a:solidFill>
                  <a:srgbClr val="001080"/>
                </a:solidFill>
                <a:latin typeface="Consolas" panose="020B0609020204030204" pitchFamily="49" charset="0"/>
              </a:rPr>
              <a:t>console</a:t>
            </a:r>
            <a:r>
              <a:rPr lang="en-US" sz="1600" dirty="0" smtClean="0">
                <a:solidFill>
                  <a:srgbClr val="000000"/>
                </a:solidFill>
                <a:latin typeface="Consolas" panose="020B0609020204030204" pitchFamily="49" charset="0"/>
              </a:rPr>
              <a:t>.</a:t>
            </a:r>
            <a:r>
              <a:rPr lang="en-US" sz="1600" dirty="0" smtClean="0">
                <a:solidFill>
                  <a:srgbClr val="795E26"/>
                </a:solidFill>
                <a:latin typeface="Consolas" panose="020B0609020204030204" pitchFamily="49" charset="0"/>
              </a:rPr>
              <a:t>log</a:t>
            </a:r>
            <a:r>
              <a:rPr lang="en-US" sz="1600" dirty="0" smtClean="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smtClean="0">
                <a:solidFill>
                  <a:srgbClr val="A31515"/>
                </a:solidFill>
                <a:latin typeface="Consolas" panose="020B0609020204030204" pitchFamily="49" charset="0"/>
              </a:rPr>
              <a:t>Server </a:t>
            </a:r>
            <a:r>
              <a:rPr lang="en-US" sz="1600" dirty="0">
                <a:solidFill>
                  <a:srgbClr val="A31515"/>
                </a:solidFill>
                <a:latin typeface="Consolas" panose="020B0609020204030204" pitchFamily="49" charset="0"/>
              </a:rPr>
              <a:t>running at http://127.0.0.1:3000</a:t>
            </a:r>
            <a:r>
              <a:rPr lang="en-US" sz="1600" dirty="0" smtClean="0">
                <a:solidFill>
                  <a:srgbClr val="A31515"/>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9268" y="1614557"/>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39268" y="1285373"/>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8" name="Rectangle 7">
            <a:extLst>
              <a:ext uri="{FF2B5EF4-FFF2-40B4-BE49-F238E27FC236}">
                <a16:creationId xmlns:a16="http://schemas.microsoft.com/office/drawing/2014/main" id="{D456EBDA-49A4-A843-A786-6989C63A54AA}"/>
              </a:ext>
            </a:extLst>
          </p:cNvPr>
          <p:cNvSpPr/>
          <p:nvPr/>
        </p:nvSpPr>
        <p:spPr>
          <a:xfrm>
            <a:off x="1039261" y="4926835"/>
            <a:ext cx="8420621" cy="338554"/>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node app.js</a:t>
            </a:r>
            <a:endParaRPr lang="en-US" sz="1600" dirty="0">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539268" y="4926835"/>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132809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build="p" animBg="1"/>
      <p:bldP spid="5" grpId="0" animBg="1"/>
      <p:bldP spid="6" grpId="0" animBg="1"/>
      <p:bldP spid="8" grpId="0" build="p"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a:t>
            </a:r>
            <a:endParaRPr lang="en-US" dirty="0"/>
          </a:p>
        </p:txBody>
      </p:sp>
      <p:sp>
        <p:nvSpPr>
          <p:cNvPr id="3" name="Content Placeholder 2"/>
          <p:cNvSpPr>
            <a:spLocks noGrp="1"/>
          </p:cNvSpPr>
          <p:nvPr>
            <p:ph idx="1"/>
          </p:nvPr>
        </p:nvSpPr>
        <p:spPr/>
        <p:txBody>
          <a:bodyPr/>
          <a:lstStyle/>
          <a:p>
            <a:r>
              <a:rPr lang="en-US" dirty="0"/>
              <a:t>The event emitter provides a great way of making a programming interface more generic. When </a:t>
            </a:r>
            <a:r>
              <a:rPr lang="en-US" dirty="0" smtClean="0"/>
              <a:t>we use </a:t>
            </a:r>
            <a:r>
              <a:rPr lang="en-US" dirty="0"/>
              <a:t>a common understood pattern, clients bind to events instead of invoking functions, </a:t>
            </a:r>
            <a:r>
              <a:rPr lang="en-US" dirty="0" smtClean="0"/>
              <a:t>making our </a:t>
            </a:r>
            <a:r>
              <a:rPr lang="en-US" dirty="0"/>
              <a:t>program more </a:t>
            </a:r>
            <a:r>
              <a:rPr lang="en-US" dirty="0" smtClean="0"/>
              <a:t>flexible.</a:t>
            </a:r>
          </a:p>
          <a:p>
            <a:r>
              <a:rPr lang="en-US" dirty="0"/>
              <a:t>Also, by using the event emitter, </a:t>
            </a:r>
            <a:r>
              <a:rPr lang="en-US" dirty="0" smtClean="0"/>
              <a:t>e </a:t>
            </a:r>
            <a:r>
              <a:rPr lang="en-US" dirty="0"/>
              <a:t>get some features for free, like having multiple </a:t>
            </a:r>
            <a:r>
              <a:rPr lang="en-US" dirty="0" smtClean="0"/>
              <a:t>independent listeners </a:t>
            </a:r>
            <a:r>
              <a:rPr lang="en-US" dirty="0"/>
              <a:t>for the same events</a:t>
            </a:r>
            <a:r>
              <a:rPr lang="en-US" dirty="0" smtClean="0"/>
              <a:t>.</a:t>
            </a:r>
          </a:p>
          <a:p>
            <a:r>
              <a:rPr lang="en-US" dirty="0" smtClean="0"/>
              <a:t>In order to create an event emitter in Node, we need our class to inherit </a:t>
            </a:r>
            <a:r>
              <a:rPr lang="en-US" dirty="0" err="1" smtClean="0"/>
              <a:t>EventEmitter</a:t>
            </a:r>
            <a:r>
              <a:rPr lang="en-US" dirty="0" smtClean="0"/>
              <a:t> class from the events module.</a:t>
            </a:r>
          </a:p>
          <a:p>
            <a:r>
              <a:rPr lang="en-US" dirty="0" smtClean="0"/>
              <a:t>Then we can use </a:t>
            </a:r>
            <a:r>
              <a:rPr lang="en-US" dirty="0" smtClean="0">
                <a:latin typeface="Consolas" panose="020B0609020204030204" pitchFamily="49" charset="0"/>
              </a:rPr>
              <a:t>emit</a:t>
            </a:r>
            <a:r>
              <a:rPr lang="en-US" dirty="0" smtClean="0"/>
              <a:t> method of </a:t>
            </a:r>
            <a:r>
              <a:rPr lang="en-US" dirty="0" err="1" smtClean="0"/>
              <a:t>EventEmitter</a:t>
            </a:r>
            <a:r>
              <a:rPr lang="en-US" dirty="0" smtClean="0"/>
              <a:t> to emit the event.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0250" y="4391906"/>
            <a:ext cx="4628293"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EventEmitter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'events'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EventEmitter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setInterval</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emit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70257" y="4391906"/>
            <a:ext cx="499993" cy="2062103"/>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70257" y="4062722"/>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6743966" y="4391906"/>
            <a:ext cx="4628293" cy="1815882"/>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ticker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 event fired"</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243973" y="4391906"/>
            <a:ext cx="499993" cy="1815882"/>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endParaRPr lang="en-US" sz="1600" b="1" dirty="0" smtClean="0">
              <a:solidFill>
                <a:schemeClr val="tx1">
                  <a:lumMod val="75000"/>
                  <a:lumOff val="25000"/>
                </a:schemeClr>
              </a:solidFill>
              <a:latin typeface="Consolas" panose="020B0609020204030204" pitchFamily="49" charset="0"/>
            </a:endParaRP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243972" y="4062722"/>
            <a:ext cx="1686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 (cont.)</a:t>
            </a:r>
            <a:endParaRPr lang="en-US" sz="1600" dirty="0">
              <a:solidFill>
                <a:schemeClr val="bg1"/>
              </a:solidFill>
            </a:endParaRPr>
          </a:p>
        </p:txBody>
      </p:sp>
    </p:spTree>
    <p:extLst>
      <p:ext uri="{BB962C8B-B14F-4D97-AF65-F5344CB8AC3E}">
        <p14:creationId xmlns:p14="http://schemas.microsoft.com/office/powerpoint/2010/main" val="10374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bg/>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Web Server Model</a:t>
            </a:r>
            <a:endParaRPr lang="en-US" dirty="0"/>
          </a:p>
        </p:txBody>
      </p:sp>
      <p:sp>
        <p:nvSpPr>
          <p:cNvPr id="3" name="Content Placeholder 2"/>
          <p:cNvSpPr>
            <a:spLocks noGrp="1"/>
          </p:cNvSpPr>
          <p:nvPr>
            <p:ph idx="1"/>
          </p:nvPr>
        </p:nvSpPr>
        <p:spPr/>
        <p:txBody>
          <a:bodyPr/>
          <a:lstStyle/>
          <a:p>
            <a:r>
              <a:rPr lang="en-US" dirty="0"/>
              <a:t>In the traditional web server model, each request is handled by a dedicated thread from the thread pool. </a:t>
            </a:r>
            <a:endParaRPr lang="en-US" dirty="0" smtClean="0"/>
          </a:p>
          <a:p>
            <a:r>
              <a:rPr lang="en-US" dirty="0" smtClean="0"/>
              <a:t>If </a:t>
            </a:r>
            <a:r>
              <a:rPr lang="en-US" dirty="0"/>
              <a:t>no thread is available in the thread pool at any point of time then the request waits till the next available thread. </a:t>
            </a:r>
            <a:endParaRPr lang="en-US" dirty="0" smtClean="0"/>
          </a:p>
          <a:p>
            <a:r>
              <a:rPr lang="en-US" dirty="0" smtClean="0"/>
              <a:t>Dedicated </a:t>
            </a:r>
            <a:r>
              <a:rPr lang="en-US" dirty="0"/>
              <a:t>thread executes a particular request and does not return to thread pool until it completes the execution and returns a response.</a:t>
            </a:r>
          </a:p>
        </p:txBody>
      </p:sp>
      <p:sp>
        <p:nvSpPr>
          <p:cNvPr id="4" name="Rectangle 3"/>
          <p:cNvSpPr/>
          <p:nvPr/>
        </p:nvSpPr>
        <p:spPr>
          <a:xfrm>
            <a:off x="1014153" y="4688378"/>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1097280" y="4763193"/>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1180406" y="4854633"/>
            <a:ext cx="972589"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Requests</a:t>
            </a:r>
            <a:endParaRPr lang="en-US" sz="1600" dirty="0"/>
          </a:p>
        </p:txBody>
      </p:sp>
      <p:sp>
        <p:nvSpPr>
          <p:cNvPr id="7" name="Flowchart: Magnetic Disk 6"/>
          <p:cNvSpPr/>
          <p:nvPr/>
        </p:nvSpPr>
        <p:spPr>
          <a:xfrm>
            <a:off x="3391592" y="4206240"/>
            <a:ext cx="1712422" cy="142978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 Server</a:t>
            </a:r>
            <a:endParaRPr lang="en-US" dirty="0"/>
          </a:p>
        </p:txBody>
      </p:sp>
      <p:sp>
        <p:nvSpPr>
          <p:cNvPr id="8" name="Rectangle 7"/>
          <p:cNvSpPr/>
          <p:nvPr/>
        </p:nvSpPr>
        <p:spPr>
          <a:xfrm>
            <a:off x="6247014" y="3902825"/>
            <a:ext cx="191193" cy="2036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urved Left Arrow 8"/>
          <p:cNvSpPr/>
          <p:nvPr/>
        </p:nvSpPr>
        <p:spPr>
          <a:xfrm>
            <a:off x="6438207" y="399954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6438207" y="468837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6438207" y="5367769"/>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967347" y="3373209"/>
            <a:ext cx="750526" cy="584775"/>
          </a:xfrm>
          <a:prstGeom prst="rect">
            <a:avLst/>
          </a:prstGeom>
          <a:noFill/>
        </p:spPr>
        <p:txBody>
          <a:bodyPr wrap="none" rtlCol="0">
            <a:spAutoFit/>
          </a:bodyPr>
          <a:lstStyle/>
          <a:p>
            <a:pPr algn="ctr"/>
            <a:r>
              <a:rPr lang="en-US" sz="1600" dirty="0" smtClean="0">
                <a:solidFill>
                  <a:schemeClr val="accent6"/>
                </a:solidFill>
              </a:rPr>
              <a:t>Thread</a:t>
            </a:r>
          </a:p>
          <a:p>
            <a:pPr algn="ctr"/>
            <a:r>
              <a:rPr lang="en-US" sz="1600" dirty="0" smtClean="0">
                <a:solidFill>
                  <a:schemeClr val="accent6"/>
                </a:solidFill>
              </a:rPr>
              <a:t>Pool</a:t>
            </a:r>
            <a:endParaRPr lang="en-US" sz="1600" dirty="0">
              <a:solidFill>
                <a:schemeClr val="accent6"/>
              </a:solidFill>
            </a:endParaRPr>
          </a:p>
        </p:txBody>
      </p:sp>
      <p:sp>
        <p:nvSpPr>
          <p:cNvPr id="13" name="TextBox 12"/>
          <p:cNvSpPr txBox="1"/>
          <p:nvPr/>
        </p:nvSpPr>
        <p:spPr>
          <a:xfrm>
            <a:off x="7082444" y="4133122"/>
            <a:ext cx="2528256" cy="338554"/>
          </a:xfrm>
          <a:prstGeom prst="rect">
            <a:avLst/>
          </a:prstGeom>
          <a:noFill/>
        </p:spPr>
        <p:txBody>
          <a:bodyPr wrap="none" rtlCol="0">
            <a:spAutoFit/>
          </a:bodyPr>
          <a:lstStyle/>
          <a:p>
            <a:pPr algn="ctr"/>
            <a:r>
              <a:rPr lang="en-US" sz="1600" dirty="0" smtClean="0">
                <a:solidFill>
                  <a:schemeClr val="tx2"/>
                </a:solidFill>
              </a:rPr>
              <a:t>Thread 1 Executes Request 1</a:t>
            </a:r>
            <a:endParaRPr lang="en-US" sz="1600" dirty="0">
              <a:solidFill>
                <a:schemeClr val="tx2"/>
              </a:solidFill>
            </a:endParaRPr>
          </a:p>
        </p:txBody>
      </p:sp>
      <p:sp>
        <p:nvSpPr>
          <p:cNvPr id="14" name="TextBox 13"/>
          <p:cNvSpPr txBox="1"/>
          <p:nvPr/>
        </p:nvSpPr>
        <p:spPr>
          <a:xfrm>
            <a:off x="7082444" y="4821952"/>
            <a:ext cx="2528256" cy="338554"/>
          </a:xfrm>
          <a:prstGeom prst="rect">
            <a:avLst/>
          </a:prstGeom>
          <a:noFill/>
        </p:spPr>
        <p:txBody>
          <a:bodyPr wrap="none" rtlCol="0">
            <a:spAutoFit/>
          </a:bodyPr>
          <a:lstStyle/>
          <a:p>
            <a:pPr algn="ctr"/>
            <a:r>
              <a:rPr lang="en-US" sz="1600" dirty="0" smtClean="0">
                <a:solidFill>
                  <a:schemeClr val="tx2"/>
                </a:solidFill>
              </a:rPr>
              <a:t>Thread 2 Executes Request 2</a:t>
            </a:r>
            <a:endParaRPr lang="en-US" sz="1600" dirty="0">
              <a:solidFill>
                <a:schemeClr val="tx2"/>
              </a:solidFill>
            </a:endParaRPr>
          </a:p>
        </p:txBody>
      </p:sp>
      <p:sp>
        <p:nvSpPr>
          <p:cNvPr id="15" name="TextBox 14"/>
          <p:cNvSpPr txBox="1"/>
          <p:nvPr/>
        </p:nvSpPr>
        <p:spPr>
          <a:xfrm>
            <a:off x="7082444" y="5501343"/>
            <a:ext cx="2528256" cy="338554"/>
          </a:xfrm>
          <a:prstGeom prst="rect">
            <a:avLst/>
          </a:prstGeom>
          <a:noFill/>
        </p:spPr>
        <p:txBody>
          <a:bodyPr wrap="none" rtlCol="0">
            <a:spAutoFit/>
          </a:bodyPr>
          <a:lstStyle/>
          <a:p>
            <a:pPr algn="ctr"/>
            <a:r>
              <a:rPr lang="en-US" sz="1600" dirty="0" smtClean="0">
                <a:solidFill>
                  <a:schemeClr val="tx2"/>
                </a:solidFill>
              </a:rPr>
              <a:t>Thread 3 Executes Request 3</a:t>
            </a:r>
            <a:endParaRPr lang="en-US" sz="1600" dirty="0">
              <a:solidFill>
                <a:schemeClr val="tx2"/>
              </a:solidFill>
            </a:endParaRPr>
          </a:p>
        </p:txBody>
      </p:sp>
      <p:cxnSp>
        <p:nvCxnSpPr>
          <p:cNvPr id="17" name="Straight Arrow Connector 16"/>
          <p:cNvCxnSpPr/>
          <p:nvPr/>
        </p:nvCxnSpPr>
        <p:spPr>
          <a:xfrm>
            <a:off x="2152995" y="4937760"/>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52995" y="5094005"/>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flipV="1">
            <a:off x="5104014" y="4921134"/>
            <a:ext cx="1143000"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4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r>
              <a:rPr lang="en-US" dirty="0"/>
              <a:t>Event-driven programming is a programming style whereby the </a:t>
            </a:r>
            <a:r>
              <a:rPr lang="en-US" dirty="0" smtClean="0"/>
              <a:t>flow </a:t>
            </a:r>
            <a:r>
              <a:rPr lang="en-US" dirty="0"/>
              <a:t>of execution is determined by </a:t>
            </a:r>
            <a:r>
              <a:rPr lang="en-US" dirty="0" smtClean="0"/>
              <a:t>events. Events </a:t>
            </a:r>
            <a:r>
              <a:rPr lang="en-US" dirty="0"/>
              <a:t>are handled by event handlers or event callbacks. </a:t>
            </a:r>
            <a:endParaRPr lang="en-US" dirty="0" smtClean="0"/>
          </a:p>
          <a:p>
            <a:r>
              <a:rPr lang="en-US" dirty="0" smtClean="0"/>
              <a:t>An </a:t>
            </a:r>
            <a:r>
              <a:rPr lang="en-US" dirty="0"/>
              <a:t>event callback is a function that is invoked when something </a:t>
            </a:r>
            <a:r>
              <a:rPr lang="en-US" dirty="0" smtClean="0"/>
              <a:t>significant happens, such </a:t>
            </a:r>
            <a:r>
              <a:rPr lang="en-US" dirty="0"/>
              <a:t>as when the result of a database query is available or when the user clicks on a button</a:t>
            </a:r>
            <a:r>
              <a:rPr lang="en-US" dirty="0" smtClean="0"/>
              <a:t>.</a:t>
            </a:r>
          </a:p>
          <a:p>
            <a:r>
              <a:rPr lang="en-US" dirty="0"/>
              <a:t>Consider how a query to a database is completed in typical blocking I/O programming</a:t>
            </a:r>
            <a:r>
              <a:rPr lang="en-US" dirty="0" smtClean="0"/>
              <a:t>:</a:t>
            </a:r>
          </a:p>
          <a:p>
            <a:pPr marL="0" indent="0">
              <a:buNone/>
            </a:pPr>
            <a:endParaRPr lang="en-US" dirty="0" smtClean="0"/>
          </a:p>
          <a:p>
            <a:pPr marL="457200" lvl="1" indent="0">
              <a:buNone/>
            </a:pPr>
            <a:endParaRPr lang="en-US" dirty="0" smtClean="0"/>
          </a:p>
          <a:p>
            <a:pPr marL="457200" lvl="1" indent="0">
              <a:buNone/>
            </a:pPr>
            <a:r>
              <a:rPr lang="en-US" dirty="0" smtClean="0"/>
              <a:t>This </a:t>
            </a:r>
            <a:r>
              <a:rPr lang="en-US" dirty="0"/>
              <a:t>query requires that the current thread or process wait until the database layer </a:t>
            </a:r>
            <a:r>
              <a:rPr lang="en-US" dirty="0" smtClean="0"/>
              <a:t>finishes processing it.</a:t>
            </a:r>
          </a:p>
          <a:p>
            <a:r>
              <a:rPr lang="en-US" dirty="0"/>
              <a:t>In event-driven systems, this query would be performed in this way</a:t>
            </a:r>
            <a:r>
              <a:rPr lang="en-US" dirty="0" smtClean="0"/>
              <a:t>:</a:t>
            </a:r>
          </a:p>
          <a:p>
            <a:endParaRPr lang="en-US" dirty="0"/>
          </a:p>
          <a:p>
            <a:endParaRPr lang="en-US" dirty="0" smtClean="0"/>
          </a:p>
          <a:p>
            <a:pPr marL="457200" lvl="1" indent="0">
              <a:buNone/>
            </a:pPr>
            <a:endParaRPr lang="en-US" dirty="0"/>
          </a:p>
          <a:p>
            <a:pPr marL="457200" lvl="1" indent="0">
              <a:buNone/>
            </a:pPr>
            <a:r>
              <a:rPr lang="en-US" dirty="0" smtClean="0"/>
              <a:t>In this technique query will send query to database and will process other task until database finishes processing it and will call </a:t>
            </a:r>
            <a:r>
              <a:rPr lang="en-US" dirty="0" err="1" smtClean="0"/>
              <a:t>query</a:t>
            </a:r>
            <a:r>
              <a:rPr lang="en-US" dirty="0" err="1" smtClean="0">
                <a:latin typeface="Consolas" panose="020B0609020204030204" pitchFamily="49" charset="0"/>
              </a:rPr>
              <a:t>_</a:t>
            </a:r>
            <a:r>
              <a:rPr lang="en-US" dirty="0" err="1" smtClean="0"/>
              <a:t>finished</a:t>
            </a:r>
            <a:r>
              <a:rPr lang="en-US" dirty="0" smtClean="0"/>
              <a:t> function when processing is done.</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72265" y="2858694"/>
            <a:ext cx="8420621" cy="584775"/>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result = query('SELECT * FROM posts WHERE id = 1');</a:t>
            </a:r>
          </a:p>
          <a:p>
            <a:r>
              <a:rPr lang="en-US" sz="1600" dirty="0" err="1">
                <a:latin typeface="Consolas" panose="020B0609020204030204" pitchFamily="49" charset="0"/>
              </a:rPr>
              <a:t>do_something_with</a:t>
            </a:r>
            <a:r>
              <a:rPr lang="en-US" sz="1600" dirty="0">
                <a:latin typeface="Consolas" panose="020B0609020204030204" pitchFamily="49" charset="0"/>
              </a:rPr>
              <a:t>(result);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72272" y="2858694"/>
            <a:ext cx="499993" cy="58477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endParaRPr lang="en-US" sz="1600" b="1" dirty="0" smtClean="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72265" y="4446428"/>
            <a:ext cx="8420621" cy="1077218"/>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query_finished</a:t>
            </a:r>
            <a:r>
              <a:rPr lang="en-US" sz="1600" dirty="0">
                <a:latin typeface="Consolas" panose="020B0609020204030204" pitchFamily="49" charset="0"/>
              </a:rPr>
              <a:t> = function(result) {</a:t>
            </a:r>
          </a:p>
          <a:p>
            <a:r>
              <a:rPr lang="en-US" sz="1600" dirty="0" smtClean="0">
                <a:latin typeface="Consolas" panose="020B0609020204030204" pitchFamily="49" charset="0"/>
              </a:rPr>
              <a:t>	</a:t>
            </a:r>
            <a:r>
              <a:rPr lang="en-US" sz="1600" dirty="0" err="1" smtClean="0">
                <a:latin typeface="Consolas" panose="020B0609020204030204" pitchFamily="49" charset="0"/>
              </a:rPr>
              <a:t>do_something_with</a:t>
            </a:r>
            <a:r>
              <a:rPr lang="en-US" sz="1600" dirty="0" smtClean="0">
                <a:latin typeface="Consolas" panose="020B0609020204030204" pitchFamily="49" charset="0"/>
              </a:rPr>
              <a:t>(result</a:t>
            </a:r>
            <a:r>
              <a:rPr lang="en-US" sz="1600" dirty="0">
                <a:latin typeface="Consolas" panose="020B0609020204030204" pitchFamily="49" charset="0"/>
              </a:rPr>
              <a:t>);</a:t>
            </a:r>
          </a:p>
          <a:p>
            <a:r>
              <a:rPr lang="en-US" sz="1600" dirty="0">
                <a:latin typeface="Consolas" panose="020B0609020204030204" pitchFamily="49" charset="0"/>
              </a:rPr>
              <a:t>}</a:t>
            </a:r>
          </a:p>
          <a:p>
            <a:r>
              <a:rPr lang="en-US" sz="1600" dirty="0">
                <a:latin typeface="Consolas" panose="020B0609020204030204" pitchFamily="49" charset="0"/>
              </a:rPr>
              <a:t>query('SELECT * FROM posts WHERE id = 1', </a:t>
            </a:r>
            <a:r>
              <a:rPr lang="en-US" sz="1600" dirty="0" err="1">
                <a:latin typeface="Consolas" panose="020B0609020204030204" pitchFamily="49" charset="0"/>
              </a:rPr>
              <a:t>query_finished</a:t>
            </a:r>
            <a:r>
              <a:rPr lang="en-US" sz="1600" dirty="0">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672272" y="4446428"/>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9741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NodeJS</a:t>
            </a:r>
            <a:endParaRPr lang="en-US" dirty="0"/>
          </a:p>
        </p:txBody>
      </p:sp>
      <p:sp>
        <p:nvSpPr>
          <p:cNvPr id="3" name="Content Placeholder 2"/>
          <p:cNvSpPr>
            <a:spLocks noGrp="1"/>
          </p:cNvSpPr>
          <p:nvPr>
            <p:ph idx="1"/>
          </p:nvPr>
        </p:nvSpPr>
        <p:spPr/>
        <p:txBody>
          <a:bodyPr/>
          <a:lstStyle/>
          <a:p>
            <a:r>
              <a:rPr lang="en-US" dirty="0"/>
              <a:t>Node.js is an open source, cross-platform runtime environment for developing server-side and networking applications. </a:t>
            </a:r>
            <a:endParaRPr lang="en-US" dirty="0" smtClean="0"/>
          </a:p>
          <a:p>
            <a:r>
              <a:rPr lang="en-US" dirty="0" smtClean="0"/>
              <a:t>Node.js </a:t>
            </a:r>
            <a:r>
              <a:rPr lang="en-US" dirty="0"/>
              <a:t>is a platform built on </a:t>
            </a:r>
            <a:r>
              <a:rPr lang="en-US" dirty="0" smtClean="0"/>
              <a:t>Chrome's JavaScript runtime (V8 Engine) </a:t>
            </a:r>
            <a:r>
              <a:rPr lang="en-US" dirty="0"/>
              <a:t> for easily building fast and scalable network applications. </a:t>
            </a:r>
            <a:endParaRPr lang="en-US" dirty="0" smtClean="0"/>
          </a:p>
          <a:p>
            <a:r>
              <a:rPr lang="en-US" dirty="0" smtClean="0"/>
              <a:t>Node.js </a:t>
            </a:r>
            <a:r>
              <a:rPr lang="en-US" dirty="0"/>
              <a:t>uses an event-driven, non-blocking I/O model that makes it lightweight and efficient, perfect for data-intensive real-time applications that run across distributed devices</a:t>
            </a:r>
            <a:r>
              <a:rPr lang="en-US" dirty="0" smtClean="0"/>
              <a:t>.</a:t>
            </a:r>
          </a:p>
          <a:p>
            <a:r>
              <a:rPr lang="en-US" dirty="0" smtClean="0"/>
              <a:t>Node.js </a:t>
            </a:r>
            <a:r>
              <a:rPr lang="en-US" dirty="0"/>
              <a:t>applications are written in JavaScript, and can be run within the Node.js runtime on OS X, Microsoft Windows, and Linux</a:t>
            </a:r>
            <a:r>
              <a:rPr lang="en-US" dirty="0" smtClean="0"/>
              <a:t>.</a:t>
            </a:r>
          </a:p>
          <a:p>
            <a:r>
              <a:rPr lang="en-US" dirty="0" smtClean="0"/>
              <a:t>Node.js also provides a rich library of various JavaScript modules which simplifies the development of web applications using Node.js to a great extent.</a:t>
            </a:r>
          </a:p>
          <a:p>
            <a:r>
              <a:rPr lang="en-US" dirty="0" smtClean="0"/>
              <a:t>Node.js was developed by Ryan Dahl in 2009 and current version as of jan-2022 is 17.4.0 and latest LTS (Long Term Support) version is 16.13.2.</a:t>
            </a:r>
            <a:endParaRPr lang="en-US" dirty="0"/>
          </a:p>
        </p:txBody>
      </p:sp>
    </p:spTree>
    <p:extLst>
      <p:ext uri="{BB962C8B-B14F-4D97-AF65-F5344CB8AC3E}">
        <p14:creationId xmlns:p14="http://schemas.microsoft.com/office/powerpoint/2010/main" val="16497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NodeJS</a:t>
            </a:r>
            <a:endParaRPr lang="en-US" dirty="0"/>
          </a:p>
        </p:txBody>
      </p:sp>
      <p:sp>
        <p:nvSpPr>
          <p:cNvPr id="3" name="Content Placeholder 2"/>
          <p:cNvSpPr>
            <a:spLocks noGrp="1"/>
          </p:cNvSpPr>
          <p:nvPr>
            <p:ph idx="1"/>
          </p:nvPr>
        </p:nvSpPr>
        <p:spPr/>
        <p:txBody>
          <a:bodyPr/>
          <a:lstStyle/>
          <a:p>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r>
              <a:rPr lang="en-US" b="1" dirty="0"/>
              <a:t>Very Fast</a:t>
            </a:r>
            <a:r>
              <a:rPr lang="en-US" dirty="0"/>
              <a:t> − Being built on Google Chrome's V8 JavaScript Engine, Node.js library is very fast in code execution.</a:t>
            </a:r>
          </a:p>
          <a:p>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r>
              <a:rPr lang="en-US" b="1" dirty="0"/>
              <a:t>No Buffering</a:t>
            </a:r>
            <a:r>
              <a:rPr lang="en-US" dirty="0"/>
              <a:t> − Node.js applications never buffer any data. These applications simply output the data in chunks.</a:t>
            </a:r>
          </a:p>
          <a:p>
            <a:r>
              <a:rPr lang="en-US" b="1" dirty="0"/>
              <a:t>License</a:t>
            </a:r>
            <a:r>
              <a:rPr lang="en-US" dirty="0"/>
              <a:t> − Node.js is released under the MIT </a:t>
            </a:r>
            <a:r>
              <a:rPr lang="en-US" dirty="0" smtClean="0"/>
              <a:t>license.</a:t>
            </a:r>
            <a:endParaRPr lang="en-US" dirty="0"/>
          </a:p>
        </p:txBody>
      </p:sp>
    </p:spTree>
    <p:extLst>
      <p:ext uri="{BB962C8B-B14F-4D97-AF65-F5344CB8AC3E}">
        <p14:creationId xmlns:p14="http://schemas.microsoft.com/office/powerpoint/2010/main" val="12110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Process Model</a:t>
            </a:r>
            <a:endParaRPr lang="en-US" dirty="0"/>
          </a:p>
        </p:txBody>
      </p:sp>
      <p:sp>
        <p:nvSpPr>
          <p:cNvPr id="3" name="Content Placeholder 2"/>
          <p:cNvSpPr>
            <a:spLocks noGrp="1"/>
          </p:cNvSpPr>
          <p:nvPr>
            <p:ph idx="1"/>
          </p:nvPr>
        </p:nvSpPr>
        <p:spPr/>
        <p:txBody>
          <a:bodyPr/>
          <a:lstStyle/>
          <a:p>
            <a:r>
              <a:rPr lang="en-US" dirty="0"/>
              <a:t>Node.js processes user requests differently when compared to a traditional web server model</a:t>
            </a:r>
            <a:r>
              <a:rPr lang="en-US" dirty="0" smtClean="0"/>
              <a:t>.</a:t>
            </a:r>
          </a:p>
          <a:p>
            <a:r>
              <a:rPr lang="en-US" dirty="0" smtClean="0"/>
              <a:t>Node.js </a:t>
            </a:r>
            <a:r>
              <a:rPr lang="en-US" dirty="0"/>
              <a:t>runs in a single process and the application code runs in a single thread and thereby needs less resources than other platforms. </a:t>
            </a:r>
            <a:endParaRPr lang="en-US" dirty="0" smtClean="0"/>
          </a:p>
          <a:p>
            <a:r>
              <a:rPr lang="en-US" dirty="0" smtClean="0"/>
              <a:t>All </a:t>
            </a:r>
            <a:r>
              <a:rPr lang="en-US" dirty="0"/>
              <a:t>the user requests to your web application will be handled by a single thread and all the I/O work or long running job is performed asynchronously for a particular request. </a:t>
            </a:r>
            <a:endParaRPr lang="en-US" dirty="0" smtClean="0"/>
          </a:p>
          <a:p>
            <a:r>
              <a:rPr lang="en-US" dirty="0" smtClean="0"/>
              <a:t>So</a:t>
            </a:r>
            <a:r>
              <a:rPr lang="en-US" dirty="0"/>
              <a:t>, this single thread doesn't have to wait for the request to complete and is free to handle the next request. When asynchronous I/O work completes then it processes the request further and sends the response.</a:t>
            </a:r>
          </a:p>
        </p:txBody>
      </p:sp>
      <p:sp>
        <p:nvSpPr>
          <p:cNvPr id="4" name="Rectangle 3"/>
          <p:cNvSpPr/>
          <p:nvPr/>
        </p:nvSpPr>
        <p:spPr>
          <a:xfrm>
            <a:off x="1188719" y="5020888"/>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 1</a:t>
            </a:r>
            <a:endParaRPr lang="en-US" sz="1600" dirty="0"/>
          </a:p>
        </p:txBody>
      </p:sp>
      <p:sp>
        <p:nvSpPr>
          <p:cNvPr id="5" name="Rectangle 4"/>
          <p:cNvSpPr/>
          <p:nvPr/>
        </p:nvSpPr>
        <p:spPr>
          <a:xfrm>
            <a:off x="1758141" y="5673859"/>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 2</a:t>
            </a:r>
            <a:endParaRPr lang="en-US" sz="1600" dirty="0"/>
          </a:p>
        </p:txBody>
      </p:sp>
      <p:sp>
        <p:nvSpPr>
          <p:cNvPr id="6" name="Flowchart: Magnetic Disk 5"/>
          <p:cNvSpPr/>
          <p:nvPr/>
        </p:nvSpPr>
        <p:spPr>
          <a:xfrm>
            <a:off x="3038303" y="3716917"/>
            <a:ext cx="1712422" cy="1071216"/>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Node.js Server</a:t>
            </a:r>
            <a:endParaRPr lang="en-US" dirty="0"/>
          </a:p>
        </p:txBody>
      </p:sp>
      <p:cxnSp>
        <p:nvCxnSpPr>
          <p:cNvPr id="8" name="Straight Connector 7"/>
          <p:cNvCxnSpPr>
            <a:stCxn id="6" idx="3"/>
          </p:cNvCxnSpPr>
          <p:nvPr/>
        </p:nvCxnSpPr>
        <p:spPr>
          <a:xfrm>
            <a:off x="3894514" y="4788133"/>
            <a:ext cx="0" cy="1616000"/>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3813464" y="5160960"/>
            <a:ext cx="141061" cy="4335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4" idx="3"/>
          </p:cNvCxnSpPr>
          <p:nvPr/>
        </p:nvCxnSpPr>
        <p:spPr>
          <a:xfrm flipV="1">
            <a:off x="2327564" y="5170516"/>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50370" y="5584907"/>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6986" y="5939044"/>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3465" y="5701311"/>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p:cNvCxnSpPr/>
          <p:nvPr/>
        </p:nvCxnSpPr>
        <p:spPr>
          <a:xfrm>
            <a:off x="2896986" y="5710021"/>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rved Down Arrow 16"/>
          <p:cNvSpPr/>
          <p:nvPr/>
        </p:nvSpPr>
        <p:spPr>
          <a:xfrm>
            <a:off x="5627208" y="5303707"/>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5577330" y="5867974"/>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p:nvPr/>
        </p:nvCxnSpPr>
        <p:spPr>
          <a:xfrm flipH="1" flipV="1">
            <a:off x="3950370" y="6082974"/>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3465" y="6055334"/>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a:off x="1379913" y="6309807"/>
            <a:ext cx="2518757" cy="20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5761" y="5320145"/>
            <a:ext cx="4152" cy="1010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78240" y="5515917"/>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7461367" y="5590732"/>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7544493" y="5682172"/>
            <a:ext cx="972589"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29" name="TextBox 28"/>
          <p:cNvSpPr txBox="1"/>
          <p:nvPr/>
        </p:nvSpPr>
        <p:spPr>
          <a:xfrm>
            <a:off x="7323709" y="4821221"/>
            <a:ext cx="1085554" cy="523220"/>
          </a:xfrm>
          <a:prstGeom prst="rect">
            <a:avLst/>
          </a:prstGeom>
          <a:noFill/>
        </p:spPr>
        <p:txBody>
          <a:bodyPr wrap="none" rtlCol="0">
            <a:spAutoFit/>
          </a:bodyPr>
          <a:lstStyle/>
          <a:p>
            <a:pPr algn="ctr"/>
            <a:r>
              <a:rPr lang="en-US" sz="1400" dirty="0" smtClean="0">
                <a:solidFill>
                  <a:srgbClr val="F54337"/>
                </a:solidFill>
              </a:rPr>
              <a:t>Internal C++ </a:t>
            </a:r>
          </a:p>
          <a:p>
            <a:pPr algn="ctr"/>
            <a:r>
              <a:rPr lang="en-US" sz="1400" dirty="0" smtClean="0">
                <a:solidFill>
                  <a:srgbClr val="F54337"/>
                </a:solidFill>
              </a:rPr>
              <a:t>Thread Pool</a:t>
            </a:r>
            <a:endParaRPr lang="en-US" sz="1400" dirty="0">
              <a:solidFill>
                <a:srgbClr val="F54337"/>
              </a:solidFill>
            </a:endParaRPr>
          </a:p>
        </p:txBody>
      </p:sp>
      <p:cxnSp>
        <p:nvCxnSpPr>
          <p:cNvPr id="30" name="Straight Arrow Connector 29"/>
          <p:cNvCxnSpPr/>
          <p:nvPr/>
        </p:nvCxnSpPr>
        <p:spPr>
          <a:xfrm>
            <a:off x="6449038" y="5810408"/>
            <a:ext cx="9093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06632" y="4821221"/>
            <a:ext cx="968535" cy="307777"/>
          </a:xfrm>
          <a:prstGeom prst="rect">
            <a:avLst/>
          </a:prstGeom>
          <a:noFill/>
        </p:spPr>
        <p:txBody>
          <a:bodyPr wrap="none" rtlCol="0">
            <a:spAutoFit/>
          </a:bodyPr>
          <a:lstStyle/>
          <a:p>
            <a:pPr algn="ctr"/>
            <a:r>
              <a:rPr lang="en-US" sz="1400" dirty="0" smtClean="0">
                <a:solidFill>
                  <a:srgbClr val="F54337"/>
                </a:solidFill>
              </a:rPr>
              <a:t>Event Loop</a:t>
            </a:r>
            <a:endParaRPr lang="en-US" sz="1400" dirty="0">
              <a:solidFill>
                <a:srgbClr val="F54337"/>
              </a:solidFill>
            </a:endParaRPr>
          </a:p>
        </p:txBody>
      </p:sp>
      <p:sp>
        <p:nvSpPr>
          <p:cNvPr id="33" name="TextBox 32"/>
          <p:cNvSpPr txBox="1"/>
          <p:nvPr/>
        </p:nvSpPr>
        <p:spPr>
          <a:xfrm>
            <a:off x="3857396" y="4805291"/>
            <a:ext cx="1154483" cy="307777"/>
          </a:xfrm>
          <a:prstGeom prst="rect">
            <a:avLst/>
          </a:prstGeom>
          <a:noFill/>
        </p:spPr>
        <p:txBody>
          <a:bodyPr wrap="none" rtlCol="0">
            <a:spAutoFit/>
          </a:bodyPr>
          <a:lstStyle/>
          <a:p>
            <a:pPr algn="ctr"/>
            <a:r>
              <a:rPr lang="en-US" sz="1400" dirty="0" smtClean="0">
                <a:solidFill>
                  <a:schemeClr val="tx2"/>
                </a:solidFill>
              </a:rPr>
              <a:t>Single Thread</a:t>
            </a:r>
            <a:endParaRPr lang="en-US" sz="1400" dirty="0">
              <a:solidFill>
                <a:schemeClr val="tx2"/>
              </a:solidFill>
            </a:endParaRPr>
          </a:p>
        </p:txBody>
      </p:sp>
      <p:sp>
        <p:nvSpPr>
          <p:cNvPr id="34" name="TextBox 33"/>
          <p:cNvSpPr txBox="1"/>
          <p:nvPr/>
        </p:nvSpPr>
        <p:spPr>
          <a:xfrm>
            <a:off x="3885386" y="5545187"/>
            <a:ext cx="1495923" cy="307777"/>
          </a:xfrm>
          <a:prstGeom prst="rect">
            <a:avLst/>
          </a:prstGeom>
          <a:noFill/>
        </p:spPr>
        <p:txBody>
          <a:bodyPr wrap="none" rtlCol="0">
            <a:spAutoFit/>
          </a:bodyPr>
          <a:lstStyle/>
          <a:p>
            <a:pPr algn="ctr"/>
            <a:r>
              <a:rPr lang="en-US" sz="1400" dirty="0" smtClean="0"/>
              <a:t>Starts a </a:t>
            </a:r>
            <a:r>
              <a:rPr lang="en-US" sz="1400" dirty="0" err="1" smtClean="0"/>
              <a:t>async</a:t>
            </a:r>
            <a:r>
              <a:rPr lang="en-US" sz="1400" dirty="0" smtClean="0"/>
              <a:t> Job</a:t>
            </a:r>
            <a:endParaRPr lang="en-US" sz="1400" dirty="0"/>
          </a:p>
        </p:txBody>
      </p:sp>
      <p:sp>
        <p:nvSpPr>
          <p:cNvPr id="35" name="TextBox 34"/>
          <p:cNvSpPr txBox="1"/>
          <p:nvPr/>
        </p:nvSpPr>
        <p:spPr>
          <a:xfrm>
            <a:off x="3948542" y="6099356"/>
            <a:ext cx="1720344" cy="307777"/>
          </a:xfrm>
          <a:prstGeom prst="rect">
            <a:avLst/>
          </a:prstGeom>
          <a:noFill/>
        </p:spPr>
        <p:txBody>
          <a:bodyPr wrap="none" rtlCol="0">
            <a:spAutoFit/>
          </a:bodyPr>
          <a:lstStyle/>
          <a:p>
            <a:pPr algn="ctr"/>
            <a:r>
              <a:rPr lang="en-US" sz="1400" dirty="0" err="1" smtClean="0"/>
              <a:t>Async</a:t>
            </a:r>
            <a:r>
              <a:rPr lang="en-US" sz="1400" dirty="0" smtClean="0"/>
              <a:t> Job Completes</a:t>
            </a:r>
            <a:endParaRPr lang="en-US" sz="1400" dirty="0"/>
          </a:p>
        </p:txBody>
      </p:sp>
      <p:sp>
        <p:nvSpPr>
          <p:cNvPr id="36" name="TextBox 35"/>
          <p:cNvSpPr txBox="1"/>
          <p:nvPr/>
        </p:nvSpPr>
        <p:spPr>
          <a:xfrm>
            <a:off x="6513697" y="5810408"/>
            <a:ext cx="813043" cy="830997"/>
          </a:xfrm>
          <a:prstGeom prst="rect">
            <a:avLst/>
          </a:prstGeom>
          <a:noFill/>
        </p:spPr>
        <p:txBody>
          <a:bodyPr wrap="none" rtlCol="0">
            <a:spAutoFit/>
          </a:bodyPr>
          <a:lstStyle/>
          <a:p>
            <a:pPr algn="ctr"/>
            <a:r>
              <a:rPr lang="en-US" sz="1200" dirty="0" err="1" smtClean="0"/>
              <a:t>Async</a:t>
            </a:r>
            <a:r>
              <a:rPr lang="en-US" sz="1200" dirty="0" smtClean="0"/>
              <a:t> Job</a:t>
            </a:r>
          </a:p>
          <a:p>
            <a:pPr algn="ctr"/>
            <a:r>
              <a:rPr lang="en-US" sz="1200" dirty="0" smtClean="0"/>
              <a:t>Works on </a:t>
            </a:r>
          </a:p>
          <a:p>
            <a:pPr algn="ctr"/>
            <a:r>
              <a:rPr lang="en-US" sz="1200" dirty="0" smtClean="0"/>
              <a:t>Thread</a:t>
            </a:r>
          </a:p>
          <a:p>
            <a:pPr algn="ctr"/>
            <a:r>
              <a:rPr lang="en-US" sz="1200" dirty="0" smtClean="0"/>
              <a:t>Pool</a:t>
            </a:r>
            <a:endParaRPr lang="en-US" sz="1200" dirty="0"/>
          </a:p>
        </p:txBody>
      </p:sp>
      <p:sp>
        <p:nvSpPr>
          <p:cNvPr id="37" name="TextBox 36"/>
          <p:cNvSpPr txBox="1"/>
          <p:nvPr/>
        </p:nvSpPr>
        <p:spPr>
          <a:xfrm>
            <a:off x="3075848" y="5714464"/>
            <a:ext cx="742511" cy="276999"/>
          </a:xfrm>
          <a:prstGeom prst="rect">
            <a:avLst/>
          </a:prstGeom>
          <a:noFill/>
        </p:spPr>
        <p:txBody>
          <a:bodyPr wrap="none" rtlCol="0">
            <a:spAutoFit/>
          </a:bodyPr>
          <a:lstStyle/>
          <a:p>
            <a:pPr algn="ctr"/>
            <a:r>
              <a:rPr lang="en-US" sz="1200" dirty="0" smtClean="0"/>
              <a:t>response</a:t>
            </a:r>
            <a:endParaRPr lang="en-US" sz="1200" dirty="0"/>
          </a:p>
        </p:txBody>
      </p:sp>
      <p:sp>
        <p:nvSpPr>
          <p:cNvPr id="38" name="TextBox 37"/>
          <p:cNvSpPr txBox="1"/>
          <p:nvPr/>
        </p:nvSpPr>
        <p:spPr>
          <a:xfrm>
            <a:off x="2525730" y="6047090"/>
            <a:ext cx="742511" cy="276999"/>
          </a:xfrm>
          <a:prstGeom prst="rect">
            <a:avLst/>
          </a:prstGeom>
          <a:noFill/>
        </p:spPr>
        <p:txBody>
          <a:bodyPr wrap="none" rtlCol="0">
            <a:spAutoFit/>
          </a:bodyPr>
          <a:lstStyle/>
          <a:p>
            <a:pPr algn="ctr"/>
            <a:r>
              <a:rPr lang="en-US" sz="1200" dirty="0" smtClean="0"/>
              <a:t>response</a:t>
            </a:r>
            <a:endParaRPr lang="en-US" sz="1200" dirty="0"/>
          </a:p>
        </p:txBody>
      </p:sp>
      <p:sp>
        <p:nvSpPr>
          <p:cNvPr id="39" name="Line Callout 2 (Accent Bar) 38"/>
          <p:cNvSpPr/>
          <p:nvPr/>
        </p:nvSpPr>
        <p:spPr>
          <a:xfrm>
            <a:off x="5668886" y="4036774"/>
            <a:ext cx="2800585" cy="520063"/>
          </a:xfrm>
          <a:prstGeom prst="accentCallout2">
            <a:avLst>
              <a:gd name="adj1" fmla="val 18750"/>
              <a:gd name="adj2" fmla="val -8333"/>
              <a:gd name="adj3" fmla="val 18750"/>
              <a:gd name="adj4" fmla="val -16667"/>
              <a:gd name="adj5" fmla="val 312301"/>
              <a:gd name="adj6" fmla="val -618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 is free to serve another request</a:t>
            </a:r>
            <a:endParaRPr lang="en-US" dirty="0">
              <a:solidFill>
                <a:schemeClr val="tx1"/>
              </a:solidFill>
            </a:endParaRPr>
          </a:p>
        </p:txBody>
      </p:sp>
    </p:spTree>
    <p:extLst>
      <p:ext uri="{BB962C8B-B14F-4D97-AF65-F5344CB8AC3E}">
        <p14:creationId xmlns:p14="http://schemas.microsoft.com/office/powerpoint/2010/main" val="121572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1" grpId="0" animBg="1"/>
      <p:bldP spid="16" grpId="0" animBg="1"/>
      <p:bldP spid="17" grpId="0" animBg="1"/>
      <p:bldP spid="18" grpId="0" animBg="1"/>
      <p:bldP spid="20" grpId="0" animBg="1"/>
      <p:bldP spid="26" grpId="0" animBg="1"/>
      <p:bldP spid="27" grpId="0" animBg="1"/>
      <p:bldP spid="28" grpId="0" animBg="1"/>
      <p:bldP spid="29" grpId="0"/>
      <p:bldP spid="32" grpId="0"/>
      <p:bldP spid="33" grpId="0"/>
      <p:bldP spid="34" grpId="0"/>
      <p:bldP spid="35" grpId="0"/>
      <p:bldP spid="36" grpId="0"/>
      <p:bldP spid="37" grpId="0"/>
      <p:bldP spid="38" grpId="0"/>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a:t>
            </a:r>
            <a:endParaRPr lang="en-US" dirty="0"/>
          </a:p>
        </p:txBody>
      </p:sp>
      <p:sp>
        <p:nvSpPr>
          <p:cNvPr id="3" name="Content Placeholder 2"/>
          <p:cNvSpPr>
            <a:spLocks noGrp="1"/>
          </p:cNvSpPr>
          <p:nvPr>
            <p:ph idx="1"/>
          </p:nvPr>
        </p:nvSpPr>
        <p:spPr/>
        <p:txBody>
          <a:bodyPr/>
          <a:lstStyle/>
          <a:p>
            <a:r>
              <a:rPr lang="en-US" dirty="0" smtClean="0"/>
              <a:t>For Windows and Mac operating system we can install node </a:t>
            </a:r>
            <a:r>
              <a:rPr lang="en-US" dirty="0"/>
              <a:t>by downloading NPM from </a:t>
            </a:r>
            <a:r>
              <a:rPr lang="en-US" dirty="0">
                <a:hlinkClick r:id="rId2"/>
              </a:rPr>
              <a:t>https://nodejs.org/en/download</a:t>
            </a:r>
            <a:r>
              <a:rPr lang="en-US" dirty="0" smtClean="0">
                <a:hlinkClick r:id="rId2"/>
              </a:rPr>
              <a:t>/</a:t>
            </a:r>
            <a:endParaRPr lang="en-US" dirty="0" smtClean="0"/>
          </a:p>
          <a:p>
            <a:r>
              <a:rPr lang="en-US" dirty="0" smtClean="0"/>
              <a:t>Just download the executable depending on your operating system and install it.</a:t>
            </a:r>
          </a:p>
          <a:p>
            <a:r>
              <a:rPr lang="en-US" dirty="0" smtClean="0"/>
              <a:t>For Linux we can use below commands to download node and NPM,</a:t>
            </a:r>
          </a:p>
          <a:p>
            <a:pPr marL="0" indent="0">
              <a:buNone/>
            </a:pPr>
            <a:endParaRPr lang="en-US" dirty="0" smtClean="0"/>
          </a:p>
          <a:p>
            <a:r>
              <a:rPr lang="en-US" dirty="0" smtClean="0"/>
              <a:t>We are going to explore more about NPM later in this chapter.</a:t>
            </a:r>
          </a:p>
          <a:p>
            <a:r>
              <a:rPr lang="en-US" dirty="0" smtClean="0"/>
              <a:t>To verify the installation we can open the terminal/command-prompt and fire the below command.</a:t>
            </a:r>
          </a:p>
          <a:p>
            <a:endParaRPr lang="en-US" dirty="0"/>
          </a:p>
          <a:p>
            <a:pPr lvl="1"/>
            <a:r>
              <a:rPr lang="en-US" dirty="0" smtClean="0"/>
              <a:t>If above command returns some version information it means you have node installed in your system.</a:t>
            </a:r>
          </a:p>
          <a:p>
            <a:pPr lvl="1"/>
            <a:r>
              <a:rPr lang="en-US" dirty="0" smtClean="0"/>
              <a:t>If command returns error stating ‘node’ is not recognized as internal or external command it simply means you don’t have node installed yet.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665186" y="4220074"/>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node --version</a:t>
            </a:r>
            <a:endParaRPr lang="en-US" sz="16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665186" y="2460030"/>
            <a:ext cx="8420621" cy="584775"/>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sudo</a:t>
            </a:r>
            <a:r>
              <a:rPr lang="en-US" sz="1600" dirty="0" smtClean="0">
                <a:solidFill>
                  <a:schemeClr val="bg1"/>
                </a:solidFill>
                <a:latin typeface="Consolas" panose="020B0609020204030204" pitchFamily="49" charset="0"/>
              </a:rPr>
              <a:t> apt install </a:t>
            </a:r>
            <a:r>
              <a:rPr lang="en-US" sz="1600" dirty="0" err="1" smtClean="0">
                <a:solidFill>
                  <a:schemeClr val="bg1"/>
                </a:solidFill>
                <a:latin typeface="Consolas" panose="020B0609020204030204" pitchFamily="49" charset="0"/>
              </a:rPr>
              <a:t>nodejs</a:t>
            </a:r>
            <a:endParaRPr lang="en-US" sz="1600" dirty="0" smtClean="0">
              <a:solidFill>
                <a:schemeClr val="bg1"/>
              </a:solidFill>
              <a:latin typeface="Consolas" panose="020B0609020204030204" pitchFamily="49" charset="0"/>
            </a:endParaRPr>
          </a:p>
          <a:p>
            <a:r>
              <a:rPr lang="en-US" sz="1600" dirty="0" err="1" smtClean="0">
                <a:solidFill>
                  <a:schemeClr val="bg1"/>
                </a:solidFill>
                <a:latin typeface="Consolas" panose="020B0609020204030204" pitchFamily="49" charset="0"/>
              </a:rPr>
              <a:t>sudo</a:t>
            </a:r>
            <a:r>
              <a:rPr lang="en-US" sz="1600" dirty="0" smtClean="0">
                <a:solidFill>
                  <a:schemeClr val="bg1"/>
                </a:solidFill>
                <a:latin typeface="Consolas" panose="020B0609020204030204" pitchFamily="49" charset="0"/>
              </a:rPr>
              <a:t> apt install </a:t>
            </a:r>
            <a:r>
              <a:rPr lang="en-US" sz="1600" dirty="0" err="1" smtClean="0">
                <a:solidFill>
                  <a:schemeClr val="bg1"/>
                </a:solidFill>
                <a:latin typeface="Consolas" panose="020B0609020204030204" pitchFamily="49" charset="0"/>
              </a:rPr>
              <a:t>npm</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1577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build="p"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6293</TotalTime>
  <Words>3296</Words>
  <Application>Microsoft Office PowerPoint</Application>
  <PresentationFormat>Widescreen</PresentationFormat>
  <Paragraphs>616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Wingdings 2</vt:lpstr>
      <vt:lpstr>Wingdings</vt:lpstr>
      <vt:lpstr>Calibri</vt:lpstr>
      <vt:lpstr>Roboto Condensed Light</vt:lpstr>
      <vt:lpstr>Consolas</vt:lpstr>
      <vt:lpstr>Roboto Condensed</vt:lpstr>
      <vt:lpstr>Arial</vt:lpstr>
      <vt:lpstr>Wingdings 3</vt:lpstr>
      <vt:lpstr>Segoe UI Black</vt:lpstr>
      <vt:lpstr>Office Theme</vt:lpstr>
      <vt:lpstr>Unit-02  NodeJS</vt:lpstr>
      <vt:lpstr>PowerPoint Presentation</vt:lpstr>
      <vt:lpstr>Traditional Programming Techniques</vt:lpstr>
      <vt:lpstr>Traditional Web Server Model</vt:lpstr>
      <vt:lpstr>Event Driven Programming</vt:lpstr>
      <vt:lpstr>Introduction to NodeJS</vt:lpstr>
      <vt:lpstr>Features of NodeJS</vt:lpstr>
      <vt:lpstr>Node.js Process Model</vt:lpstr>
      <vt:lpstr>Installing Node</vt:lpstr>
      <vt:lpstr>Node REPL (Read Evaluation Print Loops)</vt:lpstr>
      <vt:lpstr>Hello World using NodeJS</vt:lpstr>
      <vt:lpstr>Standard Callback Pattern / Continuation-passing style (CPS)</vt:lpstr>
      <vt:lpstr>Modules</vt:lpstr>
      <vt:lpstr>NodeJS Modules</vt:lpstr>
      <vt:lpstr>Loading Core Modules</vt:lpstr>
      <vt:lpstr>Using Local Module</vt:lpstr>
      <vt:lpstr>Loading a Folder Module</vt:lpstr>
      <vt:lpstr>Node Package Manager (NPM)</vt:lpstr>
      <vt:lpstr>NPM (Cont.)</vt:lpstr>
      <vt:lpstr>NPM (Cont.)</vt:lpstr>
      <vt:lpstr>NPM (Cont.)</vt:lpstr>
      <vt:lpstr>Using package.json</vt:lpstr>
      <vt:lpstr>Loading from the node_modules folder</vt:lpstr>
      <vt:lpstr>Core Node Modules</vt:lpstr>
      <vt:lpstr>“path”  Core Module</vt:lpstr>
      <vt:lpstr>“fs”  Core Module</vt:lpstr>
      <vt:lpstr>“fs”  Core Module (Cont.)</vt:lpstr>
      <vt:lpstr>“fs”  Core Module (Cont.)</vt:lpstr>
      <vt:lpstr>“fs”  Core Module (Cont.)</vt:lpstr>
      <vt:lpstr>“child_process” Core Module</vt:lpstr>
      <vt:lpstr>“os” Core Module</vt:lpstr>
      <vt:lpstr>“url” Core Module</vt:lpstr>
      <vt:lpstr>Hello World (First App) in NodeJS</vt:lpstr>
      <vt:lpstr>Event Emitter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865</cp:revision>
  <dcterms:created xsi:type="dcterms:W3CDTF">2020-05-01T05:09:15Z</dcterms:created>
  <dcterms:modified xsi:type="dcterms:W3CDTF">2025-07-12T07:49:50Z</dcterms:modified>
</cp:coreProperties>
</file>