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7"/>
  </p:notesMasterIdLst>
  <p:handoutMasterIdLst>
    <p:handoutMasterId r:id="rId8"/>
  </p:handoutMasterIdLst>
  <p:sldIdLst>
    <p:sldId id="265" r:id="rId2"/>
    <p:sldId id="260" r:id="rId3"/>
    <p:sldId id="268" r:id="rId4"/>
    <p:sldId id="263" r:id="rId5"/>
    <p:sldId id="264" r:id="rId6"/>
  </p:sldIdLst>
  <p:sldSz cx="12192000" cy="6858000"/>
  <p:notesSz cx="9236075" cy="6950075"/>
  <p:custShowLst>
    <p:custShow name="Format Guide Workshop" id="0">
      <p:sldLst/>
    </p:custShow>
  </p:custShowLst>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p:scale>
          <a:sx n="70" d="100"/>
          <a:sy n="70" d="100"/>
        </p:scale>
        <p:origin x="738" y="12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05" d="100"/>
          <a:sy n="105" d="100"/>
        </p:scale>
        <p:origin x="120" y="1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02299" cy="348711"/>
          </a:xfrm>
          <a:prstGeom prst="rect">
            <a:avLst/>
          </a:prstGeom>
        </p:spPr>
        <p:txBody>
          <a:bodyPr vert="horz" lIns="92492" tIns="46246" rIns="92492" bIns="46246" rtlCol="0"/>
          <a:lstStyle>
            <a:lvl1pPr algn="l">
              <a:defRPr sz="1200"/>
            </a:lvl1pPr>
          </a:lstStyle>
          <a:p>
            <a:endParaRPr lang="en-US" sz="800"/>
          </a:p>
        </p:txBody>
      </p:sp>
      <p:sp>
        <p:nvSpPr>
          <p:cNvPr id="3" name="Date Placeholder 2"/>
          <p:cNvSpPr>
            <a:spLocks noGrp="1"/>
          </p:cNvSpPr>
          <p:nvPr>
            <p:ph type="dt" sz="quarter" idx="1"/>
          </p:nvPr>
        </p:nvSpPr>
        <p:spPr>
          <a:xfrm>
            <a:off x="5231641" y="2"/>
            <a:ext cx="4002299" cy="348711"/>
          </a:xfrm>
          <a:prstGeom prst="rect">
            <a:avLst/>
          </a:prstGeom>
        </p:spPr>
        <p:txBody>
          <a:bodyPr vert="horz" lIns="92492" tIns="46246" rIns="92492" bIns="46246" rtlCol="0"/>
          <a:lstStyle>
            <a:lvl1pPr algn="r">
              <a:defRPr sz="1200"/>
            </a:lvl1pPr>
          </a:lstStyle>
          <a:p>
            <a:fld id="{57691E93-EF64-46CC-85E2-BBB5BEDB9501}" type="datetimeFigureOut">
              <a:rPr lang="en-US" sz="800"/>
              <a:t>9/20/2020</a:t>
            </a:fld>
            <a:endParaRPr lang="en-US" sz="800"/>
          </a:p>
        </p:txBody>
      </p:sp>
      <p:sp>
        <p:nvSpPr>
          <p:cNvPr id="4" name="Footer Placeholder 3"/>
          <p:cNvSpPr>
            <a:spLocks noGrp="1"/>
          </p:cNvSpPr>
          <p:nvPr>
            <p:ph type="ftr" sz="quarter" idx="2"/>
          </p:nvPr>
        </p:nvSpPr>
        <p:spPr>
          <a:xfrm>
            <a:off x="2" y="6601367"/>
            <a:ext cx="4002299" cy="348710"/>
          </a:xfrm>
          <a:prstGeom prst="rect">
            <a:avLst/>
          </a:prstGeom>
        </p:spPr>
        <p:txBody>
          <a:bodyPr vert="horz" lIns="92492" tIns="46246" rIns="92492" bIns="46246" rtlCol="0" anchor="b"/>
          <a:lstStyle>
            <a:lvl1pPr algn="l">
              <a:defRPr sz="1200"/>
            </a:lvl1pPr>
          </a:lstStyle>
          <a:p>
            <a:endParaRPr lang="en-US" sz="800"/>
          </a:p>
        </p:txBody>
      </p:sp>
      <p:sp>
        <p:nvSpPr>
          <p:cNvPr id="5" name="Slide Number Placeholder 4"/>
          <p:cNvSpPr>
            <a:spLocks noGrp="1"/>
          </p:cNvSpPr>
          <p:nvPr>
            <p:ph type="sldNum" sz="quarter" idx="3"/>
          </p:nvPr>
        </p:nvSpPr>
        <p:spPr>
          <a:xfrm>
            <a:off x="5231641" y="6601367"/>
            <a:ext cx="4002299" cy="348710"/>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406893"/>
            <a:ext cx="9233938" cy="15431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a:p>
        </p:txBody>
      </p:sp>
      <p:sp>
        <p:nvSpPr>
          <p:cNvPr id="2" name="Header Placeholder 1"/>
          <p:cNvSpPr>
            <a:spLocks noGrp="1"/>
          </p:cNvSpPr>
          <p:nvPr>
            <p:ph type="hdr" sz="quarter"/>
          </p:nvPr>
        </p:nvSpPr>
        <p:spPr>
          <a:xfrm>
            <a:off x="109538" y="2"/>
            <a:ext cx="3892763" cy="348711"/>
          </a:xfrm>
          <a:prstGeom prst="rect">
            <a:avLst/>
          </a:prstGeom>
        </p:spPr>
        <p:txBody>
          <a:bodyPr vert="horz" lIns="92492" tIns="46246" rIns="92492" bIns="46246" rtlCol="0"/>
          <a:lstStyle>
            <a:lvl1pPr algn="l">
              <a:defRPr sz="800"/>
            </a:lvl1pPr>
          </a:lstStyle>
          <a:p>
            <a:endParaRPr lang="en-US"/>
          </a:p>
        </p:txBody>
      </p:sp>
      <p:sp>
        <p:nvSpPr>
          <p:cNvPr id="3" name="Date Placeholder 2"/>
          <p:cNvSpPr>
            <a:spLocks noGrp="1"/>
          </p:cNvSpPr>
          <p:nvPr>
            <p:ph type="dt" idx="1"/>
          </p:nvPr>
        </p:nvSpPr>
        <p:spPr>
          <a:xfrm>
            <a:off x="5231641" y="2"/>
            <a:ext cx="3894897" cy="348711"/>
          </a:xfrm>
          <a:prstGeom prst="rect">
            <a:avLst/>
          </a:prstGeom>
        </p:spPr>
        <p:txBody>
          <a:bodyPr vert="horz" lIns="92492" tIns="46246" rIns="92492" bIns="46246" rtlCol="0"/>
          <a:lstStyle>
            <a:lvl1pPr algn="r">
              <a:defRPr sz="800"/>
            </a:lvl1pPr>
          </a:lstStyle>
          <a:p>
            <a:fld id="{3AD9BDA7-98EF-4344-B91C-30A07E8A84B0}" type="datetimeFigureOut">
              <a:rPr lang="en-US" smtClean="0"/>
              <a:pPr/>
              <a:t>9/20/2020</a:t>
            </a:fld>
            <a:endParaRPr lang="en-US"/>
          </a:p>
        </p:txBody>
      </p:sp>
      <p:sp>
        <p:nvSpPr>
          <p:cNvPr id="4" name="Slide Image Placeholder 3"/>
          <p:cNvSpPr>
            <a:spLocks noGrp="1" noRot="1" noChangeAspect="1"/>
          </p:cNvSpPr>
          <p:nvPr>
            <p:ph type="sldImg" idx="2"/>
          </p:nvPr>
        </p:nvSpPr>
        <p:spPr>
          <a:xfrm>
            <a:off x="109538" y="209550"/>
            <a:ext cx="9017000" cy="5072063"/>
          </a:xfrm>
          <a:prstGeom prst="rect">
            <a:avLst/>
          </a:prstGeom>
          <a:noFill/>
          <a:ln w="9525">
            <a:solidFill>
              <a:schemeClr val="bg2"/>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124053" y="5490869"/>
            <a:ext cx="8987970" cy="674425"/>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09538" y="6601367"/>
            <a:ext cx="3892763" cy="348710"/>
          </a:xfrm>
          <a:prstGeom prst="rect">
            <a:avLst/>
          </a:prstGeom>
        </p:spPr>
        <p:txBody>
          <a:bodyPr vert="horz" lIns="92492" tIns="46246" rIns="92492" bIns="46246" rtlCol="0" anchor="b"/>
          <a:lstStyle>
            <a:lvl1pPr algn="l">
              <a:defRPr sz="800"/>
            </a:lvl1pPr>
          </a:lstStyle>
          <a:p>
            <a:endParaRPr lang="en-US"/>
          </a:p>
        </p:txBody>
      </p:sp>
      <p:sp>
        <p:nvSpPr>
          <p:cNvPr id="7" name="Slide Number Placeholder 6"/>
          <p:cNvSpPr>
            <a:spLocks noGrp="1"/>
          </p:cNvSpPr>
          <p:nvPr>
            <p:ph type="sldNum" sz="quarter" idx="5"/>
          </p:nvPr>
        </p:nvSpPr>
        <p:spPr>
          <a:xfrm>
            <a:off x="5231642" y="6601367"/>
            <a:ext cx="3880382" cy="348710"/>
          </a:xfrm>
          <a:prstGeom prst="rect">
            <a:avLst/>
          </a:prstGeom>
        </p:spPr>
        <p:txBody>
          <a:bodyPr vert="horz" lIns="92492" tIns="46246" rIns="92492" bIns="46246" rtlCol="0" anchor="b"/>
          <a:lstStyle>
            <a:lvl1pPr algn="r">
              <a:defRPr sz="800"/>
            </a:lvl1pPr>
          </a:lstStyle>
          <a:p>
            <a:r>
              <a:rPr lang="en-US"/>
              <a:t>Notes view: </a:t>
            </a:r>
            <a:fld id="{128CEAFE-FA94-43E5-B0FF-D47E1CCDD1B4}" type="slidenum">
              <a:rPr lang="en-US" smtClean="0"/>
              <a:pPr/>
              <a:t>‹#›</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190" userDrawn="1">
          <p15:clr>
            <a:srgbClr val="F26B43"/>
          </p15:clr>
        </p15:guide>
        <p15:guide id="2" pos="290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on basic tableau</a:t>
            </a:r>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a:t>
            </a:fld>
            <a:endParaRPr lang="en-US"/>
          </a:p>
        </p:txBody>
      </p:sp>
    </p:spTree>
    <p:extLst>
      <p:ext uri="{BB962C8B-B14F-4D97-AF65-F5344CB8AC3E}">
        <p14:creationId xmlns:p14="http://schemas.microsoft.com/office/powerpoint/2010/main" val="138177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on basic tableau</a:t>
            </a:r>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2</a:t>
            </a:fld>
            <a:endParaRPr lang="en-US"/>
          </a:p>
        </p:txBody>
      </p:sp>
    </p:spTree>
    <p:extLst>
      <p:ext uri="{BB962C8B-B14F-4D97-AF65-F5344CB8AC3E}">
        <p14:creationId xmlns:p14="http://schemas.microsoft.com/office/powerpoint/2010/main" val="236155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a:p>
        </p:txBody>
      </p:sp>
    </p:spTree>
    <p:extLst>
      <p:ext uri="{BB962C8B-B14F-4D97-AF65-F5344CB8AC3E}">
        <p14:creationId xmlns:p14="http://schemas.microsoft.com/office/powerpoint/2010/main" val="1808342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7.png"/><Relationship Id="rId2" Type="http://schemas.openxmlformats.org/officeDocument/2006/relationships/tags" Target="../tags/tag1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3.jpg"/></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4.png"/><Relationship Id="rId2" Type="http://schemas.openxmlformats.org/officeDocument/2006/relationships/tags" Target="../tags/tag40.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5.vml"/><Relationship Id="rId6" Type="http://schemas.openxmlformats.org/officeDocument/2006/relationships/image" Target="../media/image8.png"/><Relationship Id="rId5" Type="http://schemas.openxmlformats.org/officeDocument/2006/relationships/image" Target="../media/image9.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2.png"/><Relationship Id="rId2" Type="http://schemas.openxmlformats.org/officeDocument/2006/relationships/tags" Target="../tags/tag6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2.png"/><Relationship Id="rId2" Type="http://schemas.openxmlformats.org/officeDocument/2006/relationships/tags" Target="../tags/tag6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06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111"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088"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133"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a:t>
              </a:r>
              <a:r>
                <a:rPr kumimoji="0" lang="en-US" sz="100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2. </a:t>
              </a:r>
              <a:r>
                <a:rPr kumimoji="0" lang="en-US" sz="1000" b="0" i="0" u="none" strike="noStrike" kern="1200" cap="none" spc="0" normalizeH="0" baseline="0" noProof="0" dirty="0" err="1">
                  <a:ln>
                    <a:noFill/>
                  </a:ln>
                  <a:solidFill>
                    <a:schemeClr val="bg1">
                      <a:lumMod val="50000"/>
                    </a:schemeClr>
                  </a:solidFill>
                  <a:effectLst/>
                  <a:uLnTx/>
                  <a:uFillTx/>
                  <a:latin typeface="+mn-lt"/>
                  <a:ea typeface="+mn-ea"/>
                  <a:cs typeface="+mn-cs"/>
                  <a:sym typeface="Trebuchet MS" panose="020B0603020202020204" pitchFamily="34" charset="0"/>
                </a:rPr>
                <a:t>xxxx</a:t>
              </a: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84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86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89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91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93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96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8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01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03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2018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2018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Instructions.pptx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2018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Instructions.pptx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oleObject" Target="../embeddings/oleObject1.bin"/><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vmlDrawing" Target="../drawings/vmlDrawing1.v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8"/>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83" name="think-cell Slide" r:id="rId69" imgW="270" imgH="270" progId="TCLayout.ActiveDocument.1">
                  <p:embed/>
                </p:oleObj>
              </mc:Choice>
              <mc:Fallback>
                <p:oleObj name="think-cell Slide" r:id="rId69" imgW="270" imgH="270" progId="TCLayout.ActiveDocument.1">
                  <p:embed/>
                  <p:pic>
                    <p:nvPicPr>
                      <p:cNvPr id="0" name=""/>
                      <p:cNvPicPr/>
                      <p:nvPr/>
                    </p:nvPicPr>
                    <p:blipFill>
                      <a:blip r:embed="rId70"/>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58" r:id="rId3"/>
    <p:sldLayoutId id="2147485113" r:id="rId4"/>
    <p:sldLayoutId id="2147485114" r:id="rId5"/>
    <p:sldLayoutId id="2147485154" r:id="rId6"/>
    <p:sldLayoutId id="2147485162" r:id="rId7"/>
    <p:sldLayoutId id="2147485149" r:id="rId8"/>
    <p:sldLayoutId id="2147485087" r:id="rId9"/>
    <p:sldLayoutId id="2147485112" r:id="rId10"/>
    <p:sldLayoutId id="2147485155" r:id="rId11"/>
    <p:sldLayoutId id="2147485164" r:id="rId12"/>
    <p:sldLayoutId id="2147485109" r:id="rId13"/>
    <p:sldLayoutId id="2147485165" r:id="rId14"/>
    <p:sldLayoutId id="2147485110" r:id="rId15"/>
    <p:sldLayoutId id="2147485166" r:id="rId16"/>
    <p:sldLayoutId id="2147485156" r:id="rId17"/>
    <p:sldLayoutId id="2147485167" r:id="rId18"/>
    <p:sldLayoutId id="2147485108" r:id="rId19"/>
    <p:sldLayoutId id="2147485107" r:id="rId20"/>
    <p:sldLayoutId id="2147485106" r:id="rId21"/>
    <p:sldLayoutId id="2147485090" r:id="rId22"/>
    <p:sldLayoutId id="2147485091" r:id="rId23"/>
    <p:sldLayoutId id="2147485092" r:id="rId24"/>
    <p:sldLayoutId id="2147485093" r:id="rId25"/>
    <p:sldLayoutId id="2147485116" r:id="rId26"/>
    <p:sldLayoutId id="2147485161" r:id="rId27"/>
    <p:sldLayoutId id="2147485159" r:id="rId28"/>
    <p:sldLayoutId id="2147485119" r:id="rId29"/>
    <p:sldLayoutId id="2147485137" r:id="rId30"/>
    <p:sldLayoutId id="2147485120" r:id="rId31"/>
    <p:sldLayoutId id="2147485121" r:id="rId32"/>
    <p:sldLayoutId id="2147485141" r:id="rId33"/>
    <p:sldLayoutId id="2147485163" r:id="rId34"/>
    <p:sldLayoutId id="2147485139" r:id="rId35"/>
    <p:sldLayoutId id="2147485140" r:id="rId36"/>
    <p:sldLayoutId id="2147485122" r:id="rId37"/>
    <p:sldLayoutId id="2147485123" r:id="rId38"/>
    <p:sldLayoutId id="2147485151" r:id="rId39"/>
    <p:sldLayoutId id="2147485168" r:id="rId40"/>
    <p:sldLayoutId id="2147485127" r:id="rId41"/>
    <p:sldLayoutId id="2147485169" r:id="rId42"/>
    <p:sldLayoutId id="2147485126" r:id="rId43"/>
    <p:sldLayoutId id="2147485170" r:id="rId44"/>
    <p:sldLayoutId id="2147485153" r:id="rId45"/>
    <p:sldLayoutId id="2147485171" r:id="rId46"/>
    <p:sldLayoutId id="2147485128" r:id="rId47"/>
    <p:sldLayoutId id="2147485129" r:id="rId48"/>
    <p:sldLayoutId id="2147485130" r:id="rId49"/>
    <p:sldLayoutId id="2147485131" r:id="rId50"/>
    <p:sldLayoutId id="2147485145" r:id="rId51"/>
    <p:sldLayoutId id="2147485133" r:id="rId52"/>
    <p:sldLayoutId id="2147485144" r:id="rId53"/>
    <p:sldLayoutId id="2147485134" r:id="rId54"/>
    <p:sldLayoutId id="2147485146" r:id="rId55"/>
    <p:sldLayoutId id="2147485160" r:id="rId56"/>
    <p:sldLayoutId id="2147485172" r:id="rId57"/>
    <p:sldLayoutId id="2147485173" r:id="rId58"/>
    <p:sldLayoutId id="2147485174" r:id="rId59"/>
    <p:sldLayoutId id="2147485175" r:id="rId60"/>
    <p:sldLayoutId id="2147485176" r:id="rId61"/>
    <p:sldLayoutId id="2147485177" r:id="rId62"/>
    <p:sldLayoutId id="2147485178" r:id="rId63"/>
    <p:sldLayoutId id="2147485179" r:id="rId64"/>
    <p:sldLayoutId id="2147485180" r:id="rId6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ext Placeholder 2"/>
          <p:cNvSpPr>
            <a:spLocks noGrp="1"/>
          </p:cNvSpPr>
          <p:nvPr>
            <p:ph type="body" sz="quarter" idx="12"/>
          </p:nvPr>
        </p:nvSpPr>
        <p:spPr/>
        <p:txBody>
          <a:bodyPr/>
          <a:lstStyle/>
          <a:p>
            <a:endParaRPr lang="en-GB" dirty="0"/>
          </a:p>
        </p:txBody>
      </p:sp>
      <p:sp>
        <p:nvSpPr>
          <p:cNvPr id="4" name="Subtitle 3"/>
          <p:cNvSpPr>
            <a:spLocks noGrp="1"/>
          </p:cNvSpPr>
          <p:nvPr>
            <p:ph type="subTitle" idx="1"/>
          </p:nvPr>
        </p:nvSpPr>
        <p:spPr/>
        <p:txBody>
          <a:bodyPr/>
          <a:lstStyle/>
          <a:p>
            <a:r>
              <a:rPr lang="en-GB" dirty="0"/>
              <a:t>GAMMA interview</a:t>
            </a:r>
          </a:p>
        </p:txBody>
      </p:sp>
      <p:sp>
        <p:nvSpPr>
          <p:cNvPr id="5" name="Title 4"/>
          <p:cNvSpPr>
            <a:spLocks noGrp="1"/>
          </p:cNvSpPr>
          <p:nvPr>
            <p:ph type="ctrTitle"/>
          </p:nvPr>
        </p:nvSpPr>
        <p:spPr>
          <a:xfrm>
            <a:off x="957600" y="2186609"/>
            <a:ext cx="7031270" cy="889987"/>
          </a:xfrm>
        </p:spPr>
        <p:txBody>
          <a:bodyPr/>
          <a:lstStyle/>
          <a:p>
            <a:r>
              <a:rPr lang="en-GB" dirty="0"/>
              <a:t>Visualization test</a:t>
            </a:r>
          </a:p>
        </p:txBody>
      </p:sp>
      <p:sp>
        <p:nvSpPr>
          <p:cNvPr id="6" name="TextBox 5">
            <a:extLst>
              <a:ext uri="{FF2B5EF4-FFF2-40B4-BE49-F238E27FC236}">
                <a16:creationId xmlns:a16="http://schemas.microsoft.com/office/drawing/2014/main" id="{B7710C37-F97D-4AFC-96A8-F920A89C07E4}"/>
              </a:ext>
            </a:extLst>
          </p:cNvPr>
          <p:cNvSpPr txBox="1"/>
          <p:nvPr/>
        </p:nvSpPr>
        <p:spPr>
          <a:xfrm>
            <a:off x="921287" y="3781405"/>
            <a:ext cx="5893774" cy="110324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dirty="0">
                <a:solidFill>
                  <a:srgbClr val="FFFFFF"/>
                </a:solidFill>
              </a:rPr>
              <a:t>additional visualizations created</a:t>
            </a:r>
            <a:endParaRPr lang="en-US" sz="2800" dirty="0" err="1">
              <a:solidFill>
                <a:srgbClr val="FFFFFF"/>
              </a:solidFill>
            </a:endParaRPr>
          </a:p>
        </p:txBody>
      </p:sp>
    </p:spTree>
    <p:extLst>
      <p:ext uri="{BB962C8B-B14F-4D97-AF65-F5344CB8AC3E}">
        <p14:creationId xmlns:p14="http://schemas.microsoft.com/office/powerpoint/2010/main" val="3224972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Sales Vs Profit</a:t>
            </a:r>
          </a:p>
        </p:txBody>
      </p:sp>
      <p:sp>
        <p:nvSpPr>
          <p:cNvPr id="4" name="TextBox 3"/>
          <p:cNvSpPr txBox="1"/>
          <p:nvPr/>
        </p:nvSpPr>
        <p:spPr>
          <a:xfrm>
            <a:off x="517236" y="1145309"/>
            <a:ext cx="3426691" cy="423949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This view which shows 2 lines, </a:t>
            </a:r>
            <a:r>
              <a:rPr lang="en-US" b="1" dirty="0">
                <a:solidFill>
                  <a:schemeClr val="tx2"/>
                </a:solidFill>
              </a:rPr>
              <a:t>1 for sales and 1 for profit on </a:t>
            </a:r>
            <a:r>
              <a:rPr lang="en-US" dirty="0">
                <a:solidFill>
                  <a:schemeClr val="tx1"/>
                </a:solidFill>
              </a:rPr>
              <a:t>the same scale</a:t>
            </a:r>
          </a:p>
          <a:p>
            <a:endParaRPr lang="en-US" dirty="0">
              <a:solidFill>
                <a:schemeClr val="tx1"/>
              </a:solidFill>
            </a:endParaRPr>
          </a:p>
          <a:p>
            <a:pPr marL="285750" indent="-285750">
              <a:buFont typeface="Arial" panose="020B0604020202020204" pitchFamily="34" charset="0"/>
              <a:buChar char="•"/>
            </a:pPr>
            <a:r>
              <a:rPr lang="en-US" b="1" dirty="0">
                <a:solidFill>
                  <a:schemeClr val="tx2"/>
                </a:solidFill>
              </a:rPr>
              <a:t>Sales show seasonality</a:t>
            </a:r>
            <a:r>
              <a:rPr lang="en-US" dirty="0">
                <a:solidFill>
                  <a:srgbClr val="575757"/>
                </a:solidFill>
              </a:rPr>
              <a:t> over the period and an </a:t>
            </a:r>
            <a:r>
              <a:rPr lang="en-US" b="1" dirty="0">
                <a:solidFill>
                  <a:schemeClr val="tx2"/>
                </a:solidFill>
              </a:rPr>
              <a:t>overall upward trend</a:t>
            </a:r>
          </a:p>
          <a:p>
            <a:endParaRPr lang="en-US" b="1" dirty="0">
              <a:solidFill>
                <a:schemeClr val="tx2"/>
              </a:solidFill>
            </a:endParaRPr>
          </a:p>
          <a:p>
            <a:pPr marL="285750" indent="-285750">
              <a:buFont typeface="Arial" panose="020B0604020202020204" pitchFamily="34" charset="0"/>
              <a:buChar char="•"/>
            </a:pPr>
            <a:r>
              <a:rPr lang="en-US" dirty="0">
                <a:solidFill>
                  <a:srgbClr val="575757"/>
                </a:solidFill>
              </a:rPr>
              <a:t> </a:t>
            </a:r>
            <a:r>
              <a:rPr lang="en-US" b="1" dirty="0">
                <a:solidFill>
                  <a:schemeClr val="tx2"/>
                </a:solidFill>
              </a:rPr>
              <a:t>The profit line</a:t>
            </a:r>
            <a:r>
              <a:rPr lang="en-US" dirty="0">
                <a:solidFill>
                  <a:schemeClr val="tx2"/>
                </a:solidFill>
              </a:rPr>
              <a:t> </a:t>
            </a:r>
            <a:r>
              <a:rPr lang="en-US" dirty="0">
                <a:solidFill>
                  <a:srgbClr val="575757"/>
                </a:solidFill>
              </a:rPr>
              <a:t>shows a study fluctuation over the period</a:t>
            </a:r>
            <a:endParaRPr lang="en-US" b="1" dirty="0">
              <a:solidFill>
                <a:schemeClr val="tx2"/>
              </a:solidFill>
            </a:endParaRPr>
          </a:p>
          <a:p>
            <a:pPr marL="285750" indent="-285750">
              <a:buFont typeface="Arial" panose="020B0604020202020204" pitchFamily="34" charset="0"/>
              <a:buChar char="•"/>
            </a:pPr>
            <a:endParaRPr lang="en-US" b="1" dirty="0">
              <a:solidFill>
                <a:schemeClr val="tx2"/>
              </a:solidFill>
            </a:endParaRPr>
          </a:p>
          <a:p>
            <a:pPr marL="285750" indent="-285750">
              <a:buFont typeface="Arial" panose="020B0604020202020204" pitchFamily="34" charset="0"/>
              <a:buChar char="•"/>
            </a:pPr>
            <a:endParaRPr lang="en-US" b="1" dirty="0">
              <a:solidFill>
                <a:schemeClr val="tx2"/>
              </a:solidFill>
            </a:endParaRPr>
          </a:p>
          <a:p>
            <a:endParaRPr lang="en-US" b="1" dirty="0">
              <a:solidFill>
                <a:schemeClr val="tx2"/>
              </a:solidFill>
            </a:endParaRPr>
          </a:p>
          <a:p>
            <a:endParaRPr lang="en-US" b="1" dirty="0">
              <a:solidFill>
                <a:schemeClr val="tx2"/>
              </a:solidFill>
            </a:endParaRPr>
          </a:p>
          <a:p>
            <a:endParaRPr lang="en-US" b="1" dirty="0">
              <a:solidFill>
                <a:schemeClr val="tx2"/>
              </a:solidFill>
            </a:endParaRPr>
          </a:p>
          <a:p>
            <a:r>
              <a:rPr lang="en-US" sz="1100" dirty="0">
                <a:solidFill>
                  <a:schemeClr val="tx2"/>
                </a:solidFill>
              </a:rPr>
              <a:t>Data: Sales.xls</a:t>
            </a:r>
          </a:p>
        </p:txBody>
      </p:sp>
      <p:pic>
        <p:nvPicPr>
          <p:cNvPr id="6" name="Picture 5">
            <a:extLst>
              <a:ext uri="{FF2B5EF4-FFF2-40B4-BE49-F238E27FC236}">
                <a16:creationId xmlns:a16="http://schemas.microsoft.com/office/drawing/2014/main" id="{D7568846-A1E9-48CD-A9B3-43BD24B5F8EF}"/>
              </a:ext>
            </a:extLst>
          </p:cNvPr>
          <p:cNvPicPr>
            <a:picLocks noChangeAspect="1"/>
          </p:cNvPicPr>
          <p:nvPr/>
        </p:nvPicPr>
        <p:blipFill rotWithShape="1">
          <a:blip r:embed="rId3"/>
          <a:srcRect l="-909" t="3927" r="1" b="4137"/>
          <a:stretch/>
        </p:blipFill>
        <p:spPr>
          <a:xfrm>
            <a:off x="3943927" y="622800"/>
            <a:ext cx="7360176" cy="4762000"/>
          </a:xfrm>
          <a:prstGeom prst="rect">
            <a:avLst/>
          </a:prstGeom>
        </p:spPr>
      </p:pic>
    </p:spTree>
    <p:extLst>
      <p:ext uri="{BB962C8B-B14F-4D97-AF65-F5344CB8AC3E}">
        <p14:creationId xmlns:p14="http://schemas.microsoft.com/office/powerpoint/2010/main" val="41858191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443" y="516783"/>
            <a:ext cx="10933350" cy="332399"/>
          </a:xfrm>
        </p:spPr>
        <p:txBody>
          <a:bodyPr/>
          <a:lstStyle/>
          <a:p>
            <a:r>
              <a:rPr lang="de-DE" dirty="0"/>
              <a:t>Profit/Loss Ratio by Sales Person</a:t>
            </a:r>
          </a:p>
        </p:txBody>
      </p:sp>
      <p:sp>
        <p:nvSpPr>
          <p:cNvPr id="4" name="TextBox 3"/>
          <p:cNvSpPr txBox="1"/>
          <p:nvPr/>
        </p:nvSpPr>
        <p:spPr>
          <a:xfrm>
            <a:off x="517236" y="1145309"/>
            <a:ext cx="3426691" cy="496394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dirty="0">
                <a:solidFill>
                  <a:srgbClr val="575757"/>
                </a:solidFill>
              </a:rPr>
              <a:t>This view shows the </a:t>
            </a:r>
            <a:r>
              <a:rPr lang="en-US" b="1" dirty="0">
                <a:solidFill>
                  <a:schemeClr val="tx2"/>
                </a:solidFill>
              </a:rPr>
              <a:t>4 sales persons </a:t>
            </a:r>
            <a:r>
              <a:rPr lang="en-US" dirty="0">
                <a:solidFill>
                  <a:srgbClr val="575757"/>
                </a:solidFill>
              </a:rPr>
              <a:t>against the total </a:t>
            </a:r>
            <a:r>
              <a:rPr lang="en-US" b="1" dirty="0">
                <a:solidFill>
                  <a:schemeClr val="tx2"/>
                </a:solidFill>
              </a:rPr>
              <a:t>profit or loss </a:t>
            </a:r>
            <a:r>
              <a:rPr lang="en-US" dirty="0">
                <a:solidFill>
                  <a:srgbClr val="575757"/>
                </a:solidFill>
              </a:rPr>
              <a:t>amount made on sales.</a:t>
            </a:r>
          </a:p>
          <a:p>
            <a:pPr marL="285750" indent="-285750">
              <a:buFont typeface="Arial" panose="020B0604020202020204" pitchFamily="34" charset="0"/>
              <a:buChar char="•"/>
            </a:pPr>
            <a:r>
              <a:rPr lang="en-US" dirty="0">
                <a:solidFill>
                  <a:srgbClr val="575757"/>
                </a:solidFill>
              </a:rPr>
              <a:t>With colors,</a:t>
            </a:r>
          </a:p>
          <a:p>
            <a:r>
              <a:rPr lang="en-US" dirty="0">
                <a:solidFill>
                  <a:srgbClr val="575757"/>
                </a:solidFill>
              </a:rPr>
              <a:t>    Orange – </a:t>
            </a:r>
            <a:r>
              <a:rPr lang="en-US" b="1" dirty="0">
                <a:solidFill>
                  <a:schemeClr val="tx2"/>
                </a:solidFill>
              </a:rPr>
              <a:t>Profit</a:t>
            </a:r>
            <a:r>
              <a:rPr lang="en-US" dirty="0">
                <a:solidFill>
                  <a:srgbClr val="575757"/>
                </a:solidFill>
              </a:rPr>
              <a:t> ,Blue - </a:t>
            </a:r>
            <a:r>
              <a:rPr lang="en-US" b="1" dirty="0">
                <a:solidFill>
                  <a:schemeClr val="tx2"/>
                </a:solidFill>
              </a:rPr>
              <a:t>Loss</a:t>
            </a:r>
            <a:r>
              <a:rPr lang="en-US" dirty="0">
                <a:solidFill>
                  <a:srgbClr val="575757"/>
                </a:solidFill>
              </a:rPr>
              <a:t> </a:t>
            </a:r>
          </a:p>
          <a:p>
            <a:endParaRPr lang="en-US" b="1" dirty="0">
              <a:solidFill>
                <a:schemeClr val="tx2"/>
              </a:solidFill>
            </a:endParaRPr>
          </a:p>
          <a:p>
            <a:pPr marL="285750" indent="-285750">
              <a:buFont typeface="Arial" panose="020B0604020202020204" pitchFamily="34" charset="0"/>
              <a:buChar char="•"/>
            </a:pPr>
            <a:r>
              <a:rPr lang="en-US" dirty="0">
                <a:solidFill>
                  <a:srgbClr val="575757"/>
                </a:solidFill>
              </a:rPr>
              <a:t>Move cursor over color to highlight </a:t>
            </a:r>
            <a:r>
              <a:rPr lang="en-US" b="1" dirty="0">
                <a:solidFill>
                  <a:schemeClr val="tx2"/>
                </a:solidFill>
              </a:rPr>
              <a:t> </a:t>
            </a:r>
          </a:p>
          <a:p>
            <a:r>
              <a:rPr lang="en-US" b="1" dirty="0">
                <a:solidFill>
                  <a:schemeClr val="tx2"/>
                </a:solidFill>
              </a:rPr>
              <a:t>    1.Profit or Loss </a:t>
            </a:r>
          </a:p>
          <a:p>
            <a:r>
              <a:rPr lang="en-US" b="1" dirty="0">
                <a:solidFill>
                  <a:schemeClr val="tx2"/>
                </a:solidFill>
              </a:rPr>
              <a:t>    2.Person </a:t>
            </a:r>
          </a:p>
          <a:p>
            <a:r>
              <a:rPr lang="en-US" b="1" dirty="0">
                <a:solidFill>
                  <a:schemeClr val="tx2"/>
                </a:solidFill>
              </a:rPr>
              <a:t>    3.Sales  </a:t>
            </a:r>
          </a:p>
          <a:p>
            <a:r>
              <a:rPr lang="en-US" b="1" dirty="0">
                <a:solidFill>
                  <a:schemeClr val="tx2"/>
                </a:solidFill>
              </a:rPr>
              <a:t>    4. Profit Ratio</a:t>
            </a:r>
          </a:p>
          <a:p>
            <a:endParaRPr lang="en-US" dirty="0">
              <a:solidFill>
                <a:srgbClr val="575757"/>
              </a:solidFill>
            </a:endParaRPr>
          </a:p>
          <a:p>
            <a:pPr marL="285750" indent="-285750">
              <a:buFont typeface="Arial" panose="020B0604020202020204" pitchFamily="34" charset="0"/>
              <a:buChar char="•"/>
            </a:pPr>
            <a:r>
              <a:rPr lang="en-US" b="1" dirty="0">
                <a:solidFill>
                  <a:schemeClr val="tx2"/>
                </a:solidFill>
              </a:rPr>
              <a:t>Profit or Loss </a:t>
            </a:r>
            <a:r>
              <a:rPr lang="en-US" dirty="0">
                <a:solidFill>
                  <a:srgbClr val="575757"/>
                </a:solidFill>
              </a:rPr>
              <a:t>and </a:t>
            </a:r>
            <a:r>
              <a:rPr lang="en-US" dirty="0">
                <a:solidFill>
                  <a:schemeClr val="tx2"/>
                </a:solidFill>
              </a:rPr>
              <a:t>Profit ratio</a:t>
            </a:r>
            <a:r>
              <a:rPr lang="en-US" dirty="0">
                <a:solidFill>
                  <a:srgbClr val="575757"/>
                </a:solidFill>
              </a:rPr>
              <a:t> fields are calculated</a:t>
            </a:r>
            <a:endParaRPr lang="en-US" b="1" dirty="0">
              <a:solidFill>
                <a:schemeClr val="tx2"/>
              </a:solidFill>
            </a:endParaRPr>
          </a:p>
          <a:p>
            <a:pPr marL="285750" indent="-285750">
              <a:buFont typeface="Arial" panose="020B0604020202020204" pitchFamily="34" charset="0"/>
              <a:buChar char="•"/>
            </a:pPr>
            <a:endParaRPr lang="en-US" b="1" dirty="0">
              <a:solidFill>
                <a:schemeClr val="tx2"/>
              </a:solidFill>
            </a:endParaRPr>
          </a:p>
          <a:p>
            <a:pPr marL="285750" indent="-285750">
              <a:buFont typeface="Arial" panose="020B0604020202020204" pitchFamily="34" charset="0"/>
              <a:buChar char="•"/>
            </a:pPr>
            <a:endParaRPr lang="en-US" b="1" dirty="0">
              <a:solidFill>
                <a:schemeClr val="tx2"/>
              </a:solidFill>
            </a:endParaRPr>
          </a:p>
          <a:p>
            <a:pPr marL="285750" indent="-285750">
              <a:buFont typeface="Arial" panose="020B0604020202020204" pitchFamily="34" charset="0"/>
              <a:buChar char="•"/>
            </a:pPr>
            <a:endParaRPr lang="en-US" b="1" dirty="0">
              <a:solidFill>
                <a:schemeClr val="tx2"/>
              </a:solidFill>
            </a:endParaRPr>
          </a:p>
          <a:p>
            <a:endParaRPr lang="en-US" b="1" dirty="0">
              <a:solidFill>
                <a:schemeClr val="tx2"/>
              </a:solidFill>
            </a:endParaRPr>
          </a:p>
          <a:p>
            <a:endParaRPr lang="en-US" b="1" dirty="0">
              <a:solidFill>
                <a:schemeClr val="tx2"/>
              </a:solidFill>
            </a:endParaRPr>
          </a:p>
          <a:p>
            <a:endParaRPr lang="en-US" b="1" dirty="0">
              <a:solidFill>
                <a:schemeClr val="tx2"/>
              </a:solidFill>
            </a:endParaRPr>
          </a:p>
          <a:p>
            <a:r>
              <a:rPr lang="en-US" sz="1100" dirty="0">
                <a:solidFill>
                  <a:schemeClr val="tx2"/>
                </a:solidFill>
              </a:rPr>
              <a:t>Data: Sales.xls</a:t>
            </a:r>
          </a:p>
        </p:txBody>
      </p:sp>
      <p:pic>
        <p:nvPicPr>
          <p:cNvPr id="6" name="Picture 5">
            <a:extLst>
              <a:ext uri="{FF2B5EF4-FFF2-40B4-BE49-F238E27FC236}">
                <a16:creationId xmlns:a16="http://schemas.microsoft.com/office/drawing/2014/main" id="{119DECCD-77C2-42D1-8E33-709E7B11F324}"/>
              </a:ext>
            </a:extLst>
          </p:cNvPr>
          <p:cNvPicPr>
            <a:picLocks noChangeAspect="1"/>
          </p:cNvPicPr>
          <p:nvPr/>
        </p:nvPicPr>
        <p:blipFill rotWithShape="1">
          <a:blip r:embed="rId3"/>
          <a:srcRect l="-1" r="58198" b="4060"/>
          <a:stretch/>
        </p:blipFill>
        <p:spPr>
          <a:xfrm>
            <a:off x="6282205" y="516783"/>
            <a:ext cx="4245426" cy="5480725"/>
          </a:xfrm>
          <a:prstGeom prst="rect">
            <a:avLst/>
          </a:prstGeom>
        </p:spPr>
      </p:pic>
    </p:spTree>
    <p:extLst>
      <p:ext uri="{BB962C8B-B14F-4D97-AF65-F5344CB8AC3E}">
        <p14:creationId xmlns:p14="http://schemas.microsoft.com/office/powerpoint/2010/main" val="259132800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7236" y="284544"/>
            <a:ext cx="10933350" cy="332399"/>
          </a:xfrm>
        </p:spPr>
        <p:txBody>
          <a:bodyPr/>
          <a:lstStyle/>
          <a:p>
            <a:r>
              <a:rPr lang="en-US" dirty="0">
                <a:effectLst/>
                <a:latin typeface="Tableau Book"/>
              </a:rPr>
              <a:t>Discount on Sales by Sales Person and how it affects Profit </a:t>
            </a:r>
            <a:endParaRPr lang="de-DE" dirty="0"/>
          </a:p>
        </p:txBody>
      </p:sp>
      <p:sp>
        <p:nvSpPr>
          <p:cNvPr id="6" name="TextBox 5"/>
          <p:cNvSpPr txBox="1"/>
          <p:nvPr/>
        </p:nvSpPr>
        <p:spPr>
          <a:xfrm>
            <a:off x="517236" y="827257"/>
            <a:ext cx="3426691" cy="49320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r>
              <a:rPr lang="en-US" dirty="0">
                <a:solidFill>
                  <a:schemeClr val="bg2">
                    <a:lumMod val="50000"/>
                  </a:schemeClr>
                </a:solidFill>
              </a:rPr>
              <a:t>This view shows discounts by sales person and year on a dashboard.</a:t>
            </a:r>
          </a:p>
          <a:p>
            <a:pPr marL="285750" indent="-285750">
              <a:buFont typeface="Arial" panose="020B0604020202020204" pitchFamily="34" charset="0"/>
              <a:buChar char="•"/>
            </a:pPr>
            <a:endParaRPr lang="en-US" dirty="0">
              <a:solidFill>
                <a:schemeClr val="bg2">
                  <a:lumMod val="50000"/>
                </a:schemeClr>
              </a:solidFill>
            </a:endParaRPr>
          </a:p>
          <a:p>
            <a:pPr marL="285750" indent="-285750">
              <a:buFont typeface="Arial" panose="020B0604020202020204" pitchFamily="34" charset="0"/>
              <a:buChar char="•"/>
            </a:pPr>
            <a:r>
              <a:rPr lang="en-US" b="1" dirty="0">
                <a:solidFill>
                  <a:schemeClr val="tx2"/>
                </a:solidFill>
              </a:rPr>
              <a:t>When</a:t>
            </a:r>
            <a:r>
              <a:rPr lang="en-US" dirty="0">
                <a:solidFill>
                  <a:schemeClr val="tx2"/>
                </a:solidFill>
              </a:rPr>
              <a:t> </a:t>
            </a:r>
            <a:r>
              <a:rPr lang="en-US" b="1" dirty="0">
                <a:solidFill>
                  <a:schemeClr val="tx2"/>
                </a:solidFill>
              </a:rPr>
              <a:t>clicked on the bar chart</a:t>
            </a:r>
            <a:r>
              <a:rPr lang="en-US" dirty="0">
                <a:solidFill>
                  <a:schemeClr val="bg2">
                    <a:lumMod val="50000"/>
                  </a:schemeClr>
                </a:solidFill>
              </a:rPr>
              <a:t>, profit data by year for that sales person appears in the second chart</a:t>
            </a:r>
          </a:p>
          <a:p>
            <a:pPr marL="285750" indent="-285750">
              <a:buFont typeface="Arial" panose="020B0604020202020204" pitchFamily="34" charset="0"/>
              <a:buChar char="•"/>
            </a:pPr>
            <a:endParaRPr lang="en-US" dirty="0">
              <a:solidFill>
                <a:schemeClr val="bg2">
                  <a:lumMod val="50000"/>
                </a:schemeClr>
              </a:solidFill>
            </a:endParaRPr>
          </a:p>
          <a:p>
            <a:pPr marL="285750" indent="-285750">
              <a:buFont typeface="Arial" panose="020B0604020202020204" pitchFamily="34" charset="0"/>
              <a:buChar char="•"/>
            </a:pPr>
            <a:r>
              <a:rPr lang="en-US" dirty="0">
                <a:solidFill>
                  <a:schemeClr val="bg2">
                    <a:lumMod val="50000"/>
                  </a:schemeClr>
                </a:solidFill>
              </a:rPr>
              <a:t>In the month by day chart, </a:t>
            </a:r>
            <a:r>
              <a:rPr lang="en-US" b="1" dirty="0">
                <a:solidFill>
                  <a:schemeClr val="tx2"/>
                </a:solidFill>
              </a:rPr>
              <a:t>weekends appear as orange</a:t>
            </a:r>
            <a:r>
              <a:rPr lang="en-US" dirty="0">
                <a:solidFill>
                  <a:schemeClr val="bg2">
                    <a:lumMod val="50000"/>
                  </a:schemeClr>
                </a:solidFill>
              </a:rPr>
              <a:t> and </a:t>
            </a:r>
            <a:r>
              <a:rPr lang="en-US" b="1" dirty="0">
                <a:solidFill>
                  <a:schemeClr val="tx2"/>
                </a:solidFill>
              </a:rPr>
              <a:t>weekdays have discount in gradient color </a:t>
            </a:r>
            <a:r>
              <a:rPr lang="en-US" dirty="0">
                <a:solidFill>
                  <a:schemeClr val="bg2">
                    <a:lumMod val="50000"/>
                  </a:schemeClr>
                </a:solidFill>
              </a:rPr>
              <a:t>according to discounts value (lighter to darker blue)</a:t>
            </a:r>
          </a:p>
          <a:p>
            <a:pPr marL="285750" indent="-285750">
              <a:buFont typeface="Arial" panose="020B0604020202020204" pitchFamily="34" charset="0"/>
              <a:buChar char="•"/>
            </a:pPr>
            <a:endParaRPr lang="en-US" dirty="0">
              <a:solidFill>
                <a:schemeClr val="bg2">
                  <a:lumMod val="50000"/>
                </a:schemeClr>
              </a:solidFill>
            </a:endParaRPr>
          </a:p>
          <a:p>
            <a:r>
              <a:rPr lang="en-US" sz="1100" dirty="0">
                <a:solidFill>
                  <a:schemeClr val="tx2"/>
                </a:solidFill>
              </a:rPr>
              <a:t>Data: Sales.xls</a:t>
            </a:r>
          </a:p>
        </p:txBody>
      </p:sp>
      <p:pic>
        <p:nvPicPr>
          <p:cNvPr id="7" name="Picture 6">
            <a:extLst>
              <a:ext uri="{FF2B5EF4-FFF2-40B4-BE49-F238E27FC236}">
                <a16:creationId xmlns:a16="http://schemas.microsoft.com/office/drawing/2014/main" id="{77789D02-1A41-4E6C-908E-73C0F15116F8}"/>
              </a:ext>
            </a:extLst>
          </p:cNvPr>
          <p:cNvPicPr>
            <a:picLocks noChangeAspect="1"/>
          </p:cNvPicPr>
          <p:nvPr/>
        </p:nvPicPr>
        <p:blipFill rotWithShape="1">
          <a:blip r:embed="rId3"/>
          <a:srcRect l="-1" t="-65" r="65931" b="4124"/>
          <a:stretch/>
        </p:blipFill>
        <p:spPr>
          <a:xfrm>
            <a:off x="7868805" y="492774"/>
            <a:ext cx="2128660" cy="2800532"/>
          </a:xfrm>
          <a:prstGeom prst="rect">
            <a:avLst/>
          </a:prstGeom>
        </p:spPr>
      </p:pic>
      <p:pic>
        <p:nvPicPr>
          <p:cNvPr id="9" name="Picture 8">
            <a:extLst>
              <a:ext uri="{FF2B5EF4-FFF2-40B4-BE49-F238E27FC236}">
                <a16:creationId xmlns:a16="http://schemas.microsoft.com/office/drawing/2014/main" id="{E526834E-6FD3-44B3-9BCC-78102190E3E1}"/>
              </a:ext>
            </a:extLst>
          </p:cNvPr>
          <p:cNvPicPr>
            <a:picLocks noChangeAspect="1"/>
          </p:cNvPicPr>
          <p:nvPr/>
        </p:nvPicPr>
        <p:blipFill rotWithShape="1">
          <a:blip r:embed="rId4"/>
          <a:srcRect t="7369" b="4302"/>
          <a:stretch/>
        </p:blipFill>
        <p:spPr>
          <a:xfrm>
            <a:off x="7868805" y="3694761"/>
            <a:ext cx="3581781" cy="2670465"/>
          </a:xfrm>
          <a:prstGeom prst="rect">
            <a:avLst/>
          </a:prstGeom>
        </p:spPr>
      </p:pic>
    </p:spTree>
    <p:extLst>
      <p:ext uri="{BB962C8B-B14F-4D97-AF65-F5344CB8AC3E}">
        <p14:creationId xmlns:p14="http://schemas.microsoft.com/office/powerpoint/2010/main" val="14411644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1ED73F-787A-4D68-A2DB-58552B329671}"/>
              </a:ext>
            </a:extLst>
          </p:cNvPr>
          <p:cNvPicPr>
            <a:picLocks noChangeAspect="1"/>
          </p:cNvPicPr>
          <p:nvPr/>
        </p:nvPicPr>
        <p:blipFill rotWithShape="1">
          <a:blip r:embed="rId2"/>
          <a:srcRect t="5572" b="2886"/>
          <a:stretch/>
        </p:blipFill>
        <p:spPr>
          <a:xfrm>
            <a:off x="791570" y="139889"/>
            <a:ext cx="10608860" cy="6277971"/>
          </a:xfrm>
          <a:prstGeom prst="rect">
            <a:avLst/>
          </a:prstGeom>
        </p:spPr>
      </p:pic>
    </p:spTree>
    <p:extLst>
      <p:ext uri="{BB962C8B-B14F-4D97-AF65-F5344CB8AC3E}">
        <p14:creationId xmlns:p14="http://schemas.microsoft.com/office/powerpoint/2010/main" val="2298376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MARGINS" val="0"/>
  <p:tag name="EE4P_MASTERWIZARD_DRAFT"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914194CE-3D17-4D46-8C35-8D19B0A91713}" vid="{1A359BBD-E0C6-4FA6-9BB8-D255BA41FAE8}"/>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600</TotalTime>
  <Words>227</Words>
  <Application>Microsoft Office PowerPoint</Application>
  <PresentationFormat>Widescreen</PresentationFormat>
  <Paragraphs>47</Paragraphs>
  <Slides>5</Slides>
  <Notes>3</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vt:i4>
      </vt:variant>
      <vt:variant>
        <vt:lpstr>Custom Shows</vt:lpstr>
      </vt:variant>
      <vt:variant>
        <vt:i4>1</vt:i4>
      </vt:variant>
    </vt:vector>
  </HeadingPairs>
  <TitlesOfParts>
    <vt:vector size="11" baseType="lpstr">
      <vt:lpstr>Arial</vt:lpstr>
      <vt:lpstr>Tableau Book</vt:lpstr>
      <vt:lpstr>Trebuchet MS</vt:lpstr>
      <vt:lpstr>BCG Grid 16:9</vt:lpstr>
      <vt:lpstr>think-cell Slide</vt:lpstr>
      <vt:lpstr>Visualization test</vt:lpstr>
      <vt:lpstr>Sales Vs Profit</vt:lpstr>
      <vt:lpstr>Profit/Loss Ratio by Sales Person</vt:lpstr>
      <vt:lpstr>Discount on Sales by Sales Person and how it affects Profit </vt:lpstr>
      <vt:lpstr>PowerPoint Presentation</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01</dc:title>
  <dc:creator>Singh, Ashish</dc:creator>
  <cp:lastModifiedBy>USER</cp:lastModifiedBy>
  <cp:revision>30</cp:revision>
  <cp:lastPrinted>2016-04-06T18:59:25Z</cp:lastPrinted>
  <dcterms:created xsi:type="dcterms:W3CDTF">2018-03-20T07:23:54Z</dcterms:created>
  <dcterms:modified xsi:type="dcterms:W3CDTF">2020-09-20T19:08:51Z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