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71" r:id="rId3"/>
    <p:sldId id="287" r:id="rId5"/>
    <p:sldId id="286" r:id="rId6"/>
    <p:sldId id="289" r:id="rId7"/>
    <p:sldId id="290" r:id="rId8"/>
    <p:sldId id="291" r:id="rId9"/>
    <p:sldId id="295" r:id="rId10"/>
    <p:sldId id="296" r:id="rId11"/>
    <p:sldId id="297" r:id="rId12"/>
    <p:sldId id="298" r:id="rId13"/>
    <p:sldId id="299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10" r:id="rId23"/>
    <p:sldId id="309" r:id="rId24"/>
    <p:sldId id="315" r:id="rId25"/>
    <p:sldId id="293" r:id="rId26"/>
    <p:sldId id="300" r:id="rId27"/>
    <p:sldId id="294" r:id="rId28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378" y="39"/>
      </p:cViewPr>
      <p:guideLst>
        <p:guide orient="horz" pos="2894"/>
        <p:guide pos="21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2" name="Google Shape;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9" name="Google Shape;249;p1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wo Content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45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600" b="1" i="0" u="none" strike="noStrike" cap="none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devopedia.org/images/article/28/2951.1490520804.gif" TargetMode="External"/><Relationship Id="rId4" Type="http://schemas.openxmlformats.org/officeDocument/2006/relationships/image" Target="../media/image4.png"/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"/>
          <p:cNvGrpSpPr/>
          <p:nvPr/>
        </p:nvGrpSpPr>
        <p:grpSpPr>
          <a:xfrm>
            <a:off x="9877164" y="7997"/>
            <a:ext cx="8411328" cy="10279456"/>
            <a:chOff x="9877164" y="7997"/>
            <a:chExt cx="8411328" cy="10279456"/>
          </a:xfrm>
        </p:grpSpPr>
        <p:sp>
          <p:nvSpPr>
            <p:cNvPr id="55" name="Google Shape;55;p5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1541325" y="2782850"/>
            <a:ext cx="6921478" cy="93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da-DK" sz="6000" dirty="0"/>
          </a:p>
        </p:txBody>
      </p:sp>
      <p:sp>
        <p:nvSpPr>
          <p:cNvPr id="59" name="Google Shape;59;p5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90625" y="3495675"/>
            <a:ext cx="10303510" cy="2103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marR="508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1">
                <a:latin typeface="Futura Bold" panose="020B0602020204020303" charset="0"/>
                <a:cs typeface="Futura Bold" panose="020B0602020204020303" charset="0"/>
                <a:sym typeface="+mn-ea"/>
              </a:rPr>
              <a:t>Algoritma &amp; </a:t>
            </a:r>
            <a:endParaRPr lang="en-US" sz="6000" b="1">
              <a:latin typeface="Futura Bold" panose="020B0602020204020303" charset="0"/>
              <a:cs typeface="Futura Bold" panose="020B0602020204020303" charset="0"/>
              <a:sym typeface="+mn-ea"/>
            </a:endParaRPr>
          </a:p>
          <a:p>
            <a:pPr marL="12700" marR="508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1">
                <a:latin typeface="Futura Bold" panose="020B0602020204020303" charset="0"/>
                <a:cs typeface="Futura Bold" panose="020B0602020204020303" charset="0"/>
                <a:sym typeface="+mn-ea"/>
              </a:rPr>
              <a:t>Pemrograman Dasar 1 </a:t>
            </a:r>
            <a:endParaRPr lang="en-US" sz="6000" b="1">
              <a:latin typeface="Futura Bold" panose="020B0602020204020303" charset="0"/>
              <a:cs typeface="Futura Bold" panose="020B0602020204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70635" y="5882640"/>
            <a:ext cx="5161915" cy="426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marR="508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Futura Medium" panose="020B0602020204020303" charset="0"/>
                <a:cs typeface="Futura Medium" panose="020B0602020204020303" charset="0"/>
                <a:sym typeface="+mn-ea"/>
              </a:rPr>
              <a:t>By Tapri Andi</a:t>
            </a:r>
            <a:endParaRPr lang="en-US" sz="2000">
              <a:latin typeface="Futura Medium" panose="020B0602020204020303" charset="0"/>
              <a:cs typeface="Futura Medium" panose="020B06020202040203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</a:rPr>
              <a:t>Algoritma - </a:t>
            </a:r>
            <a:r>
              <a:rPr lang="en-US" sz="4800" b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charset="0"/>
                <a:cs typeface="Futura Medium" panose="020B0602020204020303" charset="0"/>
              </a:rPr>
              <a:t>Jenis-jenis</a:t>
            </a:r>
            <a:endParaRPr lang="en-US" sz="4800" b="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1214120" y="2261235"/>
            <a:ext cx="16805910" cy="601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2. 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Sorting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	</a:t>
            </a:r>
            <a:endParaRPr lang="en-US" sz="36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Pengurutan data berdasarkan kondisi tertentu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Bubble Sort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</a:br>
            <a:r>
              <a:rPr lang="en-US" sz="24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Membandingkan data kemudian menukarkannya, tiap iterasi data pusatnye berbeda</a:t>
            </a:r>
            <a:endParaRPr lang="en-US" sz="24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Selection Searh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</a:br>
            <a:r>
              <a:rPr lang="en-US" sz="2400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Secara berulang mencari data yang belum terurut dan kemudian akan diurutkan</a:t>
            </a:r>
            <a:endParaRPr lang="en-US" sz="2400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Insertion Search</a:t>
            </a:r>
            <a:br>
              <a:rPr lang="en-US" sz="2400" b="1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</a:br>
            <a:r>
              <a:rPr lang="en-US" sz="2400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Menyisipkan angka ke posisi yang diinginkan dan angka yang disisipkan sesuai dengan urutan iterasinya</a:t>
            </a:r>
            <a:endParaRPr lang="en-US" sz="24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endParaRPr lang="en-US" sz="24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</a:rPr>
              <a:t>Algoritma - </a:t>
            </a:r>
            <a:r>
              <a:rPr lang="en-US" sz="4800" b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charset="0"/>
                <a:cs typeface="Futura Medium" panose="020B0602020204020303" charset="0"/>
              </a:rPr>
              <a:t>Jenis-jenis</a:t>
            </a:r>
            <a:endParaRPr lang="en-US" sz="4800" b="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1965960" y="1960245"/>
            <a:ext cx="15433040" cy="6891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2. 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Sorting	</a:t>
            </a:r>
            <a:r>
              <a:rPr lang="en-US" sz="36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|</a:t>
            </a:r>
            <a:endParaRPr lang="en-US" sz="36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Pengurutan data berdasarkan kondisi tertentu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endParaRPr lang="en-US" sz="1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Bubble Sort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</a:br>
            <a:r>
              <a:rPr lang="en-US" sz="24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Membandingkan data kemudian menukarkannya, tiap iterasi data pusatnye berbeda</a:t>
            </a:r>
            <a:endParaRPr lang="en-US" sz="24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Selection Sort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</a:br>
            <a:r>
              <a:rPr lang="en-US" sz="2400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Secara berulang mencari data yang belum terurut dan kemudian akan diurutkan</a:t>
            </a:r>
            <a:endParaRPr lang="en-US" sz="2400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Insertion Sort</a:t>
            </a:r>
            <a:br>
              <a:rPr lang="en-US" sz="2400" b="1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</a:br>
            <a:r>
              <a:rPr lang="en-US" sz="2400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Menyisipkan angka ke posisi yang diinginkan dan angka yang disisipkan sesuai dengan urutan iterasinya</a:t>
            </a:r>
            <a:endParaRPr lang="en-US" sz="2400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Quick Sort</a:t>
            </a:r>
            <a:br>
              <a:rPr lang="en-US" sz="2400" b="1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</a:br>
            <a:r>
              <a:rPr lang="en-US" sz="24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M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engambil satu elemen untuk dijadikan nilai tengah dan data lain diurutkan secara rekursif</a:t>
            </a:r>
            <a:endParaRPr lang="en-US" sz="24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endParaRPr lang="en-US" sz="24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121275" y="2350770"/>
            <a:ext cx="34823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000"/>
              <a:t>https://visualgo.net/en/sorting</a:t>
            </a:r>
            <a:endParaRPr 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</a:rPr>
              <a:t>Algoritma</a:t>
            </a:r>
            <a:endParaRPr lang="en-US" sz="4800" b="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856615" y="2280285"/>
            <a:ext cx="15433040" cy="5922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Bagaimana menentukan Algoritma yang baik ?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869315" marR="0" lvl="0" indent="-86931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AutoNum type="arabicPeriod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Time Complexity</a:t>
            </a:r>
            <a:br>
              <a:rPr lang="en-US" sz="28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</a:br>
            <a:r>
              <a:rPr lang="en-US" sz="2800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Waktu yang diperlukan untuk mennjalankan Algoritma</a:t>
            </a:r>
            <a:endParaRPr lang="en-US" sz="2800" b="1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869315" marR="0" lvl="0" indent="-86931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AutoNum type="arabicPeriod"/>
            </a:pPr>
            <a:r>
              <a:rPr lang="en-US" sz="2800" b="1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Space Complexity</a:t>
            </a:r>
            <a:br>
              <a:rPr lang="en-US" sz="2800" b="1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</a:br>
            <a:r>
              <a:rPr lang="en-US" sz="2800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Memori</a:t>
            </a:r>
            <a:r>
              <a:rPr lang="en-US" sz="2800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 yang digunakan untuk mennjalankan Algoritma</a:t>
            </a:r>
            <a:endParaRPr lang="en-US" sz="2800" b="1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869315" marR="0" lvl="0" indent="-86931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AutoNum type="arabicPeriod"/>
            </a:pPr>
            <a:r>
              <a:rPr lang="en-US" sz="2800" b="1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Time Complexity Analysis</a:t>
            </a:r>
            <a:br>
              <a:rPr lang="en-US" sz="2800" b="1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</a:br>
            <a:r>
              <a:rPr lang="en-US" sz="2800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Waktu </a:t>
            </a:r>
            <a:r>
              <a:rPr lang="en-US" sz="2800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yang diperlukan untuk mennjalankan Algoritma dengan input tertentu</a:t>
            </a:r>
            <a:endParaRPr lang="en-US" sz="28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endParaRPr lang="en-US" sz="28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93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</a:rPr>
              <a:t>Dasar Javascript 1</a:t>
            </a:r>
            <a:endParaRPr lang="en-US" sz="6000" b="0" dirty="0">
              <a:solidFill>
                <a:schemeClr val="dk1"/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856615" y="2280285"/>
            <a:ext cx="15433040" cy="20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Dari Icon berikut mana yang merupakan bahasa pemprograman dan bukan?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endParaRPr lang="en-US" sz="28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endParaRPr lang="en-US" sz="28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470" y="3747770"/>
            <a:ext cx="9883140" cy="3743325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7734935" y="6869430"/>
            <a:ext cx="1425575" cy="131699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93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</a:rPr>
              <a:t>Dasar Javascript 1</a:t>
            </a:r>
            <a:endParaRPr lang="en-US" sz="6000" b="0" dirty="0">
              <a:solidFill>
                <a:schemeClr val="dk1"/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1834515" y="2280285"/>
            <a:ext cx="1445514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Ciri ciri bahasa pemprograman:</a:t>
            </a:r>
            <a:endParaRPr lang="en-US" sz="32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Dapat melakukan operasi aritmatika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Dapat melakukan perulangan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Dapat Menangani Percabangan / pengkondisian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Dapat menampung value dalam variable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Dapat membuat function / class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dsb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93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</a:rPr>
              <a:t>Dasar Javascript 1</a:t>
            </a:r>
            <a:endParaRPr lang="en-US" sz="6000" b="0" dirty="0">
              <a:solidFill>
                <a:schemeClr val="dk1"/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1834515" y="2280285"/>
            <a:ext cx="1445514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Ciri ciri bahasa pemprograman:</a:t>
            </a:r>
            <a:endParaRPr lang="en-US" sz="32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Dapat melakukan operasi aritmatika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Dapat melakukan perulangan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Dapat Menangani Percabangan / pengkondisian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Dapat menampung value dalam variable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Dapat membuat function / class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dsb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93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</a:rPr>
              <a:t>Dasar Javascript 1</a:t>
            </a:r>
            <a:endParaRPr lang="en-US" sz="6000" b="0" dirty="0">
              <a:solidFill>
                <a:schemeClr val="dk1"/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1834515" y="2280285"/>
            <a:ext cx="11822430" cy="296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Peralatan untuk belajar Javascript:</a:t>
            </a:r>
            <a:endParaRPr lang="en-US" sz="32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Web Browser ( Chrome, Firefox, MsEdge, Opera, dsb )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Text Editor ( </a:t>
            </a:r>
            <a:r>
              <a:rPr lang="en-US" sz="3200" i="0" u="none" strike="noStrike" cap="none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Vs Code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, Atom, Sublime, Notepad++, dsb )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Node Js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93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</a:rPr>
              <a:t>Dasar Javascript 1</a:t>
            </a:r>
            <a:endParaRPr lang="en-US" sz="6000" b="0" dirty="0">
              <a:solidFill>
                <a:schemeClr val="dk1"/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1834515" y="2280285"/>
            <a:ext cx="11822430" cy="518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Peralatan untuk belajar Javascript:</a:t>
            </a:r>
            <a:endParaRPr lang="en-US" sz="32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Web Browser ( </a:t>
            </a:r>
            <a:r>
              <a:rPr lang="en-US" sz="3200" i="0" u="none" strike="noStrike" cap="none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Chrome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, Firefox, MsEdge, Opera, dsb )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Text Editor ( </a:t>
            </a:r>
            <a:r>
              <a:rPr lang="en-US" sz="3200" i="0" u="none" strike="noStrike" cap="none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Vs Code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, Atom, Sublime, Notepad++, dsb )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Node Js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3200" i="0" u="none" strike="noStrike" cap="none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VsCode: https://code.visualstudio.com/download</a:t>
            </a:r>
            <a:br>
              <a:rPr lang="en-US" sz="3200" i="0" u="none" strike="noStrike" cap="none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</a:br>
            <a:r>
              <a:rPr lang="en-US" sz="3200" i="0" u="none" strike="noStrike" cap="none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NodeJs: https://nodejs.org/en/download</a:t>
            </a:r>
            <a:endParaRPr lang="en-US" sz="3200" i="0" u="none" strike="noStrike" cap="none" dirty="0">
              <a:solidFill>
                <a:schemeClr val="accent6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93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</a:rPr>
              <a:t>Dasar Javascript 1</a:t>
            </a:r>
            <a:endParaRPr lang="en-US" sz="6000" b="0" dirty="0">
              <a:solidFill>
                <a:schemeClr val="dk1"/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893445" y="1932940"/>
            <a:ext cx="3173730" cy="222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Mencoba 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Javascript 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di web browser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pic>
        <p:nvPicPr>
          <p:cNvPr id="4" name="Picture 3" descr="Screenshot 2023-08-10 at 13.35.35"/>
          <p:cNvPicPr>
            <a:picLocks noChangeAspect="1"/>
          </p:cNvPicPr>
          <p:nvPr/>
        </p:nvPicPr>
        <p:blipFill>
          <a:blip r:embed="rId3"/>
          <a:srcRect b="34602"/>
          <a:stretch>
            <a:fillRect/>
          </a:stretch>
        </p:blipFill>
        <p:spPr>
          <a:xfrm>
            <a:off x="4467860" y="1932940"/>
            <a:ext cx="12317095" cy="5704840"/>
          </a:xfrm>
          <a:prstGeom prst="rect">
            <a:avLst/>
          </a:prstGeom>
        </p:spPr>
      </p:pic>
      <p:pic>
        <p:nvPicPr>
          <p:cNvPr id="3" name="Picture 2" descr="Screenshot 2023-08-10 at 13.49.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2820" y="7089140"/>
            <a:ext cx="10375900" cy="4470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93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</a:rPr>
              <a:t>Dasar Javascript 1</a:t>
            </a:r>
            <a:endParaRPr lang="en-US" sz="6000" b="0" dirty="0">
              <a:solidFill>
                <a:schemeClr val="dk1"/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893445" y="1932940"/>
            <a:ext cx="3173730" cy="296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Mencoba 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Javascript 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dari file 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index.html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pic>
        <p:nvPicPr>
          <p:cNvPr id="3" name="Picture 2" descr="Screenshot 2023-08-10 at 13.49.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420" y="2049780"/>
            <a:ext cx="12213590" cy="52622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"/>
          <p:cNvGrpSpPr/>
          <p:nvPr/>
        </p:nvGrpSpPr>
        <p:grpSpPr>
          <a:xfrm>
            <a:off x="0" y="8255"/>
            <a:ext cx="7734300" cy="10287000"/>
            <a:chOff x="0" y="0"/>
            <a:chExt cx="7734300" cy="10287000"/>
          </a:xfrm>
        </p:grpSpPr>
        <p:sp>
          <p:nvSpPr>
            <p:cNvPr id="44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7" name="Google Shape;47;p1"/>
          <p:cNvSpPr/>
          <p:nvPr/>
        </p:nvSpPr>
        <p:spPr>
          <a:xfrm>
            <a:off x="16418113" y="109131"/>
            <a:ext cx="1685924" cy="1638298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2"/>
          </p:nvPr>
        </p:nvSpPr>
        <p:spPr>
          <a:xfrm>
            <a:off x="8657590" y="1747520"/>
            <a:ext cx="7886065" cy="431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12700" marR="50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</a:pPr>
            <a:r>
              <a:rPr lang="en-US" sz="6000" b="0">
                <a:latin typeface="Futura Medium" panose="020B0602020204020303" charset="0"/>
                <a:cs typeface="Futura Medium" panose="020B0602020204020303" charset="0"/>
              </a:rPr>
              <a:t>Materi:</a:t>
            </a:r>
            <a:endParaRPr lang="en-US" sz="6000" b="0">
              <a:latin typeface="Futura Medium" panose="020B0602020204020303" charset="0"/>
              <a:cs typeface="Futura Medium" panose="020B0602020204020303" charset="0"/>
            </a:endParaRPr>
          </a:p>
          <a:p>
            <a:pPr marL="12700" marR="50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</a:pPr>
            <a:r>
              <a:rPr lang="en-US" sz="6000" b="0">
                <a:latin typeface="Futura Medium" panose="020B0602020204020303" charset="0"/>
                <a:cs typeface="Futura Medium" panose="020B0602020204020303" charset="0"/>
              </a:rPr>
              <a:t>1. Algoritma </a:t>
            </a:r>
            <a:endParaRPr lang="en-US" sz="6000" b="0">
              <a:latin typeface="Futura Medium" panose="020B0602020204020303" charset="0"/>
              <a:cs typeface="Futura Medium" panose="020B0602020204020303" charset="0"/>
            </a:endParaRPr>
          </a:p>
          <a:p>
            <a:pPr marL="12700" marR="50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</a:pPr>
            <a:r>
              <a:rPr lang="en-US" sz="6000" b="0">
                <a:latin typeface="Futura Medium" panose="020B0602020204020303" charset="0"/>
                <a:cs typeface="Futura Medium" panose="020B0602020204020303" charset="0"/>
              </a:rPr>
              <a:t>2. Basic Javascript 1</a:t>
            </a:r>
            <a:endParaRPr lang="en-US" sz="6000" b="0">
              <a:latin typeface="Futura Medium" panose="020B0602020204020303" charset="0"/>
              <a:cs typeface="Futura Medium" panose="020B0602020204020303" charset="0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16889095" y="9576435"/>
            <a:ext cx="121475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Day 2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93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</a:rPr>
              <a:t>Dasar Javascript 1</a:t>
            </a:r>
            <a:endParaRPr lang="en-US" sz="6000" b="0" dirty="0">
              <a:solidFill>
                <a:schemeClr val="dk1"/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893445" y="1932940"/>
            <a:ext cx="3173730" cy="370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Output dari</a:t>
            </a:r>
            <a:b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</a:b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Mencoba 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Javascript 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dari file 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index.html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pic>
        <p:nvPicPr>
          <p:cNvPr id="3" name="Picture 2" descr="Screenshot 2023-08-10 at 13.52.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510" y="2181225"/>
            <a:ext cx="11864975" cy="54927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93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</a:rPr>
              <a:t>Dasar Javascript 1</a:t>
            </a:r>
            <a:endParaRPr lang="en-US" sz="6000" b="0" dirty="0">
              <a:solidFill>
                <a:schemeClr val="dk1"/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893445" y="1932940"/>
            <a:ext cx="3173730" cy="296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Mencoba 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Javascript 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dari file 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index.js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pic>
        <p:nvPicPr>
          <p:cNvPr id="4" name="Picture 3" descr="Screenshot 2023-08-10 at 13.56.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640" y="2087245"/>
            <a:ext cx="11642090" cy="64071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93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</a:rPr>
              <a:t>Tips Debugging</a:t>
            </a:r>
            <a:endParaRPr lang="en-US" sz="6000" b="0" dirty="0">
              <a:solidFill>
                <a:schemeClr val="dk1"/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893445" y="1932940"/>
            <a:ext cx="13462635" cy="5922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Debugging adalah proses mengidentifikasi dan menghapus bug atau error di dalam kode.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Jika terjadi error pada Javascript, baca terlebih dahulu errornya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Pelajari dan coba baca ulang kode yang sudah kita buat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Jika masih belum ketemu, copy error message dan cari tahu lewat Google, ChatGpt dll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Jangan mudah panik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67790" y="900430"/>
            <a:ext cx="15119985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3200" b="1">
                <a:latin typeface="Futura Bold" panose="020B0602020204020303" charset="0"/>
                <a:cs typeface="Futura Bold" panose="020B0602020204020303" charset="0"/>
              </a:rPr>
              <a:t>Tugas:</a:t>
            </a:r>
            <a:br>
              <a:rPr lang="en-US" sz="2800" b="1">
                <a:latin typeface="Futura Bold" panose="020B0602020204020303" charset="0"/>
                <a:cs typeface="Futura Bold" panose="020B0602020204020303" charset="0"/>
              </a:rPr>
            </a:br>
            <a:endParaRPr lang="en-US" sz="2800">
              <a:latin typeface="Futura Medium" panose="020B0602020204020303" charset="0"/>
              <a:cs typeface="Futura Medium" panose="020B0602020204020303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>
                <a:latin typeface="Futura Medium" panose="020B0602020204020303" charset="0"/>
                <a:cs typeface="Futura Medium" panose="020B0602020204020303" charset="0"/>
              </a:rPr>
              <a:t>Buat algoritma FlowChart untuk menghitung luas segitiga.</a:t>
            </a:r>
            <a:endParaRPr lang="en-US" sz="2800">
              <a:latin typeface="Futura Medium" panose="020B0602020204020303" charset="0"/>
              <a:cs typeface="Futura Medium" panose="020B0602020204020303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>
                <a:latin typeface="Futura Medium" panose="020B0602020204020303" charset="0"/>
                <a:cs typeface="Futura Medium" panose="020B0602020204020303" charset="0"/>
              </a:rPr>
              <a:t>Buat </a:t>
            </a:r>
            <a:r>
              <a:rPr lang="en-US" sz="2800">
                <a:latin typeface="Futura Medium" panose="020B0602020204020303" charset="0"/>
                <a:cs typeface="Futura Medium" panose="020B0602020204020303" charset="0"/>
                <a:sym typeface="+mn-ea"/>
              </a:rPr>
              <a:t>algoritma FlowChart </a:t>
            </a:r>
            <a:r>
              <a:rPr lang="en-US" sz="2800">
                <a:latin typeface="Futura Medium" panose="020B0602020204020303" charset="0"/>
                <a:cs typeface="Futura Medium" panose="020B0602020204020303" charset="0"/>
              </a:rPr>
              <a:t>yang memeriksa apakah suatu tahun adalah tahun kabisat atau bukan.</a:t>
            </a:r>
            <a:endParaRPr lang="en-US" sz="2800">
              <a:latin typeface="Futura Medium" panose="020B0602020204020303" charset="0"/>
              <a:cs typeface="Futura Medium" panose="020B0602020204020303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>
                <a:latin typeface="Futura Medium" panose="020B0602020204020303" charset="0"/>
                <a:cs typeface="Futura Medium" panose="020B0602020204020303" charset="0"/>
              </a:rPr>
              <a:t>Buat algoritma </a:t>
            </a:r>
            <a:r>
              <a:rPr lang="en-US" sz="2800">
                <a:latin typeface="Futura Medium" panose="020B0602020204020303" charset="0"/>
                <a:cs typeface="Futura Medium" panose="020B0602020204020303" charset="0"/>
                <a:sym typeface="+mn-ea"/>
              </a:rPr>
              <a:t>FlowChart</a:t>
            </a:r>
            <a:r>
              <a:rPr lang="en-US" sz="2800">
                <a:latin typeface="Futura Medium" panose="020B0602020204020303" charset="0"/>
                <a:cs typeface="Futura Medium" panose="020B0602020204020303" charset="0"/>
              </a:rPr>
              <a:t> untuk mencari nilai maksimum dari tiga bilangan.</a:t>
            </a:r>
            <a:endParaRPr lang="en-US" sz="2800">
              <a:latin typeface="Futura Medium" panose="020B0602020204020303" charset="0"/>
              <a:cs typeface="Futura Medium" panose="020B0602020204020303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>
                <a:latin typeface="Futura Medium" panose="020B0602020204020303" charset="0"/>
                <a:cs typeface="Futura Medium" panose="020B0602020204020303" charset="0"/>
              </a:rPr>
              <a:t>Buat </a:t>
            </a:r>
            <a:r>
              <a:rPr lang="en-US" sz="2800">
                <a:latin typeface="Futura Medium" panose="020B0602020204020303" charset="0"/>
                <a:cs typeface="Futura Medium" panose="020B0602020204020303" charset="0"/>
                <a:sym typeface="+mn-ea"/>
              </a:rPr>
              <a:t>algoritma FlowChart </a:t>
            </a:r>
            <a:r>
              <a:rPr lang="en-US" sz="2800">
                <a:latin typeface="Futura Medium" panose="020B0602020204020303" charset="0"/>
                <a:cs typeface="Futura Medium" panose="020B0602020204020303" charset="0"/>
              </a:rPr>
              <a:t>untuk menghitung faktorial suatu bilangan.</a:t>
            </a:r>
            <a:endParaRPr lang="en-US" sz="2800">
              <a:latin typeface="Futura Medium" panose="020B0602020204020303" charset="0"/>
              <a:cs typeface="Futura Medium" panose="020B0602020204020303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>
                <a:latin typeface="Futura Medium" panose="020B0602020204020303" charset="0"/>
                <a:cs typeface="Futura Medium" panose="020B0602020204020303" charset="0"/>
              </a:rPr>
              <a:t>Buat </a:t>
            </a:r>
            <a:r>
              <a:rPr lang="en-US" sz="2800">
                <a:latin typeface="Futura Medium" panose="020B0602020204020303" charset="0"/>
                <a:cs typeface="Futura Medium" panose="020B0602020204020303" charset="0"/>
                <a:sym typeface="+mn-ea"/>
              </a:rPr>
              <a:t>algoritma FlowChart </a:t>
            </a:r>
            <a:r>
              <a:rPr lang="en-US" sz="2800">
                <a:latin typeface="Futura Medium" panose="020B0602020204020303" charset="0"/>
                <a:cs typeface="Futura Medium" panose="020B0602020204020303" charset="0"/>
              </a:rPr>
              <a:t>sederhana untuk mengganti semua huruf vokal dalam sebuah string dengan tanda "_".</a:t>
            </a:r>
            <a:endParaRPr lang="en-US" sz="2800">
              <a:latin typeface="Futura Medium" panose="020B0602020204020303" charset="0"/>
              <a:cs typeface="Futura Medium" panose="020B0602020204020303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30960" y="900430"/>
            <a:ext cx="1269428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3200" b="1">
                <a:latin typeface=".AppleSystemUIFont Book" charset="0"/>
                <a:cs typeface=".AppleSystemUIFont Book" charset="0"/>
              </a:rPr>
              <a:t>Referensi:</a:t>
            </a:r>
            <a:br>
              <a:rPr lang="en-US" sz="2800">
                <a:latin typeface=".AppleSystemUIFont Book" charset="0"/>
                <a:cs typeface=".AppleSystemUIFont Book" charset="0"/>
              </a:rPr>
            </a:b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</a:rPr>
              <a:t>https://www.niagahoster.co.id/blog/algoritma-pemrograman/</a:t>
            </a: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</a:rPr>
              <a:t>https://codepolitan.com/course/intro/algoritma-pemrograman-dasar/</a:t>
            </a: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</a:rPr>
              <a:t>https://www.youtube.com/watch?v=uqVJc9lLknA</a:t>
            </a: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</a:rPr>
              <a:t>https://www.petanikode.com/javascript-dasar/</a:t>
            </a: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</a:rPr>
              <a:t>https://www.niagahoster.co.id/blog/debugging-adalah/</a:t>
            </a:r>
            <a:endParaRPr lang="en-US" sz="2800">
              <a:latin typeface=".AppleSystemUIFont Book" charset="0"/>
              <a:cs typeface=".AppleSystemUIFont Book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" descr="C:\Users\SINAR X\Downloads\ilovepdf_pages-to-jpg\Template PPT_page-0001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563" y="0"/>
            <a:ext cx="18283486" cy="102876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347845" y="3375660"/>
            <a:ext cx="9592945" cy="2745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sz="11500" b="1">
                <a:solidFill>
                  <a:schemeClr val="bg1"/>
                </a:solidFill>
                <a:latin typeface=".AppleSystemUIFont Book" charset="0"/>
                <a:cs typeface=".AppleSystemUIFont Book" charset="0"/>
              </a:rPr>
              <a:t>Terimakasih</a:t>
            </a:r>
            <a:endParaRPr lang="en-US" sz="11500" b="1">
              <a:solidFill>
                <a:schemeClr val="bg1"/>
              </a:solidFill>
              <a:latin typeface=".AppleSystemUIFont Book" charset="0"/>
              <a:cs typeface=".AppleSystemUIFont Book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053945" y="9568180"/>
            <a:ext cx="2247265" cy="426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marR="508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Futura Medium" panose="020B0602020204020303" charset="0"/>
                <a:cs typeface="Futura Medium" panose="020B0602020204020303" charset="0"/>
                <a:sym typeface="+mn-ea"/>
              </a:rPr>
              <a:t>By Tapri Andi</a:t>
            </a:r>
            <a:endParaRPr lang="en-US" sz="2000">
              <a:latin typeface="Futura Medium" panose="020B0602020204020303" charset="0"/>
              <a:cs typeface="Futura Medium" panose="020B06020202040203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8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</a:rPr>
              <a:t>Algoritma</a:t>
            </a:r>
            <a:endParaRPr sz="6750" b="0">
              <a:solidFill>
                <a:schemeClr val="dk1"/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431290" y="2944495"/>
            <a:ext cx="11459210" cy="112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sz="36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Algoritma</a:t>
            </a:r>
            <a:r>
              <a:rPr lang="en-US" sz="36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 adalah suatu urutan atau alur yang dipakai dalam pemecahan secara sistematis</a:t>
            </a:r>
            <a:endParaRPr lang="en-US" sz="36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1431290" y="5454650"/>
            <a:ext cx="15011400" cy="93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Trebuchet MS Bold" panose="020B0603020202020204" charset="0"/>
                <a:ea typeface="Trebuchet MS" panose="020B0603020202020204"/>
                <a:cs typeface="Trebuchet MS Bold" panose="020B0603020202020204" charset="0"/>
                <a:sym typeface="Trebuchet MS" panose="020B0603020202020204"/>
              </a:rPr>
              <a:t>Algoritma  &gt;&gt; Pemprogramman = Logic</a:t>
            </a:r>
            <a:endParaRPr lang="en-US" sz="6000" b="1" i="0" u="none" strike="noStrike" cap="none" dirty="0">
              <a:solidFill>
                <a:schemeClr val="dk1"/>
              </a:solidFill>
              <a:latin typeface="Trebuchet MS Bold" panose="020B0603020202020204" charset="0"/>
              <a:ea typeface="Trebuchet MS" panose="020B0603020202020204"/>
              <a:cs typeface="Trebuchet MS Bold" panose="020B0603020202020204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8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</a:rPr>
              <a:t>Algoritma</a:t>
            </a:r>
            <a:endParaRPr sz="6750" b="0">
              <a:solidFill>
                <a:schemeClr val="dk1"/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Georgia" panose="02040502050405020303"/>
            </a:endParaRPr>
          </a:p>
        </p:txBody>
      </p:sp>
      <p:sp>
        <p:nvSpPr>
          <p:cNvPr id="3" name="Google Shape;71;p3"/>
          <p:cNvSpPr txBox="1"/>
          <p:nvPr/>
        </p:nvSpPr>
        <p:spPr>
          <a:xfrm>
            <a:off x="1721485" y="2412365"/>
            <a:ext cx="11365230" cy="499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36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Keuntungan:</a:t>
            </a:r>
            <a:endParaRPr lang="en-US" sz="36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Mengatasi permasalahan dalam program</a:t>
            </a:r>
            <a:endParaRPr lang="en-US" sz="36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Menyerderhanakan program - penggunaan lebih efektif dan efisien</a:t>
            </a:r>
            <a:endParaRPr lang="en-US" sz="36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Penulisan program lebih efisien	</a:t>
            </a:r>
            <a:endParaRPr lang="en-US" sz="36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Mempermdah pencarian dan perbaikan kesalahan</a:t>
            </a:r>
            <a:endParaRPr lang="en-US" sz="36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</a:rPr>
              <a:t>Algoritma - </a:t>
            </a:r>
            <a:r>
              <a:rPr lang="en-US" sz="4800" b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charset="0"/>
                <a:cs typeface="Futura Medium" panose="020B0602020204020303" charset="0"/>
              </a:rPr>
              <a:t>Cara Penyajian</a:t>
            </a:r>
            <a:endParaRPr lang="en-US" sz="4800" b="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3" name="Google Shape;71;p3"/>
          <p:cNvSpPr txBox="1"/>
          <p:nvPr/>
        </p:nvSpPr>
        <p:spPr>
          <a:xfrm>
            <a:off x="1214120" y="2261235"/>
            <a:ext cx="6365240" cy="472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1. 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Pseudocode</a:t>
            </a:r>
            <a:endParaRPr lang="en-US" sz="36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Cara penulisan program secara informal dengan kaidah sendiri, daripada menggunakan aturan yang ditetapkan bahasa pemrograman. Tujuannya yaitu agar alur logika yang ditulis lebih mudah dipahami manusia.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8975090" y="3152775"/>
            <a:ext cx="6365240" cy="475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Avenir Book" panose="02000503020000020003" charset="0"/>
                <a:ea typeface="Trebuchet MS" panose="020B0603020202020204"/>
                <a:cs typeface="Avenir Book" panose="02000503020000020003" charset="0"/>
                <a:sym typeface="Trebuchet MS" panose="020B0603020202020204"/>
              </a:rPr>
              <a:t>Program ganjil_genap</a:t>
            </a:r>
            <a:endParaRPr lang="en-US" sz="2800" i="0" u="none" strike="noStrike" cap="none" dirty="0">
              <a:solidFill>
                <a:schemeClr val="dk1"/>
              </a:solidFill>
              <a:latin typeface="Avenir Book" panose="02000503020000020003" charset="0"/>
              <a:ea typeface="Trebuchet MS" panose="020B0603020202020204"/>
              <a:cs typeface="Avenir Book" panose="020005030200000200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endParaRPr lang="en-US" sz="2800" i="0" u="none" strike="noStrike" cap="none" dirty="0">
              <a:solidFill>
                <a:schemeClr val="dk1"/>
              </a:solidFill>
              <a:latin typeface="Avenir Book" panose="02000503020000020003" charset="0"/>
              <a:ea typeface="Trebuchet MS" panose="020B0603020202020204"/>
              <a:cs typeface="Avenir Book" panose="020005030200000200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Avenir Book" panose="02000503020000020003" charset="0"/>
                <a:ea typeface="Trebuchet MS" panose="020B0603020202020204"/>
                <a:cs typeface="Avenir Book" panose="02000503020000020003" charset="0"/>
                <a:sym typeface="Trebuchet MS" panose="020B0603020202020204"/>
              </a:rPr>
              <a:t>deklarasi</a:t>
            </a:r>
            <a:endParaRPr lang="en-US" sz="2800" i="0" u="none" strike="noStrike" cap="none" dirty="0">
              <a:solidFill>
                <a:schemeClr val="dk1"/>
              </a:solidFill>
              <a:latin typeface="Avenir Book" panose="02000503020000020003" charset="0"/>
              <a:ea typeface="Trebuchet MS" panose="020B0603020202020204"/>
              <a:cs typeface="Avenir Book" panose="020005030200000200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Avenir Book" panose="02000503020000020003" charset="0"/>
                <a:ea typeface="Trebuchet MS" panose="020B0603020202020204"/>
                <a:cs typeface="Avenir Book" panose="02000503020000020003" charset="0"/>
                <a:sym typeface="Trebuchet MS" panose="020B0603020202020204"/>
              </a:rPr>
              <a:t>var </a:t>
            </a:r>
            <a:r>
              <a:rPr lang="en-US" sz="2800" i="0" u="none" strike="noStrike" cap="none" dirty="0">
                <a:solidFill>
                  <a:schemeClr val="accent2"/>
                </a:solidFill>
                <a:latin typeface="Avenir Book" panose="02000503020000020003" charset="0"/>
                <a:ea typeface="Trebuchet MS" panose="020B0603020202020204"/>
                <a:cs typeface="Avenir Book" panose="02000503020000020003" charset="0"/>
                <a:sym typeface="Trebuchet MS" panose="020B0603020202020204"/>
              </a:rPr>
              <a:t>number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Avenir Book" panose="02000503020000020003" charset="0"/>
                <a:ea typeface="Trebuchet MS" panose="020B0603020202020204"/>
                <a:cs typeface="Avenir Book" panose="02000503020000020003" charset="0"/>
                <a:sym typeface="Trebuchet MS" panose="020B0603020202020204"/>
              </a:rPr>
              <a:t>: integer</a:t>
            </a:r>
            <a:endParaRPr lang="en-US" sz="2800" i="0" u="none" strike="noStrike" cap="none" dirty="0">
              <a:solidFill>
                <a:schemeClr val="dk1"/>
              </a:solidFill>
              <a:latin typeface="Avenir Book" panose="02000503020000020003" charset="0"/>
              <a:ea typeface="Trebuchet MS" panose="020B0603020202020204"/>
              <a:cs typeface="Avenir Book" panose="020005030200000200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endParaRPr lang="en-US" sz="2800" i="0" u="none" strike="noStrike" cap="none" dirty="0">
              <a:solidFill>
                <a:schemeClr val="dk1"/>
              </a:solidFill>
              <a:latin typeface="Avenir Book" panose="02000503020000020003" charset="0"/>
              <a:ea typeface="Trebuchet MS" panose="020B0603020202020204"/>
              <a:cs typeface="Avenir Book" panose="020005030200000200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Avenir Book" panose="02000503020000020003" charset="0"/>
                <a:ea typeface="Trebuchet MS" panose="020B0603020202020204"/>
                <a:cs typeface="Avenir Book" panose="02000503020000020003" charset="0"/>
                <a:sym typeface="Trebuchet MS" panose="020B0603020202020204"/>
              </a:rPr>
              <a:t>Algoritma:</a:t>
            </a:r>
            <a:endParaRPr lang="en-US" sz="2800" i="0" u="none" strike="noStrike" cap="none" dirty="0">
              <a:solidFill>
                <a:schemeClr val="dk1"/>
              </a:solidFill>
              <a:latin typeface="Avenir Book" panose="02000503020000020003" charset="0"/>
              <a:ea typeface="Trebuchet MS" panose="020B0603020202020204"/>
              <a:cs typeface="Avenir Book" panose="020005030200000200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Avenir Book" panose="02000503020000020003" charset="0"/>
                <a:ea typeface="Trebuchet MS" panose="020B0603020202020204"/>
                <a:cs typeface="Avenir Book" panose="02000503020000020003" charset="0"/>
                <a:sym typeface="Trebuchet MS" panose="020B0603020202020204"/>
              </a:rPr>
              <a:t>INPUT </a:t>
            </a:r>
            <a:r>
              <a:rPr lang="en-US" sz="2800" i="0" u="none" strike="noStrike" cap="none" dirty="0">
                <a:solidFill>
                  <a:schemeClr val="accent2"/>
                </a:solidFill>
                <a:latin typeface="Avenir Book" panose="02000503020000020003" charset="0"/>
                <a:ea typeface="Trebuchet MS" panose="020B0603020202020204"/>
                <a:cs typeface="Avenir Book" panose="02000503020000020003" charset="0"/>
                <a:sym typeface="Trebuchet MS" panose="020B0603020202020204"/>
              </a:rPr>
              <a:t>number</a:t>
            </a:r>
            <a:br>
              <a:rPr lang="en-US" sz="2800" i="0" u="none" strike="noStrike" cap="none" dirty="0">
                <a:solidFill>
                  <a:schemeClr val="dk1"/>
                </a:solidFill>
                <a:latin typeface="Avenir Book" panose="02000503020000020003" charset="0"/>
                <a:ea typeface="Trebuchet MS" panose="020B0603020202020204"/>
                <a:cs typeface="Avenir Book" panose="02000503020000020003" charset="0"/>
                <a:sym typeface="Trebuchet MS" panose="020B0603020202020204"/>
              </a:rPr>
            </a:br>
            <a:r>
              <a:rPr lang="en-US" sz="2800" i="0" u="none" strike="noStrike" cap="none" dirty="0">
                <a:solidFill>
                  <a:schemeClr val="dk1"/>
                </a:solidFill>
                <a:latin typeface="Avenir Book" panose="02000503020000020003" charset="0"/>
                <a:ea typeface="Trebuchet MS" panose="020B0603020202020204"/>
                <a:cs typeface="Avenir Book" panose="02000503020000020003" charset="0"/>
                <a:sym typeface="Trebuchet MS" panose="020B0603020202020204"/>
              </a:rPr>
              <a:t>IF (</a:t>
            </a:r>
            <a:r>
              <a:rPr lang="en-US" sz="2800" i="0" u="none" strike="noStrike" cap="none" dirty="0">
                <a:solidFill>
                  <a:schemeClr val="accent2"/>
                </a:solidFill>
                <a:latin typeface="Avenir Book" panose="02000503020000020003" charset="0"/>
                <a:ea typeface="Trebuchet MS" panose="020B0603020202020204"/>
                <a:cs typeface="Avenir Book" panose="02000503020000020003" charset="0"/>
                <a:sym typeface="Trebuchet MS" panose="020B0603020202020204"/>
              </a:rPr>
              <a:t>number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Avenir Book" panose="02000503020000020003" charset="0"/>
                <a:ea typeface="Trebuchet MS" panose="020B0603020202020204"/>
                <a:cs typeface="Avenir Book" panose="02000503020000020003" charset="0"/>
                <a:sym typeface="Trebuchet MS" panose="020B0603020202020204"/>
              </a:rPr>
              <a:t>modulus 2 = 0) THEN</a:t>
            </a:r>
            <a:endParaRPr lang="en-US" sz="2800" i="0" u="none" strike="noStrike" cap="none" dirty="0">
              <a:solidFill>
                <a:schemeClr val="dk1"/>
              </a:solidFill>
              <a:latin typeface="Avenir Book" panose="02000503020000020003" charset="0"/>
              <a:ea typeface="Trebuchet MS" panose="020B0603020202020204"/>
              <a:cs typeface="Avenir Book" panose="020005030200000200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Avenir Book" panose="02000503020000020003" charset="0"/>
                <a:ea typeface="Trebuchet MS" panose="020B0603020202020204"/>
                <a:cs typeface="Avenir Book" panose="02000503020000020003" charset="0"/>
                <a:sym typeface="Trebuchet MS" panose="020B0603020202020204"/>
              </a:rPr>
              <a:t>	OUTPUT genap</a:t>
            </a:r>
            <a:endParaRPr lang="en-US" sz="2800" i="0" u="none" strike="noStrike" cap="none" dirty="0">
              <a:solidFill>
                <a:schemeClr val="dk1"/>
              </a:solidFill>
              <a:latin typeface="Avenir Book" panose="02000503020000020003" charset="0"/>
              <a:ea typeface="Trebuchet MS" panose="020B0603020202020204"/>
              <a:cs typeface="Avenir Book" panose="020005030200000200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Avenir Book" panose="02000503020000020003" charset="0"/>
                <a:ea typeface="Trebuchet MS" panose="020B0603020202020204"/>
                <a:cs typeface="Avenir Book" panose="02000503020000020003" charset="0"/>
                <a:sym typeface="Trebuchet MS" panose="020B0603020202020204"/>
              </a:rPr>
              <a:t>ELSE</a:t>
            </a:r>
            <a:endParaRPr lang="en-US" sz="2800" i="0" u="none" strike="noStrike" cap="none" dirty="0">
              <a:solidFill>
                <a:schemeClr val="dk1"/>
              </a:solidFill>
              <a:latin typeface="Avenir Book" panose="02000503020000020003" charset="0"/>
              <a:ea typeface="Trebuchet MS" panose="020B0603020202020204"/>
              <a:cs typeface="Avenir Book" panose="020005030200000200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Avenir Book" panose="02000503020000020003" charset="0"/>
                <a:ea typeface="Trebuchet MS" panose="020B0603020202020204"/>
                <a:cs typeface="Avenir Book" panose="02000503020000020003" charset="0"/>
                <a:sym typeface="Trebuchet MS" panose="020B0603020202020204"/>
              </a:rPr>
              <a:t>	OUTPUT ganjil</a:t>
            </a:r>
            <a:endParaRPr lang="en-US" sz="2800" i="0" u="none" strike="noStrike" cap="none" dirty="0">
              <a:solidFill>
                <a:schemeClr val="dk1"/>
              </a:solidFill>
              <a:latin typeface="Avenir Book" panose="02000503020000020003" charset="0"/>
              <a:ea typeface="Trebuchet MS" panose="020B0603020202020204"/>
              <a:cs typeface="Avenir Book" panose="02000503020000020003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</a:rPr>
              <a:t>Algoritma - </a:t>
            </a:r>
            <a:r>
              <a:rPr lang="en-US" sz="4800" b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charset="0"/>
                <a:cs typeface="Futura Medium" panose="020B0602020204020303" charset="0"/>
              </a:rPr>
              <a:t>Cara Penyajian</a:t>
            </a:r>
            <a:endParaRPr lang="en-US" sz="4800" b="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3" name="Google Shape;71;p3"/>
          <p:cNvSpPr txBox="1"/>
          <p:nvPr/>
        </p:nvSpPr>
        <p:spPr>
          <a:xfrm>
            <a:off x="1214120" y="2261235"/>
            <a:ext cx="6365240" cy="472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2. 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Flow Chart</a:t>
            </a:r>
            <a:endParaRPr lang="en-US" sz="36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Diagram yang menampilkan proses dan langkah pengambilan keputusan dalam suatu program. Tujuan flowchart adalah menyederhanakan rangkaian prosedur serta mengurangi risiko salah tafsir.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11169015" y="5890895"/>
            <a:ext cx="575310" cy="258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venir Heavy" panose="02000503020000020003" charset="0"/>
                <a:ea typeface="Trebuchet MS" panose="020B0603020202020204"/>
                <a:cs typeface="Avenir Heavy" panose="02000503020000020003" charset="0"/>
                <a:sym typeface="Trebuchet MS" panose="020B0603020202020204"/>
              </a:rPr>
              <a:t>true</a:t>
            </a:r>
            <a:endParaRPr lang="en-US" sz="1600" b="1" i="0" u="none" strike="noStrike" cap="none" dirty="0">
              <a:solidFill>
                <a:schemeClr val="dk1"/>
              </a:solidFill>
              <a:latin typeface="Avenir Heavy" panose="02000503020000020003" charset="0"/>
              <a:ea typeface="Trebuchet MS" panose="020B0603020202020204"/>
              <a:cs typeface="Avenir Heavy" panose="02000503020000020003" charset="0"/>
              <a:sym typeface="Trebuchet MS" panose="020B0603020202020204"/>
            </a:endParaRPr>
          </a:p>
        </p:txBody>
      </p:sp>
      <p:sp>
        <p:nvSpPr>
          <p:cNvPr id="4" name="Parallelogram 3"/>
          <p:cNvSpPr/>
          <p:nvPr/>
        </p:nvSpPr>
        <p:spPr>
          <a:xfrm>
            <a:off x="10462260" y="3365500"/>
            <a:ext cx="2562225" cy="532765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800"/>
              <a:t>INPUT </a:t>
            </a:r>
            <a:r>
              <a:rPr lang="en-US" sz="1800">
                <a:solidFill>
                  <a:schemeClr val="accent2"/>
                </a:solidFill>
              </a:rPr>
              <a:t>number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10233660" y="4244340"/>
            <a:ext cx="3020060" cy="1439545"/>
          </a:xfrm>
          <a:prstGeom prst="diamond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/>
              <a:t>IF </a:t>
            </a:r>
            <a:r>
              <a:rPr lang="en-US" sz="160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number </a:t>
            </a:r>
            <a:r>
              <a:rPr lang="en-US" sz="1600"/>
              <a:t>modulus 2 = 0</a:t>
            </a:r>
            <a:endParaRPr lang="en-US" sz="1600"/>
          </a:p>
        </p:txBody>
      </p:sp>
      <p:cxnSp>
        <p:nvCxnSpPr>
          <p:cNvPr id="6" name="Straight Arrow Connector 5"/>
          <p:cNvCxnSpPr>
            <a:stCxn id="7" idx="2"/>
            <a:endCxn id="4" idx="0"/>
          </p:cNvCxnSpPr>
          <p:nvPr/>
        </p:nvCxnSpPr>
        <p:spPr>
          <a:xfrm>
            <a:off x="11743690" y="2794635"/>
            <a:ext cx="0" cy="570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Terminator 6"/>
          <p:cNvSpPr/>
          <p:nvPr/>
        </p:nvSpPr>
        <p:spPr>
          <a:xfrm>
            <a:off x="10918825" y="2261235"/>
            <a:ext cx="1649095" cy="533400"/>
          </a:xfrm>
          <a:prstGeom prst="flowChartTerminator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800"/>
              <a:t>Start</a:t>
            </a:r>
            <a:endParaRPr lang="en-US" sz="1800"/>
          </a:p>
        </p:txBody>
      </p:sp>
      <p:sp>
        <p:nvSpPr>
          <p:cNvPr id="8" name="Flowchart: Terminator 7"/>
          <p:cNvSpPr/>
          <p:nvPr/>
        </p:nvSpPr>
        <p:spPr>
          <a:xfrm>
            <a:off x="10919460" y="7686040"/>
            <a:ext cx="1649095" cy="533400"/>
          </a:xfrm>
          <a:prstGeom prst="flowChartTerminator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800"/>
              <a:t>End</a:t>
            </a:r>
            <a:endParaRPr lang="en-US" sz="2000"/>
          </a:p>
        </p:txBody>
      </p:sp>
      <p:sp>
        <p:nvSpPr>
          <p:cNvPr id="9" name="Rectangles 8"/>
          <p:cNvSpPr/>
          <p:nvPr/>
        </p:nvSpPr>
        <p:spPr>
          <a:xfrm>
            <a:off x="10919460" y="6562725"/>
            <a:ext cx="1649095" cy="570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800"/>
              <a:t>genap</a:t>
            </a:r>
            <a:endParaRPr lang="en-US" sz="1800"/>
          </a:p>
        </p:txBody>
      </p:sp>
      <p:sp>
        <p:nvSpPr>
          <p:cNvPr id="10" name="Rectangles 9"/>
          <p:cNvSpPr/>
          <p:nvPr/>
        </p:nvSpPr>
        <p:spPr>
          <a:xfrm>
            <a:off x="13793470" y="5578475"/>
            <a:ext cx="1649095" cy="570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800"/>
              <a:t>ganjil</a:t>
            </a:r>
            <a:endParaRPr lang="en-US" sz="1800"/>
          </a:p>
        </p:txBody>
      </p: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11743690" y="3898265"/>
            <a:ext cx="0" cy="34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9" idx="0"/>
          </p:cNvCxnSpPr>
          <p:nvPr/>
        </p:nvCxnSpPr>
        <p:spPr>
          <a:xfrm>
            <a:off x="11743690" y="5683885"/>
            <a:ext cx="635" cy="878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8" idx="0"/>
          </p:cNvCxnSpPr>
          <p:nvPr/>
        </p:nvCxnSpPr>
        <p:spPr>
          <a:xfrm>
            <a:off x="11744325" y="7133590"/>
            <a:ext cx="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71;p3"/>
          <p:cNvSpPr txBox="1"/>
          <p:nvPr/>
        </p:nvSpPr>
        <p:spPr>
          <a:xfrm>
            <a:off x="13648055" y="4495165"/>
            <a:ext cx="575310" cy="258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venir Heavy" panose="02000503020000020003" charset="0"/>
                <a:ea typeface="Trebuchet MS" panose="020B0603020202020204"/>
                <a:cs typeface="Avenir Heavy" panose="02000503020000020003" charset="0"/>
                <a:sym typeface="Trebuchet MS" panose="020B0603020202020204"/>
              </a:rPr>
              <a:t>false</a:t>
            </a:r>
            <a:endParaRPr lang="en-US" sz="1600" b="1" i="0" u="none" strike="noStrike" cap="none" dirty="0">
              <a:solidFill>
                <a:schemeClr val="dk1"/>
              </a:solidFill>
              <a:latin typeface="Avenir Heavy" panose="02000503020000020003" charset="0"/>
              <a:ea typeface="Trebuchet MS" panose="020B0603020202020204"/>
              <a:cs typeface="Avenir Heavy" panose="02000503020000020003" charset="0"/>
              <a:sym typeface="Trebuchet MS" panose="020B0603020202020204"/>
            </a:endParaRPr>
          </a:p>
        </p:txBody>
      </p:sp>
      <p:cxnSp>
        <p:nvCxnSpPr>
          <p:cNvPr id="15" name="Elbow Connector 14"/>
          <p:cNvCxnSpPr>
            <a:stCxn id="5" idx="3"/>
            <a:endCxn id="10" idx="0"/>
          </p:cNvCxnSpPr>
          <p:nvPr/>
        </p:nvCxnSpPr>
        <p:spPr>
          <a:xfrm>
            <a:off x="13253720" y="4964430"/>
            <a:ext cx="1364615" cy="6140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2"/>
            <a:endCxn id="9" idx="3"/>
          </p:cNvCxnSpPr>
          <p:nvPr/>
        </p:nvCxnSpPr>
        <p:spPr>
          <a:xfrm rot="5400000">
            <a:off x="13244195" y="5473700"/>
            <a:ext cx="699135" cy="20497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</a:rPr>
              <a:t>Algoritma - </a:t>
            </a:r>
            <a:r>
              <a:rPr lang="en-US" sz="4800" b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charset="0"/>
                <a:cs typeface="Futura Medium" panose="020B0602020204020303" charset="0"/>
              </a:rPr>
              <a:t>Cara Kerja</a:t>
            </a:r>
            <a:endParaRPr lang="en-US" sz="4800" b="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3" name="Google Shape;71;p3"/>
          <p:cNvSpPr txBox="1"/>
          <p:nvPr/>
        </p:nvSpPr>
        <p:spPr>
          <a:xfrm>
            <a:off x="4519930" y="2374265"/>
            <a:ext cx="9248140" cy="10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Input	&gt;&gt;	Proses	&gt;&gt;	Output</a:t>
            </a:r>
            <a:endParaRPr lang="en-US" sz="44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2203450" y="4030345"/>
            <a:ext cx="13885545" cy="419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Konstruksi: 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Algoritma Sekuensial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 – Algoritma dengan prosedur yang berjalan dari satu proses ke proses berikutnya untuk mencapai hasil akhir. Contohnya, merebus air mentah hingga air matang.</a:t>
            </a:r>
            <a:br>
              <a:rPr lang="en-US" sz="24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</a:br>
            <a:endParaRPr lang="en-US" sz="24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Algoritma Percabangan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 – Algoritma yang menjalankan keputusan berdasarkan kondisi tertentu dengan dua atau lebih percabangan. Misalnya, jika nilai ujian lebih dari 75 maka hasilnya lulus ujian.</a:t>
            </a:r>
            <a:endParaRPr lang="en-US" sz="24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endParaRPr lang="en-US" sz="24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Algoritma Pengulangan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 – Algoritma yang menjalankan urutan perintah berulang-ulang hingga beberapa kali. Contohnya, menampilkan bilangan kelipatan dua mulai dari 0 hingga 50.</a:t>
            </a:r>
            <a:endParaRPr lang="en-US" sz="24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</a:rPr>
              <a:t>Algoritma - </a:t>
            </a:r>
            <a:r>
              <a:rPr lang="en-US" sz="4800" b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charset="0"/>
                <a:cs typeface="Futura Medium" panose="020B0602020204020303" charset="0"/>
              </a:rPr>
              <a:t>Jenis-jenis</a:t>
            </a:r>
            <a:endParaRPr lang="en-US" sz="4800" b="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1214120" y="2261235"/>
            <a:ext cx="14789150" cy="730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1. 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Searching	</a:t>
            </a:r>
            <a:endParaRPr lang="en-US" sz="36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Pencarian data dalam sekumpulan data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Linear search / sequensial</a:t>
            </a:r>
            <a:endParaRPr lang="en-US" sz="28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469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metode pencarian data secara langsung dengan cara mencocokan data yang dicari dengan semua data yang ada dalam satu kelompok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Binari search / sequensial</a:t>
            </a:r>
            <a:endParaRPr lang="en-US" sz="28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469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metode pencarian data secara langsung dengan cara menemukan nilai tertentu dengan mengeliminasi setengah data secara berkala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469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endParaRPr lang="en-US" sz="28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endParaRPr lang="en-US" sz="28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</a:rPr>
              <a:t>Algoritma - </a:t>
            </a:r>
            <a:r>
              <a:rPr lang="en-US" sz="4800" b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charset="0"/>
                <a:cs typeface="Futura Medium" panose="020B0602020204020303" charset="0"/>
              </a:rPr>
              <a:t>Jenis-jenis</a:t>
            </a:r>
            <a:endParaRPr lang="en-US" sz="4800" b="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1214120" y="2261235"/>
            <a:ext cx="14789150" cy="8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+mj-lt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1. 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Searching</a:t>
            </a:r>
            <a:endParaRPr lang="en-US" sz="2800" b="1" i="0" u="none" strike="noStrike" cap="none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75" y="2143760"/>
            <a:ext cx="8997315" cy="59988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1930" y="8386445"/>
            <a:ext cx="631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800"/>
              <a:t>https://devopedia.org</a:t>
            </a:r>
            <a:r>
              <a:rPr lang="en-US" sz="1800">
                <a:hlinkClick r:id="rId5" action="ppaction://hlinkfile"/>
              </a:rPr>
              <a:t>/</a:t>
            </a:r>
            <a:r>
              <a:rPr lang="en-US" sz="1800"/>
              <a:t>images/article/28/2951.1490520804.gif</a:t>
            </a:r>
            <a:endParaRPr 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5492</Words>
  <Application>WPS Presentation</Application>
  <PresentationFormat>Custom</PresentationFormat>
  <Paragraphs>219</Paragraphs>
  <Slides>25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7" baseType="lpstr">
      <vt:lpstr>Arial</vt:lpstr>
      <vt:lpstr>SimSun</vt:lpstr>
      <vt:lpstr>Wingdings</vt:lpstr>
      <vt:lpstr>Arial</vt:lpstr>
      <vt:lpstr>Trebuchet MS</vt:lpstr>
      <vt:lpstr>Georgia</vt:lpstr>
      <vt:lpstr>Calibri</vt:lpstr>
      <vt:lpstr>Helvetica Neue</vt:lpstr>
      <vt:lpstr>Futura Bold</vt:lpstr>
      <vt:lpstr>Futura Medium</vt:lpstr>
      <vt:lpstr>Cambria</vt:lpstr>
      <vt:lpstr>Thonburi</vt:lpstr>
      <vt:lpstr>Trebuchet MS Bold</vt:lpstr>
      <vt:lpstr>Avenir Book</vt:lpstr>
      <vt:lpstr>Avenir Heavy</vt:lpstr>
      <vt:lpstr>.AppleSystemUIFont Book</vt:lpstr>
      <vt:lpstr>苹方-简</vt:lpstr>
      <vt:lpstr>Microsoft YaHei</vt:lpstr>
      <vt:lpstr>汉仪旗黑</vt:lpstr>
      <vt:lpstr>Arial Unicode MS</vt:lpstr>
      <vt:lpstr>宋体-简</vt:lpstr>
      <vt:lpstr>Office Theme</vt:lpstr>
      <vt:lpstr>PowerPoint 演示文稿</vt:lpstr>
      <vt:lpstr>PowerPoint 演示文稿</vt:lpstr>
      <vt:lpstr>Algoritma</vt:lpstr>
      <vt:lpstr>Algoritma</vt:lpstr>
      <vt:lpstr>Algoritma - Cara Penyajian</vt:lpstr>
      <vt:lpstr>Algoritma - Cara Penyajian</vt:lpstr>
      <vt:lpstr>Algoritma - Cara Kerja</vt:lpstr>
      <vt:lpstr>Algoritma - Jenis-jenis</vt:lpstr>
      <vt:lpstr>Algoritma - Jenis-jenis</vt:lpstr>
      <vt:lpstr>Algoritma - Jenis-jenis</vt:lpstr>
      <vt:lpstr>Algoritma - Jenis-jenis</vt:lpstr>
      <vt:lpstr>Algoritma</vt:lpstr>
      <vt:lpstr>Dasar Javascript 1</vt:lpstr>
      <vt:lpstr>Dasar Javascript 1</vt:lpstr>
      <vt:lpstr>Dasar Javascript 1</vt:lpstr>
      <vt:lpstr>Dasar Javascript 1</vt:lpstr>
      <vt:lpstr>Dasar Javascript 1</vt:lpstr>
      <vt:lpstr>Dasar Javascript 1</vt:lpstr>
      <vt:lpstr>Dasar Javascript 1</vt:lpstr>
      <vt:lpstr>Dasar Javascript 1</vt:lpstr>
      <vt:lpstr>Dasar Javascript 1</vt:lpstr>
      <vt:lpstr>Dasar Javascript 1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dibimbing.id</dc:creator>
  <cp:lastModifiedBy>andi</cp:lastModifiedBy>
  <cp:revision>8</cp:revision>
  <dcterms:created xsi:type="dcterms:W3CDTF">2023-08-10T07:05:22Z</dcterms:created>
  <dcterms:modified xsi:type="dcterms:W3CDTF">2023-08-10T07:05:22Z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2021-04-23T00:00:00Z</vt:filetime>
  </property>
  <property fmtid="{D5CDD505-2E9C-101B-9397-08002B2CF9AE}" pid="3" name="Creator">
    <vt:lpwstr>Canva</vt:lpwstr>
  </property>
  <property fmtid="{D5CDD505-2E9C-101B-9397-08002B2CF9AE}" pid="4" name="LastSaved">
    <vt:filetime>2021-04-23T00:00:00Z</vt:filetime>
  </property>
  <property fmtid="{D5CDD505-2E9C-101B-9397-08002B2CF9AE}" pid="5" name="KSOProductBuildVer">
    <vt:lpwstr>1033-5.4.2.7998</vt:lpwstr>
  </property>
  <property fmtid="{D5CDD505-2E9C-101B-9397-08002B2CF9AE}" pid="6" name="ICV">
    <vt:lpwstr>E5C9459CF2A84453AC4A0E09DE04B770</vt:lpwstr>
  </property>
</Properties>
</file>