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71" r:id="rId3"/>
    <p:sldId id="287" r:id="rId5"/>
    <p:sldId id="286" r:id="rId6"/>
    <p:sldId id="289" r:id="rId7"/>
    <p:sldId id="290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7" r:id="rId26"/>
    <p:sldId id="300" r:id="rId27"/>
    <p:sldId id="294" r:id="rId28"/>
  </p:sldIdLst>
  <p:sldSz cx="18288000" cy="10287000"/>
  <p:notesSz cx="18288000" cy="10287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378" y="39"/>
      </p:cViewPr>
      <p:guideLst>
        <p:guide orient="horz" pos="2853"/>
        <p:guide pos="21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52" name="Google Shape;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0" name="Google Shape;1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9" name="Google Shape;249;p1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wo Content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7"/>
          <p:cNvSpPr txBox="1">
            <a:spLocks noGrp="1"/>
          </p:cNvSpPr>
          <p:nvPr>
            <p:ph type="body" idx="2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>
            <a:spLocks noGrp="1"/>
          </p:cNvSpPr>
          <p:nvPr>
            <p:ph type="subTitle" idx="1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>
            <a:spLocks noGrp="1"/>
          </p:cNvSpPr>
          <p:nvPr>
            <p:ph type="body" idx="1"/>
          </p:nvPr>
        </p:nvSpPr>
        <p:spPr>
          <a:xfrm>
            <a:off x="9131300" y="2931350"/>
            <a:ext cx="7578725" cy="552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>
                <a:solidFill>
                  <a:srgbClr val="262626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5450" b="1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9131300" y="2931350"/>
            <a:ext cx="7578725" cy="552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9600" b="1" i="0" u="none" strike="noStrike" cap="none">
                <a:solidFill>
                  <a:srgbClr val="262626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6.png"/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7.png"/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8.png"/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9.png"/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9.png"/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5"/>
          <p:cNvGrpSpPr/>
          <p:nvPr/>
        </p:nvGrpSpPr>
        <p:grpSpPr>
          <a:xfrm>
            <a:off x="9877164" y="7997"/>
            <a:ext cx="8411328" cy="10279456"/>
            <a:chOff x="9877164" y="7997"/>
            <a:chExt cx="8411328" cy="10279456"/>
          </a:xfrm>
        </p:grpSpPr>
        <p:sp>
          <p:nvSpPr>
            <p:cNvPr id="55" name="Google Shape;55;p5"/>
            <p:cNvSpPr/>
            <p:nvPr/>
          </p:nvSpPr>
          <p:spPr>
            <a:xfrm>
              <a:off x="12985608" y="305253"/>
              <a:ext cx="5302884" cy="9982200"/>
            </a:xfrm>
            <a:custGeom>
              <a:avLst/>
              <a:gdLst/>
              <a:ahLst/>
              <a:cxnLst/>
              <a:rect l="l" t="t" r="r" b="b"/>
              <a:pathLst>
                <a:path w="5302884" h="9982200" extrusionOk="0">
                  <a:moveTo>
                    <a:pt x="0" y="0"/>
                  </a:moveTo>
                  <a:lnTo>
                    <a:pt x="5302392" y="0"/>
                  </a:lnTo>
                  <a:lnTo>
                    <a:pt x="5302392" y="9981742"/>
                  </a:lnTo>
                  <a:lnTo>
                    <a:pt x="0" y="9981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9877164" y="7997"/>
              <a:ext cx="8411210" cy="9487535"/>
            </a:xfrm>
            <a:custGeom>
              <a:avLst/>
              <a:gdLst/>
              <a:ahLst/>
              <a:cxnLst/>
              <a:rect l="l" t="t" r="r" b="b"/>
              <a:pathLst>
                <a:path w="8411210" h="9487535" extrusionOk="0">
                  <a:moveTo>
                    <a:pt x="0" y="0"/>
                  </a:moveTo>
                  <a:lnTo>
                    <a:pt x="8410774" y="0"/>
                  </a:lnTo>
                  <a:lnTo>
                    <a:pt x="8410774" y="9487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1541325" y="2782850"/>
            <a:ext cx="6921478" cy="935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da-DK" sz="6000" dirty="0"/>
          </a:p>
        </p:txBody>
      </p:sp>
      <p:sp>
        <p:nvSpPr>
          <p:cNvPr id="59" name="Google Shape;59;p5"/>
          <p:cNvSpPr/>
          <p:nvPr/>
        </p:nvSpPr>
        <p:spPr>
          <a:xfrm>
            <a:off x="0" y="9125620"/>
            <a:ext cx="1190700" cy="11613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90625" y="3455670"/>
            <a:ext cx="10303510" cy="31095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2700" marR="5080" lvl="0" indent="0" algn="l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 b="1">
                <a:latin typeface="Futura Bold" panose="020B0602020204020303" charset="0"/>
                <a:cs typeface="Futura Bold" panose="020B0602020204020303" charset="0"/>
                <a:sym typeface="+mn-ea"/>
              </a:rPr>
              <a:t>Algoritma &amp; </a:t>
            </a:r>
            <a:endParaRPr lang="en-US" sz="6000" b="1">
              <a:latin typeface="Futura Bold" panose="020B0602020204020303" charset="0"/>
              <a:cs typeface="Futura Bold" panose="020B0602020204020303" charset="0"/>
              <a:sym typeface="+mn-ea"/>
            </a:endParaRPr>
          </a:p>
          <a:p>
            <a:pPr marL="12700" marR="5080" lvl="0" indent="0" algn="l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 b="1">
                <a:latin typeface="Futura Bold" panose="020B0602020204020303" charset="0"/>
                <a:cs typeface="Futura Bold" panose="020B0602020204020303" charset="0"/>
                <a:sym typeface="+mn-ea"/>
              </a:rPr>
              <a:t>Pemrograman Dasar </a:t>
            </a:r>
            <a:endParaRPr lang="en-US" sz="6000" b="1">
              <a:latin typeface="Futura Bold" panose="020B0602020204020303" charset="0"/>
              <a:cs typeface="Futura Bold" panose="020B0602020204020303" charset="0"/>
              <a:sym typeface="+mn-ea"/>
            </a:endParaRPr>
          </a:p>
          <a:p>
            <a:pPr marL="12700" marR="5080" lvl="0" indent="0" algn="l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 b="1">
                <a:latin typeface="Futura Bold" panose="020B0602020204020303" charset="0"/>
                <a:cs typeface="Futura Bold" panose="020B0602020204020303" charset="0"/>
                <a:sym typeface="+mn-ea"/>
              </a:rPr>
              <a:t>Javascript 2 </a:t>
            </a:r>
            <a:endParaRPr lang="en-US" sz="6000" b="1">
              <a:latin typeface="Futura Bold" panose="020B0602020204020303" charset="0"/>
              <a:cs typeface="Futura Bold" panose="020B0602020204020303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90625" y="7284720"/>
            <a:ext cx="5161915" cy="426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2700" marR="5080" lvl="0" indent="0" algn="l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Futura Medium" panose="020B0602020204020303" charset="0"/>
                <a:cs typeface="Futura Medium" panose="020B0602020204020303" charset="0"/>
                <a:sym typeface="+mn-ea"/>
              </a:rPr>
              <a:t>By Tapri Andi</a:t>
            </a:r>
            <a:endParaRPr lang="en-US" sz="2000">
              <a:latin typeface="Futura Medium" panose="020B0602020204020303" charset="0"/>
              <a:cs typeface="Futura Medium" panose="020B0602020204020303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2012295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b="0">
                <a:solidFill>
                  <a:schemeClr val="dk1"/>
                </a:solidFill>
                <a:latin typeface="Futura Medium" panose="020B0602020204020303" charset="0"/>
                <a:cs typeface="Futura Medium" panose="020B0602020204020303" charset="0"/>
                <a:sym typeface="+mn-ea"/>
              </a:rPr>
              <a:t>Variabel</a:t>
            </a:r>
            <a:endParaRPr lang="en-US" sz="4800" b="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charset="0"/>
              <a:ea typeface="Georgia" panose="02040502050405020303"/>
              <a:cs typeface="Futura Medium" panose="020B0602020204020303" charset="0"/>
              <a:sym typeface="Trebuchet MS" panose="020B0603020202020204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856615" y="1937385"/>
            <a:ext cx="15436215" cy="7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200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Perbedaan Var, Let dan Const</a:t>
            </a:r>
            <a:endParaRPr lang="en-US" sz="3200" i="0" u="none" strike="noStrike" cap="none" dirty="0">
              <a:solidFill>
                <a:schemeClr val="accent6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</p:txBody>
      </p:sp>
      <p:sp>
        <p:nvSpPr>
          <p:cNvPr id="1" name="Google Shape;71;p3"/>
          <p:cNvSpPr txBox="1"/>
          <p:nvPr/>
        </p:nvSpPr>
        <p:spPr>
          <a:xfrm>
            <a:off x="1347470" y="3064510"/>
            <a:ext cx="5982335" cy="2689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Futura Bold" panose="020B0602020204020303" charset="0"/>
                <a:ea typeface="Trebuchet MS" panose="020B0603020202020204"/>
                <a:cs typeface="Futura Bold" panose="020B0602020204020303" charset="0"/>
                <a:sym typeface="Trebuchet MS" panose="020B0603020202020204"/>
              </a:rPr>
              <a:t>Let - 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Bersifat scope blok / {}</a:t>
            </a:r>
            <a:endParaRPr lang="en-US" sz="28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endParaRPr lang="en-US" sz="28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Bentuk baru dari </a:t>
            </a:r>
            <a:r>
              <a:rPr lang="en-US" sz="2800" i="0" u="none" strike="noStrike" cap="none" dirty="0">
                <a:solidFill>
                  <a:schemeClr val="accent6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var 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yang lebih disukai para pengembang</a:t>
            </a:r>
            <a:endParaRPr lang="en-US" sz="28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</p:txBody>
      </p:sp>
      <p:pic>
        <p:nvPicPr>
          <p:cNvPr id="2" name="Picture 1" descr="Screenshot 2023-08-11 at 13.54.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910" y="3182620"/>
            <a:ext cx="8820150" cy="40011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2012295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b="0">
                <a:solidFill>
                  <a:schemeClr val="dk1"/>
                </a:solidFill>
                <a:latin typeface="Futura Medium" panose="020B0602020204020303" charset="0"/>
                <a:cs typeface="Futura Medium" panose="020B0602020204020303" charset="0"/>
                <a:sym typeface="+mn-ea"/>
              </a:rPr>
              <a:t>Variabel</a:t>
            </a:r>
            <a:endParaRPr lang="en-US" sz="4800" b="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charset="0"/>
              <a:ea typeface="Georgia" panose="02040502050405020303"/>
              <a:cs typeface="Futura Medium" panose="020B0602020204020303" charset="0"/>
              <a:sym typeface="Trebuchet MS" panose="020B0603020202020204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856615" y="1937385"/>
            <a:ext cx="15436215" cy="7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200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Perbedaan Var, Let dan Const</a:t>
            </a:r>
            <a:endParaRPr lang="en-US" sz="3200" i="0" u="none" strike="noStrike" cap="none" dirty="0">
              <a:solidFill>
                <a:schemeClr val="accent6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</p:txBody>
      </p:sp>
      <p:sp>
        <p:nvSpPr>
          <p:cNvPr id="1" name="Google Shape;71;p3"/>
          <p:cNvSpPr txBox="1"/>
          <p:nvPr/>
        </p:nvSpPr>
        <p:spPr>
          <a:xfrm>
            <a:off x="1347470" y="3064510"/>
            <a:ext cx="5982335" cy="333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Futura Bold" panose="020B0602020204020303" charset="0"/>
                <a:ea typeface="Trebuchet MS" panose="020B0603020202020204"/>
                <a:cs typeface="Futura Bold" panose="020B0602020204020303" charset="0"/>
                <a:sym typeface="Trebuchet MS" panose="020B0603020202020204"/>
              </a:rPr>
              <a:t>Const - 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Bersifat scope blok / {} dan mempertahankan value</a:t>
            </a:r>
            <a:endParaRPr lang="en-US" sz="28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endParaRPr lang="en-US" sz="28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Mirip dengan </a:t>
            </a:r>
            <a:r>
              <a:rPr lang="en-US" sz="2800" i="0" u="none" strike="noStrike" cap="none" dirty="0">
                <a:solidFill>
                  <a:schemeClr val="accent6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Let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, akan tetapi valuenya tidak bisa diperbaharui</a:t>
            </a:r>
            <a:endParaRPr lang="en-US" sz="28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</p:txBody>
      </p:sp>
      <p:pic>
        <p:nvPicPr>
          <p:cNvPr id="4" name="Picture 3" descr="Screenshot 2023-08-11 at 14.00.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8910" y="3297555"/>
            <a:ext cx="9309735" cy="31032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2012295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b="0">
                <a:solidFill>
                  <a:schemeClr val="dk1"/>
                </a:solidFill>
                <a:latin typeface="Futura Medium" panose="020B0602020204020303" charset="0"/>
                <a:cs typeface="Futura Medium" panose="020B0602020204020303" charset="0"/>
                <a:sym typeface="+mn-ea"/>
              </a:rPr>
              <a:t>Variabel</a:t>
            </a:r>
            <a:endParaRPr lang="en-US" sz="4800" b="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charset="0"/>
              <a:ea typeface="Georgia" panose="02040502050405020303"/>
              <a:cs typeface="Futura Medium" panose="020B0602020204020303" charset="0"/>
              <a:sym typeface="Trebuchet MS" panose="020B0603020202020204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1347470" y="3004185"/>
            <a:ext cx="12613005" cy="935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4000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Apa yang akan terjadi jika nilai variabel tidak diisi?</a:t>
            </a:r>
            <a:endParaRPr lang="en-US" sz="4000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</p:txBody>
      </p:sp>
      <p:sp>
        <p:nvSpPr>
          <p:cNvPr id="1" name="Google Shape;71;p3"/>
          <p:cNvSpPr txBox="1"/>
          <p:nvPr/>
        </p:nvSpPr>
        <p:spPr>
          <a:xfrm>
            <a:off x="1347470" y="4743450"/>
            <a:ext cx="5982335" cy="130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Variabel akan berisi </a:t>
            </a:r>
            <a:r>
              <a:rPr lang="en-US" sz="2800" i="0" u="none" strike="noStrike" cap="none" dirty="0">
                <a:solidFill>
                  <a:schemeClr val="accent6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undefined</a:t>
            </a:r>
            <a:endParaRPr lang="en-US" sz="2800" i="0" u="none" strike="noStrike" cap="none" dirty="0">
              <a:solidFill>
                <a:schemeClr val="accent6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sz="2800" i="0" u="none" strike="noStrike" cap="none" dirty="0">
                <a:solidFill>
                  <a:schemeClr val="tx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Kenapa?</a:t>
            </a:r>
            <a:endParaRPr lang="en-US" sz="2800" i="0" u="none" strike="noStrike" cap="none" dirty="0">
              <a:solidFill>
                <a:schemeClr val="tx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</p:txBody>
      </p:sp>
      <p:pic>
        <p:nvPicPr>
          <p:cNvPr id="2" name="Picture 1" descr="Screenshot 2023-08-11 at 14.07.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3875" y="4743450"/>
            <a:ext cx="10343515" cy="37052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2012295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b="0">
                <a:solidFill>
                  <a:schemeClr val="dk1"/>
                </a:solidFill>
                <a:latin typeface="Futura Medium" panose="020B0602020204020303" charset="0"/>
                <a:cs typeface="Futura Medium" panose="020B0602020204020303" charset="0"/>
                <a:sym typeface="+mn-ea"/>
              </a:rPr>
              <a:t>Tipe Data</a:t>
            </a:r>
            <a:endParaRPr lang="en-US" sz="4800" b="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charset="0"/>
              <a:ea typeface="Georgia" panose="02040502050405020303"/>
              <a:cs typeface="Futura Medium" panose="020B0602020204020303" charset="0"/>
              <a:sym typeface="Trebuchet MS" panose="020B0603020202020204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1446530" y="2075815"/>
            <a:ext cx="12613005" cy="573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4000" b="1" dirty="0">
                <a:solidFill>
                  <a:schemeClr val="dk1"/>
                </a:solidFill>
                <a:latin typeface="Futura Bold" panose="020B0602020204020303" charset="0"/>
                <a:ea typeface="Trebuchet MS" panose="020B0603020202020204"/>
                <a:cs typeface="Futura Bold" panose="020B0602020204020303" charset="0"/>
                <a:sym typeface="Trebuchet MS" panose="020B0603020202020204"/>
              </a:rPr>
              <a:t>Primitif </a:t>
            </a:r>
            <a:endParaRPr lang="en-US" sz="4000" b="1" dirty="0">
              <a:solidFill>
                <a:schemeClr val="dk1"/>
              </a:solidFill>
              <a:latin typeface="Futura Bold" panose="020B0602020204020303" charset="0"/>
              <a:ea typeface="Trebuchet MS" panose="020B0603020202020204"/>
              <a:cs typeface="Futura Bold" panose="020B0602020204020303" charset="0"/>
              <a:sym typeface="Trebuchet MS" panose="020B0603020202020204"/>
            </a:endParaRPr>
          </a:p>
          <a:p>
            <a:pPr marL="4699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200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Hanya dapat menyimpan satu nilai</a:t>
            </a:r>
            <a:endParaRPr lang="en-US" sz="3200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4699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200" dirty="0">
                <a:solidFill>
                  <a:schemeClr val="accent6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String, Number, Boolean, Undefined, Null, Symbol, BigInt</a:t>
            </a:r>
            <a:endParaRPr lang="en-US" sz="3200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endParaRPr lang="en-US" sz="4000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4000" b="1" dirty="0">
                <a:solidFill>
                  <a:schemeClr val="dk1"/>
                </a:solidFill>
                <a:latin typeface="Futura Bold" panose="020B0602020204020303" charset="0"/>
                <a:ea typeface="Trebuchet MS" panose="020B0603020202020204"/>
                <a:cs typeface="Futura Bold" panose="020B0602020204020303" charset="0"/>
                <a:sym typeface="Trebuchet MS" panose="020B0603020202020204"/>
              </a:rPr>
              <a:t>Non - Primitif</a:t>
            </a:r>
            <a:endParaRPr lang="en-US" sz="4000" b="1" dirty="0">
              <a:solidFill>
                <a:schemeClr val="dk1"/>
              </a:solidFill>
              <a:latin typeface="Futura Bold" panose="020B0602020204020303" charset="0"/>
              <a:ea typeface="Trebuchet MS" panose="020B0603020202020204"/>
              <a:cs typeface="Futura Bold" panose="020B0602020204020303" charset="0"/>
              <a:sym typeface="Trebuchet MS" panose="020B0603020202020204"/>
            </a:endParaRPr>
          </a:p>
          <a:p>
            <a:pPr marL="4699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200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Dapat menyimpan lebih dari satu nilai</a:t>
            </a:r>
            <a:endParaRPr lang="en-US" sz="3200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4699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200" dirty="0">
                <a:solidFill>
                  <a:schemeClr val="accent6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Object &amp; Array</a:t>
            </a:r>
            <a:endParaRPr lang="en-US" sz="3200" dirty="0">
              <a:solidFill>
                <a:schemeClr val="accent6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2012295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b="0">
                <a:solidFill>
                  <a:schemeClr val="dk1"/>
                </a:solidFill>
                <a:latin typeface="Futura Medium" panose="020B0602020204020303" charset="0"/>
                <a:cs typeface="Futura Medium" panose="020B0602020204020303" charset="0"/>
                <a:sym typeface="+mn-ea"/>
              </a:rPr>
              <a:t>Tipe Data</a:t>
            </a:r>
            <a:endParaRPr lang="en-US" sz="4800" b="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charset="0"/>
              <a:ea typeface="Georgia" panose="02040502050405020303"/>
              <a:cs typeface="Futura Medium" panose="020B0602020204020303" charset="0"/>
              <a:sym typeface="Trebuchet MS" panose="020B0603020202020204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856615" y="2075815"/>
            <a:ext cx="8739505" cy="58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13665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b="1" dirty="0">
                <a:solidFill>
                  <a:schemeClr val="tx1"/>
                </a:solidFill>
                <a:latin typeface="Futura Bold" panose="020B0602020204020303" charset="0"/>
                <a:ea typeface="Trebuchet MS" panose="020B0603020202020204"/>
                <a:cs typeface="Futura Bold" panose="020B0602020204020303" charset="0"/>
                <a:sym typeface="Trebuchet MS" panose="020B0603020202020204"/>
              </a:rPr>
              <a:t>Primitif</a:t>
            </a:r>
            <a:endParaRPr lang="en-US" sz="2800" b="1" dirty="0">
              <a:solidFill>
                <a:schemeClr val="tx1"/>
              </a:solidFill>
              <a:latin typeface="Futura Bold" panose="020B0602020204020303" charset="0"/>
              <a:ea typeface="Trebuchet MS" panose="020B0603020202020204"/>
              <a:cs typeface="Futura Bold" panose="020B0602020204020303" charset="0"/>
              <a:sym typeface="Trebuchet MS" panose="020B0603020202020204"/>
            </a:endParaRPr>
          </a:p>
          <a:p>
            <a:pPr marL="113665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dirty="0">
                <a:solidFill>
                  <a:schemeClr val="accent6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String </a:t>
            </a:r>
            <a:r>
              <a:rPr lang="en-US" sz="2800" dirty="0">
                <a:solidFill>
                  <a:schemeClr val="tx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= data tekstual atau karakter</a:t>
            </a:r>
            <a:endParaRPr lang="en-US" sz="2800" dirty="0">
              <a:solidFill>
                <a:schemeClr val="accent6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13665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dirty="0">
                <a:solidFill>
                  <a:schemeClr val="accent6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Number </a:t>
            </a:r>
            <a:r>
              <a:rPr lang="en-US" sz="2800" dirty="0">
                <a:solidFill>
                  <a:schemeClr val="tx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= data Number atau angka</a:t>
            </a:r>
            <a:endParaRPr lang="en-US" sz="2800" dirty="0">
              <a:solidFill>
                <a:schemeClr val="accent6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13665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dirty="0">
                <a:solidFill>
                  <a:schemeClr val="accent6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Boolean </a:t>
            </a:r>
            <a:r>
              <a:rPr lang="en-US" sz="2800" dirty="0">
                <a:solidFill>
                  <a:schemeClr val="tx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= true dan false</a:t>
            </a:r>
            <a:endParaRPr lang="en-US" sz="2800" dirty="0">
              <a:solidFill>
                <a:schemeClr val="accent6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13665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dirty="0">
                <a:solidFill>
                  <a:schemeClr val="accent6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Undefined </a:t>
            </a:r>
            <a:r>
              <a:rPr lang="en-US" sz="2800" dirty="0">
                <a:solidFill>
                  <a:schemeClr val="tx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= tanpa inisialisasi atau tidak diberi nilai</a:t>
            </a:r>
            <a:endParaRPr lang="en-US" sz="2800" dirty="0">
              <a:solidFill>
                <a:schemeClr val="tx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725805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dirty="0">
                <a:solidFill>
                  <a:schemeClr val="tx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berlaku untuk variabel </a:t>
            </a:r>
            <a:r>
              <a:rPr lang="en-US" sz="2800" dirty="0">
                <a:solidFill>
                  <a:schemeClr val="accent6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let </a:t>
            </a:r>
            <a:r>
              <a:rPr lang="en-US" sz="2800" dirty="0">
                <a:solidFill>
                  <a:schemeClr val="tx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dan </a:t>
            </a:r>
            <a:r>
              <a:rPr lang="en-US" sz="2800" dirty="0">
                <a:solidFill>
                  <a:schemeClr val="accent6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var</a:t>
            </a:r>
            <a:r>
              <a:rPr lang="en-US" sz="2800" dirty="0">
                <a:solidFill>
                  <a:schemeClr val="tx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, karena kita tidak dapat mendeklarasikan variabel </a:t>
            </a:r>
            <a:r>
              <a:rPr lang="en-US" sz="2800" dirty="0">
                <a:solidFill>
                  <a:schemeClr val="accent6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const </a:t>
            </a:r>
            <a:r>
              <a:rPr lang="en-US" sz="2800" dirty="0">
                <a:solidFill>
                  <a:schemeClr val="tx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tanpa nilai.</a:t>
            </a:r>
            <a:endParaRPr lang="en-US" sz="2800" dirty="0">
              <a:solidFill>
                <a:schemeClr val="tx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13665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dirty="0">
                <a:solidFill>
                  <a:schemeClr val="accent6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Null </a:t>
            </a:r>
            <a:r>
              <a:rPr lang="en-US" sz="2800" dirty="0">
                <a:solidFill>
                  <a:schemeClr val="tx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= tidak memiliki nilai apa pun</a:t>
            </a:r>
            <a:endParaRPr lang="en-US" sz="2800" dirty="0">
              <a:solidFill>
                <a:schemeClr val="tx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</p:txBody>
      </p:sp>
      <p:sp>
        <p:nvSpPr>
          <p:cNvPr id="1" name="Google Shape;71;p3"/>
          <p:cNvSpPr txBox="1"/>
          <p:nvPr/>
        </p:nvSpPr>
        <p:spPr>
          <a:xfrm>
            <a:off x="9983470" y="2075815"/>
            <a:ext cx="7455535" cy="389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503555" marR="0" lvl="2" indent="-4546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b="1" dirty="0">
                <a:solidFill>
                  <a:schemeClr val="tx1"/>
                </a:solidFill>
                <a:latin typeface="Futura Bold" panose="020B0602020204020303" charset="0"/>
                <a:ea typeface="Trebuchet MS" panose="020B0603020202020204"/>
                <a:cs typeface="Futura Bold" panose="020B0602020204020303" charset="0"/>
                <a:sym typeface="Trebuchet MS" panose="020B0603020202020204"/>
              </a:rPr>
              <a:t>Non - Primitif</a:t>
            </a:r>
            <a:endParaRPr lang="en-US" sz="2800" b="1" dirty="0">
              <a:solidFill>
                <a:schemeClr val="tx1"/>
              </a:solidFill>
              <a:latin typeface="Futura Bold" panose="020B0602020204020303" charset="0"/>
              <a:ea typeface="Trebuchet MS" panose="020B0603020202020204"/>
              <a:cs typeface="Futura Bold" panose="020B0602020204020303" charset="0"/>
              <a:sym typeface="Trebuchet MS" panose="020B0603020202020204"/>
            </a:endParaRPr>
          </a:p>
          <a:p>
            <a:pPr marL="503555" marR="0" lvl="2" indent="-4546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dirty="0">
                <a:solidFill>
                  <a:schemeClr val="accent6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Object </a:t>
            </a:r>
            <a:r>
              <a:rPr lang="en-US" sz="2800" dirty="0">
                <a:solidFill>
                  <a:schemeClr val="tx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= Menyimpan beberapa nilai dengan key properti</a:t>
            </a:r>
            <a:endParaRPr lang="en-US" sz="2800" dirty="0">
              <a:solidFill>
                <a:schemeClr val="tx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483870" marR="0" lvl="2" indent="-454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dirty="0">
                <a:solidFill>
                  <a:schemeClr val="accent6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Array </a:t>
            </a:r>
            <a:r>
              <a:rPr lang="en-US" sz="2800" dirty="0">
                <a:solidFill>
                  <a:schemeClr val="tx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= Menyimpan beberapa nilai tanpa key properti</a:t>
            </a:r>
            <a:endParaRPr lang="en-US" sz="2800" dirty="0">
              <a:solidFill>
                <a:schemeClr val="accent6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48895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endParaRPr lang="en-US" sz="2800" dirty="0">
              <a:solidFill>
                <a:schemeClr val="accent6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</p:txBody>
      </p:sp>
      <p:pic>
        <p:nvPicPr>
          <p:cNvPr id="2" name="Picture 1" descr="Screenshot 2023-08-11 at 14.31.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4015" y="8411845"/>
            <a:ext cx="6718300" cy="2311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2012295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b="0">
                <a:solidFill>
                  <a:schemeClr val="dk1"/>
                </a:solidFill>
                <a:latin typeface="Futura Medium" panose="020B0602020204020303" charset="0"/>
                <a:cs typeface="Futura Medium" panose="020B0602020204020303" charset="0"/>
                <a:sym typeface="+mn-ea"/>
              </a:rPr>
              <a:t>Tipe Data</a:t>
            </a:r>
            <a:endParaRPr lang="en-US" sz="4800" b="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charset="0"/>
              <a:ea typeface="Georgia" panose="02040502050405020303"/>
              <a:cs typeface="Futura Medium" panose="020B0602020204020303" charset="0"/>
              <a:sym typeface="Trebuchet MS" panose="020B0603020202020204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856615" y="2075815"/>
            <a:ext cx="8739505" cy="65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13665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b="1" dirty="0">
                <a:solidFill>
                  <a:schemeClr val="tx1"/>
                </a:solidFill>
                <a:latin typeface="Futura Bold" panose="020B0602020204020303" charset="0"/>
                <a:ea typeface="Trebuchet MS" panose="020B0603020202020204"/>
                <a:cs typeface="Futura Bold" panose="020B0602020204020303" charset="0"/>
                <a:sym typeface="Trebuchet MS" panose="020B0603020202020204"/>
              </a:rPr>
              <a:t>Primitif</a:t>
            </a:r>
            <a:endParaRPr lang="en-US" sz="2800" dirty="0">
              <a:solidFill>
                <a:schemeClr val="tx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</p:txBody>
      </p:sp>
      <p:pic>
        <p:nvPicPr>
          <p:cNvPr id="2" name="Picture 1" descr="Screenshot 2023-08-11 at 14.31.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625" y="3248660"/>
            <a:ext cx="13117195" cy="45129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2012295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b="0">
                <a:solidFill>
                  <a:schemeClr val="dk1"/>
                </a:solidFill>
                <a:latin typeface="Futura Medium" panose="020B0602020204020303" charset="0"/>
                <a:cs typeface="Futura Medium" panose="020B0602020204020303" charset="0"/>
                <a:sym typeface="+mn-ea"/>
              </a:rPr>
              <a:t>Tipe Data</a:t>
            </a:r>
            <a:endParaRPr lang="en-US" sz="4800" b="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charset="0"/>
              <a:ea typeface="Georgia" panose="02040502050405020303"/>
              <a:cs typeface="Futura Medium" panose="020B0602020204020303" charset="0"/>
              <a:sym typeface="Trebuchet MS" panose="020B0603020202020204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856615" y="2075815"/>
            <a:ext cx="8739505" cy="65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13665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b="1" dirty="0">
                <a:solidFill>
                  <a:schemeClr val="tx1"/>
                </a:solidFill>
                <a:latin typeface="Futura Bold" panose="020B0602020204020303" charset="0"/>
                <a:ea typeface="Trebuchet MS" panose="020B0603020202020204"/>
                <a:cs typeface="Futura Bold" panose="020B0602020204020303" charset="0"/>
                <a:sym typeface="Trebuchet MS" panose="020B0603020202020204"/>
              </a:rPr>
              <a:t>Non - Primitif</a:t>
            </a:r>
            <a:endParaRPr lang="en-US" sz="2800" dirty="0">
              <a:solidFill>
                <a:schemeClr val="tx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</p:txBody>
      </p:sp>
      <p:pic>
        <p:nvPicPr>
          <p:cNvPr id="1" name="Picture 0" descr="Screenshot 2023-08-11 at 14.34.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815" y="3248660"/>
            <a:ext cx="11092180" cy="45123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2012295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b="0">
                <a:solidFill>
                  <a:schemeClr val="dk1"/>
                </a:solidFill>
                <a:latin typeface="Futura Medium" panose="020B0602020204020303" charset="0"/>
                <a:cs typeface="Futura Medium" panose="020B0602020204020303" charset="0"/>
                <a:sym typeface="+mn-ea"/>
              </a:rPr>
              <a:t>Operator Javascript</a:t>
            </a:r>
            <a:endParaRPr lang="en-US" sz="4800" b="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charset="0"/>
              <a:ea typeface="Georgia" panose="02040502050405020303"/>
              <a:cs typeface="Futura Medium" panose="020B0602020204020303" charset="0"/>
              <a:sym typeface="Trebuchet MS" panose="020B0603020202020204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856615" y="2766695"/>
            <a:ext cx="13319760" cy="4167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13665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dirty="0">
                <a:solidFill>
                  <a:schemeClr val="tx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Operator dalam JavaScript adalah </a:t>
            </a:r>
            <a:r>
              <a:rPr lang="en-US" sz="3600" dirty="0">
                <a:solidFill>
                  <a:schemeClr val="accent6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simbol </a:t>
            </a:r>
            <a:r>
              <a:rPr lang="en-US" sz="3600" dirty="0">
                <a:solidFill>
                  <a:schemeClr val="tx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atau </a:t>
            </a:r>
            <a:r>
              <a:rPr lang="en-US" sz="3600" dirty="0">
                <a:solidFill>
                  <a:schemeClr val="accent6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tanda </a:t>
            </a:r>
            <a:r>
              <a:rPr lang="en-US" sz="3600" dirty="0">
                <a:solidFill>
                  <a:schemeClr val="tx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yang digunakan untuk melakukan operasi pada nilai atau variabel. Ada berbagai jenis operator yang dapat digunakan untuk melakukan berbagai macam operasi, seperti o</a:t>
            </a:r>
            <a:r>
              <a:rPr lang="en-US" sz="3600" dirty="0">
                <a:solidFill>
                  <a:schemeClr val="accent6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perasi matematika, perbandingan, logika, dan lainnya</a:t>
            </a:r>
            <a:endParaRPr lang="en-US" sz="3600" dirty="0">
              <a:solidFill>
                <a:schemeClr val="accent6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2012295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b="0">
                <a:solidFill>
                  <a:schemeClr val="dk1"/>
                </a:solidFill>
                <a:latin typeface="Futura Medium" panose="020B0602020204020303" charset="0"/>
                <a:cs typeface="Futura Medium" panose="020B0602020204020303" charset="0"/>
                <a:sym typeface="+mn-ea"/>
              </a:rPr>
              <a:t>Operator </a:t>
            </a:r>
            <a:r>
              <a:rPr lang="en-US" sz="4800" b="0">
                <a:solidFill>
                  <a:schemeClr val="bg1">
                    <a:lumMod val="50000"/>
                  </a:schemeClr>
                </a:solidFill>
                <a:latin typeface="Futura Medium" panose="020B0602020204020303" charset="0"/>
                <a:cs typeface="Futura Medium" panose="020B0602020204020303" charset="0"/>
                <a:sym typeface="+mn-ea"/>
              </a:rPr>
              <a:t>- Aritmatika</a:t>
            </a:r>
            <a:endParaRPr lang="en-US" sz="4800" b="0" dirty="0">
              <a:solidFill>
                <a:schemeClr val="bg1">
                  <a:lumMod val="50000"/>
                </a:schemeClr>
              </a:solidFill>
              <a:latin typeface="Futura Medium" panose="020B0602020204020303" charset="0"/>
              <a:ea typeface="Georgia" panose="02040502050405020303"/>
              <a:cs typeface="Futura Medium" panose="020B0602020204020303" charset="0"/>
              <a:sym typeface="+mn-ea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1212215" y="3003550"/>
            <a:ext cx="6229985" cy="3244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13665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dirty="0"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+	(Penjumlahan)</a:t>
            </a:r>
            <a:endParaRPr lang="en-US" sz="2800" dirty="0"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13665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dirty="0"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- 	(Pengurangan)</a:t>
            </a:r>
            <a:endParaRPr lang="en-US" sz="2800" dirty="0"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13665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dirty="0"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* 	(Perkalian)</a:t>
            </a:r>
            <a:endParaRPr lang="en-US" sz="2800" dirty="0"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13665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dirty="0"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/ 	(Pembagian)</a:t>
            </a:r>
            <a:endParaRPr lang="en-US" sz="2800" dirty="0"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13665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dirty="0"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% 	(Modulus, sisa hasil pembagian)</a:t>
            </a:r>
            <a:endParaRPr lang="en-US" sz="2800" dirty="0"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</p:txBody>
      </p:sp>
      <p:pic>
        <p:nvPicPr>
          <p:cNvPr id="1" name="Picture 0" descr="Screenshot 2023-08-11 at 14.45.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865" y="3003550"/>
            <a:ext cx="8907780" cy="46526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2012295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b="0">
                <a:solidFill>
                  <a:schemeClr val="dk1"/>
                </a:solidFill>
                <a:latin typeface="Futura Medium" panose="020B0602020204020303" charset="0"/>
                <a:cs typeface="Futura Medium" panose="020B0602020204020303" charset="0"/>
                <a:sym typeface="+mn-ea"/>
              </a:rPr>
              <a:t>Operator </a:t>
            </a:r>
            <a:r>
              <a:rPr lang="en-US" sz="4800" b="0">
                <a:solidFill>
                  <a:schemeClr val="bg1">
                    <a:lumMod val="50000"/>
                  </a:schemeClr>
                </a:solidFill>
                <a:latin typeface="Futura Medium" panose="020B0602020204020303" charset="0"/>
                <a:cs typeface="Futura Medium" panose="020B0602020204020303" charset="0"/>
                <a:sym typeface="+mn-ea"/>
              </a:rPr>
              <a:t>- Perbandingan</a:t>
            </a:r>
            <a:endParaRPr lang="en-US" sz="4800" b="0" dirty="0">
              <a:solidFill>
                <a:schemeClr val="bg1">
                  <a:lumMod val="50000"/>
                </a:schemeClr>
              </a:solidFill>
              <a:latin typeface="Futura Medium" panose="020B0602020204020303" charset="0"/>
              <a:ea typeface="Georgia" panose="02040502050405020303"/>
              <a:cs typeface="Futura Medium" panose="020B0602020204020303" charset="0"/>
              <a:sym typeface="+mn-ea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1212215" y="3003550"/>
            <a:ext cx="7412355" cy="389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13665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dirty="0"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==	(Sama dengan)</a:t>
            </a:r>
            <a:endParaRPr lang="en-US" sz="2800" dirty="0"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13665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dirty="0"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!=	(Tidak sama dengan)</a:t>
            </a:r>
            <a:endParaRPr lang="en-US" sz="2800" dirty="0"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13665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dirty="0"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&gt;	(Lebih besar dari)</a:t>
            </a:r>
            <a:endParaRPr lang="en-US" sz="2800" dirty="0"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13665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dirty="0"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&lt;	(Lebih kecil dari)</a:t>
            </a:r>
            <a:endParaRPr lang="en-US" sz="2800" dirty="0"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13665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dirty="0"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&gt;=	(Lebih besar dari atau sama dengan)</a:t>
            </a:r>
            <a:endParaRPr lang="en-US" sz="2800" dirty="0"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13665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dirty="0"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&lt;=	(Lebih kecil dari atau sama dengan)</a:t>
            </a:r>
            <a:endParaRPr lang="en-US" sz="2800" dirty="0"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</p:txBody>
      </p:sp>
      <p:pic>
        <p:nvPicPr>
          <p:cNvPr id="2" name="Picture 1" descr="Screenshot 2023-08-11 at 14.47.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8295" y="3003550"/>
            <a:ext cx="7412990" cy="46532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1"/>
          <p:cNvGrpSpPr/>
          <p:nvPr/>
        </p:nvGrpSpPr>
        <p:grpSpPr>
          <a:xfrm>
            <a:off x="0" y="8255"/>
            <a:ext cx="7734300" cy="10287000"/>
            <a:chOff x="0" y="0"/>
            <a:chExt cx="7734300" cy="10287000"/>
          </a:xfrm>
        </p:grpSpPr>
        <p:sp>
          <p:nvSpPr>
            <p:cNvPr id="44" name="Google Shape;44;p1"/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7" name="Google Shape;47;p1"/>
          <p:cNvSpPr/>
          <p:nvPr/>
        </p:nvSpPr>
        <p:spPr>
          <a:xfrm>
            <a:off x="16418113" y="109131"/>
            <a:ext cx="1685924" cy="1638298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2"/>
          </p:nvPr>
        </p:nvSpPr>
        <p:spPr>
          <a:xfrm>
            <a:off x="8657590" y="1747520"/>
            <a:ext cx="8834120" cy="390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100" rIns="0" bIns="0" anchor="t" anchorCtr="0">
            <a:spAutoFit/>
          </a:bodyPr>
          <a:lstStyle/>
          <a:p>
            <a:pPr marL="12700" marR="508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</a:pPr>
            <a:r>
              <a:rPr lang="en-US" sz="5400" b="0">
                <a:latin typeface="Futura Medium" panose="020B0602020204020303" charset="0"/>
                <a:cs typeface="Futura Medium" panose="020B0602020204020303" charset="0"/>
              </a:rPr>
              <a:t>Materi:</a:t>
            </a:r>
            <a:endParaRPr lang="en-US" sz="5400" b="0">
              <a:latin typeface="Futura Medium" panose="020B0602020204020303" charset="0"/>
              <a:cs typeface="Futura Medium" panose="020B0602020204020303" charset="0"/>
            </a:endParaRPr>
          </a:p>
          <a:p>
            <a:pPr marL="12700" marR="508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</a:pPr>
            <a:r>
              <a:rPr lang="en-US" sz="5400" b="0">
                <a:latin typeface="Futura Medium" panose="020B0602020204020303" charset="0"/>
                <a:cs typeface="Futura Medium" panose="020B0602020204020303" charset="0"/>
              </a:rPr>
              <a:t>1. Variabel  &amp; Tipe Data</a:t>
            </a:r>
            <a:endParaRPr lang="en-US" sz="5400" b="0">
              <a:latin typeface="Futura Medium" panose="020B0602020204020303" charset="0"/>
              <a:cs typeface="Futura Medium" panose="020B0602020204020303" charset="0"/>
            </a:endParaRPr>
          </a:p>
          <a:p>
            <a:pPr marL="12700" marR="508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</a:pPr>
            <a:r>
              <a:rPr lang="en-US" sz="5400" b="0">
                <a:latin typeface="Futura Medium" panose="020B0602020204020303" charset="0"/>
                <a:cs typeface="Futura Medium" panose="020B0602020204020303" charset="0"/>
              </a:rPr>
              <a:t>2. Operator Javascript</a:t>
            </a:r>
            <a:endParaRPr lang="en-US" sz="5400" b="0">
              <a:latin typeface="Futura Medium" panose="020B0602020204020303" charset="0"/>
              <a:cs typeface="Futura Medium" panose="020B0602020204020303" charset="0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16889095" y="9576435"/>
            <a:ext cx="1214755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Day 2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2012295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b="0">
                <a:solidFill>
                  <a:schemeClr val="dk1"/>
                </a:solidFill>
                <a:latin typeface="Futura Medium" panose="020B0602020204020303" charset="0"/>
                <a:cs typeface="Futura Medium" panose="020B0602020204020303" charset="0"/>
                <a:sym typeface="+mn-ea"/>
              </a:rPr>
              <a:t>Operator </a:t>
            </a:r>
            <a:r>
              <a:rPr lang="en-US" sz="4800" b="0">
                <a:solidFill>
                  <a:schemeClr val="bg1">
                    <a:lumMod val="50000"/>
                  </a:schemeClr>
                </a:solidFill>
                <a:latin typeface="Futura Medium" panose="020B0602020204020303" charset="0"/>
                <a:cs typeface="Futura Medium" panose="020B0602020204020303" charset="0"/>
                <a:sym typeface="+mn-ea"/>
              </a:rPr>
              <a:t>- Logika</a:t>
            </a:r>
            <a:endParaRPr lang="en-US" sz="4800" b="0" dirty="0">
              <a:solidFill>
                <a:schemeClr val="bg1">
                  <a:lumMod val="50000"/>
                </a:schemeClr>
              </a:solidFill>
              <a:latin typeface="Futura Medium" panose="020B0602020204020303" charset="0"/>
              <a:ea typeface="Georgia" panose="02040502050405020303"/>
              <a:cs typeface="Futura Medium" panose="020B0602020204020303" charset="0"/>
              <a:sym typeface="+mn-ea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1212215" y="2628265"/>
            <a:ext cx="7708900" cy="1951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13665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dirty="0"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&amp;&amp;	(Logika AND, keduanya harus benar)</a:t>
            </a:r>
            <a:endParaRPr lang="en-US" sz="2800" dirty="0"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13665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dirty="0"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||	(Logika OR, salah satu harus benar)</a:t>
            </a:r>
            <a:endParaRPr lang="en-US" sz="2800" dirty="0"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13665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dirty="0"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!	(Logika NOT, membalik nilai kebenaran)</a:t>
            </a:r>
            <a:endParaRPr lang="en-US" sz="2800" dirty="0"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</p:txBody>
      </p:sp>
      <p:pic>
        <p:nvPicPr>
          <p:cNvPr id="1" name="Picture 0" descr="Screenshot 2023-08-11 at 14.48.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175" y="5292090"/>
            <a:ext cx="11169015" cy="3238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2012295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b="0">
                <a:solidFill>
                  <a:schemeClr val="dk1"/>
                </a:solidFill>
                <a:latin typeface="Futura Medium" panose="020B0602020204020303" charset="0"/>
                <a:cs typeface="Futura Medium" panose="020B0602020204020303" charset="0"/>
                <a:sym typeface="+mn-ea"/>
              </a:rPr>
              <a:t>Operator </a:t>
            </a:r>
            <a:r>
              <a:rPr lang="en-US" sz="4800" b="0">
                <a:solidFill>
                  <a:schemeClr val="bg1">
                    <a:lumMod val="50000"/>
                  </a:schemeClr>
                </a:solidFill>
                <a:latin typeface="Futura Medium" panose="020B0602020204020303" charset="0"/>
                <a:cs typeface="Futura Medium" panose="020B0602020204020303" charset="0"/>
                <a:sym typeface="+mn-ea"/>
              </a:rPr>
              <a:t>- Penugasan</a:t>
            </a:r>
            <a:endParaRPr lang="en-US" sz="4800" b="0" dirty="0">
              <a:solidFill>
                <a:schemeClr val="bg1">
                  <a:lumMod val="50000"/>
                </a:schemeClr>
              </a:solidFill>
              <a:latin typeface="Futura Medium" panose="020B0602020204020303" charset="0"/>
              <a:ea typeface="Georgia" panose="02040502050405020303"/>
              <a:cs typeface="Futura Medium" panose="020B0602020204020303" charset="0"/>
              <a:sym typeface="+mn-ea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995045" y="3003550"/>
            <a:ext cx="7708900" cy="389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13665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dirty="0"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=	(Penugasan)</a:t>
            </a:r>
            <a:endParaRPr lang="en-US" sz="2800" dirty="0"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13665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dirty="0"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+=	(Penugasan dengan penjumlahan)</a:t>
            </a:r>
            <a:endParaRPr lang="en-US" sz="2800" dirty="0"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13665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dirty="0"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-=	(Penugasan dengan pengurangan)</a:t>
            </a:r>
            <a:endParaRPr lang="en-US" sz="2800" dirty="0"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13665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dirty="0"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*=	(Penugasan dengan perkalian)</a:t>
            </a:r>
            <a:endParaRPr lang="en-US" sz="2800" dirty="0"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13665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dirty="0"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/=	(Penugasan dengan pembagian)</a:t>
            </a:r>
            <a:endParaRPr lang="en-US" sz="2800" dirty="0"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13665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dirty="0"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%=	(Penugasan dengan modulus)</a:t>
            </a:r>
            <a:endParaRPr lang="en-US" sz="2800" dirty="0"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</p:txBody>
      </p:sp>
      <p:pic>
        <p:nvPicPr>
          <p:cNvPr id="2" name="Picture 1" descr="Screenshot 2023-08-11 at 14.50.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5620" y="3180715"/>
            <a:ext cx="9502140" cy="35363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2012295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b="0">
                <a:solidFill>
                  <a:schemeClr val="dk1"/>
                </a:solidFill>
                <a:latin typeface="Futura Medium" panose="020B0602020204020303" charset="0"/>
                <a:cs typeface="Futura Medium" panose="020B0602020204020303" charset="0"/>
                <a:sym typeface="+mn-ea"/>
              </a:rPr>
              <a:t>Operator </a:t>
            </a:r>
            <a:r>
              <a:rPr lang="en-US" sz="4800" b="0">
                <a:solidFill>
                  <a:schemeClr val="bg1">
                    <a:lumMod val="50000"/>
                  </a:schemeClr>
                </a:solidFill>
                <a:latin typeface="Futura Medium" panose="020B0602020204020303" charset="0"/>
                <a:cs typeface="Futura Medium" panose="020B0602020204020303" charset="0"/>
                <a:sym typeface="+mn-ea"/>
              </a:rPr>
              <a:t>-  Increment dan Decrement</a:t>
            </a:r>
            <a:endParaRPr lang="en-US" sz="4800" b="0">
              <a:solidFill>
                <a:schemeClr val="bg1">
                  <a:lumMod val="50000"/>
                </a:schemeClr>
              </a:solidFill>
              <a:latin typeface="Futura Medium" panose="020B0602020204020303" charset="0"/>
              <a:cs typeface="Futura Medium" panose="020B0602020204020303" charset="0"/>
              <a:sym typeface="+mn-ea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995045" y="3003550"/>
            <a:ext cx="7708900" cy="130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13665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dirty="0"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++	(Increment)</a:t>
            </a:r>
            <a:endParaRPr lang="en-US" sz="2800" dirty="0"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13665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dirty="0"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--	(Decrement)</a:t>
            </a:r>
            <a:endParaRPr lang="en-US" sz="2800" dirty="0"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</p:txBody>
      </p:sp>
      <p:pic>
        <p:nvPicPr>
          <p:cNvPr id="1" name="Picture 0" descr="Screenshot 2023-08-11 at 14.52.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60" y="5271770"/>
            <a:ext cx="11794490" cy="24231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2012295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b="0">
                <a:solidFill>
                  <a:schemeClr val="dk1"/>
                </a:solidFill>
                <a:latin typeface="Futura Medium" panose="020B0602020204020303" charset="0"/>
                <a:cs typeface="Futura Medium" panose="020B0602020204020303" charset="0"/>
                <a:sym typeface="+mn-ea"/>
              </a:rPr>
              <a:t>Operator </a:t>
            </a:r>
            <a:r>
              <a:rPr lang="en-US" sz="4800" b="0">
                <a:solidFill>
                  <a:schemeClr val="bg1">
                    <a:lumMod val="50000"/>
                  </a:schemeClr>
                </a:solidFill>
                <a:latin typeface="Futura Medium" panose="020B0602020204020303" charset="0"/>
                <a:cs typeface="Futura Medium" panose="020B0602020204020303" charset="0"/>
                <a:sym typeface="+mn-ea"/>
              </a:rPr>
              <a:t>-  Increment dan Decrement</a:t>
            </a:r>
            <a:endParaRPr lang="en-US" sz="4800" b="0">
              <a:solidFill>
                <a:schemeClr val="bg1">
                  <a:lumMod val="50000"/>
                </a:schemeClr>
              </a:solidFill>
              <a:latin typeface="Futura Medium" panose="020B0602020204020303" charset="0"/>
              <a:cs typeface="Futura Medium" panose="020B0602020204020303" charset="0"/>
              <a:sym typeface="+mn-ea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995045" y="3003550"/>
            <a:ext cx="7708900" cy="130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13665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dirty="0"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++	(Increment)</a:t>
            </a:r>
            <a:endParaRPr lang="en-US" sz="2800" dirty="0"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13665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dirty="0"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--	(Decrement)</a:t>
            </a:r>
            <a:endParaRPr lang="en-US" sz="2800" dirty="0"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</p:txBody>
      </p:sp>
      <p:pic>
        <p:nvPicPr>
          <p:cNvPr id="1" name="Picture 0" descr="Screenshot 2023-08-11 at 14.52.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60" y="5271770"/>
            <a:ext cx="11794490" cy="24231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330960" y="900430"/>
            <a:ext cx="12694285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3200" b="1">
                <a:latin typeface=".AppleSystemUIFont Book" charset="0"/>
                <a:cs typeface=".AppleSystemUIFont Book" charset="0"/>
              </a:rPr>
              <a:t>Referensi:</a:t>
            </a:r>
            <a:br>
              <a:rPr lang="en-US" sz="2800">
                <a:latin typeface=".AppleSystemUIFont Book" charset="0"/>
                <a:cs typeface=".AppleSystemUIFont Book" charset="0"/>
              </a:rPr>
            </a:br>
            <a:endParaRPr lang="en-US" sz="2800">
              <a:latin typeface=".AppleSystemUIFont Book" charset="0"/>
              <a:cs typeface=".AppleSystemUIFont Book" charset="0"/>
            </a:endParaRPr>
          </a:p>
          <a:p>
            <a:pPr>
              <a:lnSpc>
                <a:spcPct val="150000"/>
              </a:lnSpc>
            </a:pPr>
            <a:r>
              <a:rPr lang="en-US" sz="2800">
                <a:latin typeface=".AppleSystemUIFont Book" charset="0"/>
                <a:cs typeface=".AppleSystemUIFont Book" charset="0"/>
              </a:rPr>
              <a:t>https://id.javascript.info/types</a:t>
            </a:r>
            <a:endParaRPr lang="en-US" sz="2800">
              <a:latin typeface=".AppleSystemUIFont Book" charset="0"/>
              <a:cs typeface=".AppleSystemUIFont Book" charset="0"/>
            </a:endParaRPr>
          </a:p>
          <a:p>
            <a:pPr>
              <a:lnSpc>
                <a:spcPct val="150000"/>
              </a:lnSpc>
            </a:pPr>
            <a:r>
              <a:rPr lang="en-US" sz="2800">
                <a:latin typeface=".AppleSystemUIFont Book" charset="0"/>
                <a:cs typeface=".AppleSystemUIFont Book" charset="0"/>
              </a:rPr>
              <a:t>https://www.petanikode.com/javascript-variabel/</a:t>
            </a:r>
            <a:endParaRPr lang="en-US" sz="2800">
              <a:latin typeface=".AppleSystemUIFont Book" charset="0"/>
              <a:cs typeface=".AppleSystemUIFont Book" charset="0"/>
            </a:endParaRPr>
          </a:p>
          <a:p>
            <a:pPr>
              <a:lnSpc>
                <a:spcPct val="150000"/>
              </a:lnSpc>
            </a:pPr>
            <a:r>
              <a:rPr lang="en-US" sz="2800">
                <a:latin typeface=".AppleSystemUIFont Book" charset="0"/>
                <a:cs typeface=".AppleSystemUIFont Book" charset="0"/>
              </a:rPr>
              <a:t>https://www.freecodecamp.org/indonesian/news/var-let-dan-const-apa-perbedaan-nya/</a:t>
            </a:r>
            <a:endParaRPr lang="en-US" sz="2800">
              <a:latin typeface=".AppleSystemUIFont Book" charset="0"/>
              <a:cs typeface=".AppleSystemUIFont Book" charset="0"/>
            </a:endParaRPr>
          </a:p>
          <a:p>
            <a:pPr>
              <a:lnSpc>
                <a:spcPct val="150000"/>
              </a:lnSpc>
            </a:pPr>
            <a:r>
              <a:rPr lang="en-US" sz="2800">
                <a:latin typeface=".AppleSystemUIFont Book" charset="0"/>
                <a:cs typeface=".AppleSystemUIFont Book" charset="0"/>
              </a:rPr>
              <a:t>https://kodealgo.com/javascript/tipe-data/</a:t>
            </a:r>
            <a:endParaRPr lang="en-US" sz="2800">
              <a:latin typeface=".AppleSystemUIFont Book" charset="0"/>
              <a:cs typeface=".AppleSystemUIFont Book" charset="0"/>
            </a:endParaRPr>
          </a:p>
          <a:p>
            <a:pPr>
              <a:lnSpc>
                <a:spcPct val="150000"/>
              </a:lnSpc>
            </a:pPr>
            <a:r>
              <a:rPr lang="en-US" sz="2800">
                <a:latin typeface=".AppleSystemUIFont Book" charset="0"/>
                <a:cs typeface=".AppleSystemUIFont Book" charset="0"/>
              </a:rPr>
              <a:t>https://developer.mozilla.org/en-US/docs/Web/JavaScript/Guide/Expressions_and_Operators</a:t>
            </a:r>
            <a:endParaRPr lang="en-US" sz="2800">
              <a:latin typeface=".AppleSystemUIFont Book" charset="0"/>
              <a:cs typeface=".AppleSystemUIFont Book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1" descr="C:\Users\SINAR X\Downloads\ilovepdf_pages-to-jpg\Template PPT_page-0001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563" y="0"/>
            <a:ext cx="18283486" cy="102876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4347845" y="3375660"/>
            <a:ext cx="9592945" cy="2745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en-US" sz="11500" b="1">
                <a:solidFill>
                  <a:schemeClr val="bg1"/>
                </a:solidFill>
                <a:latin typeface=".AppleSystemUIFont Book" charset="0"/>
                <a:cs typeface=".AppleSystemUIFont Book" charset="0"/>
              </a:rPr>
              <a:t>Terimakasih</a:t>
            </a:r>
            <a:endParaRPr lang="en-US" sz="11500" b="1">
              <a:solidFill>
                <a:schemeClr val="bg1"/>
              </a:solidFill>
              <a:latin typeface=".AppleSystemUIFont Book" charset="0"/>
              <a:cs typeface=".AppleSystemUIFont Book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5053945" y="9568180"/>
            <a:ext cx="2247265" cy="426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2700" marR="5080" lvl="0" indent="0" algn="l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Futura Medium" panose="020B0602020204020303" charset="0"/>
                <a:cs typeface="Futura Medium" panose="020B0602020204020303" charset="0"/>
                <a:sym typeface="+mn-ea"/>
              </a:rPr>
              <a:t>By Tapri Andi</a:t>
            </a:r>
            <a:endParaRPr lang="en-US" sz="2000">
              <a:latin typeface="Futura Medium" panose="020B0602020204020303" charset="0"/>
              <a:cs typeface="Futura Medium" panose="020B060202020402030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88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2012295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b="0">
                <a:solidFill>
                  <a:schemeClr val="dk1"/>
                </a:solidFill>
                <a:latin typeface="Futura Medium" panose="020B0602020204020303" charset="0"/>
                <a:cs typeface="Futura Medium" panose="020B0602020204020303" charset="0"/>
              </a:rPr>
              <a:t>Variabel &amp; Tipe Data</a:t>
            </a:r>
            <a:endParaRPr sz="6750" b="0">
              <a:solidFill>
                <a:schemeClr val="dk1"/>
              </a:solidFill>
              <a:latin typeface="Futura Medium" panose="020B0602020204020303" charset="0"/>
              <a:ea typeface="Georgia" panose="02040502050405020303"/>
              <a:cs typeface="Futura Medium" panose="020B0602020204020303" charset="0"/>
              <a:sym typeface="Georgia" panose="02040502050405020303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1056005" y="2371725"/>
            <a:ext cx="13177520" cy="4444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sz="32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Variabel adalah sebuah nama yang mewakili sebuah nilai.</a:t>
            </a:r>
            <a:endParaRPr sz="32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sz="32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Variabel bisa diisi dengan berbagai macam nilai seperti string (</a:t>
            </a:r>
            <a:r>
              <a:rPr sz="3200" i="0" u="none" strike="noStrike" cap="none" dirty="0">
                <a:solidFill>
                  <a:schemeClr val="accent6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teks</a:t>
            </a:r>
            <a:r>
              <a:rPr sz="32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), number (</a:t>
            </a:r>
            <a:r>
              <a:rPr sz="3200" i="0" u="none" strike="noStrike" cap="none" dirty="0">
                <a:solidFill>
                  <a:schemeClr val="accent6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angka</a:t>
            </a:r>
            <a:r>
              <a:rPr sz="32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), </a:t>
            </a:r>
            <a:r>
              <a:rPr sz="3200" i="0" u="none" strike="noStrike" cap="none" dirty="0">
                <a:solidFill>
                  <a:schemeClr val="accent6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objek</a:t>
            </a:r>
            <a:r>
              <a:rPr sz="32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, </a:t>
            </a:r>
            <a:r>
              <a:rPr sz="3200" i="0" u="none" strike="noStrike" cap="none" dirty="0">
                <a:solidFill>
                  <a:schemeClr val="accent6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array</a:t>
            </a:r>
            <a:r>
              <a:rPr sz="32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, dan sebagainya.</a:t>
            </a:r>
            <a:endParaRPr sz="32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endParaRPr sz="32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sz="32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Tipe data adalah jenis-jenis data yang bisa kita simpan di dalam variabel.</a:t>
            </a:r>
            <a:endParaRPr sz="32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88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2012295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b="0">
                <a:solidFill>
                  <a:schemeClr val="dk1"/>
                </a:solidFill>
                <a:latin typeface="Futura Medium" panose="020B0602020204020303" charset="0"/>
                <a:cs typeface="Futura Medium" panose="020B0602020204020303" charset="0"/>
                <a:sym typeface="+mn-ea"/>
              </a:rPr>
              <a:t>Variabel &amp; Tipe Data</a:t>
            </a:r>
            <a:endParaRPr sz="6750" b="0">
              <a:solidFill>
                <a:schemeClr val="dk1"/>
              </a:solidFill>
              <a:latin typeface="Futura Medium" panose="020B0602020204020303" charset="0"/>
              <a:ea typeface="Georgia" panose="02040502050405020303"/>
              <a:cs typeface="Futura Medium" panose="020B0602020204020303" charset="0"/>
              <a:sym typeface="Georgia" panose="02040502050405020303"/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800" y="1958340"/>
            <a:ext cx="12662535" cy="6371590"/>
          </a:xfrm>
          <a:prstGeom prst="rect">
            <a:avLst/>
          </a:prstGeom>
        </p:spPr>
      </p:pic>
      <p:sp>
        <p:nvSpPr>
          <p:cNvPr id="71" name="Google Shape;71;p3"/>
          <p:cNvSpPr txBox="1"/>
          <p:nvPr/>
        </p:nvSpPr>
        <p:spPr>
          <a:xfrm>
            <a:off x="720090" y="2825750"/>
            <a:ext cx="4371340" cy="222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sz="32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Variabel </a:t>
            </a:r>
            <a:r>
              <a:rPr lang="en-US" sz="32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 = </a:t>
            </a:r>
            <a:r>
              <a:rPr lang="en-US" sz="3200" i="0" u="none" strike="noStrike" cap="none" dirty="0">
                <a:solidFill>
                  <a:schemeClr val="accent6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Piring</a:t>
            </a:r>
            <a:endParaRPr lang="en-US" sz="32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Tipe Data = </a:t>
            </a:r>
            <a:r>
              <a:rPr lang="en-US" sz="3200" i="0" u="none" strike="noStrike" cap="none" dirty="0">
                <a:solidFill>
                  <a:schemeClr val="accent6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Kosong &amp; Buah - buahan</a:t>
            </a:r>
            <a:endParaRPr lang="en-US" sz="3200" i="0" u="none" strike="noStrike" cap="none" dirty="0">
              <a:solidFill>
                <a:schemeClr val="accent6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2012295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b="0">
                <a:solidFill>
                  <a:schemeClr val="dk1"/>
                </a:solidFill>
                <a:latin typeface="Futura Medium" panose="020B0602020204020303" charset="0"/>
                <a:cs typeface="Futura Medium" panose="020B0602020204020303" charset="0"/>
                <a:sym typeface="+mn-ea"/>
              </a:rPr>
              <a:t>Variabel</a:t>
            </a:r>
            <a:endParaRPr lang="en-US" sz="4800" b="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charset="0"/>
              <a:ea typeface="Georgia" panose="02040502050405020303"/>
              <a:cs typeface="Futura Medium" panose="020B0602020204020303" charset="0"/>
              <a:sym typeface="Trebuchet MS" panose="020B0603020202020204"/>
            </a:endParaRPr>
          </a:p>
        </p:txBody>
      </p:sp>
      <p:pic>
        <p:nvPicPr>
          <p:cNvPr id="4" name="Picture 3" descr="Screenshot 2023-08-11 at 13.13.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380" y="2865755"/>
            <a:ext cx="11368405" cy="5947410"/>
          </a:xfrm>
          <a:prstGeom prst="rect">
            <a:avLst/>
          </a:prstGeom>
        </p:spPr>
      </p:pic>
      <p:sp>
        <p:nvSpPr>
          <p:cNvPr id="71" name="Google Shape;71;p3"/>
          <p:cNvSpPr txBox="1"/>
          <p:nvPr/>
        </p:nvSpPr>
        <p:spPr>
          <a:xfrm>
            <a:off x="856615" y="1937385"/>
            <a:ext cx="11835130" cy="7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Cara menuliskan variabel dan menggunakan isinya pada file .js</a:t>
            </a:r>
            <a:endParaRPr lang="en-US" sz="3200" i="0" u="none" strike="noStrike" cap="none" dirty="0">
              <a:solidFill>
                <a:schemeClr val="accent6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2012295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b="0">
                <a:solidFill>
                  <a:schemeClr val="dk1"/>
                </a:solidFill>
                <a:latin typeface="Futura Medium" panose="020B0602020204020303" charset="0"/>
                <a:cs typeface="Futura Medium" panose="020B0602020204020303" charset="0"/>
                <a:sym typeface="+mn-ea"/>
              </a:rPr>
              <a:t>Variabel</a:t>
            </a:r>
            <a:endParaRPr lang="en-US" sz="4800" b="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charset="0"/>
              <a:ea typeface="Georgia" panose="02040502050405020303"/>
              <a:cs typeface="Futura Medium" panose="020B0602020204020303" charset="0"/>
              <a:sym typeface="Trebuchet MS" panose="020B0603020202020204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856615" y="1937385"/>
            <a:ext cx="11835130" cy="7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Bentuk penulisan lain variabel</a:t>
            </a:r>
            <a:endParaRPr lang="en-US" sz="3200" i="0" u="none" strike="noStrike" cap="none" dirty="0">
              <a:solidFill>
                <a:schemeClr val="accent6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</p:txBody>
      </p:sp>
      <p:pic>
        <p:nvPicPr>
          <p:cNvPr id="5" name="Picture 4" descr="Screenshot 2023-08-11 at 13.16.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410" y="2921000"/>
            <a:ext cx="11731625" cy="57670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2012295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b="0">
                <a:solidFill>
                  <a:schemeClr val="dk1"/>
                </a:solidFill>
                <a:latin typeface="Futura Medium" panose="020B0602020204020303" charset="0"/>
                <a:cs typeface="Futura Medium" panose="020B0602020204020303" charset="0"/>
                <a:sym typeface="+mn-ea"/>
              </a:rPr>
              <a:t>Variabel</a:t>
            </a:r>
            <a:endParaRPr lang="en-US" sz="4800" b="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charset="0"/>
              <a:ea typeface="Georgia" panose="02040502050405020303"/>
              <a:cs typeface="Futura Medium" panose="020B0602020204020303" charset="0"/>
              <a:sym typeface="Trebuchet MS" panose="020B0603020202020204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856615" y="1937385"/>
            <a:ext cx="4357370" cy="296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200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Cara menuliskan variabel dan menggunakan isinya pada file .html</a:t>
            </a:r>
            <a:endParaRPr lang="en-US" sz="3200" i="0" u="none" strike="noStrike" cap="none" dirty="0">
              <a:solidFill>
                <a:schemeClr val="accent6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</p:txBody>
      </p:sp>
      <p:pic>
        <p:nvPicPr>
          <p:cNvPr id="1" name="Picture 0" descr="Screenshot 2023-08-11 at 13.22.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755" y="1937385"/>
            <a:ext cx="11295380" cy="68503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2012295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b="0">
                <a:solidFill>
                  <a:schemeClr val="dk1"/>
                </a:solidFill>
                <a:latin typeface="Futura Medium" panose="020B0602020204020303" charset="0"/>
                <a:cs typeface="Futura Medium" panose="020B0602020204020303" charset="0"/>
                <a:sym typeface="+mn-ea"/>
              </a:rPr>
              <a:t>Variabel</a:t>
            </a:r>
            <a:endParaRPr lang="en-US" sz="4800" b="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charset="0"/>
              <a:ea typeface="Georgia" panose="02040502050405020303"/>
              <a:cs typeface="Futura Medium" panose="020B0602020204020303" charset="0"/>
              <a:sym typeface="Trebuchet MS" panose="020B0603020202020204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856615" y="1937385"/>
            <a:ext cx="15436215" cy="7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200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Hasil keluaran dari file .html sebeumnya</a:t>
            </a:r>
            <a:endParaRPr lang="en-US" sz="3200" i="0" u="none" strike="noStrike" cap="none" dirty="0">
              <a:solidFill>
                <a:schemeClr val="accent6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</p:txBody>
      </p:sp>
      <p:pic>
        <p:nvPicPr>
          <p:cNvPr id="2" name="Picture 1" descr="Screenshot 2023-08-11 at 13.24.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05" y="3064510"/>
            <a:ext cx="8225790" cy="4478020"/>
          </a:xfrm>
          <a:prstGeom prst="rect">
            <a:avLst/>
          </a:prstGeom>
        </p:spPr>
      </p:pic>
      <p:pic>
        <p:nvPicPr>
          <p:cNvPr id="3" name="Picture 2" descr="Screenshot 2023-08-11 at 13.24.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2740" y="3064510"/>
            <a:ext cx="8389620" cy="37477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2012295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b="0">
                <a:solidFill>
                  <a:schemeClr val="dk1"/>
                </a:solidFill>
                <a:latin typeface="Futura Medium" panose="020B0602020204020303" charset="0"/>
                <a:cs typeface="Futura Medium" panose="020B0602020204020303" charset="0"/>
                <a:sym typeface="+mn-ea"/>
              </a:rPr>
              <a:t>Variabel</a:t>
            </a:r>
            <a:endParaRPr lang="en-US" sz="4800" b="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charset="0"/>
              <a:ea typeface="Georgia" panose="02040502050405020303"/>
              <a:cs typeface="Futura Medium" panose="020B0602020204020303" charset="0"/>
              <a:sym typeface="Trebuchet MS" panose="020B0603020202020204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856615" y="1937385"/>
            <a:ext cx="15436215" cy="7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200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Perbedaan Var, Let dan Const</a:t>
            </a:r>
            <a:endParaRPr lang="en-US" sz="3200" i="0" u="none" strike="noStrike" cap="none" dirty="0">
              <a:solidFill>
                <a:schemeClr val="accent6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</p:txBody>
      </p:sp>
      <p:sp>
        <p:nvSpPr>
          <p:cNvPr id="1" name="Google Shape;71;p3"/>
          <p:cNvSpPr txBox="1"/>
          <p:nvPr/>
        </p:nvSpPr>
        <p:spPr>
          <a:xfrm>
            <a:off x="1347470" y="3064510"/>
            <a:ext cx="6950075" cy="398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Futura Bold" panose="020B0602020204020303" charset="0"/>
                <a:ea typeface="Trebuchet MS" panose="020B0603020202020204"/>
                <a:cs typeface="Futura Bold" panose="020B0602020204020303" charset="0"/>
                <a:sym typeface="Trebuchet MS" panose="020B0603020202020204"/>
              </a:rPr>
              <a:t>Var - 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Bersifat global</a:t>
            </a:r>
            <a:endParaRPr lang="en-US" sz="28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endParaRPr lang="en-US" sz="28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Kelemahan</a:t>
            </a:r>
            <a:endParaRPr lang="en-US" sz="28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Futura Medium" panose="020B0602020204020303" charset="0"/>
                <a:ea typeface="Trebuchet MS" panose="020B0603020202020204"/>
                <a:cs typeface="Futura Medium" panose="020B0602020204020303" charset="0"/>
                <a:sym typeface="Trebuchet MS" panose="020B0603020202020204"/>
              </a:rPr>
              <a:t>Karena bersifat global nama variabel selanjutnya dalam satu file tidak boleh sama, karena akan timbul bug</a:t>
            </a:r>
            <a:endParaRPr lang="en-US" sz="2800" i="0" u="none" strike="noStrike" cap="none" dirty="0">
              <a:solidFill>
                <a:schemeClr val="dk1"/>
              </a:solidFill>
              <a:latin typeface="Futura Medium" panose="020B0602020204020303" charset="0"/>
              <a:ea typeface="Trebuchet MS" panose="020B0603020202020204"/>
              <a:cs typeface="Futura Medium" panose="020B0602020204020303" charset="0"/>
              <a:sym typeface="Trebuchet MS" panose="020B0603020202020204"/>
            </a:endParaRPr>
          </a:p>
        </p:txBody>
      </p:sp>
      <p:pic>
        <p:nvPicPr>
          <p:cNvPr id="6" name="Picture 5" descr="Screenshot 2023-08-11 at 13.53.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545" y="3237230"/>
            <a:ext cx="8761730" cy="39827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3200</Words>
  <Application>WPS Presentation</Application>
  <PresentationFormat>Custom</PresentationFormat>
  <Paragraphs>162</Paragraphs>
  <Slides>25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7" baseType="lpstr">
      <vt:lpstr>Arial</vt:lpstr>
      <vt:lpstr>SimSun</vt:lpstr>
      <vt:lpstr>Wingdings</vt:lpstr>
      <vt:lpstr>Arial</vt:lpstr>
      <vt:lpstr>Trebuchet MS</vt:lpstr>
      <vt:lpstr>Georgia</vt:lpstr>
      <vt:lpstr>Calibri</vt:lpstr>
      <vt:lpstr>Helvetica Neue</vt:lpstr>
      <vt:lpstr>Futura Bold</vt:lpstr>
      <vt:lpstr>Futura Medium</vt:lpstr>
      <vt:lpstr>Cambria</vt:lpstr>
      <vt:lpstr>Thonburi</vt:lpstr>
      <vt:lpstr>Trebuchet MS Bold</vt:lpstr>
      <vt:lpstr>Avenir Book</vt:lpstr>
      <vt:lpstr>Avenir Heavy</vt:lpstr>
      <vt:lpstr>.AppleSystemUIFont Book</vt:lpstr>
      <vt:lpstr>苹方-简</vt:lpstr>
      <vt:lpstr>Microsoft YaHei</vt:lpstr>
      <vt:lpstr>汉仪旗黑</vt:lpstr>
      <vt:lpstr>宋体-简</vt:lpstr>
      <vt:lpstr>Arial Unicode MS</vt:lpstr>
      <vt:lpstr>Office Theme</vt:lpstr>
      <vt:lpstr>PowerPoint 演示文稿</vt:lpstr>
      <vt:lpstr>PowerPoint 演示文稿</vt:lpstr>
      <vt:lpstr>Algoritma</vt:lpstr>
      <vt:lpstr>Algoritma</vt:lpstr>
      <vt:lpstr>Algoritma - Cara Penyajian</vt:lpstr>
      <vt:lpstr>Variabel &amp; Tipe Data</vt:lpstr>
      <vt:lpstr>Variabel</vt:lpstr>
      <vt:lpstr>Variabel</vt:lpstr>
      <vt:lpstr>Variabel</vt:lpstr>
      <vt:lpstr>Variabel</vt:lpstr>
      <vt:lpstr>Variabel</vt:lpstr>
      <vt:lpstr>Variabel</vt:lpstr>
      <vt:lpstr>Variabel</vt:lpstr>
      <vt:lpstr>Tipe Data</vt:lpstr>
      <vt:lpstr>Tipe Data</vt:lpstr>
      <vt:lpstr>Tipe Data</vt:lpstr>
      <vt:lpstr>Tipe Data</vt:lpstr>
      <vt:lpstr>Operator Javascript</vt:lpstr>
      <vt:lpstr>Operator - Aritmatika</vt:lpstr>
      <vt:lpstr>Operator - Perbandingan</vt:lpstr>
      <vt:lpstr>Operator - Perbandingan</vt:lpstr>
      <vt:lpstr>Operator - Penugasan</vt:lpstr>
      <vt:lpstr>Operator -  Increment dan Decrement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dibimbing.id</dc:creator>
  <cp:lastModifiedBy>andi</cp:lastModifiedBy>
  <cp:revision>12</cp:revision>
  <dcterms:created xsi:type="dcterms:W3CDTF">2023-08-11T07:58:45Z</dcterms:created>
  <dcterms:modified xsi:type="dcterms:W3CDTF">2023-08-11T07:58:45Z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2021-04-23T07:00:00Z</vt:filetime>
  </property>
  <property fmtid="{D5CDD505-2E9C-101B-9397-08002B2CF9AE}" pid="3" name="Creator">
    <vt:lpwstr>Canva</vt:lpwstr>
  </property>
  <property fmtid="{D5CDD505-2E9C-101B-9397-08002B2CF9AE}" pid="4" name="LastSaved">
    <vt:filetime>2021-04-23T07:00:00Z</vt:filetime>
  </property>
  <property fmtid="{D5CDD505-2E9C-101B-9397-08002B2CF9AE}" pid="5" name="KSOProductBuildVer">
    <vt:lpwstr>1033-5.4.2.7998</vt:lpwstr>
  </property>
  <property fmtid="{D5CDD505-2E9C-101B-9397-08002B2CF9AE}" pid="6" name="ICV">
    <vt:lpwstr>E5C9459CF2A84453AC4A0E09DE04B770</vt:lpwstr>
  </property>
</Properties>
</file>