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71" r:id="rId3"/>
    <p:sldId id="287" r:id="rId5"/>
    <p:sldId id="286" r:id="rId6"/>
    <p:sldId id="350" r:id="rId7"/>
    <p:sldId id="363" r:id="rId8"/>
    <p:sldId id="353" r:id="rId9"/>
    <p:sldId id="364" r:id="rId10"/>
    <p:sldId id="354" r:id="rId11"/>
    <p:sldId id="365" r:id="rId12"/>
    <p:sldId id="366" r:id="rId13"/>
    <p:sldId id="355" r:id="rId14"/>
    <p:sldId id="356" r:id="rId15"/>
    <p:sldId id="357" r:id="rId16"/>
    <p:sldId id="358" r:id="rId17"/>
    <p:sldId id="359" r:id="rId18"/>
    <p:sldId id="360" r:id="rId19"/>
    <p:sldId id="368" r:id="rId20"/>
    <p:sldId id="380" r:id="rId21"/>
    <p:sldId id="382" r:id="rId22"/>
    <p:sldId id="381" r:id="rId23"/>
    <p:sldId id="362" r:id="rId24"/>
    <p:sldId id="383" r:id="rId25"/>
    <p:sldId id="300" r:id="rId26"/>
    <p:sldId id="294" r:id="rId27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378" y="39"/>
      </p:cViewPr>
      <p:guideLst>
        <p:guide orient="horz" pos="2835"/>
        <p:guide pos="21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2" name="Google Shape;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9" name="Google Shape;249;p1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wo Content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45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600" b="1" i="0" u="none" strike="noStrike" cap="none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"/>
          <p:cNvGrpSpPr/>
          <p:nvPr/>
        </p:nvGrpSpPr>
        <p:grpSpPr>
          <a:xfrm>
            <a:off x="9877164" y="7997"/>
            <a:ext cx="8411328" cy="10279456"/>
            <a:chOff x="9877164" y="7997"/>
            <a:chExt cx="8411328" cy="10279456"/>
          </a:xfrm>
        </p:grpSpPr>
        <p:sp>
          <p:nvSpPr>
            <p:cNvPr id="55" name="Google Shape;55;p5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1541325" y="2782850"/>
            <a:ext cx="6921478" cy="93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da-DK" sz="6000" dirty="0"/>
          </a:p>
        </p:txBody>
      </p:sp>
      <p:sp>
        <p:nvSpPr>
          <p:cNvPr id="59" name="Google Shape;59;p5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90625" y="3455670"/>
            <a:ext cx="10303510" cy="3109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marR="508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1">
                <a:latin typeface="Arial Bold" panose="020B0604020202020204" charset="0"/>
                <a:cs typeface="Arial Bold" panose="020B0604020202020204" charset="0"/>
                <a:sym typeface="+mn-ea"/>
              </a:rPr>
              <a:t>Algoritma &amp; </a:t>
            </a:r>
            <a:endParaRPr lang="en-US" sz="6000" b="1">
              <a:latin typeface="Arial Bold" panose="020B0604020202020204" charset="0"/>
              <a:cs typeface="Arial Bold" panose="020B0604020202020204" charset="0"/>
              <a:sym typeface="+mn-ea"/>
            </a:endParaRPr>
          </a:p>
          <a:p>
            <a:pPr marL="12700" marR="508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1">
                <a:latin typeface="Arial Bold" panose="020B0604020202020204" charset="0"/>
                <a:cs typeface="Arial Bold" panose="020B0604020202020204" charset="0"/>
                <a:sym typeface="+mn-ea"/>
              </a:rPr>
              <a:t>Pemrograman Dasar </a:t>
            </a:r>
            <a:endParaRPr lang="en-US" sz="6000" b="1">
              <a:latin typeface="Arial Bold" panose="020B0604020202020204" charset="0"/>
              <a:cs typeface="Arial Bold" panose="020B0604020202020204" charset="0"/>
              <a:sym typeface="+mn-ea"/>
            </a:endParaRPr>
          </a:p>
          <a:p>
            <a:pPr marL="12700" marR="508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1">
                <a:latin typeface="Arial Bold" panose="020B0604020202020204" charset="0"/>
                <a:cs typeface="Arial Bold" panose="020B0604020202020204" charset="0"/>
                <a:sym typeface="+mn-ea"/>
              </a:rPr>
              <a:t>Javascript 3 </a:t>
            </a:r>
            <a:endParaRPr lang="en-US" sz="60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90625" y="7284720"/>
            <a:ext cx="5161915" cy="426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marR="508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Arial Regular" panose="020B0604020202020204" charset="0"/>
                <a:cs typeface="Arial Regular" panose="020B0604020202020204" charset="0"/>
                <a:sym typeface="+mn-ea"/>
              </a:rPr>
              <a:t>By Tapri Andi</a:t>
            </a:r>
            <a:endParaRPr lang="en-US" sz="2000"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Percabangan </a:t>
            </a:r>
            <a:r>
              <a:rPr lang="en-US" sz="6600">
                <a:solidFill>
                  <a:schemeClr val="bg1">
                    <a:lumMod val="50000"/>
                  </a:schemeClr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- </a:t>
            </a:r>
            <a:r>
              <a:rPr lang="en-US" sz="60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switch case</a:t>
            </a:r>
            <a:endParaRPr lang="en-US" sz="6000" i="1">
              <a:solidFill>
                <a:schemeClr val="bg1">
                  <a:lumMod val="50000"/>
                </a:schemeClr>
              </a:solidFill>
              <a:latin typeface="Arial Bold Italic" panose="020B0604020202020204" charset="0"/>
              <a:ea typeface="Georgia" panose="02040502050405020303"/>
              <a:cs typeface="Arial Bold Italic" panose="020B0604020202020204" charset="0"/>
              <a:sym typeface="Georgia" panose="02040502050405020303"/>
            </a:endParaRPr>
          </a:p>
        </p:txBody>
      </p:sp>
      <p:sp>
        <p:nvSpPr>
          <p:cNvPr id="4" name="Google Shape;71;p3"/>
          <p:cNvSpPr txBox="1"/>
          <p:nvPr/>
        </p:nvSpPr>
        <p:spPr>
          <a:xfrm>
            <a:off x="1757680" y="2186305"/>
            <a:ext cx="3987800" cy="222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Nested case</a:t>
            </a:r>
            <a:endParaRPr lang="en-US" sz="3200" b="1" i="0" u="none" strike="noStrike" cap="none" dirty="0">
              <a:solidFill>
                <a:schemeClr val="dk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u="none" strike="noStrike" cap="none" dirty="0">
                <a:solidFill>
                  <a:schemeClr val="tx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Hasil keluaran adalah </a:t>
            </a:r>
            <a:r>
              <a:rPr lang="en-US" sz="3200" b="1" u="none" strike="noStrike" cap="none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Hari Kerja</a:t>
            </a:r>
            <a:endParaRPr lang="en-US" sz="3200" b="1" u="none" strike="noStrike" cap="none" dirty="0">
              <a:solidFill>
                <a:schemeClr val="accent6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pic>
        <p:nvPicPr>
          <p:cNvPr id="2" name="Picture 1" descr="Screenshot 2023-08-16 at 14.12.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0" y="2186305"/>
            <a:ext cx="7055485" cy="6458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Percabangan </a:t>
            </a:r>
            <a:r>
              <a:rPr lang="en-US" sz="6600">
                <a:solidFill>
                  <a:schemeClr val="bg1">
                    <a:lumMod val="50000"/>
                  </a:schemeClr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- </a:t>
            </a:r>
            <a:r>
              <a:rPr lang="en-US" sz="54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operator Ternary</a:t>
            </a:r>
            <a:endParaRPr lang="en-US" sz="5400" i="1">
              <a:solidFill>
                <a:schemeClr val="bg1">
                  <a:lumMod val="50000"/>
                </a:schemeClr>
              </a:solidFill>
              <a:latin typeface="Arial Bold Italic" panose="020B0604020202020204" charset="0"/>
              <a:ea typeface="Georgia" panose="02040502050405020303"/>
              <a:cs typeface="Arial Bold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1979295"/>
            <a:ext cx="11581130" cy="148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Percabangan </a:t>
            </a:r>
            <a:r>
              <a:rPr lang="en-US" sz="3200" b="1" i="1" u="none" strike="noStrike" cap="none" dirty="0">
                <a:solidFill>
                  <a:schemeClr val="accent6"/>
                </a:solidFill>
                <a:latin typeface="Arial Bold Italic" panose="020B0604020202020204" charset="0"/>
                <a:ea typeface="Trebuchet MS" panose="020B0603020202020204"/>
                <a:cs typeface="Arial Bold Italic" panose="020B0604020202020204" charset="0"/>
                <a:sym typeface="Trebuchet MS" panose="020B0603020202020204"/>
              </a:rPr>
              <a:t>operator-ternary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merupakan bentuk lain dari percabangan </a:t>
            </a:r>
            <a:r>
              <a:rPr lang="en-US" sz="3200" b="1" i="1" u="none" strike="noStrike" cap="none" dirty="0">
                <a:solidFill>
                  <a:schemeClr val="accent6"/>
                </a:solidFill>
                <a:latin typeface="Arial Bold Italic" panose="020B0604020202020204" charset="0"/>
                <a:ea typeface="Trebuchet MS" panose="020B0603020202020204"/>
                <a:cs typeface="Arial Bold Italic" panose="020B0604020202020204" charset="0"/>
                <a:sym typeface="Trebuchet MS" panose="020B0603020202020204"/>
              </a:rPr>
              <a:t>if/else</a:t>
            </a:r>
            <a:endParaRPr lang="en-US" sz="3200" b="1" i="1" u="none" strike="noStrike" cap="none" dirty="0">
              <a:solidFill>
                <a:schemeClr val="accent6"/>
              </a:solidFill>
              <a:latin typeface="Arial Bold Italic" panose="020B0604020202020204" charset="0"/>
              <a:ea typeface="Trebuchet MS" panose="020B0603020202020204"/>
              <a:cs typeface="Arial Bold Italic" panose="020B0604020202020204" charset="0"/>
              <a:sym typeface="Trebuchet MS" panose="020B0603020202020204"/>
            </a:endParaRPr>
          </a:p>
        </p:txBody>
      </p:sp>
      <p:sp>
        <p:nvSpPr>
          <p:cNvPr id="5" name="Google Shape;71;p3"/>
          <p:cNvSpPr txBox="1"/>
          <p:nvPr/>
        </p:nvSpPr>
        <p:spPr>
          <a:xfrm>
            <a:off x="1324610" y="4163695"/>
            <a:ext cx="4773930" cy="222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Operator </a:t>
            </a:r>
            <a:r>
              <a:rPr lang="en-US" sz="2400" b="1" i="0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?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 menampung hasil jika kondisi terpenuhi</a:t>
            </a:r>
            <a:endParaRPr lang="en-US" sz="24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Operator  </a:t>
            </a:r>
            <a:r>
              <a:rPr lang="en-US" sz="24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:</a:t>
            </a:r>
            <a:r>
              <a:rPr lang="en-US" sz="24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 menampung hasil jika kondisi tidak terpenuhi</a:t>
            </a:r>
            <a:endParaRPr lang="en-US" sz="24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pic>
        <p:nvPicPr>
          <p:cNvPr id="4" name="Picture 3" descr="Screenshot 2023-08-16 at 14.34.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050" y="4011930"/>
            <a:ext cx="9946640" cy="38119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Percabangan </a:t>
            </a:r>
            <a:r>
              <a:rPr lang="en-US" sz="6600">
                <a:solidFill>
                  <a:schemeClr val="bg1">
                    <a:lumMod val="50000"/>
                  </a:schemeClr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- </a:t>
            </a:r>
            <a:r>
              <a:rPr lang="en-US" sz="54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bersarang (nested)</a:t>
            </a:r>
            <a:endParaRPr lang="en-US" sz="5400" i="1">
              <a:solidFill>
                <a:schemeClr val="bg1">
                  <a:lumMod val="50000"/>
                </a:schemeClr>
              </a:solidFill>
              <a:latin typeface="Arial Bold Italic" panose="020B0604020202020204" charset="0"/>
              <a:ea typeface="Georgia" panose="02040502050405020303"/>
              <a:cs typeface="Arial Bold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1979295"/>
            <a:ext cx="11581130" cy="148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Percabangan </a:t>
            </a:r>
            <a:r>
              <a:rPr lang="en-US" sz="3200" b="1" i="1" u="none" strike="noStrike" cap="none" dirty="0">
                <a:solidFill>
                  <a:schemeClr val="accent6"/>
                </a:solidFill>
                <a:latin typeface="Arial Bold Italic" panose="020B0604020202020204" charset="0"/>
                <a:ea typeface="Trebuchet MS" panose="020B0603020202020204"/>
                <a:cs typeface="Arial Bold Italic" panose="020B0604020202020204" charset="0"/>
                <a:sym typeface="Trebuchet MS" panose="020B0603020202020204"/>
              </a:rPr>
              <a:t>bersarang-(nested)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merupakan percabangan didalam percabangan</a:t>
            </a:r>
            <a:endParaRPr lang="en-US" sz="3200" b="1" i="1" u="none" strike="noStrike" cap="none" dirty="0">
              <a:solidFill>
                <a:schemeClr val="accent6"/>
              </a:solidFill>
              <a:latin typeface="Arial Bold Italic" panose="020B0604020202020204" charset="0"/>
              <a:ea typeface="Trebuchet MS" panose="020B0603020202020204"/>
              <a:cs typeface="Arial Bold Italic" panose="020B0604020202020204" charset="0"/>
              <a:sym typeface="Trebuchet MS" panose="020B0603020202020204"/>
            </a:endParaRPr>
          </a:p>
        </p:txBody>
      </p:sp>
      <p:sp>
        <p:nvSpPr>
          <p:cNvPr id="5" name="Google Shape;71;p3"/>
          <p:cNvSpPr txBox="1"/>
          <p:nvPr/>
        </p:nvSpPr>
        <p:spPr>
          <a:xfrm>
            <a:off x="856615" y="3909695"/>
            <a:ext cx="5895975" cy="222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Jika </a:t>
            </a:r>
            <a:r>
              <a:rPr lang="en-US" sz="2400" i="0" u="none" strike="noStrike" cap="none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username 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ada maka selanjutnya akan mengecek password</a:t>
            </a:r>
            <a:endParaRPr lang="en-US" sz="24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Jika </a:t>
            </a:r>
            <a:r>
              <a:rPr lang="en-US" sz="2400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password lebih dari 5 karakter</a:t>
            </a:r>
            <a:r>
              <a:rPr lang="en-US" sz="24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maka login berhasil</a:t>
            </a:r>
            <a:endParaRPr lang="en-US" sz="24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pic>
        <p:nvPicPr>
          <p:cNvPr id="3" name="Picture 2" descr="Screenshot 2023-08-16 at 14.44.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85" y="3182620"/>
            <a:ext cx="9059545" cy="52908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Percabangan </a:t>
            </a:r>
            <a:r>
              <a:rPr lang="en-US" sz="6600">
                <a:solidFill>
                  <a:schemeClr val="bg1">
                    <a:lumMod val="50000"/>
                  </a:schemeClr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- </a:t>
            </a:r>
            <a:r>
              <a:rPr lang="en-US" sz="54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operator logika</a:t>
            </a:r>
            <a:endParaRPr lang="en-US" sz="5400" i="1">
              <a:solidFill>
                <a:schemeClr val="bg1">
                  <a:lumMod val="50000"/>
                </a:schemeClr>
              </a:solidFill>
              <a:latin typeface="Arial Bold Italic" panose="020B0604020202020204" charset="0"/>
              <a:ea typeface="Georgia" panose="02040502050405020303"/>
              <a:cs typeface="Arial Bold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1979295"/>
            <a:ext cx="3880485" cy="296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Login </a:t>
            </a:r>
            <a:r>
              <a:rPr lang="en-US" sz="3200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gagal </a:t>
            </a:r>
            <a:r>
              <a:rPr lang="en-US" sz="32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karena password tidak mengandung huruf kapital</a:t>
            </a:r>
            <a:endParaRPr lang="en-US" sz="3200" b="1" i="1" u="none" strike="noStrike" cap="none" dirty="0">
              <a:solidFill>
                <a:schemeClr val="accent6"/>
              </a:solidFill>
              <a:latin typeface="Arial Bold Italic" panose="020B0604020202020204" charset="0"/>
              <a:ea typeface="Trebuchet MS" panose="020B0603020202020204"/>
              <a:cs typeface="Arial Bold Italic" panose="020B0604020202020204" charset="0"/>
              <a:sym typeface="Trebuchet MS" panose="020B0603020202020204"/>
            </a:endParaRPr>
          </a:p>
        </p:txBody>
      </p:sp>
      <p:pic>
        <p:nvPicPr>
          <p:cNvPr id="2" name="Picture 1" descr="Screenshot 2023-08-16 at 13.26.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610" y="2275205"/>
            <a:ext cx="11222990" cy="59709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Perulangan</a:t>
            </a:r>
            <a:endParaRPr lang="en-US" sz="5400" i="1">
              <a:solidFill>
                <a:schemeClr val="bg1">
                  <a:lumMod val="50000"/>
                </a:schemeClr>
              </a:solidFill>
              <a:latin typeface="Arial Bold Italic" panose="020B0604020202020204" charset="0"/>
              <a:ea typeface="Georgia" panose="02040502050405020303"/>
              <a:cs typeface="Arial Bold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1979295"/>
            <a:ext cx="13425805" cy="148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Perulangan atau Looping adalah kegiatan yang sama dan dilakukan secara berulang</a:t>
            </a:r>
            <a:endParaRPr lang="en-US" sz="3200" b="1" i="1" u="none" strike="noStrike" cap="none" dirty="0">
              <a:solidFill>
                <a:schemeClr val="accent6"/>
              </a:solidFill>
              <a:latin typeface="Arial Bold Italic" panose="020B0604020202020204" charset="0"/>
              <a:ea typeface="Trebuchet MS" panose="020B0603020202020204"/>
              <a:cs typeface="Arial Bold Italic" panose="020B0604020202020204" charset="0"/>
              <a:sym typeface="Trebuchet MS" panose="020B0603020202020204"/>
            </a:endParaRPr>
          </a:p>
        </p:txBody>
      </p:sp>
      <p:pic>
        <p:nvPicPr>
          <p:cNvPr id="3" name="Picture 2" descr="Screenshot 2023-08-16 at 14.48.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60" y="3974465"/>
            <a:ext cx="6109335" cy="3671570"/>
          </a:xfrm>
          <a:prstGeom prst="rect">
            <a:avLst/>
          </a:prstGeom>
        </p:spPr>
      </p:pic>
      <p:pic>
        <p:nvPicPr>
          <p:cNvPr id="6" name="Picture 5" descr="Screenshot 2023-08-16 at 14.51.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545" y="3974465"/>
            <a:ext cx="8630285" cy="27882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Perulangan </a:t>
            </a:r>
            <a:r>
              <a:rPr lang="en-US" sz="54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- for loop </a:t>
            </a:r>
            <a:r>
              <a:rPr lang="en-US" sz="2800" b="0" i="1">
                <a:solidFill>
                  <a:schemeClr val="bg1">
                    <a:lumMod val="50000"/>
                  </a:schemeClr>
                </a:solidFill>
                <a:latin typeface="Arial Italic" panose="020B0604020202020204" charset="0"/>
                <a:ea typeface="Georgia" panose="02040502050405020303"/>
                <a:cs typeface="Arial Italic" panose="020B0604020202020204" charset="0"/>
                <a:sym typeface="Georgia" panose="02040502050405020303"/>
              </a:rPr>
              <a:t>(counted loop)</a:t>
            </a:r>
            <a:endParaRPr lang="en-US" sz="2800" b="0" i="1">
              <a:solidFill>
                <a:schemeClr val="bg1">
                  <a:lumMod val="50000"/>
                </a:schemeClr>
              </a:solidFill>
              <a:latin typeface="Arial Italic" panose="020B0604020202020204" charset="0"/>
              <a:ea typeface="Georgia" panose="02040502050405020303"/>
              <a:cs typeface="Arial Italic" panose="020B0604020202020204" charset="0"/>
              <a:sym typeface="Georgia" panose="0204050205040502030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l="9634" b="11008"/>
          <a:stretch>
            <a:fillRect/>
          </a:stretch>
        </p:blipFill>
        <p:spPr>
          <a:xfrm>
            <a:off x="856615" y="1849120"/>
            <a:ext cx="8544560" cy="6242050"/>
          </a:xfrm>
          <a:prstGeom prst="rect">
            <a:avLst/>
          </a:prstGeom>
        </p:spPr>
      </p:pic>
      <p:pic>
        <p:nvPicPr>
          <p:cNvPr id="2" name="Picture 1" descr="Screenshot 2023-08-16 at 14.54.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175" y="2186940"/>
            <a:ext cx="7445375" cy="1219200"/>
          </a:xfrm>
          <a:prstGeom prst="rect">
            <a:avLst/>
          </a:prstGeom>
        </p:spPr>
      </p:pic>
      <p:sp>
        <p:nvSpPr>
          <p:cNvPr id="5" name="Google Shape;71;p3"/>
          <p:cNvSpPr txBox="1"/>
          <p:nvPr/>
        </p:nvSpPr>
        <p:spPr>
          <a:xfrm>
            <a:off x="9615170" y="3997325"/>
            <a:ext cx="6428105" cy="324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b="1" i="0" u="none" strike="noStrike" cap="none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let i </a:t>
            </a:r>
            <a:r>
              <a:rPr lang="en-US" sz="2800" i="0" u="none" strike="noStrike" cap="none" dirty="0"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adalah variable yang menyimpan nilai awal</a:t>
            </a:r>
            <a:r>
              <a:rPr lang="en-US" sz="2800" b="1" i="0" u="none" strike="noStrike" cap="none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= 0</a:t>
            </a:r>
            <a:endParaRPr lang="en-US" sz="2800" i="0" u="none" strike="noStrike" cap="none" dirty="0"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b="1" i="0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i &lt; 10</a:t>
            </a:r>
            <a:r>
              <a:rPr lang="en-US" sz="2800" i="0" u="none" strike="noStrike" cap="none" dirty="0"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merupakan batas perulangan</a:t>
            </a:r>
            <a:endParaRPr lang="en-US" sz="2800" i="0" u="none" strike="noStrike" cap="none" dirty="0"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b="1" i="0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i++</a:t>
            </a:r>
            <a:r>
              <a:rPr lang="en-US" sz="2800" i="0" u="none" strike="noStrike" cap="none" dirty="0"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counter dari setiap kondisi yang terpenuhi</a:t>
            </a:r>
            <a:endParaRPr lang="en-US" sz="2800" i="0" u="none" strike="noStrike" cap="none" dirty="0"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Perulangan </a:t>
            </a:r>
            <a:r>
              <a:rPr lang="en-US" sz="54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- while </a:t>
            </a:r>
            <a:r>
              <a:rPr lang="en-US" sz="2800" b="0" i="1">
                <a:solidFill>
                  <a:schemeClr val="bg1">
                    <a:lumMod val="50000"/>
                  </a:schemeClr>
                </a:solidFill>
                <a:latin typeface="Arial Italic" panose="020B0604020202020204" charset="0"/>
                <a:ea typeface="Georgia" panose="02040502050405020303"/>
                <a:cs typeface="Arial Italic" panose="020B0604020202020204" charset="0"/>
                <a:sym typeface="Georgia" panose="02040502050405020303"/>
              </a:rPr>
              <a:t>(counted &amp; uncounted loop)</a:t>
            </a:r>
            <a:endParaRPr lang="en-US" sz="2800" b="0" i="1">
              <a:solidFill>
                <a:schemeClr val="bg1">
                  <a:lumMod val="50000"/>
                </a:schemeClr>
              </a:solidFill>
              <a:latin typeface="Arial Italic" panose="020B0604020202020204" charset="0"/>
              <a:ea typeface="Georgia" panose="02040502050405020303"/>
              <a:cs typeface="Arial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1979295"/>
            <a:ext cx="13021945" cy="13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Perulangan </a:t>
            </a:r>
            <a:r>
              <a:rPr lang="en-US" sz="28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while 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digunakan ketika ingin mengeksekusi kode selama kondisi tertentu terpenuhi.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1" name="Picture 0" descr="Screenshot 2023-08-17 at 08.37.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4558665"/>
            <a:ext cx="7063740" cy="2045970"/>
          </a:xfrm>
          <a:prstGeom prst="rect">
            <a:avLst/>
          </a:prstGeom>
        </p:spPr>
      </p:pic>
      <p:pic>
        <p:nvPicPr>
          <p:cNvPr id="2" name="Picture 1" descr="Screenshot 2023-08-17 at 08.38.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845" y="4558665"/>
            <a:ext cx="7964805" cy="28168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Perulangan </a:t>
            </a:r>
            <a:r>
              <a:rPr lang="en-US" sz="54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- do-while </a:t>
            </a:r>
            <a:r>
              <a:rPr lang="en-US" sz="2800" b="0" i="1">
                <a:solidFill>
                  <a:schemeClr val="bg1">
                    <a:lumMod val="50000"/>
                  </a:schemeClr>
                </a:solidFill>
                <a:latin typeface="Arial Italic" panose="020B0604020202020204" charset="0"/>
                <a:ea typeface="Georgia" panose="02040502050405020303"/>
                <a:cs typeface="Arial Italic" panose="020B0604020202020204" charset="0"/>
                <a:sym typeface="Georgia" panose="02040502050405020303"/>
              </a:rPr>
              <a:t>(counted &amp; uncounted loop)</a:t>
            </a:r>
            <a:endParaRPr lang="en-US" sz="2800" b="0" i="1">
              <a:solidFill>
                <a:schemeClr val="bg1">
                  <a:lumMod val="50000"/>
                </a:schemeClr>
              </a:solidFill>
              <a:latin typeface="Arial Italic" panose="020B0604020202020204" charset="0"/>
              <a:ea typeface="Georgia" panose="02040502050405020303"/>
              <a:cs typeface="Arial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1979295"/>
            <a:ext cx="13294360" cy="13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Perulangan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do...while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 mirip dengan while, namun setidaknya akan dieksekusi satu kali karena kondisi dicek setelah eksekusi kode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1" name="Picture 0" descr="Screenshot 2023-08-17 at 08.42.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0" y="4469130"/>
            <a:ext cx="7047230" cy="2163445"/>
          </a:xfrm>
          <a:prstGeom prst="rect">
            <a:avLst/>
          </a:prstGeom>
        </p:spPr>
      </p:pic>
      <p:pic>
        <p:nvPicPr>
          <p:cNvPr id="2" name="Picture 1" descr="Screenshot 2023-08-17 at 08.42.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970" y="4469130"/>
            <a:ext cx="8216900" cy="28809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Perulangan </a:t>
            </a:r>
            <a:r>
              <a:rPr lang="en-US" sz="54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- for in </a:t>
            </a:r>
            <a:r>
              <a:rPr lang="en-US" sz="2800" b="0" i="1">
                <a:solidFill>
                  <a:schemeClr val="bg1">
                    <a:lumMod val="50000"/>
                  </a:schemeClr>
                </a:solidFill>
                <a:latin typeface="Arial Italic" panose="020B0604020202020204" charset="0"/>
                <a:ea typeface="Georgia" panose="02040502050405020303"/>
                <a:cs typeface="Arial Italic" panose="020B0604020202020204" charset="0"/>
                <a:sym typeface="Georgia" panose="02040502050405020303"/>
              </a:rPr>
              <a:t>(counted loop)</a:t>
            </a:r>
            <a:endParaRPr lang="en-US" sz="2800" b="0" i="1">
              <a:solidFill>
                <a:schemeClr val="bg1">
                  <a:lumMod val="50000"/>
                </a:schemeClr>
              </a:solidFill>
              <a:latin typeface="Arial Italic" panose="020B0604020202020204" charset="0"/>
              <a:ea typeface="Georgia" panose="02040502050405020303"/>
              <a:cs typeface="Arial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989965" y="2093595"/>
            <a:ext cx="1064958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Perulangan </a:t>
            </a:r>
            <a:r>
              <a:rPr lang="en-US" sz="32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for in</a:t>
            </a:r>
            <a:endParaRPr lang="en-US" sz="28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pic>
        <p:nvPicPr>
          <p:cNvPr id="1" name="Picture 0" descr="Screenshot 2023-08-17 at 08.59.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085" y="3684905"/>
            <a:ext cx="7531100" cy="2790825"/>
          </a:xfrm>
          <a:prstGeom prst="rect">
            <a:avLst/>
          </a:prstGeom>
        </p:spPr>
      </p:pic>
      <p:pic>
        <p:nvPicPr>
          <p:cNvPr id="4" name="Picture 3" descr="Screenshot 2023-08-17 at 09.00.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900" y="3684905"/>
            <a:ext cx="7226935" cy="40214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Perulangan </a:t>
            </a:r>
            <a:r>
              <a:rPr lang="en-US" sz="54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- for of </a:t>
            </a:r>
            <a:r>
              <a:rPr lang="en-US" sz="2800" b="0" i="1">
                <a:solidFill>
                  <a:schemeClr val="bg1">
                    <a:lumMod val="50000"/>
                  </a:schemeClr>
                </a:solidFill>
                <a:latin typeface="Arial Italic" panose="020B0604020202020204" charset="0"/>
                <a:ea typeface="Georgia" panose="02040502050405020303"/>
                <a:cs typeface="Arial Italic" panose="020B0604020202020204" charset="0"/>
                <a:sym typeface="Georgia" panose="02040502050405020303"/>
              </a:rPr>
              <a:t>(counted loop)</a:t>
            </a:r>
            <a:endParaRPr lang="en-US" sz="2800" b="0" i="1">
              <a:solidFill>
                <a:schemeClr val="bg1">
                  <a:lumMod val="50000"/>
                </a:schemeClr>
              </a:solidFill>
              <a:latin typeface="Arial Italic" panose="020B0604020202020204" charset="0"/>
              <a:ea typeface="Georgia" panose="02040502050405020303"/>
              <a:cs typeface="Arial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989965" y="2093595"/>
            <a:ext cx="1064958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Perulangan </a:t>
            </a:r>
            <a:r>
              <a:rPr lang="en-US" sz="32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for in</a:t>
            </a:r>
            <a:endParaRPr lang="en-US" sz="28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pic>
        <p:nvPicPr>
          <p:cNvPr id="5" name="Picture 4" descr="Screenshot 2023-08-17 at 09.06.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085" y="3684905"/>
            <a:ext cx="7380605" cy="2012950"/>
          </a:xfrm>
          <a:prstGeom prst="rect">
            <a:avLst/>
          </a:prstGeom>
        </p:spPr>
      </p:pic>
      <p:pic>
        <p:nvPicPr>
          <p:cNvPr id="2" name="Picture 1" descr="Screenshot 2023-08-17 at 09.07.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035" y="3684905"/>
            <a:ext cx="7507605" cy="24784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"/>
          <p:cNvGrpSpPr/>
          <p:nvPr/>
        </p:nvGrpSpPr>
        <p:grpSpPr>
          <a:xfrm>
            <a:off x="0" y="8255"/>
            <a:ext cx="7734300" cy="10287000"/>
            <a:chOff x="0" y="0"/>
            <a:chExt cx="7734300" cy="10287000"/>
          </a:xfrm>
        </p:grpSpPr>
        <p:sp>
          <p:nvSpPr>
            <p:cNvPr id="44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7" name="Google Shape;47;p1"/>
          <p:cNvSpPr/>
          <p:nvPr/>
        </p:nvSpPr>
        <p:spPr>
          <a:xfrm>
            <a:off x="16418113" y="109131"/>
            <a:ext cx="1685924" cy="1638298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2"/>
          </p:nvPr>
        </p:nvSpPr>
        <p:spPr>
          <a:xfrm>
            <a:off x="8657590" y="1747520"/>
            <a:ext cx="8834120" cy="515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12700" marR="50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</a:pPr>
            <a:r>
              <a:rPr lang="en-US" sz="5400">
                <a:latin typeface="Arial Bold" panose="020B0604020202020204" charset="0"/>
                <a:cs typeface="Arial Bold" panose="020B0604020202020204" charset="0"/>
              </a:rPr>
              <a:t>Materi:</a:t>
            </a:r>
            <a:endParaRPr lang="en-US" sz="5400">
              <a:latin typeface="Arial Bold" panose="020B0604020202020204" charset="0"/>
              <a:cs typeface="Arial Bold" panose="020B0604020202020204" charset="0"/>
            </a:endParaRPr>
          </a:p>
          <a:p>
            <a:pPr marL="876300" marR="5080" lvl="0" indent="-86296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</a:pPr>
            <a:r>
              <a:rPr lang="en-US" sz="5400">
                <a:latin typeface="Arial Bold" panose="020B0604020202020204" charset="0"/>
                <a:cs typeface="Arial Bold" panose="020B0604020202020204" charset="0"/>
              </a:rPr>
              <a:t>1. Percabangan / pengkondisian</a:t>
            </a:r>
            <a:endParaRPr lang="en-US" sz="5400">
              <a:latin typeface="Arial Bold" panose="020B0604020202020204" charset="0"/>
              <a:cs typeface="Arial Bold" panose="020B0604020202020204" charset="0"/>
            </a:endParaRPr>
          </a:p>
          <a:p>
            <a:pPr marL="12700" marR="50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</a:pPr>
            <a:r>
              <a:rPr lang="en-US" sz="5400">
                <a:latin typeface="Arial Bold" panose="020B0604020202020204" charset="0"/>
                <a:cs typeface="Arial Bold" panose="020B0604020202020204" charset="0"/>
              </a:rPr>
              <a:t>2. Perulangan ( Looping )</a:t>
            </a:r>
            <a:endParaRPr lang="en-US" sz="5400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16889095" y="9576435"/>
            <a:ext cx="121475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Day 2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Perulangan </a:t>
            </a:r>
            <a:r>
              <a:rPr lang="en-US" sz="54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- forEach </a:t>
            </a:r>
            <a:r>
              <a:rPr lang="en-US" sz="2800" b="0" i="1">
                <a:solidFill>
                  <a:schemeClr val="bg1">
                    <a:lumMod val="50000"/>
                  </a:schemeClr>
                </a:solidFill>
                <a:latin typeface="Arial Italic" panose="020B0604020202020204" charset="0"/>
                <a:ea typeface="Georgia" panose="02040502050405020303"/>
                <a:cs typeface="Arial Italic" panose="020B0604020202020204" charset="0"/>
                <a:sym typeface="Georgia" panose="02040502050405020303"/>
              </a:rPr>
              <a:t>(counted loop)</a:t>
            </a:r>
            <a:endParaRPr lang="en-US" sz="2800" b="0" i="1">
              <a:solidFill>
                <a:schemeClr val="bg1">
                  <a:lumMod val="50000"/>
                </a:schemeClr>
              </a:solidFill>
              <a:latin typeface="Arial Italic" panose="020B0604020202020204" charset="0"/>
              <a:ea typeface="Georgia" panose="02040502050405020303"/>
              <a:cs typeface="Arial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989965" y="2093595"/>
            <a:ext cx="1064958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Perulangan </a:t>
            </a:r>
            <a:r>
              <a:rPr lang="en-US" sz="32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forEach()</a:t>
            </a:r>
            <a:endParaRPr lang="en-US" sz="28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pic>
        <p:nvPicPr>
          <p:cNvPr id="2" name="Picture 1" descr="Screenshot 2023-08-17 at 08.48.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855" y="3388360"/>
            <a:ext cx="11530965" cy="1953895"/>
          </a:xfrm>
          <a:prstGeom prst="rect">
            <a:avLst/>
          </a:prstGeom>
        </p:spPr>
      </p:pic>
      <p:pic>
        <p:nvPicPr>
          <p:cNvPr id="3" name="Picture 2" descr="Screenshot 2023-08-17 at 08.56.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855" y="5885180"/>
            <a:ext cx="11530965" cy="26422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Perulangan</a:t>
            </a:r>
            <a:endParaRPr lang="en-US" sz="5400" i="1">
              <a:solidFill>
                <a:schemeClr val="bg1">
                  <a:lumMod val="50000"/>
                </a:schemeClr>
              </a:solidFill>
              <a:latin typeface="Arial Bold Italic" panose="020B0604020202020204" charset="0"/>
              <a:ea typeface="Georgia" panose="02040502050405020303"/>
              <a:cs typeface="Arial Bold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2930525"/>
            <a:ext cx="7207885" cy="13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Perulangan </a:t>
            </a:r>
            <a:r>
              <a:rPr lang="en-US" sz="2800" b="1" i="1" u="none" strike="noStrike" cap="none" dirty="0">
                <a:solidFill>
                  <a:schemeClr val="accent6"/>
                </a:solidFill>
                <a:latin typeface="Arial Bold Italic" panose="020B0604020202020204" charset="0"/>
                <a:ea typeface="Trebuchet MS" panose="020B0603020202020204"/>
                <a:cs typeface="Arial Bold Italic" panose="020B0604020202020204" charset="0"/>
                <a:sym typeface="Trebuchet MS" panose="020B0603020202020204"/>
              </a:rPr>
              <a:t>bersarang-(nested)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merupakan p</a:t>
            </a:r>
            <a:r>
              <a:rPr lang="en-US" sz="28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erulangan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didalam p</a:t>
            </a:r>
            <a:r>
              <a:rPr lang="en-US" sz="28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erulangan</a:t>
            </a:r>
            <a:endParaRPr lang="en-US" sz="2800" b="1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pic>
        <p:nvPicPr>
          <p:cNvPr id="1" name="Picture 0" descr="Screenshot 2023-08-17 at 09.11.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15" y="4980940"/>
            <a:ext cx="7593330" cy="2531110"/>
          </a:xfrm>
          <a:prstGeom prst="rect">
            <a:avLst/>
          </a:prstGeom>
        </p:spPr>
      </p:pic>
      <p:pic>
        <p:nvPicPr>
          <p:cNvPr id="2" name="Picture 1" descr="Screenshot 2023-08-17 at 09.12.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400" y="4980940"/>
            <a:ext cx="8249285" cy="1572895"/>
          </a:xfrm>
          <a:prstGeom prst="rect">
            <a:avLst/>
          </a:prstGeom>
        </p:spPr>
      </p:pic>
      <p:sp>
        <p:nvSpPr>
          <p:cNvPr id="3" name="Google Shape;71;p3"/>
          <p:cNvSpPr txBox="1"/>
          <p:nvPr/>
        </p:nvSpPr>
        <p:spPr>
          <a:xfrm>
            <a:off x="9042400" y="2930525"/>
            <a:ext cx="7207885" cy="13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b="1" i="1" u="none" strike="noStrike" cap="none" dirty="0">
                <a:solidFill>
                  <a:schemeClr val="accent6"/>
                </a:solidFill>
                <a:latin typeface="Arial Bold Italic" panose="020B0604020202020204" charset="0"/>
                <a:ea typeface="Trebuchet MS" panose="020B0603020202020204"/>
                <a:cs typeface="Arial Bold Italic" panose="020B0604020202020204" charset="0"/>
                <a:sym typeface="Trebuchet MS" panose="020B0603020202020204"/>
              </a:rPr>
              <a:t>invinite</a:t>
            </a:r>
            <a:r>
              <a:rPr lang="en-US" sz="2800" b="1" i="1" u="none" strike="noStrike" cap="none" dirty="0">
                <a:solidFill>
                  <a:schemeClr val="accent6"/>
                </a:solidFill>
                <a:latin typeface="Arial Bold Italic" panose="020B0604020202020204" charset="0"/>
                <a:ea typeface="Trebuchet MS" panose="020B0603020202020204"/>
                <a:cs typeface="Arial Bold Italic" panose="020B0604020202020204" charset="0"/>
                <a:sym typeface="Trebuchet MS" panose="020B0603020202020204"/>
              </a:rPr>
              <a:t>-loop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merupakan p</a:t>
            </a:r>
            <a:r>
              <a:rPr lang="en-US" sz="28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erulangan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yang dilakukan secara terus menerus</a:t>
            </a:r>
            <a:endParaRPr lang="en-US" sz="2800" b="1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3021945" cy="8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>
                <a:solidFill>
                  <a:schemeClr val="tx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Latihan</a:t>
            </a:r>
            <a:endParaRPr lang="en-US" sz="5400">
              <a:solidFill>
                <a:schemeClr val="tx1"/>
              </a:solidFill>
              <a:latin typeface="Arial Bold" panose="020B0604020202020204" charset="0"/>
              <a:ea typeface="Georgia" panose="02040502050405020303"/>
              <a:cs typeface="Arial Bold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2531110"/>
            <a:ext cx="7207885" cy="444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4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Buatkan sebuah function</a:t>
            </a:r>
            <a:r>
              <a:rPr lang="en-US" sz="24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 bandingkanAngka </a:t>
            </a:r>
            <a:r>
              <a:rPr lang="en-US" sz="24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untuk menyelesaikan tase case dibawah :</a:t>
            </a:r>
            <a:endParaRPr lang="en-US" sz="24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endParaRPr lang="en-US" sz="2400" u="none" strike="noStrike" cap="none" dirty="0">
              <a:solidFill>
                <a:schemeClr val="accent6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0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// TEST CASES</a:t>
            </a:r>
            <a:endParaRPr lang="en-US" sz="2000" u="none" strike="noStrike" cap="none" dirty="0">
              <a:solidFill>
                <a:schemeClr val="accent6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console.log(</a:t>
            </a:r>
            <a:r>
              <a:rPr lang="en-US" sz="20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bandingkanAngka</a:t>
            </a: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(5, 8)); </a:t>
            </a:r>
            <a:r>
              <a:rPr lang="en-US" sz="2000" u="none" strike="noStrike" cap="none" dirty="0">
                <a:solidFill>
                  <a:schemeClr val="bg1">
                    <a:lumMod val="65000"/>
                  </a:schemeClr>
                </a:solidFill>
                <a:ea typeface="Trebuchet MS" panose="020B0603020202020204"/>
                <a:sym typeface="Trebuchet MS" panose="020B0603020202020204"/>
              </a:rPr>
              <a:t>// true</a:t>
            </a:r>
            <a:endParaRPr lang="en-US" sz="20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console.log(</a:t>
            </a:r>
            <a:r>
              <a:rPr lang="en-US" sz="20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bandingkanAngka</a:t>
            </a: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(5, 3)); </a:t>
            </a:r>
            <a:r>
              <a:rPr lang="en-US" sz="2000" u="none" strike="noStrike" cap="none" dirty="0">
                <a:solidFill>
                  <a:schemeClr val="bg1">
                    <a:lumMod val="65000"/>
                  </a:schemeClr>
                </a:solidFill>
                <a:ea typeface="Trebuchet MS" panose="020B0603020202020204"/>
                <a:sym typeface="Trebuchet MS" panose="020B0603020202020204"/>
              </a:rPr>
              <a:t>// false</a:t>
            </a:r>
            <a:endParaRPr lang="en-US" sz="2000" u="none" strike="noStrike" cap="none" dirty="0">
              <a:solidFill>
                <a:schemeClr val="bg1">
                  <a:lumMod val="65000"/>
                </a:schemeClr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console.log(</a:t>
            </a:r>
            <a:r>
              <a:rPr lang="en-US" sz="20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bandingkanAngka</a:t>
            </a: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(4, 4)); </a:t>
            </a:r>
            <a:r>
              <a:rPr lang="en-US" sz="2000" u="none" strike="noStrike" cap="none" dirty="0">
                <a:solidFill>
                  <a:schemeClr val="bg1">
                    <a:lumMod val="65000"/>
                  </a:schemeClr>
                </a:solidFill>
                <a:ea typeface="Trebuchet MS" panose="020B0603020202020204"/>
                <a:sym typeface="Trebuchet MS" panose="020B0603020202020204"/>
              </a:rPr>
              <a:t>// -1</a:t>
            </a:r>
            <a:endParaRPr lang="en-US" sz="2000" u="none" strike="noStrike" cap="none" dirty="0">
              <a:solidFill>
                <a:schemeClr val="bg1">
                  <a:lumMod val="65000"/>
                </a:schemeClr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console.log(</a:t>
            </a:r>
            <a:r>
              <a:rPr lang="en-US" sz="20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bandingkanAngka</a:t>
            </a: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(3, 3)); </a:t>
            </a:r>
            <a:r>
              <a:rPr lang="en-US" sz="2000" u="none" strike="noStrike" cap="none" dirty="0">
                <a:solidFill>
                  <a:schemeClr val="bg1">
                    <a:lumMod val="65000"/>
                  </a:schemeClr>
                </a:solidFill>
                <a:ea typeface="Trebuchet MS" panose="020B0603020202020204"/>
                <a:sym typeface="Trebuchet MS" panose="020B0603020202020204"/>
              </a:rPr>
              <a:t>// -1</a:t>
            </a:r>
            <a:endParaRPr lang="en-US" sz="2000" u="none" strike="noStrike" cap="none" dirty="0">
              <a:solidFill>
                <a:schemeClr val="bg1">
                  <a:lumMod val="65000"/>
                </a:schemeClr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console.log(</a:t>
            </a:r>
            <a:r>
              <a:rPr lang="en-US" sz="20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bandingkanAngka</a:t>
            </a: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(17, 2)); </a:t>
            </a:r>
            <a:r>
              <a:rPr lang="en-US" sz="2000" u="none" strike="noStrike" cap="none" dirty="0">
                <a:solidFill>
                  <a:schemeClr val="bg1">
                    <a:lumMod val="65000"/>
                  </a:schemeClr>
                </a:solidFill>
                <a:ea typeface="Trebuchet MS" panose="020B0603020202020204"/>
                <a:sym typeface="Trebuchet MS" panose="020B0603020202020204"/>
              </a:rPr>
              <a:t>// false</a:t>
            </a:r>
            <a:endParaRPr lang="en-US" sz="2000" u="none" strike="noStrike" cap="none" dirty="0">
              <a:solidFill>
                <a:schemeClr val="bg1">
                  <a:lumMod val="65000"/>
                </a:schemeClr>
              </a:solidFill>
              <a:ea typeface="Trebuchet MS" panose="020B0603020202020204"/>
              <a:sym typeface="Trebuchet MS" panose="020B0603020202020204"/>
            </a:endParaRPr>
          </a:p>
        </p:txBody>
      </p:sp>
      <p:sp>
        <p:nvSpPr>
          <p:cNvPr id="4" name="Google Shape;71;p3"/>
          <p:cNvSpPr txBox="1"/>
          <p:nvPr/>
        </p:nvSpPr>
        <p:spPr>
          <a:xfrm>
            <a:off x="8874760" y="2531110"/>
            <a:ext cx="6124575" cy="490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4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Buatkan sebuah function</a:t>
            </a:r>
            <a:r>
              <a:rPr lang="en-US" sz="24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 Asterik </a:t>
            </a:r>
            <a:r>
              <a:rPr lang="en-US" sz="24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agar keluaran yang dihasilkan seperti</a:t>
            </a:r>
            <a:r>
              <a:rPr lang="en-US" sz="24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 dibawah :</a:t>
            </a:r>
            <a:endParaRPr lang="en-US" sz="24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endParaRPr lang="en-US" sz="2400" u="none" strike="noStrike" cap="none" dirty="0">
              <a:solidFill>
                <a:schemeClr val="accent6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*</a:t>
            </a:r>
            <a:endParaRPr lang="en-US" sz="2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**</a:t>
            </a:r>
            <a:endParaRPr lang="en-US" sz="2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***</a:t>
            </a:r>
            <a:endParaRPr lang="en-US" sz="2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****</a:t>
            </a:r>
            <a:endParaRPr lang="en-US" sz="2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*****</a:t>
            </a:r>
            <a:endParaRPr lang="en-US" sz="2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30960" y="900430"/>
            <a:ext cx="1576768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3200" b="1">
                <a:latin typeface=".AppleSystemUIFont Book" charset="0"/>
                <a:cs typeface=".AppleSystemUIFont Book" charset="0"/>
              </a:rPr>
              <a:t>Referensi:</a:t>
            </a:r>
            <a:br>
              <a:rPr lang="en-US" sz="2800">
                <a:latin typeface=".AppleSystemUIFont Book" charset="0"/>
                <a:cs typeface=".AppleSystemUIFont Book" charset="0"/>
              </a:rPr>
            </a:b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</a:rPr>
              <a:t>https://www.petanikode.com/javascript-percabangan/</a:t>
            </a: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</a:rPr>
              <a:t>https://www.petanikode.com/javascript-perulangan/</a:t>
            </a: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</a:rPr>
              <a:t>https://developer.mozilla.org/en-US/docs/Web/JavaScript/Guide/Regular_Expressions</a:t>
            </a:r>
            <a:endParaRPr lang="en-US" sz="2800">
              <a:latin typeface=".AppleSystemUIFont Book" charset="0"/>
              <a:cs typeface=".AppleSystemUIFont Book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" descr="C:\Users\SINAR X\Downloads\ilovepdf_pages-to-jpg\Template PPT_page-0001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563" y="0"/>
            <a:ext cx="18283486" cy="102876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347845" y="3375660"/>
            <a:ext cx="9592945" cy="2745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sz="11500" b="1">
                <a:solidFill>
                  <a:schemeClr val="bg1"/>
                </a:solidFill>
                <a:latin typeface=".AppleSystemUIFont Book" charset="0"/>
                <a:cs typeface=".AppleSystemUIFont Book" charset="0"/>
              </a:rPr>
              <a:t>Terimakasih</a:t>
            </a:r>
            <a:endParaRPr lang="en-US" sz="11500" b="1">
              <a:solidFill>
                <a:schemeClr val="bg1"/>
              </a:solidFill>
              <a:latin typeface=".AppleSystemUIFont Book" charset="0"/>
              <a:cs typeface=".AppleSystemUIFont Book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053945" y="9568180"/>
            <a:ext cx="2247265" cy="426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marR="508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Futura Medium" panose="020B0602020204020303" charset="0"/>
                <a:cs typeface="Futura Medium" panose="020B0602020204020303" charset="0"/>
                <a:sym typeface="+mn-ea"/>
              </a:rPr>
              <a:t>By Tapri Andi</a:t>
            </a:r>
            <a:endParaRPr lang="en-US" sz="2000">
              <a:latin typeface="Futura Medium" panose="020B0602020204020303" charset="0"/>
              <a:cs typeface="Futura Medium" panose="020B06020202040203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Percabangan / Pengkondisian</a:t>
            </a:r>
            <a:endParaRPr lang="en-US" sz="6600">
              <a:solidFill>
                <a:schemeClr val="dk1"/>
              </a:solidFill>
              <a:latin typeface="Arial Bold" panose="020B0604020202020204" charset="0"/>
              <a:ea typeface="Georgia" panose="02040502050405020303"/>
              <a:cs typeface="Arial Bold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056005" y="2371725"/>
            <a:ext cx="13177520" cy="148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Terjadi jika dalam sebuah alur proses terdapat lebih dari satu jalur dan memilih salah satunya untuk dilewati</a:t>
            </a:r>
            <a:endParaRPr sz="32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26430" y="4500245"/>
            <a:ext cx="4801235" cy="3691255"/>
            <a:chOff x="9018" y="7087"/>
            <a:chExt cx="7561" cy="5813"/>
          </a:xfrm>
        </p:grpSpPr>
        <p:sp>
          <p:nvSpPr>
            <p:cNvPr id="3" name="Flowchart: Decision 2"/>
            <p:cNvSpPr/>
            <p:nvPr/>
          </p:nvSpPr>
          <p:spPr>
            <a:xfrm>
              <a:off x="9018" y="8130"/>
              <a:ext cx="4239" cy="1624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2000"/>
                <a:t>Kriteria kondisi</a:t>
              </a:r>
              <a:endParaRPr lang="en-US" sz="2000"/>
            </a:p>
          </p:txBody>
        </p:sp>
        <p:cxnSp>
          <p:nvCxnSpPr>
            <p:cNvPr id="2" name="Straight Arrow Connector 1"/>
            <p:cNvCxnSpPr>
              <a:endCxn id="1" idx="0"/>
            </p:cNvCxnSpPr>
            <p:nvPr/>
          </p:nvCxnSpPr>
          <p:spPr>
            <a:xfrm>
              <a:off x="11138" y="7087"/>
              <a:ext cx="0" cy="10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Elbow Connector 3"/>
            <p:cNvCxnSpPr>
              <a:stCxn id="1" idx="3"/>
              <a:endCxn id="6" idx="1"/>
            </p:cNvCxnSpPr>
            <p:nvPr/>
          </p:nvCxnSpPr>
          <p:spPr>
            <a:xfrm>
              <a:off x="13257" y="8942"/>
              <a:ext cx="1791" cy="117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Data 5"/>
            <p:cNvSpPr/>
            <p:nvPr/>
          </p:nvSpPr>
          <p:spPr>
            <a:xfrm>
              <a:off x="13515" y="10115"/>
              <a:ext cx="3065" cy="963"/>
            </a:xfrm>
            <a:prstGeom prst="flowChartInputOutp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2000"/>
                <a:t>Respon</a:t>
              </a:r>
              <a:endParaRPr lang="en-US" sz="2000"/>
            </a:p>
          </p:txBody>
        </p:sp>
        <p:cxnSp>
          <p:nvCxnSpPr>
            <p:cNvPr id="7" name="Straight Arrow Connector 6"/>
            <p:cNvCxnSpPr>
              <a:stCxn id="1" idx="2"/>
              <a:endCxn id="8" idx="0"/>
            </p:cNvCxnSpPr>
            <p:nvPr/>
          </p:nvCxnSpPr>
          <p:spPr>
            <a:xfrm flipH="1">
              <a:off x="11137" y="9754"/>
              <a:ext cx="1" cy="15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s 7"/>
            <p:cNvSpPr/>
            <p:nvPr/>
          </p:nvSpPr>
          <p:spPr>
            <a:xfrm>
              <a:off x="9477" y="11276"/>
              <a:ext cx="3320" cy="16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2000"/>
                <a:t>Proses Selanjutnya</a:t>
              </a:r>
              <a:endParaRPr lang="en-US" sz="2000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4092" y="8316"/>
              <a:ext cx="66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latin typeface="Arial Bold" panose="020B0604020202020204" charset="0"/>
                  <a:cs typeface="Arial Bold" panose="020B0604020202020204" charset="0"/>
                </a:rPr>
                <a:t>No</a:t>
              </a:r>
              <a:endParaRPr lang="en-US" b="1">
                <a:latin typeface="Arial Bold" panose="020B0604020202020204" charset="0"/>
                <a:cs typeface="Arial Bold" panose="020B0604020202020204" charset="0"/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10119" y="10190"/>
              <a:ext cx="78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latin typeface="Arial Bold" panose="020B0604020202020204" charset="0"/>
                  <a:cs typeface="Arial Bold" panose="020B0604020202020204" charset="0"/>
                </a:rPr>
                <a:t>Yes</a:t>
              </a:r>
              <a:endParaRPr lang="en-US" b="1">
                <a:latin typeface="Arial Bold" panose="020B0604020202020204" charset="0"/>
                <a:cs typeface="Arial Bold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Percabangan </a:t>
            </a:r>
            <a:r>
              <a:rPr lang="en-US" sz="6600">
                <a:solidFill>
                  <a:schemeClr val="bg1">
                    <a:lumMod val="50000"/>
                  </a:schemeClr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- </a:t>
            </a:r>
            <a:r>
              <a:rPr lang="en-US" sz="60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if else</a:t>
            </a:r>
            <a:endParaRPr lang="en-US" sz="6000" i="1">
              <a:solidFill>
                <a:schemeClr val="bg1">
                  <a:lumMod val="50000"/>
                </a:schemeClr>
              </a:solidFill>
              <a:latin typeface="Arial Bold Italic" panose="020B0604020202020204" charset="0"/>
              <a:ea typeface="Georgia" panose="02040502050405020303"/>
              <a:cs typeface="Arial Bold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1979295"/>
            <a:ext cx="13177520" cy="148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Percabangan </a:t>
            </a:r>
            <a:r>
              <a:rPr lang="en-US" sz="3200" b="1" i="1" u="none" strike="noStrike" cap="none" dirty="0">
                <a:solidFill>
                  <a:schemeClr val="accent6"/>
                </a:solidFill>
                <a:latin typeface="Arial Bold Italic" panose="020B0604020202020204" charset="0"/>
                <a:ea typeface="Trebuchet MS" panose="020B0603020202020204"/>
                <a:cs typeface="Arial Bold Italic" panose="020B0604020202020204" charset="0"/>
                <a:sym typeface="Trebuchet MS" panose="020B0603020202020204"/>
              </a:rPr>
              <a:t>if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merupakan percabangan yang hanya memiliki satu blok pilihan saat kondisi bernilai benar</a:t>
            </a:r>
            <a:endParaRPr lang="en-US" sz="32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860" y="3909695"/>
            <a:ext cx="3058160" cy="4450080"/>
          </a:xfrm>
          <a:prstGeom prst="rect">
            <a:avLst/>
          </a:prstGeom>
        </p:spPr>
      </p:pic>
      <p:sp>
        <p:nvSpPr>
          <p:cNvPr id="5" name="Google Shape;71;p3"/>
          <p:cNvSpPr txBox="1"/>
          <p:nvPr/>
        </p:nvSpPr>
        <p:spPr>
          <a:xfrm>
            <a:off x="8835390" y="4399280"/>
            <a:ext cx="5895975" cy="222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Jika </a:t>
            </a:r>
            <a:r>
              <a:rPr lang="en-US" sz="2400" i="0" u="none" strike="noStrike" cap="none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Kondisi Login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terpenuhi maka proses selesai</a:t>
            </a:r>
            <a:endParaRPr lang="en-US" sz="24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Jika </a:t>
            </a:r>
            <a:r>
              <a:rPr lang="en-US" sz="2400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Kondisi Login</a:t>
            </a:r>
            <a:r>
              <a:rPr lang="en-US" sz="24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tidak terpenuhi maka akan kembali ke proses awal</a:t>
            </a:r>
            <a:endParaRPr lang="en-US" sz="24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63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Percabangan </a:t>
            </a:r>
            <a:r>
              <a:rPr lang="en-US" sz="6600">
                <a:solidFill>
                  <a:schemeClr val="bg1">
                    <a:lumMod val="50000"/>
                  </a:schemeClr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- </a:t>
            </a:r>
            <a:r>
              <a:rPr lang="en-US" sz="60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if else</a:t>
            </a:r>
            <a:endParaRPr lang="en-US" sz="6000" i="1">
              <a:solidFill>
                <a:schemeClr val="bg1">
                  <a:lumMod val="50000"/>
                </a:schemeClr>
              </a:solidFill>
              <a:latin typeface="Arial Bold Italic" panose="020B0604020202020204" charset="0"/>
              <a:ea typeface="Georgia" panose="02040502050405020303"/>
              <a:cs typeface="Arial Bold Italic" panose="020B0604020202020204" charset="0"/>
              <a:sym typeface="Georgia" panose="02040502050405020303"/>
            </a:endParaRPr>
          </a:p>
        </p:txBody>
      </p:sp>
      <p:sp>
        <p:nvSpPr>
          <p:cNvPr id="3" name="Google Shape;71;p3"/>
          <p:cNvSpPr txBox="1"/>
          <p:nvPr/>
        </p:nvSpPr>
        <p:spPr>
          <a:xfrm>
            <a:off x="1062990" y="2257425"/>
            <a:ext cx="1056449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Login </a:t>
            </a:r>
            <a:r>
              <a:rPr lang="en-US" sz="3200" i="0" u="none" strike="noStrike" cap="none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berhasil 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karena username &amp; password ADA</a:t>
            </a:r>
            <a:endParaRPr lang="en-US" sz="32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pic>
        <p:nvPicPr>
          <p:cNvPr id="4" name="Picture 3" descr="Screenshot 2023-08-16 at 14.22.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735" y="3896995"/>
            <a:ext cx="12118340" cy="3919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Percabangan </a:t>
            </a:r>
            <a:r>
              <a:rPr lang="en-US" sz="6600">
                <a:solidFill>
                  <a:schemeClr val="bg1">
                    <a:lumMod val="50000"/>
                  </a:schemeClr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- </a:t>
            </a:r>
            <a:r>
              <a:rPr lang="en-US" sz="60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if else if</a:t>
            </a:r>
            <a:endParaRPr lang="en-US" sz="6000" i="1">
              <a:solidFill>
                <a:schemeClr val="bg1">
                  <a:lumMod val="50000"/>
                </a:schemeClr>
              </a:solidFill>
              <a:latin typeface="Arial Bold Italic" panose="020B0604020202020204" charset="0"/>
              <a:ea typeface="Georgia" panose="02040502050405020303"/>
              <a:cs typeface="Arial Bold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1979295"/>
            <a:ext cx="4442460" cy="370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Percabangan </a:t>
            </a:r>
            <a:r>
              <a:rPr lang="en-US" sz="3200" b="1" i="1" u="none" strike="noStrike" cap="none" dirty="0">
                <a:solidFill>
                  <a:schemeClr val="accent6"/>
                </a:solidFill>
                <a:latin typeface="Arial Bold Italic" panose="020B0604020202020204" charset="0"/>
                <a:ea typeface="Trebuchet MS" panose="020B0603020202020204"/>
                <a:cs typeface="Arial Bold Italic" panose="020B0604020202020204" charset="0"/>
                <a:sym typeface="Trebuchet MS" panose="020B0603020202020204"/>
              </a:rPr>
              <a:t>if/else/if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merupakan percabangan yang memiliki lebih dari satu blok pilihan</a:t>
            </a:r>
            <a:endParaRPr lang="en-US" sz="32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sp>
        <p:nvSpPr>
          <p:cNvPr id="5" name="Google Shape;71;p3"/>
          <p:cNvSpPr txBox="1"/>
          <p:nvPr/>
        </p:nvSpPr>
        <p:spPr>
          <a:xfrm>
            <a:off x="10372725" y="4029075"/>
            <a:ext cx="5895975" cy="333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Jika </a:t>
            </a:r>
            <a:r>
              <a:rPr lang="en-US" sz="2400" i="0" u="none" strike="noStrike" cap="none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Nilai &gt; 85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maka kondisi 1 terpenuhi dan output adalah Grade A</a:t>
            </a:r>
            <a:endParaRPr lang="en-US" sz="24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Jika </a:t>
            </a:r>
            <a:r>
              <a:rPr lang="en-US" sz="2400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Nilai &gt; 75</a:t>
            </a:r>
            <a:r>
              <a:rPr lang="en-US" sz="24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maka kondisi 1 terpenuhi dan output adalah Grade B</a:t>
            </a:r>
            <a:endParaRPr lang="en-US" sz="24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Jika </a:t>
            </a:r>
            <a:r>
              <a:rPr lang="en-US" sz="2400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Kondisi</a:t>
            </a:r>
            <a:r>
              <a:rPr lang="en-US" sz="24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tidak terpenuhi maka akan memberikan error</a:t>
            </a:r>
            <a:endParaRPr lang="en-US" sz="24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pic>
        <p:nvPicPr>
          <p:cNvPr id="9" name="Picture 8" descr="Untitled Diagram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0" y="2186305"/>
            <a:ext cx="3810000" cy="641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Percabangan </a:t>
            </a:r>
            <a:r>
              <a:rPr lang="en-US" sz="6600">
                <a:solidFill>
                  <a:schemeClr val="bg1">
                    <a:lumMod val="50000"/>
                  </a:schemeClr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- </a:t>
            </a:r>
            <a:r>
              <a:rPr lang="en-US" sz="60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if else if</a:t>
            </a:r>
            <a:endParaRPr lang="en-US" sz="6000" i="1">
              <a:solidFill>
                <a:schemeClr val="bg1">
                  <a:lumMod val="50000"/>
                </a:schemeClr>
              </a:solidFill>
              <a:latin typeface="Arial Bold Italic" panose="020B0604020202020204" charset="0"/>
              <a:ea typeface="Georgia" panose="02040502050405020303"/>
              <a:cs typeface="Arial Bold Italic" panose="020B0604020202020204" charset="0"/>
              <a:sym typeface="Georgia" panose="02040502050405020303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1125855" y="2158365"/>
            <a:ext cx="3624580" cy="222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Hasil keluaran adalah </a:t>
            </a:r>
            <a:r>
              <a:rPr lang="en-US" sz="3200" i="0" u="none" strike="noStrike" cap="none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Grade B 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karena </a:t>
            </a:r>
            <a:r>
              <a:rPr lang="en-US" sz="3200" i="0" u="none" strike="noStrike" cap="none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78 &gt; 75</a:t>
            </a:r>
            <a:endParaRPr lang="en-US" sz="3200" i="0" u="none" strike="noStrike" cap="none" dirty="0">
              <a:solidFill>
                <a:schemeClr val="accent6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pic>
        <p:nvPicPr>
          <p:cNvPr id="10" name="Picture 9" descr="Screenshot 2023-08-16 at 14.27.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005" y="2416810"/>
            <a:ext cx="9004935" cy="5758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Percabangan </a:t>
            </a:r>
            <a:r>
              <a:rPr lang="en-US" sz="6600">
                <a:solidFill>
                  <a:schemeClr val="bg1">
                    <a:lumMod val="50000"/>
                  </a:schemeClr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- </a:t>
            </a:r>
            <a:r>
              <a:rPr lang="en-US" sz="60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switch case</a:t>
            </a:r>
            <a:endParaRPr lang="en-US" sz="6000" i="1">
              <a:solidFill>
                <a:schemeClr val="bg1">
                  <a:lumMod val="50000"/>
                </a:schemeClr>
              </a:solidFill>
              <a:latin typeface="Arial Bold Italic" panose="020B0604020202020204" charset="0"/>
              <a:ea typeface="Georgia" panose="02040502050405020303"/>
              <a:cs typeface="Arial Bold Italic" panose="020B0604020202020204" charset="0"/>
              <a:sym typeface="Georgia" panose="02040502050405020303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856615" y="1979295"/>
            <a:ext cx="12012930" cy="148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Percabangan </a:t>
            </a:r>
            <a:r>
              <a:rPr lang="en-US" sz="3200" b="1" i="1" u="none" strike="noStrike" cap="none" dirty="0">
                <a:solidFill>
                  <a:schemeClr val="accent6"/>
                </a:solidFill>
                <a:latin typeface="Arial Bold Italic" panose="020B0604020202020204" charset="0"/>
                <a:ea typeface="Trebuchet MS" panose="020B0603020202020204"/>
                <a:cs typeface="Arial Bold Italic" panose="020B0604020202020204" charset="0"/>
                <a:sym typeface="Trebuchet MS" panose="020B0603020202020204"/>
              </a:rPr>
              <a:t>switch-case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merupakan bentuk lain dari percabangan </a:t>
            </a:r>
            <a:r>
              <a:rPr lang="en-US" sz="3200" b="1" i="1" u="none" strike="noStrike" cap="none" dirty="0">
                <a:solidFill>
                  <a:schemeClr val="accent6"/>
                </a:solidFill>
                <a:latin typeface="Arial Bold Italic" panose="020B0604020202020204" charset="0"/>
                <a:ea typeface="Trebuchet MS" panose="020B0603020202020204"/>
                <a:cs typeface="Arial Bold Italic" panose="020B0604020202020204" charset="0"/>
                <a:sym typeface="Trebuchet MS" panose="020B0603020202020204"/>
              </a:rPr>
              <a:t>if/else/if</a:t>
            </a:r>
            <a:endParaRPr lang="en-US" sz="3200" b="1" i="1" u="none" strike="noStrike" cap="none" dirty="0">
              <a:solidFill>
                <a:schemeClr val="accent6"/>
              </a:solidFill>
              <a:latin typeface="Arial Bold Italic" panose="020B0604020202020204" charset="0"/>
              <a:ea typeface="Trebuchet MS" panose="020B0603020202020204"/>
              <a:cs typeface="Arial Bold Italic" panose="020B0604020202020204" charset="0"/>
              <a:sym typeface="Trebuchet MS" panose="020B0603020202020204"/>
            </a:endParaRPr>
          </a:p>
        </p:txBody>
      </p:sp>
      <p:sp>
        <p:nvSpPr>
          <p:cNvPr id="5" name="Google Shape;71;p3"/>
          <p:cNvSpPr txBox="1"/>
          <p:nvPr/>
        </p:nvSpPr>
        <p:spPr>
          <a:xfrm>
            <a:off x="10166350" y="3961765"/>
            <a:ext cx="5895975" cy="278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i="0" u="none" strike="noStrike" cap="none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Variabel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data awal sebagai acuan</a:t>
            </a:r>
            <a:endParaRPr lang="en-US" sz="24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Case</a:t>
            </a:r>
            <a:r>
              <a:rPr lang="en-US" sz="24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nilai kondisi yang harus dipenuhi</a:t>
            </a:r>
            <a:endParaRPr lang="en-US" sz="2400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Default </a:t>
            </a:r>
            <a:r>
              <a:rPr lang="en-US" sz="24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jika semua case tidak terpenuhi maka akan masuk ke </a:t>
            </a:r>
            <a:r>
              <a:rPr lang="en-US" sz="2400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default</a:t>
            </a:r>
            <a:endParaRPr lang="en-US" sz="2400" dirty="0">
              <a:solidFill>
                <a:schemeClr val="accent6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i="0" u="none" strike="noStrike" cap="none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Break 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akan menghentikan proses</a:t>
            </a:r>
            <a:endParaRPr lang="en-US" sz="2400" i="0" u="none" strike="noStrike" cap="none" dirty="0">
              <a:solidFill>
                <a:schemeClr val="tx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pic>
        <p:nvPicPr>
          <p:cNvPr id="2" name="Picture 1" descr="Screenshot 2023-08-16 at 13.32.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815" y="3909695"/>
            <a:ext cx="6356350" cy="4547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" descr="C:\Users\SINAR X\Downloads\ilovepdf_pages-to-jpg\Template PPT_page-0002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82" y="0"/>
            <a:ext cx="18283486" cy="102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56615" y="507365"/>
            <a:ext cx="1201229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>
                <a:solidFill>
                  <a:schemeClr val="dk1"/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Percabangan </a:t>
            </a:r>
            <a:r>
              <a:rPr lang="en-US" sz="6600">
                <a:solidFill>
                  <a:schemeClr val="bg1">
                    <a:lumMod val="50000"/>
                  </a:schemeClr>
                </a:solidFill>
                <a:latin typeface="Arial Bold" panose="020B0604020202020204" charset="0"/>
                <a:ea typeface="Georgia" panose="02040502050405020303"/>
                <a:cs typeface="Arial Bold" panose="020B0604020202020204" charset="0"/>
                <a:sym typeface="Georgia" panose="02040502050405020303"/>
              </a:rPr>
              <a:t>- </a:t>
            </a:r>
            <a:r>
              <a:rPr lang="en-US" sz="6000" i="1">
                <a:solidFill>
                  <a:schemeClr val="bg1">
                    <a:lumMod val="50000"/>
                  </a:schemeClr>
                </a:solidFill>
                <a:latin typeface="Arial Bold Italic" panose="020B0604020202020204" charset="0"/>
                <a:ea typeface="Georgia" panose="02040502050405020303"/>
                <a:cs typeface="Arial Bold Italic" panose="020B0604020202020204" charset="0"/>
                <a:sym typeface="Georgia" panose="02040502050405020303"/>
              </a:rPr>
              <a:t>switch case</a:t>
            </a:r>
            <a:endParaRPr lang="en-US" sz="6000" i="1">
              <a:solidFill>
                <a:schemeClr val="bg1">
                  <a:lumMod val="50000"/>
                </a:schemeClr>
              </a:solidFill>
              <a:latin typeface="Arial Bold Italic" panose="020B0604020202020204" charset="0"/>
              <a:ea typeface="Georgia" panose="02040502050405020303"/>
              <a:cs typeface="Arial Bold Italic" panose="020B0604020202020204" charset="0"/>
              <a:sym typeface="Georgia" panose="02040502050405020303"/>
            </a:endParaRPr>
          </a:p>
        </p:txBody>
      </p:sp>
      <p:pic>
        <p:nvPicPr>
          <p:cNvPr id="2" name="Picture 1" descr="Screenshot 2023-08-16 at 14.06.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240" y="3059430"/>
            <a:ext cx="6437630" cy="5518785"/>
          </a:xfrm>
          <a:prstGeom prst="rect">
            <a:avLst/>
          </a:prstGeom>
        </p:spPr>
      </p:pic>
      <p:pic>
        <p:nvPicPr>
          <p:cNvPr id="3" name="Picture 2" descr="Screenshot 2023-08-16 at 14.09.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305" y="3059430"/>
            <a:ext cx="6247765" cy="5495290"/>
          </a:xfrm>
          <a:prstGeom prst="rect">
            <a:avLst/>
          </a:prstGeom>
        </p:spPr>
      </p:pic>
      <p:sp>
        <p:nvSpPr>
          <p:cNvPr id="4" name="Google Shape;71;p3"/>
          <p:cNvSpPr txBox="1"/>
          <p:nvPr/>
        </p:nvSpPr>
        <p:spPr>
          <a:xfrm>
            <a:off x="2555240" y="2055495"/>
            <a:ext cx="3152140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Number case</a:t>
            </a:r>
            <a:endParaRPr lang="en-US" sz="3200" b="1" i="1" u="none" strike="noStrike" cap="none" dirty="0">
              <a:solidFill>
                <a:schemeClr val="accent6"/>
              </a:solidFill>
              <a:latin typeface="Arial Bold Italic" panose="020B0604020202020204" charset="0"/>
              <a:ea typeface="Trebuchet MS" panose="020B0603020202020204"/>
              <a:cs typeface="Arial Bold Italic" panose="020B0604020202020204" charset="0"/>
              <a:sym typeface="Trebuchet MS" panose="020B0603020202020204"/>
            </a:endParaRPr>
          </a:p>
        </p:txBody>
      </p:sp>
      <p:sp>
        <p:nvSpPr>
          <p:cNvPr id="6" name="Google Shape;71;p3"/>
          <p:cNvSpPr txBox="1"/>
          <p:nvPr/>
        </p:nvSpPr>
        <p:spPr>
          <a:xfrm>
            <a:off x="9933305" y="2055495"/>
            <a:ext cx="2410460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String case</a:t>
            </a:r>
            <a:endParaRPr lang="en-US" sz="3200" b="1" i="1" u="none" strike="noStrike" cap="none" dirty="0">
              <a:solidFill>
                <a:schemeClr val="accent6"/>
              </a:solidFill>
              <a:latin typeface="Arial Bold Italic" panose="020B0604020202020204" charset="0"/>
              <a:ea typeface="Trebuchet MS" panose="020B0603020202020204"/>
              <a:cs typeface="Arial Bold Italic" panose="020B0604020202020204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3363</Words>
  <Application>WPS Presentation</Application>
  <PresentationFormat>Custom</PresentationFormat>
  <Paragraphs>151</Paragraphs>
  <Slides>24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6" baseType="lpstr">
      <vt:lpstr>Arial</vt:lpstr>
      <vt:lpstr>SimSun</vt:lpstr>
      <vt:lpstr>Wingdings</vt:lpstr>
      <vt:lpstr>Arial</vt:lpstr>
      <vt:lpstr>Trebuchet MS</vt:lpstr>
      <vt:lpstr>Georgia</vt:lpstr>
      <vt:lpstr>Calibri</vt:lpstr>
      <vt:lpstr>Helvetica Neue</vt:lpstr>
      <vt:lpstr>Arial Bold</vt:lpstr>
      <vt:lpstr>Arial Regular</vt:lpstr>
      <vt:lpstr>Cambria</vt:lpstr>
      <vt:lpstr>Thonburi</vt:lpstr>
      <vt:lpstr>Arial Bold Italic</vt:lpstr>
      <vt:lpstr>Arial Italic</vt:lpstr>
      <vt:lpstr>.AppleSystemUIFont Book</vt:lpstr>
      <vt:lpstr>苹方-简</vt:lpstr>
      <vt:lpstr>Futura Medium</vt:lpstr>
      <vt:lpstr>Microsoft YaHei</vt:lpstr>
      <vt:lpstr>汉仪旗黑</vt:lpstr>
      <vt:lpstr>Arial Unicode MS</vt:lpstr>
      <vt:lpstr>宋体-简</vt:lpstr>
      <vt:lpstr>Office Theme</vt:lpstr>
      <vt:lpstr>PowerPoint 演示文稿</vt:lpstr>
      <vt:lpstr>PowerPoint 演示文稿</vt:lpstr>
      <vt:lpstr>Percabangan / Pengkondisian</vt:lpstr>
      <vt:lpstr>Percabangan - if else</vt:lpstr>
      <vt:lpstr>Percabangan - if else</vt:lpstr>
      <vt:lpstr>Percabangan - if else if</vt:lpstr>
      <vt:lpstr>Percabangan - if else if</vt:lpstr>
      <vt:lpstr>Percabangan - switch case</vt:lpstr>
      <vt:lpstr>Percabangan - switch case</vt:lpstr>
      <vt:lpstr>Percabangan - switch case</vt:lpstr>
      <vt:lpstr>Percabangan - operator Ternary</vt:lpstr>
      <vt:lpstr>Percabangan - bersarang (nested)</vt:lpstr>
      <vt:lpstr>Percabangan - operator logika</vt:lpstr>
      <vt:lpstr>Perulangan</vt:lpstr>
      <vt:lpstr>Perulangan - for loop (counted loop)</vt:lpstr>
      <vt:lpstr>Perulangan - while (counted &amp; uncounted loop)</vt:lpstr>
      <vt:lpstr>Perulangan - do-while (counted &amp; uncounted loop)</vt:lpstr>
      <vt:lpstr>Perulangan - foreach (counted loop)</vt:lpstr>
      <vt:lpstr>Perulangan - for in (counted loop)</vt:lpstr>
      <vt:lpstr>Perulangan - foreach (counted loop)</vt:lpstr>
      <vt:lpstr>Perulangan - bersarang (nested)</vt:lpstr>
      <vt:lpstr>Perulangan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dibimbing.id</dc:creator>
  <cp:lastModifiedBy>andi</cp:lastModifiedBy>
  <cp:revision>21</cp:revision>
  <dcterms:created xsi:type="dcterms:W3CDTF">2023-08-17T02:29:30Z</dcterms:created>
  <dcterms:modified xsi:type="dcterms:W3CDTF">2023-08-17T02:29:30Z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2021-04-24T11:00:00Z</vt:filetime>
  </property>
  <property fmtid="{D5CDD505-2E9C-101B-9397-08002B2CF9AE}" pid="3" name="Creator">
    <vt:lpwstr>Canva</vt:lpwstr>
  </property>
  <property fmtid="{D5CDD505-2E9C-101B-9397-08002B2CF9AE}" pid="4" name="LastSaved">
    <vt:filetime>2021-04-24T11:00:00Z</vt:filetime>
  </property>
  <property fmtid="{D5CDD505-2E9C-101B-9397-08002B2CF9AE}" pid="5" name="KSOProductBuildVer">
    <vt:lpwstr>1033-5.4.2.7998</vt:lpwstr>
  </property>
  <property fmtid="{D5CDD505-2E9C-101B-9397-08002B2CF9AE}" pid="6" name="ICV">
    <vt:lpwstr>E5C9459CF2A84453AC4A0E09DE04B770</vt:lpwstr>
  </property>
</Properties>
</file>