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71" r:id="rId3"/>
    <p:sldId id="287" r:id="rId5"/>
    <p:sldId id="362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397" r:id="rId14"/>
    <p:sldId id="398" r:id="rId15"/>
    <p:sldId id="399" r:id="rId16"/>
    <p:sldId id="400" r:id="rId17"/>
    <p:sldId id="403" r:id="rId18"/>
    <p:sldId id="404" r:id="rId19"/>
    <p:sldId id="402" r:id="rId20"/>
    <p:sldId id="401" r:id="rId21"/>
    <p:sldId id="383" r:id="rId22"/>
    <p:sldId id="300" r:id="rId23"/>
    <p:sldId id="294" r:id="rId24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763"/>
        <p:guide pos="2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9" name="Google Shape;249;p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6921478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da-DK" sz="6000" dirty="0"/>
          </a:p>
        </p:txBody>
      </p:sp>
      <p:sp>
        <p:nvSpPr>
          <p:cNvPr id="59" name="Google Shape;59;p5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0625" y="3455670"/>
            <a:ext cx="10303510" cy="310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Arial Bold" panose="020B0604020202020204" charset="0"/>
                <a:cs typeface="Arial Bold" panose="020B0604020202020204" charset="0"/>
                <a:sym typeface="+mn-ea"/>
              </a:rPr>
              <a:t>Algoritma &amp; </a:t>
            </a:r>
            <a:endParaRPr lang="en-US" sz="6000" b="1">
              <a:latin typeface="Arial Bold" panose="020B0604020202020204" charset="0"/>
              <a:cs typeface="Arial Bold" panose="020B0604020202020204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Arial Bold" panose="020B0604020202020204" charset="0"/>
                <a:cs typeface="Arial Bold" panose="020B0604020202020204" charset="0"/>
                <a:sym typeface="+mn-ea"/>
              </a:rPr>
              <a:t>Pemrograman Dasar </a:t>
            </a:r>
            <a:endParaRPr lang="en-US" sz="6000" b="1">
              <a:latin typeface="Arial Bold" panose="020B0604020202020204" charset="0"/>
              <a:cs typeface="Arial Bold" panose="020B0604020202020204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Arial Bold" panose="020B0604020202020204" charset="0"/>
                <a:cs typeface="Arial Bold" panose="020B0604020202020204" charset="0"/>
                <a:sym typeface="+mn-ea"/>
              </a:rPr>
              <a:t>Javascript 4 </a:t>
            </a:r>
            <a:endParaRPr lang="en-US" sz="60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0625" y="7284720"/>
            <a:ext cx="516191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Arial Regular" panose="020B0604020202020204" charset="0"/>
                <a:cs typeface="Arial Regular" panose="020B0604020202020204" charset="0"/>
                <a:sym typeface="+mn-ea"/>
              </a:rPr>
              <a:t>By Tapri Andi</a:t>
            </a:r>
            <a:endParaRPr lang="en-US" sz="2000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29485"/>
            <a:ext cx="10015855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Objek adalah struktur data yang memungkinkan Anda menyimpan dan mengatur data dalam bentuk pasangan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key-value.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Key berfungsi sebagai nama untuk mengakses nilai yang terkait.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ea typeface="Trebuchet MS" panose="020B0603020202020204"/>
                <a:sym typeface="Trebuchet MS" panose="020B0603020202020204"/>
              </a:rPr>
              <a:t>Object dapat berisi data primitf dan non-primitif.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Dalam javascript, object menggunakan simbol kurung siku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{ }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membungkus data (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key-value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) dan setiap data dipisah menggunakan tanda koma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“ , “ 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4.31.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675" y="3284855"/>
            <a:ext cx="6151880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81710" y="1840865"/>
            <a:ext cx="12240260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Berikut merupakan contoh sederhana manipulasi object dalam Javascript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1" name="Picture 0" descr="Screenshot 2023-08-17 at 14.34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90" y="2916555"/>
            <a:ext cx="10015855" cy="5694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Properti &amp; Method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419225" y="1840865"/>
            <a:ext cx="1302258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Properti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nilai yang disimpan dalam objek 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ciri khas dari objek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Method 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fungsi yang terkait atau yang di simpan dalam objek</a:t>
            </a:r>
            <a:b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</a:b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Kombinasi properti dan method memungkinkan Anda untuk merepresentasikan dan memanipulasi data dengan lebih kompleks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Properti &amp; Method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900795" y="1538605"/>
            <a:ext cx="714692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Cara mengkonsumsi properti dan method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2" name="Picture 1" descr="Screenshot 2023-08-17 at 14.51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2071370"/>
            <a:ext cx="5681345" cy="6377305"/>
          </a:xfrm>
          <a:prstGeom prst="rect">
            <a:avLst/>
          </a:prstGeom>
        </p:spPr>
      </p:pic>
      <p:pic>
        <p:nvPicPr>
          <p:cNvPr id="1" name="Picture 0" descr="Screenshot 2023-08-17 at 14.52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95" y="2387600"/>
            <a:ext cx="4977765" cy="260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795" y="4979035"/>
            <a:ext cx="50101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method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2122805" y="2368550"/>
            <a:ext cx="52832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2 object yang masing-masing ditambahkan method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sayHi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7" name="Picture 6" descr="Screenshot 2023-08-17 at 18.06.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495" y="2026285"/>
            <a:ext cx="6800215" cy="6681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class object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66800" y="2256790"/>
            <a:ext cx="5302250" cy="527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Case: Bagaimana jika ingin membuat data object dengan properti yang sama?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note:</a:t>
            </a:r>
            <a:b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</a:b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.this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digunakan untuk mengakses properti dan method dari dalam method (object).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35" y="2256790"/>
            <a:ext cx="9785350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class object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66800" y="2256790"/>
            <a:ext cx="5568315" cy="481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Membuat class object menggunakan function yang memiliki parameter sesuai dengan kebutuhan propertis 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note:</a:t>
            </a:r>
            <a:b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</a:b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new 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disebut juga </a:t>
            </a:r>
            <a:r>
              <a:rPr lang="en-US" sz="24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instance </a:t>
            </a:r>
            <a:r>
              <a:rPr lang="en-US" sz="2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dari class object </a:t>
            </a: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1" name="Picture 0" descr="Screenshot 2023-08-17 at 18.12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35" y="2256790"/>
            <a:ext cx="10426700" cy="50882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getter setter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637665" y="2284730"/>
            <a:ext cx="6519545" cy="389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method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get b() 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mengembalikan hasil dari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a + 1)</a:t>
            </a:r>
            <a:endParaRPr lang="en-US" sz="2800" b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method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get b()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mengupdate properti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dari hasil aritmatika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 x / 2),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dengan nilai x sebagai parameter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2" name="Picture 1" descr="Screenshot 2023-08-17 at 16.07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90" y="2170430"/>
            <a:ext cx="7331075" cy="6236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Object &amp; Array 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48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compairing</a:t>
            </a:r>
            <a:endParaRPr lang="en-US" sz="48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625600" y="1956435"/>
            <a:ext cx="12527915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Apakah object dan array bisa dibandingkan satu sama lain?</a:t>
            </a:r>
            <a:endParaRPr lang="en-US" sz="3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1625600" y="3028315"/>
            <a:ext cx="15473045" cy="509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Tidak Bisa!</a:t>
            </a:r>
            <a:endParaRPr lang="en-US" sz="2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Karena dalam JavaScript, objects dan array  merupakan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reference type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.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4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Reference type</a:t>
            </a: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 merujuk pada tipe data yang memiliki nilai yang disimpan sebagai referensi ke lokasi memori, bukan langsung sebagai nilai yang sebenarnya.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Reference type</a:t>
            </a:r>
            <a:r>
              <a:rPr lang="en-US" sz="2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: ( object, array, function ).</a:t>
            </a:r>
            <a:endParaRPr lang="en-US" sz="2800" b="1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Jadi 2 object atau array tidak bisa dibandingkan meskipun memiliki properti dan value yang sama. </a:t>
            </a:r>
            <a:endParaRPr lang="en-US" sz="28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solidFill>
                  <a:schemeClr val="tx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Tugas</a:t>
            </a:r>
            <a:endParaRPr lang="en-US" sz="5400">
              <a:solidFill>
                <a:schemeClr val="tx1"/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70915" y="3004820"/>
            <a:ext cx="7801610" cy="62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1. Buatkan function </a:t>
            </a:r>
            <a:r>
              <a:rPr lang="en-US" sz="1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konversiMenit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menyelesaikan tase case dibawah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cconsole.log(konversiMenit(63)); // 1:03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console.log(konversiMenit(124)); // 2:04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console.log(konversiMenit(53)); // 0:53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console.log(konversiMenit(88)); // 1:28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console.log(konversiMenit(120)); // 2:00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2.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hitungJumlahKata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dari test case berikut 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console.log(hitungJumlahKata('I have a dream')); // 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console.log(hitungJumlahKata('Never eat shredded wheat or cake')); // 6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console.log(hitungJumlahKata('A song to sing')); // 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console.log(hitungJumlahKata('I')); // 1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console.log(hitungJumlahKata('I believe I can code')); // 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1" name="Google Shape;71;p3"/>
          <p:cNvSpPr txBox="1"/>
          <p:nvPr/>
        </p:nvSpPr>
        <p:spPr>
          <a:xfrm>
            <a:off x="9170670" y="3004820"/>
            <a:ext cx="8200390" cy="62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3.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pasanganTerbesar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menyelesaikan tase case dibawah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console.log(pasanganTerbesar(641573)); // 73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console.log(pasanganTerbesar(12783456)); // 83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console.log(pasanganTerbesar(910233)); // 91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console.log(pasanganTerbesar(71856421)); // 85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console.log(pasanganTerbesar(79918293)); // 99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4.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targetTerdekat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dari test case berikut 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 ', ' ', 'o', ' ', ' ', 'x', ' ', 'x'])); // 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console.log(targetTerdekat(['o', ' ', ' ', ' ', 'x', 'x', 'x'])); // 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console.log(targetTerdekat(['x', ' ', ' ', ' ', 'x', 'x', 'o', ' '])); // 1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 ', ' ', 'o', ' '])); // 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 ', 'o', ' ', 'x', 'x', ' ', ' ', 'x'])); // 2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970915" y="1738630"/>
            <a:ext cx="16128365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Note: hanya boleh menggunakan looping ( </a:t>
            </a:r>
            <a:r>
              <a:rPr lang="en-US" sz="1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</a:t>
            </a: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), percabangan dan operator javascrip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          Dilarang menggunakan javascript method/function bawaan es6 seperti </a:t>
            </a:r>
            <a:r>
              <a:rPr lang="en-US" sz="1800" b="1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subStr, subString, filter, split, join, foreach, dll</a:t>
            </a:r>
            <a:r>
              <a:rPr lang="en-US" sz="1800" b="1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 (nilai </a:t>
            </a:r>
            <a:r>
              <a:rPr lang="en-US" sz="1800" b="1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-15</a:t>
            </a:r>
            <a:r>
              <a:rPr lang="en-US" sz="1800" b="1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 per soal)</a:t>
            </a:r>
            <a:endParaRPr lang="en-US" sz="1800" b="1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2"/>
          </p:nvPr>
        </p:nvSpPr>
        <p:spPr>
          <a:xfrm>
            <a:off x="8657590" y="1747520"/>
            <a:ext cx="8834120" cy="390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>
                <a:latin typeface="Arial Bold" panose="020B0604020202020204" charset="0"/>
                <a:cs typeface="Arial Bold" panose="020B0604020202020204" charset="0"/>
              </a:rPr>
              <a:t>Materi:</a:t>
            </a:r>
            <a:endParaRPr lang="en-US" sz="5400">
              <a:latin typeface="Arial Bold" panose="020B0604020202020204" charset="0"/>
              <a:cs typeface="Arial Bold" panose="020B0604020202020204" charset="0"/>
            </a:endParaRPr>
          </a:p>
          <a:p>
            <a:pPr marL="876300" marR="5080" lvl="0" indent="-8629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>
                <a:latin typeface="Arial Bold" panose="020B0604020202020204" charset="0"/>
                <a:cs typeface="Arial Bold" panose="020B0604020202020204" charset="0"/>
              </a:rPr>
              <a:t>1. Array</a:t>
            </a:r>
            <a:endParaRPr lang="en-US" sz="5400">
              <a:latin typeface="Arial Bold" panose="020B0604020202020204" charset="0"/>
              <a:cs typeface="Arial Bold" panose="020B0604020202020204" charset="0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>
                <a:latin typeface="Arial Bold" panose="020B0604020202020204" charset="0"/>
                <a:cs typeface="Arial Bold" panose="020B0604020202020204" charset="0"/>
              </a:rPr>
              <a:t>2. Object</a:t>
            </a:r>
            <a:endParaRPr lang="en-US" sz="540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2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0960" y="900430"/>
            <a:ext cx="157676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latin typeface=".AppleSystemUIFont Book" charset="0"/>
                <a:cs typeface=".AppleSystemUIFont Book" charset="0"/>
              </a:rPr>
              <a:t>Referensi:</a:t>
            </a:r>
            <a:br>
              <a:rPr lang="en-US" sz="2800">
                <a:latin typeface=".AppleSystemUIFont Book" charset="0"/>
                <a:cs typeface=".AppleSystemUIFont Book" charset="0"/>
              </a:rPr>
            </a:b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https://www.petanikode.com/javascript-array/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https://www.petanikode.com/javascript-perulangan/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https://developer.mozilla.org/en-US/docs/Web/JavaScript/Guide/Working_with_Objects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" descr="C:\Users\SINAR X\Downloads\ilovepdf_pages-to-jpg\Template PPT_page-000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63" y="0"/>
            <a:ext cx="18283486" cy="1028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7845" y="3375660"/>
            <a:ext cx="9592945" cy="2745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sz="11500" b="1">
                <a:solidFill>
                  <a:schemeClr val="bg1"/>
                </a:solidFill>
                <a:latin typeface=".AppleSystemUIFont Book" charset="0"/>
                <a:cs typeface=".AppleSystemUIFont Book" charset="0"/>
              </a:rPr>
              <a:t>Terimakasih</a:t>
            </a:r>
            <a:endParaRPr lang="en-US" sz="11500" b="1">
              <a:solidFill>
                <a:schemeClr val="bg1"/>
              </a:solidFill>
              <a:latin typeface=".AppleSystemUIFont Book" charset="0"/>
              <a:cs typeface=".AppleSystemUIFont Boo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053945" y="9568180"/>
            <a:ext cx="224726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Futura Medium" panose="020B0602020204020303" charset="0"/>
                <a:cs typeface="Futura Medium" panose="020B0602020204020303" charset="0"/>
                <a:sym typeface="+mn-ea"/>
              </a:rPr>
              <a:t>By Tapri Andi</a:t>
            </a:r>
            <a:endParaRPr lang="en-US" sz="20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551430"/>
            <a:ext cx="9977755" cy="518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Array merupakan struktur data yang digunakan untuk menyimpan sekumpulan data dalam satu tempat.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Setiap data dalam Array memiliki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indek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yang dimulai dari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0.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Array dapat berisi data primitf dan non-primitif.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Dalam javascript, array menggunakan simbol kurung siku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[ ]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membungkus data dan setiap data dipisah menggunakan tanda koma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“ , “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1" name="Picture 0" descr="Screenshot 2023-08-17 at 11.22.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695" y="3399155"/>
            <a:ext cx="5955665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 </a:t>
            </a:r>
            <a:r>
              <a:rPr lang="en-US" sz="44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push</a:t>
            </a:r>
            <a:endParaRPr lang="en-US" sz="4400" i="1">
              <a:solidFill>
                <a:schemeClr val="bg1">
                  <a:lumMod val="50000"/>
                </a:schemeClr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4726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Menambah Elemen pada Akhir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push()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menambahkan elemen baru pada akhir array atau index terakhir.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1.31.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25" y="4828540"/>
            <a:ext cx="10928350" cy="3234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 </a:t>
            </a:r>
            <a:r>
              <a:rPr lang="en-US" sz="44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unshift</a:t>
            </a:r>
            <a:endParaRPr lang="en-US" sz="4400" i="1">
              <a:solidFill>
                <a:schemeClr val="bg1">
                  <a:lumMod val="50000"/>
                </a:schemeClr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2821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Menambah Elemen pada AwalArray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unshift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menambahkan elemen baru pada awal array atau index pertama.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11.36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165" y="5085715"/>
            <a:ext cx="9044305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 </a:t>
            </a:r>
            <a:r>
              <a:rPr lang="en-US" sz="44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shift</a:t>
            </a:r>
            <a:endParaRPr lang="en-US" sz="4400" i="1">
              <a:solidFill>
                <a:schemeClr val="bg1">
                  <a:lumMod val="50000"/>
                </a:schemeClr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3964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Menghapus Elemen pada Awal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shift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menghapus elemen pada awal array atau index pertama.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11.48.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4984750"/>
            <a:ext cx="1020318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 </a:t>
            </a:r>
            <a:r>
              <a:rPr lang="en-US" sz="44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pop</a:t>
            </a:r>
            <a:endParaRPr lang="en-US" sz="4400" i="1">
              <a:solidFill>
                <a:schemeClr val="bg1">
                  <a:lumMod val="50000"/>
                </a:schemeClr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39645"/>
            <a:ext cx="12221210" cy="20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3200" b="1" u="none" strike="noStrike" cap="none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Menghapus Elemen pada Akhir Array</a:t>
            </a:r>
            <a:endParaRPr lang="en-US" sz="3200" b="1" u="none" strike="noStrike" cap="none" dirty="0"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Menggunakan metode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pop()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untuk menghapus elemen pada akhir array atau index terakhir.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1" name="Picture 0" descr="Screenshot 2023-08-17 at 11.41.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65" y="4985385"/>
            <a:ext cx="8479790" cy="3432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tx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 Multidimensi</a:t>
            </a:r>
            <a:endParaRPr lang="en-US" sz="6600">
              <a:solidFill>
                <a:schemeClr val="tx1"/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39645"/>
            <a:ext cx="1341882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Array yang memiliki array di dalamnya.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latin typeface="Arial" panose="020B0604020202020204" pitchFamily="34" charset="0"/>
                <a:ea typeface="Trebuchet MS" panose="020B0603020202020204"/>
                <a:cs typeface="Arial" panose="020B0604020202020204" pitchFamily="34" charset="0"/>
                <a:sym typeface="Trebuchet MS" panose="020B0603020202020204"/>
              </a:rPr>
              <a:t>Sering digunakan untuk merepresentasikan data dalam bentuk tabel atau matriks.</a:t>
            </a:r>
            <a:endParaRPr lang="en-US" sz="2800" u="none" strike="noStrike" cap="none" dirty="0">
              <a:latin typeface="Arial" panose="020B0604020202020204" pitchFamily="34" charset="0"/>
              <a:ea typeface="Trebuchet MS" panose="020B0603020202020204"/>
              <a:cs typeface="Arial" panose="020B0604020202020204" pitchFamily="34" charset="0"/>
              <a:sym typeface="Trebuchet MS" panose="020B0603020202020204"/>
            </a:endParaRPr>
          </a:p>
        </p:txBody>
      </p:sp>
      <p:pic>
        <p:nvPicPr>
          <p:cNvPr id="3" name="Picture 2" descr="Screenshot 2023-08-17 at 11.55.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05" y="3958590"/>
            <a:ext cx="915987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Array </a:t>
            </a:r>
            <a:r>
              <a:rPr lang="en-US" sz="44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Latihan</a:t>
            </a:r>
            <a:endParaRPr lang="en-US" sz="4400" i="1">
              <a:solidFill>
                <a:schemeClr val="bg1">
                  <a:lumMod val="50000"/>
                </a:schemeClr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239645"/>
            <a:ext cx="12221210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Tentukan nilai tertinggi dari array berikut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 descr="Screenshot 2023-08-17 at 11.58.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20" y="3926840"/>
            <a:ext cx="6792595" cy="3950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4776</Words>
  <Application>WPS Presentation</Application>
  <PresentationFormat>Custom</PresentationFormat>
  <Paragraphs>154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Arial Bold</vt:lpstr>
      <vt:lpstr>Arial Regular</vt:lpstr>
      <vt:lpstr>Cambria</vt:lpstr>
      <vt:lpstr>Thonburi</vt:lpstr>
      <vt:lpstr>Arial Bold Italic</vt:lpstr>
      <vt:lpstr>Arial Italic</vt:lpstr>
      <vt:lpstr>.AppleSystemUIFont Book</vt:lpstr>
      <vt:lpstr>苹方-简</vt:lpstr>
      <vt:lpstr>Futura Medium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Perulangan</vt:lpstr>
      <vt:lpstr>Array</vt:lpstr>
      <vt:lpstr>Array - push</vt:lpstr>
      <vt:lpstr>Array - push</vt:lpstr>
      <vt:lpstr>Array - pop</vt:lpstr>
      <vt:lpstr>Array - pop</vt:lpstr>
      <vt:lpstr>Array - pop</vt:lpstr>
      <vt:lpstr>Array</vt:lpstr>
      <vt:lpstr>Object</vt:lpstr>
      <vt:lpstr>Object</vt:lpstr>
      <vt:lpstr>Object - Properti &amp; Method</vt:lpstr>
      <vt:lpstr>Object - Properti &amp; Method</vt:lpstr>
      <vt:lpstr>Object - class object</vt:lpstr>
      <vt:lpstr>Object - class object</vt:lpstr>
      <vt:lpstr>Object - class object</vt:lpstr>
      <vt:lpstr>Object - class object</vt:lpstr>
      <vt:lpstr>Latihan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25</cp:revision>
  <dcterms:created xsi:type="dcterms:W3CDTF">2023-08-17T12:02:18Z</dcterms:created>
  <dcterms:modified xsi:type="dcterms:W3CDTF">2023-08-17T12:02:18Z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2021-04-24T18:00:00Z</vt:filetime>
  </property>
  <property fmtid="{D5CDD505-2E9C-101B-9397-08002B2CF9AE}" pid="3" name="Creator">
    <vt:lpwstr>Canva</vt:lpwstr>
  </property>
  <property fmtid="{D5CDD505-2E9C-101B-9397-08002B2CF9AE}" pid="4" name="LastSaved">
    <vt:filetime>2021-04-24T18:00:00Z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