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Lst>
  <p:notesMasterIdLst>
    <p:notesMasterId r:id="rId26"/>
  </p:notesMasterIdLst>
  <p:handoutMasterIdLst>
    <p:handoutMasterId r:id="rId27"/>
  </p:handoutMasterIdLst>
  <p:sldIdLst>
    <p:sldId id="279" r:id="rId5"/>
    <p:sldId id="287" r:id="rId6"/>
    <p:sldId id="305" r:id="rId7"/>
    <p:sldId id="301" r:id="rId8"/>
    <p:sldId id="302" r:id="rId9"/>
    <p:sldId id="303" r:id="rId10"/>
    <p:sldId id="271" r:id="rId11"/>
    <p:sldId id="299" r:id="rId12"/>
    <p:sldId id="304" r:id="rId13"/>
    <p:sldId id="306" r:id="rId14"/>
    <p:sldId id="295" r:id="rId15"/>
    <p:sldId id="296" r:id="rId16"/>
    <p:sldId id="297" r:id="rId17"/>
    <p:sldId id="298" r:id="rId18"/>
    <p:sldId id="291" r:id="rId19"/>
    <p:sldId id="288" r:id="rId20"/>
    <p:sldId id="300" r:id="rId21"/>
    <p:sldId id="293" r:id="rId22"/>
    <p:sldId id="292" r:id="rId23"/>
    <p:sldId id="274" r:id="rId24"/>
    <p:sldId id="290" r:id="rId2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0BA"/>
    <a:srgbClr val="439947"/>
    <a:srgbClr val="4FA553"/>
    <a:srgbClr val="3B913F"/>
    <a:srgbClr val="61B665"/>
    <a:srgbClr val="61B76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9686" autoAdjust="0"/>
  </p:normalViewPr>
  <p:slideViewPr>
    <p:cSldViewPr>
      <p:cViewPr varScale="1">
        <p:scale>
          <a:sx n="129" d="100"/>
          <a:sy n="129" d="100"/>
        </p:scale>
        <p:origin x="156" y="80"/>
      </p:cViewPr>
      <p:guideLst>
        <p:guide orient="horz" pos="2160"/>
        <p:guide pos="3839"/>
      </p:guideLst>
    </p:cSldViewPr>
  </p:slideViewPr>
  <p:notesTextViewPr>
    <p:cViewPr>
      <p:scale>
        <a:sx n="1" d="1"/>
        <a:sy n="1" d="1"/>
      </p:scale>
      <p:origin x="0" y="0"/>
    </p:cViewPr>
  </p:notesTextViewPr>
  <p:notesViewPr>
    <p:cSldViewPr showGuides="1">
      <p:cViewPr varScale="1">
        <p:scale>
          <a:sx n="123" d="100"/>
          <a:sy n="123" d="100"/>
        </p:scale>
        <p:origin x="412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69433D91-E0A6-4CDD-B61F-C4CAF356C040}" type="datetime1">
              <a:rPr lang="fr-FR" smtClean="0"/>
              <a:t>05/03/2018</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fr-FR" smtClean="0"/>
              <a:pPr algn="r" rtl="0"/>
              <a:t>‹N°›</a:t>
            </a:fld>
            <a:endParaRPr lang="fr-F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FD1D54F-9EAF-4CC1-B3D9-2A9EE3489D08}" type="datetime1">
              <a:rPr lang="fr-FR" smtClean="0"/>
              <a:pPr/>
              <a:t>05/03/2018</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9E11EC53-F507-411E-9ADC-FBCFECE09D3D}" type="slidenum">
              <a:rPr lang="fr-FR" smtClean="0"/>
              <a:pPr algn="r"/>
              <a:t>‹N°›</a:t>
            </a:fld>
            <a:endParaRPr lang="fr-F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Mots de bienvenue</a:t>
            </a:r>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a:t>
            </a:fld>
            <a:endParaRPr lang="fr-FR" dirty="0"/>
          </a:p>
        </p:txBody>
      </p:sp>
    </p:spTree>
    <p:extLst>
      <p:ext uri="{BB962C8B-B14F-4D97-AF65-F5344CB8AC3E}">
        <p14:creationId xmlns:p14="http://schemas.microsoft.com/office/powerpoint/2010/main" val="287568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12</a:t>
            </a:fld>
            <a:endParaRPr lang="fr-FR" dirty="0"/>
          </a:p>
        </p:txBody>
      </p:sp>
    </p:spTree>
    <p:extLst>
      <p:ext uri="{BB962C8B-B14F-4D97-AF65-F5344CB8AC3E}">
        <p14:creationId xmlns:p14="http://schemas.microsoft.com/office/powerpoint/2010/main" val="1795593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13</a:t>
            </a:fld>
            <a:endParaRPr lang="fr-FR" dirty="0"/>
          </a:p>
        </p:txBody>
      </p:sp>
    </p:spTree>
    <p:extLst>
      <p:ext uri="{BB962C8B-B14F-4D97-AF65-F5344CB8AC3E}">
        <p14:creationId xmlns:p14="http://schemas.microsoft.com/office/powerpoint/2010/main" val="304193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14</a:t>
            </a:fld>
            <a:endParaRPr lang="fr-FR" dirty="0"/>
          </a:p>
        </p:txBody>
      </p:sp>
    </p:spTree>
    <p:extLst>
      <p:ext uri="{BB962C8B-B14F-4D97-AF65-F5344CB8AC3E}">
        <p14:creationId xmlns:p14="http://schemas.microsoft.com/office/powerpoint/2010/main" val="2010192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15</a:t>
            </a:fld>
            <a:endParaRPr lang="fr-FR" dirty="0"/>
          </a:p>
        </p:txBody>
      </p:sp>
    </p:spTree>
    <p:extLst>
      <p:ext uri="{BB962C8B-B14F-4D97-AF65-F5344CB8AC3E}">
        <p14:creationId xmlns:p14="http://schemas.microsoft.com/office/powerpoint/2010/main" val="174684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16</a:t>
            </a:fld>
            <a:endParaRPr lang="fr-FR" dirty="0"/>
          </a:p>
        </p:txBody>
      </p:sp>
    </p:spTree>
    <p:extLst>
      <p:ext uri="{BB962C8B-B14F-4D97-AF65-F5344CB8AC3E}">
        <p14:creationId xmlns:p14="http://schemas.microsoft.com/office/powerpoint/2010/main" val="4259109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17</a:t>
            </a:fld>
            <a:endParaRPr lang="fr-FR" dirty="0"/>
          </a:p>
        </p:txBody>
      </p:sp>
    </p:spTree>
    <p:extLst>
      <p:ext uri="{BB962C8B-B14F-4D97-AF65-F5344CB8AC3E}">
        <p14:creationId xmlns:p14="http://schemas.microsoft.com/office/powerpoint/2010/main" val="613157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18</a:t>
            </a:fld>
            <a:endParaRPr lang="fr-FR" dirty="0"/>
          </a:p>
        </p:txBody>
      </p:sp>
    </p:spTree>
    <p:extLst>
      <p:ext uri="{BB962C8B-B14F-4D97-AF65-F5344CB8AC3E}">
        <p14:creationId xmlns:p14="http://schemas.microsoft.com/office/powerpoint/2010/main" val="633898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19</a:t>
            </a:fld>
            <a:endParaRPr lang="fr-FR" dirty="0"/>
          </a:p>
        </p:txBody>
      </p:sp>
    </p:spTree>
    <p:extLst>
      <p:ext uri="{BB962C8B-B14F-4D97-AF65-F5344CB8AC3E}">
        <p14:creationId xmlns:p14="http://schemas.microsoft.com/office/powerpoint/2010/main" val="4021501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20</a:t>
            </a:fld>
            <a:endParaRPr lang="fr-FR" dirty="0"/>
          </a:p>
        </p:txBody>
      </p:sp>
    </p:spTree>
    <p:extLst>
      <p:ext uri="{BB962C8B-B14F-4D97-AF65-F5344CB8AC3E}">
        <p14:creationId xmlns:p14="http://schemas.microsoft.com/office/powerpoint/2010/main" val="320080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21</a:t>
            </a:fld>
            <a:endParaRPr lang="fr-FR" dirty="0"/>
          </a:p>
        </p:txBody>
      </p:sp>
    </p:spTree>
    <p:extLst>
      <p:ext uri="{BB962C8B-B14F-4D97-AF65-F5344CB8AC3E}">
        <p14:creationId xmlns:p14="http://schemas.microsoft.com/office/powerpoint/2010/main" val="153170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a:t>
            </a:fld>
            <a:endParaRPr lang="fr-FR" dirty="0"/>
          </a:p>
        </p:txBody>
      </p:sp>
    </p:spTree>
    <p:extLst>
      <p:ext uri="{BB962C8B-B14F-4D97-AF65-F5344CB8AC3E}">
        <p14:creationId xmlns:p14="http://schemas.microsoft.com/office/powerpoint/2010/main" val="67419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3</a:t>
            </a:fld>
            <a:endParaRPr lang="fr-FR" dirty="0"/>
          </a:p>
        </p:txBody>
      </p:sp>
    </p:spTree>
    <p:extLst>
      <p:ext uri="{BB962C8B-B14F-4D97-AF65-F5344CB8AC3E}">
        <p14:creationId xmlns:p14="http://schemas.microsoft.com/office/powerpoint/2010/main" val="3770335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6</a:t>
            </a:fld>
            <a:endParaRPr lang="fr-FR" dirty="0"/>
          </a:p>
        </p:txBody>
      </p:sp>
    </p:spTree>
    <p:extLst>
      <p:ext uri="{BB962C8B-B14F-4D97-AF65-F5344CB8AC3E}">
        <p14:creationId xmlns:p14="http://schemas.microsoft.com/office/powerpoint/2010/main" val="398085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7</a:t>
            </a:fld>
            <a:endParaRPr lang="fr-FR" dirty="0"/>
          </a:p>
        </p:txBody>
      </p:sp>
    </p:spTree>
    <p:extLst>
      <p:ext uri="{BB962C8B-B14F-4D97-AF65-F5344CB8AC3E}">
        <p14:creationId xmlns:p14="http://schemas.microsoft.com/office/powerpoint/2010/main" val="184694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2000" dirty="0"/>
              <a:t>également appelé </a:t>
            </a:r>
            <a:r>
              <a:rPr lang="fr-FR" sz="2000" b="1" dirty="0">
                <a:solidFill>
                  <a:srgbClr val="FFC000"/>
                </a:solidFill>
              </a:rPr>
              <a:t>micro application</a:t>
            </a:r>
            <a:r>
              <a:rPr lang="fr-FR" sz="2000" dirty="0">
                <a:solidFill>
                  <a:srgbClr val="FFC000"/>
                </a:solidFill>
              </a:rPr>
              <a:t> </a:t>
            </a:r>
            <a:r>
              <a:rPr lang="fr-FR" sz="2000" dirty="0"/>
              <a:t>ou encore </a:t>
            </a:r>
            <a:r>
              <a:rPr lang="fr-FR" sz="2000" dirty="0" err="1"/>
              <a:t>small</a:t>
            </a:r>
            <a:r>
              <a:rPr lang="fr-FR" sz="2000" dirty="0"/>
              <a:t> app</a:t>
            </a:r>
          </a:p>
          <a:p>
            <a:pPr lvl="0"/>
            <a:r>
              <a:rPr lang="fr-FR" sz="2000" dirty="0"/>
              <a:t>applications (ou services) </a:t>
            </a:r>
          </a:p>
          <a:p>
            <a:pPr lvl="0"/>
            <a:r>
              <a:rPr lang="fr-FR" sz="2000" dirty="0"/>
              <a:t>ex par API </a:t>
            </a:r>
            <a:r>
              <a:rPr lang="fr-FR" sz="2000" dirty="0" err="1"/>
              <a:t>Rest</a:t>
            </a:r>
            <a:endParaRPr lang="fr-FR" sz="2000" dirty="0"/>
          </a:p>
          <a:p>
            <a:pPr lvl="0"/>
            <a:endParaRPr lang="fr-FR" sz="2000" dirty="0"/>
          </a:p>
          <a:p>
            <a:pPr lvl="0"/>
            <a:endParaRPr lang="fr-FR" sz="2000" dirty="0"/>
          </a:p>
          <a:p>
            <a:pPr lvl="0"/>
            <a:r>
              <a:rPr lang="fr-FR" sz="2000" dirty="0"/>
              <a:t>Réduire les empêchements au changement,</a:t>
            </a:r>
          </a:p>
          <a:p>
            <a:pPr lvl="0"/>
            <a:r>
              <a:rPr lang="fr-FR" sz="2000" dirty="0"/>
              <a:t>Libérer les développeurs et les opérationnels des contraintes de la complexité,</a:t>
            </a:r>
          </a:p>
          <a:p>
            <a:pPr lvl="0"/>
            <a:r>
              <a:rPr lang="fr-FR" sz="2000" dirty="0"/>
              <a:t>Accroître la compétitivité de l’entreprise.</a:t>
            </a:r>
          </a:p>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8</a:t>
            </a:fld>
            <a:endParaRPr lang="fr-FR" dirty="0"/>
          </a:p>
        </p:txBody>
      </p:sp>
    </p:spTree>
    <p:extLst>
      <p:ext uri="{BB962C8B-B14F-4D97-AF65-F5344CB8AC3E}">
        <p14:creationId xmlns:p14="http://schemas.microsoft.com/office/powerpoint/2010/main" val="100636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9</a:t>
            </a:fld>
            <a:endParaRPr lang="fr-FR" dirty="0"/>
          </a:p>
        </p:txBody>
      </p:sp>
    </p:spTree>
    <p:extLst>
      <p:ext uri="{BB962C8B-B14F-4D97-AF65-F5344CB8AC3E}">
        <p14:creationId xmlns:p14="http://schemas.microsoft.com/office/powerpoint/2010/main" val="29026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10</a:t>
            </a:fld>
            <a:endParaRPr lang="fr-FR" dirty="0"/>
          </a:p>
        </p:txBody>
      </p:sp>
    </p:spTree>
    <p:extLst>
      <p:ext uri="{BB962C8B-B14F-4D97-AF65-F5344CB8AC3E}">
        <p14:creationId xmlns:p14="http://schemas.microsoft.com/office/powerpoint/2010/main" val="381641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11</a:t>
            </a:fld>
            <a:endParaRPr lang="fr-FR" dirty="0"/>
          </a:p>
        </p:txBody>
      </p:sp>
    </p:spTree>
    <p:extLst>
      <p:ext uri="{BB962C8B-B14F-4D97-AF65-F5344CB8AC3E}">
        <p14:creationId xmlns:p14="http://schemas.microsoft.com/office/powerpoint/2010/main" val="133080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080" y="243841"/>
            <a:ext cx="11721587" cy="6377939"/>
          </a:xfrm>
          <a:prstGeom prst="rect">
            <a:avLst/>
          </a:prstGeom>
          <a:gradFill flip="none" rotWithShape="1">
            <a:gsLst>
              <a:gs pos="0">
                <a:srgbClr val="61B665"/>
              </a:gs>
              <a:gs pos="74000">
                <a:srgbClr val="4FA553"/>
              </a:gs>
              <a:gs pos="83000">
                <a:srgbClr val="439947"/>
              </a:gs>
              <a:gs pos="100000">
                <a:srgbClr val="3B913F"/>
              </a:gs>
            </a:gsLst>
            <a:lin ang="0" scaled="1"/>
            <a:tileRect/>
          </a:gra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691" y="882376"/>
            <a:ext cx="9964364" cy="2926080"/>
          </a:xfrm>
        </p:spPr>
        <p:txBody>
          <a:bodyPr anchor="b">
            <a:normAutofit/>
          </a:bodyPr>
          <a:lstStyle>
            <a:lvl1pPr algn="ctr">
              <a:lnSpc>
                <a:spcPct val="85000"/>
              </a:lnSpc>
              <a:defRPr sz="7198"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709085" y="3869635"/>
            <a:ext cx="8765577" cy="1388165"/>
          </a:xfrm>
        </p:spPr>
        <p:txBody>
          <a:bodyPr>
            <a:normAutofit/>
          </a:bodyPr>
          <a:lstStyle>
            <a:lvl1pPr marL="0" indent="0" algn="ctr">
              <a:buNone/>
              <a:defRPr sz="2199">
                <a:solidFill>
                  <a:srgbClr val="FFFFFF"/>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AAD347D-5ACD-4C99-B74B-A9C85AD731AF}" type="datetimeFigureOut">
              <a:rPr lang="en-US" smtClean="0"/>
              <a:t>3/5/2018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02111984F565}" type="slidenum">
              <a:rPr lang="en-US" smtClean="0"/>
              <a:t>‹N°›</a:t>
            </a:fld>
            <a:endParaRPr lang="en-US" dirty="0"/>
          </a:p>
        </p:txBody>
      </p:sp>
      <p:cxnSp>
        <p:nvCxnSpPr>
          <p:cNvPr id="8" name="Straight Connector 7"/>
          <p:cNvCxnSpPr/>
          <p:nvPr/>
        </p:nvCxnSpPr>
        <p:spPr>
          <a:xfrm>
            <a:off x="1978145" y="3733800"/>
            <a:ext cx="822745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2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BE9EC9F-DEAF-42F5-89FE-CD4F0E5B695C}" type="datetime1">
              <a:rPr lang="fr-FR" smtClean="0"/>
              <a:pPr/>
              <a:t>05/03/2018</a:t>
            </a:fld>
            <a:endParaRPr lang="fr-FR"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algn="r"/>
            <a:fld id="{E5FD5434-F838-4DD4-A17B-1CB1A1850DF4}" type="slidenum">
              <a:rPr lang="fr-FR" smtClean="0"/>
              <a:pPr algn="r"/>
              <a:t>‹N°›</a:t>
            </a:fld>
            <a:endParaRPr lang="fr-FR" dirty="0"/>
          </a:p>
        </p:txBody>
      </p:sp>
    </p:spTree>
    <p:extLst>
      <p:ext uri="{BB962C8B-B14F-4D97-AF65-F5344CB8AC3E}">
        <p14:creationId xmlns:p14="http://schemas.microsoft.com/office/powerpoint/2010/main" val="319634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762000"/>
            <a:ext cx="2323495" cy="54102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2702" y="762000"/>
            <a:ext cx="7427565"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428CBE-5355-408A-9B43-BA991934F922}" type="datetime1">
              <a:rPr lang="fr-FR" smtClean="0"/>
              <a:pPr/>
              <a:t>05/03/2018</a:t>
            </a:fld>
            <a:endParaRPr lang="fr-FR"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algn="r"/>
            <a:fld id="{E5FD5434-F838-4DD4-A17B-1CB1A1850DF4}" type="slidenum">
              <a:rPr lang="fr-FR" smtClean="0"/>
              <a:pPr algn="r"/>
              <a:t>‹N°›</a:t>
            </a:fld>
            <a:endParaRPr lang="fr-FR" dirty="0"/>
          </a:p>
        </p:txBody>
      </p:sp>
    </p:spTree>
    <p:extLst>
      <p:ext uri="{BB962C8B-B14F-4D97-AF65-F5344CB8AC3E}">
        <p14:creationId xmlns:p14="http://schemas.microsoft.com/office/powerpoint/2010/main" val="40586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Paragraphs">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GB" smtClean="0"/>
              <a:pPr>
                <a:defRPr/>
              </a:pPr>
              <a:t>‹N°›</a:t>
            </a:fld>
            <a:endParaRPr lang="en-GB"/>
          </a:p>
        </p:txBody>
      </p:sp>
      <p:sp>
        <p:nvSpPr>
          <p:cNvPr id="6" name="Title 5"/>
          <p:cNvSpPr>
            <a:spLocks noGrp="1"/>
          </p:cNvSpPr>
          <p:nvPr>
            <p:ph type="title"/>
          </p:nvPr>
        </p:nvSpPr>
        <p:spPr/>
        <p:txBody>
          <a:bodyPr/>
          <a:lstStyle>
            <a:lvl1pPr>
              <a:defRPr>
                <a:solidFill>
                  <a:schemeClr val="accent3"/>
                </a:solidFill>
              </a:defRPr>
            </a:lvl1pPr>
          </a:lstStyle>
          <a:p>
            <a:r>
              <a:rPr lang="de-DE"/>
              <a:t>Titelmasterformat durch Klicken bearbeiten</a:t>
            </a:r>
            <a:endParaRPr lang="en-GB"/>
          </a:p>
        </p:txBody>
      </p:sp>
      <p:sp>
        <p:nvSpPr>
          <p:cNvPr id="3" name="Footer Placeholder 2"/>
          <p:cNvSpPr>
            <a:spLocks noGrp="1"/>
          </p:cNvSpPr>
          <p:nvPr>
            <p:ph type="ftr" sz="quarter" idx="15"/>
          </p:nvPr>
        </p:nvSpPr>
        <p:spPr/>
        <p:txBody>
          <a:bodyPr/>
          <a:lstStyle/>
          <a:p>
            <a:r>
              <a:rPr lang="en-GB"/>
              <a:t>Copyright © 2015 Accenture  All rights reserved.</a:t>
            </a:r>
          </a:p>
        </p:txBody>
      </p:sp>
      <p:sp>
        <p:nvSpPr>
          <p:cNvPr id="7" name="Text Placeholder 18"/>
          <p:cNvSpPr>
            <a:spLocks noGrp="1"/>
          </p:cNvSpPr>
          <p:nvPr>
            <p:ph type="body" sz="quarter" idx="11"/>
          </p:nvPr>
        </p:nvSpPr>
        <p:spPr>
          <a:xfrm>
            <a:off x="457260" y="1189211"/>
            <a:ext cx="11266367" cy="380480"/>
          </a:xfrm>
          <a:prstGeom prst="rect">
            <a:avLst/>
          </a:prstGeom>
        </p:spPr>
        <p:txBody>
          <a:bodyPr wrap="square" lIns="0" tIns="0" rIns="0" bIns="72000">
            <a:spAutoFit/>
          </a:bodyPr>
          <a:lstStyle>
            <a:lvl1pPr marL="0" indent="0">
              <a:lnSpc>
                <a:spcPct val="100000"/>
              </a:lnSpc>
              <a:spcBef>
                <a:spcPts val="0"/>
              </a:spcBef>
              <a:buFontTx/>
              <a:buNone/>
              <a:defRPr sz="2000" b="1" spc="0" baseline="0">
                <a:solidFill>
                  <a:schemeClr val="accent2"/>
                </a:solidFill>
              </a:defRPr>
            </a:lvl1pPr>
          </a:lstStyle>
          <a:p>
            <a:pPr lvl="0"/>
            <a:r>
              <a:rPr lang="de-DE"/>
              <a:t>Formatvorlagen des Textmasters bearbeiten</a:t>
            </a:r>
          </a:p>
        </p:txBody>
      </p:sp>
      <p:sp>
        <p:nvSpPr>
          <p:cNvPr id="8" name="Inhaltsplatzhalter 9"/>
          <p:cNvSpPr>
            <a:spLocks noGrp="1"/>
          </p:cNvSpPr>
          <p:nvPr>
            <p:ph sz="quarter" idx="14" hasCustomPrompt="1"/>
          </p:nvPr>
        </p:nvSpPr>
        <p:spPr>
          <a:xfrm>
            <a:off x="457259" y="1587109"/>
            <a:ext cx="11266367" cy="4937516"/>
          </a:xfrm>
        </p:spPr>
        <p:txBody>
          <a:bodyPr tIns="36000">
            <a:noAutofit/>
          </a:bodyPr>
          <a:lstStyle>
            <a:lvl1pPr marL="0" indent="0">
              <a:spcBef>
                <a:spcPts val="0"/>
              </a:spcBef>
              <a:spcAft>
                <a:spcPts val="600"/>
              </a:spcAft>
              <a:buNone/>
              <a:defRPr sz="1600"/>
            </a:lvl1pPr>
            <a:lvl2pPr marL="180000" indent="-180000">
              <a:spcBef>
                <a:spcPts val="0"/>
              </a:spcBef>
              <a:spcAft>
                <a:spcPts val="600"/>
              </a:spcAft>
              <a:buFont typeface="Arial" panose="020B0604020202020204" pitchFamily="34" charset="0"/>
              <a:buChar char="•"/>
              <a:defRPr sz="1600"/>
            </a:lvl2pPr>
            <a:lvl3pPr marL="360363" indent="-179388">
              <a:spcBef>
                <a:spcPts val="0"/>
              </a:spcBef>
              <a:spcAft>
                <a:spcPts val="600"/>
              </a:spcAft>
              <a:defRPr sz="1600"/>
            </a:lvl3pPr>
            <a:lvl4pPr marL="357188" indent="-174625">
              <a:spcBef>
                <a:spcPts val="0"/>
              </a:spcBef>
              <a:spcAft>
                <a:spcPts val="600"/>
              </a:spcAft>
              <a:defRPr sz="1600"/>
            </a:lvl4pPr>
            <a:lvl5pPr marL="539750" indent="-182563">
              <a:spcBef>
                <a:spcPts val="0"/>
              </a:spcBef>
              <a:spcAft>
                <a:spcPts val="600"/>
              </a:spcAft>
              <a:defRPr sz="1600"/>
            </a:lvl5pPr>
          </a:lstStyle>
          <a:p>
            <a:pPr lvl="0"/>
            <a:r>
              <a:rPr lang="de-DE"/>
              <a:t>Textmasterformate durch Klicken bearbeiten</a:t>
            </a:r>
          </a:p>
          <a:p>
            <a:pPr lvl="1"/>
            <a:r>
              <a:rPr lang="de-DE"/>
              <a:t>Zweite Ebene</a:t>
            </a:r>
          </a:p>
          <a:p>
            <a:pPr lvl="3"/>
            <a:r>
              <a:rPr lang="de-DE"/>
              <a:t>Dritte Ebene</a:t>
            </a:r>
          </a:p>
          <a:p>
            <a:pPr lvl="4"/>
            <a:r>
              <a:rPr lang="de-DE"/>
              <a:t>Fünfte Ebene</a:t>
            </a:r>
            <a:endParaRPr lang="en-US"/>
          </a:p>
        </p:txBody>
      </p:sp>
    </p:spTree>
    <p:extLst>
      <p:ext uri="{BB962C8B-B14F-4D97-AF65-F5344CB8AC3E}">
        <p14:creationId xmlns:p14="http://schemas.microsoft.com/office/powerpoint/2010/main" val="102253788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2A8359-72A4-439C-A050-BA532398EDC7}" type="datetime1">
              <a:rPr lang="fr-FR" smtClean="0"/>
              <a:pPr/>
              <a:t>05/03/2018</a:t>
            </a:fld>
            <a:endParaRPr lang="fr-FR"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algn="r"/>
            <a:fld id="{E5FD5434-F838-4DD4-A17B-1CB1A1850DF4}" type="slidenum">
              <a:rPr lang="fr-FR" smtClean="0"/>
              <a:pPr algn="r"/>
              <a:t>‹N°›</a:t>
            </a:fld>
            <a:endParaRPr lang="fr-FR" dirty="0"/>
          </a:p>
        </p:txBody>
      </p:sp>
    </p:spTree>
    <p:extLst>
      <p:ext uri="{BB962C8B-B14F-4D97-AF65-F5344CB8AC3E}">
        <p14:creationId xmlns:p14="http://schemas.microsoft.com/office/powerpoint/2010/main" val="413885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6136" y="1173575"/>
            <a:ext cx="9964364" cy="2926080"/>
          </a:xfrm>
        </p:spPr>
        <p:txBody>
          <a:bodyPr anchor="b">
            <a:noAutofit/>
          </a:bodyPr>
          <a:lstStyle>
            <a:lvl1pPr algn="ctr">
              <a:lnSpc>
                <a:spcPct val="85000"/>
              </a:lnSpc>
              <a:defRPr sz="7198" b="0" cap="all" baseline="0"/>
            </a:lvl1pPr>
          </a:lstStyle>
          <a:p>
            <a:r>
              <a:rPr lang="fr-FR"/>
              <a:t>Modifiez le style du titre</a:t>
            </a:r>
            <a:endParaRPr lang="en-US" dirty="0"/>
          </a:p>
        </p:txBody>
      </p:sp>
      <p:sp>
        <p:nvSpPr>
          <p:cNvPr id="3" name="Text Placeholder 2"/>
          <p:cNvSpPr>
            <a:spLocks noGrp="1"/>
          </p:cNvSpPr>
          <p:nvPr>
            <p:ph type="body" idx="1"/>
          </p:nvPr>
        </p:nvSpPr>
        <p:spPr>
          <a:xfrm>
            <a:off x="1709483" y="4154520"/>
            <a:ext cx="8766812" cy="1363806"/>
          </a:xfrm>
        </p:spPr>
        <p:txBody>
          <a:bodyPr anchor="t">
            <a:normAutofit/>
          </a:bodyPr>
          <a:lstStyle>
            <a:lvl1pPr marL="0" indent="0" algn="ctr">
              <a:buNone/>
              <a:defRPr sz="2199">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E2B6AB0-63B6-42C4-A67C-E540C3CC7673}" type="datetime1">
              <a:rPr lang="fr-FR" smtClean="0"/>
              <a:pPr/>
              <a:t>05/03/2018</a:t>
            </a:fld>
            <a:endParaRPr lang="fr-FR"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algn="r"/>
            <a:fld id="{E5FD5434-F838-4DD4-A17B-1CB1A1850DF4}" type="slidenum">
              <a:rPr lang="fr-FR" smtClean="0"/>
              <a:pPr algn="r"/>
              <a:t>‹N°›</a:t>
            </a:fld>
            <a:endParaRPr lang="fr-FR" dirty="0"/>
          </a:p>
        </p:txBody>
      </p:sp>
      <p:cxnSp>
        <p:nvCxnSpPr>
          <p:cNvPr id="7" name="Straight Connector 6"/>
          <p:cNvCxnSpPr/>
          <p:nvPr/>
        </p:nvCxnSpPr>
        <p:spPr>
          <a:xfrm>
            <a:off x="1980684" y="4020408"/>
            <a:ext cx="822745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43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2702" y="2057399"/>
            <a:ext cx="4753642" cy="4023360"/>
          </a:xfrm>
        </p:spPr>
        <p:txBody>
          <a:bodyPr/>
          <a:lstStyle>
            <a:lvl1pPr>
              <a:defRPr sz="21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65980" y="2057400"/>
            <a:ext cx="4753642" cy="4023360"/>
          </a:xfrm>
        </p:spPr>
        <p:txBody>
          <a:bodyPr/>
          <a:lstStyle>
            <a:lvl1pPr>
              <a:defRPr sz="21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8569B96-3F7C-4E10-B739-A891F8B8A2AD}" type="datetime1">
              <a:rPr lang="fr-FR" smtClean="0"/>
              <a:pPr/>
              <a:t>05/03/2018</a:t>
            </a:fld>
            <a:endParaRPr lang="fr-FR" dirty="0"/>
          </a:p>
        </p:txBody>
      </p:sp>
      <p:sp>
        <p:nvSpPr>
          <p:cNvPr id="6" name="Footer Placeholder 5"/>
          <p:cNvSpPr>
            <a:spLocks noGrp="1"/>
          </p:cNvSpPr>
          <p:nvPr>
            <p:ph type="ftr" sz="quarter" idx="11"/>
          </p:nvPr>
        </p:nvSpPr>
        <p:spPr/>
        <p:txBody>
          <a:bodyPr/>
          <a:lstStyle/>
          <a:p>
            <a:pPr rtl="0"/>
            <a:endParaRPr lang="fr-FR" dirty="0"/>
          </a:p>
        </p:txBody>
      </p:sp>
      <p:sp>
        <p:nvSpPr>
          <p:cNvPr id="7" name="Slide Number Placeholder 6"/>
          <p:cNvSpPr>
            <a:spLocks noGrp="1"/>
          </p:cNvSpPr>
          <p:nvPr>
            <p:ph type="sldNum" sz="quarter" idx="12"/>
          </p:nvPr>
        </p:nvSpPr>
        <p:spPr/>
        <p:txBody>
          <a:bodyPr/>
          <a:lstStyle/>
          <a:p>
            <a:pPr algn="r"/>
            <a:fld id="{E5FD5434-F838-4DD4-A17B-1CB1A1850DF4}" type="slidenum">
              <a:rPr lang="fr-FR" smtClean="0"/>
              <a:pPr algn="r"/>
              <a:t>‹N°›</a:t>
            </a:fld>
            <a:endParaRPr lang="fr-FR" dirty="0"/>
          </a:p>
        </p:txBody>
      </p:sp>
    </p:spTree>
    <p:extLst>
      <p:ext uri="{BB962C8B-B14F-4D97-AF65-F5344CB8AC3E}">
        <p14:creationId xmlns:p14="http://schemas.microsoft.com/office/powerpoint/2010/main" val="410579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142702" y="2001511"/>
            <a:ext cx="4753642" cy="777240"/>
          </a:xfrm>
        </p:spPr>
        <p:txBody>
          <a:bodyPr anchor="ct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2702" y="2721483"/>
            <a:ext cx="4753642" cy="3383280"/>
          </a:xfrm>
        </p:spPr>
        <p:txBody>
          <a:bodyPr/>
          <a:lstStyle>
            <a:lvl1pPr>
              <a:defRPr sz="21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67540" y="1999032"/>
            <a:ext cx="4753642" cy="777240"/>
          </a:xfrm>
        </p:spPr>
        <p:txBody>
          <a:bodyPr anchor="ct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67540" y="2719322"/>
            <a:ext cx="4753642" cy="3383280"/>
          </a:xfrm>
        </p:spPr>
        <p:txBody>
          <a:bodyPr/>
          <a:lstStyle>
            <a:lvl1pPr>
              <a:defRPr sz="21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B8B3D1D-871D-422C-9CF0-3F2547607540}" type="datetime1">
              <a:rPr lang="fr-FR" smtClean="0"/>
              <a:pPr/>
              <a:t>05/03/2018</a:t>
            </a:fld>
            <a:endParaRPr lang="fr-FR" dirty="0"/>
          </a:p>
        </p:txBody>
      </p:sp>
      <p:sp>
        <p:nvSpPr>
          <p:cNvPr id="8" name="Footer Placeholder 7"/>
          <p:cNvSpPr>
            <a:spLocks noGrp="1"/>
          </p:cNvSpPr>
          <p:nvPr>
            <p:ph type="ftr" sz="quarter" idx="11"/>
          </p:nvPr>
        </p:nvSpPr>
        <p:spPr/>
        <p:txBody>
          <a:bodyPr/>
          <a:lstStyle/>
          <a:p>
            <a:pPr rtl="0"/>
            <a:endParaRPr lang="fr-FR" dirty="0"/>
          </a:p>
        </p:txBody>
      </p:sp>
      <p:sp>
        <p:nvSpPr>
          <p:cNvPr id="9" name="Slide Number Placeholder 8"/>
          <p:cNvSpPr>
            <a:spLocks noGrp="1"/>
          </p:cNvSpPr>
          <p:nvPr>
            <p:ph type="sldNum" sz="quarter" idx="12"/>
          </p:nvPr>
        </p:nvSpPr>
        <p:spPr/>
        <p:txBody>
          <a:bodyPr/>
          <a:lstStyle/>
          <a:p>
            <a:pPr algn="r"/>
            <a:fld id="{E5FD5434-F838-4DD4-A17B-1CB1A1850DF4}" type="slidenum">
              <a:rPr lang="fr-FR" smtClean="0"/>
              <a:pPr algn="r"/>
              <a:t>‹N°›</a:t>
            </a:fld>
            <a:endParaRPr lang="fr-FR" dirty="0"/>
          </a:p>
        </p:txBody>
      </p:sp>
    </p:spTree>
    <p:extLst>
      <p:ext uri="{BB962C8B-B14F-4D97-AF65-F5344CB8AC3E}">
        <p14:creationId xmlns:p14="http://schemas.microsoft.com/office/powerpoint/2010/main" val="380053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E2B6AB0-63B6-42C4-A67C-E540C3CC7673}" type="datetime1">
              <a:rPr lang="fr-FR" smtClean="0"/>
              <a:pPr/>
              <a:t>05/03/2018</a:t>
            </a:fld>
            <a:endParaRPr lang="fr-FR" dirty="0"/>
          </a:p>
        </p:txBody>
      </p:sp>
      <p:sp>
        <p:nvSpPr>
          <p:cNvPr id="4" name="Footer Placeholder 3"/>
          <p:cNvSpPr>
            <a:spLocks noGrp="1"/>
          </p:cNvSpPr>
          <p:nvPr>
            <p:ph type="ftr" sz="quarter" idx="11"/>
          </p:nvPr>
        </p:nvSpPr>
        <p:spPr/>
        <p:txBody>
          <a:bodyPr/>
          <a:lstStyle/>
          <a:p>
            <a:pPr rtl="0"/>
            <a:endParaRPr lang="fr-FR" dirty="0"/>
          </a:p>
        </p:txBody>
      </p:sp>
      <p:sp>
        <p:nvSpPr>
          <p:cNvPr id="5" name="Slide Number Placeholder 4"/>
          <p:cNvSpPr>
            <a:spLocks noGrp="1"/>
          </p:cNvSpPr>
          <p:nvPr>
            <p:ph type="sldNum" sz="quarter" idx="12"/>
          </p:nvPr>
        </p:nvSpPr>
        <p:spPr/>
        <p:txBody>
          <a:bodyPr/>
          <a:lstStyle/>
          <a:p>
            <a:pPr algn="r"/>
            <a:fld id="{E5FD5434-F838-4DD4-A17B-1CB1A1850DF4}" type="slidenum">
              <a:rPr lang="fr-FR" smtClean="0"/>
              <a:pPr algn="r"/>
              <a:t>‹N°›</a:t>
            </a:fld>
            <a:endParaRPr lang="fr-FR" dirty="0"/>
          </a:p>
        </p:txBody>
      </p:sp>
    </p:spTree>
    <p:extLst>
      <p:ext uri="{BB962C8B-B14F-4D97-AF65-F5344CB8AC3E}">
        <p14:creationId xmlns:p14="http://schemas.microsoft.com/office/powerpoint/2010/main" val="5096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274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2702" y="1097280"/>
            <a:ext cx="3930896" cy="1737360"/>
          </a:xfrm>
        </p:spPr>
        <p:txBody>
          <a:bodyPr anchor="b">
            <a:noAutofit/>
          </a:bodyPr>
          <a:lstStyle>
            <a:lvl1pPr>
              <a:lnSpc>
                <a:spcPct val="90000"/>
              </a:lnSpc>
              <a:defRPr sz="3999" b="0"/>
            </a:lvl1pPr>
          </a:lstStyle>
          <a:p>
            <a:r>
              <a:rPr lang="fr-FR"/>
              <a:t>Modifiez le style du titre</a:t>
            </a:r>
            <a:endParaRPr lang="en-US" dirty="0"/>
          </a:p>
        </p:txBody>
      </p:sp>
      <p:sp>
        <p:nvSpPr>
          <p:cNvPr id="3" name="Content Placeholder 2"/>
          <p:cNvSpPr>
            <a:spLocks noGrp="1"/>
          </p:cNvSpPr>
          <p:nvPr>
            <p:ph idx="1"/>
          </p:nvPr>
        </p:nvSpPr>
        <p:spPr>
          <a:xfrm>
            <a:off x="5850635" y="1097280"/>
            <a:ext cx="5210723" cy="466344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2702" y="2834640"/>
            <a:ext cx="3930896" cy="3017520"/>
          </a:xfrm>
        </p:spPr>
        <p:txBody>
          <a:bodyPr>
            <a:normAutofit/>
          </a:bodyPr>
          <a:lstStyle>
            <a:lvl1pPr marL="0" indent="0">
              <a:lnSpc>
                <a:spcPct val="100000"/>
              </a:lnSpc>
              <a:spcBef>
                <a:spcPts val="1000"/>
              </a:spcBef>
              <a:buNone/>
              <a:defRPr sz="16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4282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2702" y="1097280"/>
            <a:ext cx="3930896" cy="1737360"/>
          </a:xfrm>
        </p:spPr>
        <p:txBody>
          <a:bodyPr anchor="b">
            <a:noAutofit/>
          </a:bodyPr>
          <a:lstStyle>
            <a:lvl1pPr>
              <a:lnSpc>
                <a:spcPct val="90000"/>
              </a:lnSpc>
              <a:defRPr sz="3999" b="0"/>
            </a:lvl1pPr>
          </a:lstStyle>
          <a:p>
            <a:r>
              <a:rPr lang="fr-FR"/>
              <a:t>Modifiez le style du titre</a:t>
            </a:r>
            <a:endParaRPr lang="en-US" dirty="0"/>
          </a:p>
        </p:txBody>
      </p:sp>
      <p:sp>
        <p:nvSpPr>
          <p:cNvPr id="3" name="Picture Placeholder 2"/>
          <p:cNvSpPr>
            <a:spLocks noGrp="1" noChangeAspect="1"/>
          </p:cNvSpPr>
          <p:nvPr>
            <p:ph type="pic" idx="1"/>
          </p:nvPr>
        </p:nvSpPr>
        <p:spPr>
          <a:xfrm>
            <a:off x="5411838" y="1069847"/>
            <a:ext cx="6097460" cy="4800600"/>
          </a:xfrm>
        </p:spPr>
        <p:txBody>
          <a:bodyPr lIns="274320" tIns="182880" anchor="t">
            <a:normAutofit/>
          </a:bodyPr>
          <a:lstStyle>
            <a:lvl1pPr marL="0" indent="0">
              <a:buNone/>
              <a:defRPr sz="2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142702" y="2834640"/>
            <a:ext cx="3930896" cy="2880360"/>
          </a:xfrm>
        </p:spPr>
        <p:txBody>
          <a:bodyPr>
            <a:normAutofit/>
          </a:bodyPr>
          <a:lstStyle>
            <a:lvl1pPr marL="0" indent="0">
              <a:lnSpc>
                <a:spcPct val="100000"/>
              </a:lnSpc>
              <a:spcBef>
                <a:spcPts val="1000"/>
              </a:spcBef>
              <a:buNone/>
              <a:defRPr sz="16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22964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080" y="243841"/>
            <a:ext cx="11721587"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2702" y="609600"/>
            <a:ext cx="9872948" cy="13563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2703" y="2057400"/>
            <a:ext cx="9870300" cy="40386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142699" y="6223829"/>
            <a:ext cx="2328467" cy="365125"/>
          </a:xfrm>
          <a:prstGeom prst="rect">
            <a:avLst/>
          </a:prstGeom>
        </p:spPr>
        <p:txBody>
          <a:bodyPr vert="horz" lIns="91440" tIns="45720" rIns="91440" bIns="45720" rtlCol="0" anchor="ctr"/>
          <a:lstStyle>
            <a:lvl1pPr algn="l">
              <a:defRPr sz="1200">
                <a:solidFill>
                  <a:schemeClr val="accent1"/>
                </a:solidFill>
              </a:defRPr>
            </a:lvl1pPr>
          </a:lstStyle>
          <a:p>
            <a:fld id="{0E2B6AB0-63B6-42C4-A67C-E540C3CC7673}" type="datetime1">
              <a:rPr lang="fr-FR" smtClean="0"/>
              <a:pPr/>
              <a:t>05/03/2018</a:t>
            </a:fld>
            <a:endParaRPr lang="fr-FR" dirty="0"/>
          </a:p>
        </p:txBody>
      </p:sp>
      <p:sp>
        <p:nvSpPr>
          <p:cNvPr id="5" name="Footer Placeholder 4"/>
          <p:cNvSpPr>
            <a:spLocks noGrp="1"/>
          </p:cNvSpPr>
          <p:nvPr>
            <p:ph type="ftr" sz="quarter" idx="3"/>
          </p:nvPr>
        </p:nvSpPr>
        <p:spPr>
          <a:xfrm>
            <a:off x="3948120" y="6223829"/>
            <a:ext cx="4716545" cy="365125"/>
          </a:xfrm>
          <a:prstGeom prst="rect">
            <a:avLst/>
          </a:prstGeom>
        </p:spPr>
        <p:txBody>
          <a:bodyPr vert="horz" lIns="91440" tIns="45720" rIns="91440" bIns="45720" rtlCol="0" anchor="ctr"/>
          <a:lstStyle>
            <a:lvl1pPr algn="ctr">
              <a:defRPr sz="1200">
                <a:solidFill>
                  <a:schemeClr val="accent1"/>
                </a:solidFill>
              </a:defRPr>
            </a:lvl1pPr>
          </a:lstStyle>
          <a:p>
            <a:pPr rtl="0"/>
            <a:endParaRPr lang="fr-FR" dirty="0"/>
          </a:p>
        </p:txBody>
      </p:sp>
      <p:sp>
        <p:nvSpPr>
          <p:cNvPr id="6" name="Slide Number Placeholder 5"/>
          <p:cNvSpPr>
            <a:spLocks noGrp="1"/>
          </p:cNvSpPr>
          <p:nvPr>
            <p:ph type="sldNum" sz="quarter" idx="4"/>
          </p:nvPr>
        </p:nvSpPr>
        <p:spPr>
          <a:xfrm>
            <a:off x="9327101" y="6223829"/>
            <a:ext cx="1705773" cy="365125"/>
          </a:xfrm>
          <a:prstGeom prst="rect">
            <a:avLst/>
          </a:prstGeom>
        </p:spPr>
        <p:txBody>
          <a:bodyPr vert="horz" lIns="91440" tIns="45720" rIns="91440" bIns="45720" rtlCol="0" anchor="ctr"/>
          <a:lstStyle>
            <a:lvl1pPr algn="r">
              <a:defRPr sz="1200">
                <a:solidFill>
                  <a:schemeClr val="accent1"/>
                </a:solidFill>
              </a:defRPr>
            </a:lvl1pPr>
          </a:lstStyle>
          <a:p>
            <a:pPr algn="r"/>
            <a:fld id="{E5FD5434-F838-4DD4-A17B-1CB1A1850DF4}" type="slidenum">
              <a:rPr lang="fr-FR" smtClean="0"/>
              <a:pPr algn="r"/>
              <a:t>‹N°›</a:t>
            </a:fld>
            <a:endParaRPr lang="fr-FR" dirty="0"/>
          </a:p>
        </p:txBody>
      </p:sp>
    </p:spTree>
    <p:extLst>
      <p:ext uri="{BB962C8B-B14F-4D97-AF65-F5344CB8AC3E}">
        <p14:creationId xmlns:p14="http://schemas.microsoft.com/office/powerpoint/2010/main" val="201327390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accent1"/>
          </a:solidFill>
          <a:latin typeface="+mj-lt"/>
          <a:ea typeface="+mj-ea"/>
          <a:cs typeface="+mj-cs"/>
        </a:defRPr>
      </a:lvl1pPr>
    </p:titleStyle>
    <p:bodyStyle>
      <a:lvl1pPr marL="228531" indent="-182825" algn="l" defTabSz="914126" rtl="0" eaLnBrk="1" latinLnBrk="0" hangingPunct="1">
        <a:lnSpc>
          <a:spcPct val="90000"/>
        </a:lnSpc>
        <a:spcBef>
          <a:spcPts val="1400"/>
        </a:spcBef>
        <a:buClr>
          <a:schemeClr val="accent1"/>
        </a:buClr>
        <a:buSzPct val="80000"/>
        <a:buFont typeface="Corbel" pitchFamily="34" charset="0"/>
        <a:buChar char="•"/>
        <a:defRPr sz="2199" kern="1200">
          <a:solidFill>
            <a:schemeClr val="accent1"/>
          </a:solidFill>
          <a:latin typeface="+mn-lt"/>
          <a:ea typeface="+mn-ea"/>
          <a:cs typeface="+mn-cs"/>
        </a:defRPr>
      </a:lvl1pPr>
      <a:lvl2pPr marL="457063" indent="-182825" algn="l" defTabSz="914126" rtl="0" eaLnBrk="1" latinLnBrk="0" hangingPunct="1">
        <a:lnSpc>
          <a:spcPct val="90000"/>
        </a:lnSpc>
        <a:spcBef>
          <a:spcPts val="200"/>
        </a:spcBef>
        <a:spcAft>
          <a:spcPts val="400"/>
        </a:spcAft>
        <a:buClr>
          <a:schemeClr val="accent1"/>
        </a:buClr>
        <a:buSzPct val="80000"/>
        <a:buFont typeface="Corbel" pitchFamily="34" charset="0"/>
        <a:buChar char="•"/>
        <a:defRPr sz="1999" kern="1200">
          <a:solidFill>
            <a:schemeClr val="accent1"/>
          </a:solidFill>
          <a:latin typeface="+mn-lt"/>
          <a:ea typeface="+mn-ea"/>
          <a:cs typeface="+mn-cs"/>
        </a:defRPr>
      </a:lvl2pPr>
      <a:lvl3pPr marL="731301" indent="-182825" algn="l" defTabSz="914126" rtl="0" eaLnBrk="1" latinLnBrk="0" hangingPunct="1">
        <a:lnSpc>
          <a:spcPct val="90000"/>
        </a:lnSpc>
        <a:spcBef>
          <a:spcPts val="200"/>
        </a:spcBef>
        <a:spcAft>
          <a:spcPts val="400"/>
        </a:spcAft>
        <a:buClr>
          <a:schemeClr val="accent1"/>
        </a:buClr>
        <a:buSzPct val="80000"/>
        <a:buFont typeface="Corbel" pitchFamily="34" charset="0"/>
        <a:buChar char="•"/>
        <a:defRPr sz="1799" kern="1200">
          <a:solidFill>
            <a:schemeClr val="accent1"/>
          </a:solidFill>
          <a:latin typeface="+mn-lt"/>
          <a:ea typeface="+mn-ea"/>
          <a:cs typeface="+mn-cs"/>
        </a:defRPr>
      </a:lvl3pPr>
      <a:lvl4pPr marL="1005538" indent="-182825" algn="l" defTabSz="914126"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79776" indent="-182825" algn="l" defTabSz="914126"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599520" indent="-228531" algn="l" defTabSz="914126"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899430" indent="-228531" algn="l" defTabSz="914126"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199340" indent="-228531" algn="l" defTabSz="914126"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499250" indent="-228531" algn="l" defTabSz="914126"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png"/><Relationship Id="rId2" Type="http://schemas.openxmlformats.org/officeDocument/2006/relationships/notesSlide" Target="../notesSlides/notesSlide12.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6.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jpeg"/><Relationship Id="rId10" Type="http://schemas.openxmlformats.org/officeDocument/2006/relationships/image" Target="../media/image33.png"/><Relationship Id="rId19" Type="http://schemas.openxmlformats.org/officeDocument/2006/relationships/image" Target="../media/image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muginclermont.azurewebsites.net/" TargetMode="External"/><Relationship Id="rId13" Type="http://schemas.openxmlformats.org/officeDocument/2006/relationships/hyperlink" Target="https://pixabay.com/fr/mail-messagerie-e-mail-at-internet-634902/" TargetMode="External"/><Relationship Id="rId3" Type="http://schemas.openxmlformats.org/officeDocument/2006/relationships/hyperlink" Target="https://gitlab.com/mug-in-clermont-private/" TargetMode="External"/><Relationship Id="rId7" Type="http://schemas.openxmlformats.org/officeDocument/2006/relationships/image" Target="../media/image43.png"/><Relationship Id="rId12" Type="http://schemas.openxmlformats.org/officeDocument/2006/relationships/image" Target="../media/image45.png"/><Relationship Id="rId2" Type="http://schemas.openxmlformats.org/officeDocument/2006/relationships/notesSlide" Target="../notesSlides/notesSlide18.xml"/><Relationship Id="rId16"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www.meetup.com/fr-FR/MugInClermont" TargetMode="External"/><Relationship Id="rId11" Type="http://schemas.openxmlformats.org/officeDocument/2006/relationships/hyperlink" Target="mailto:muginclermont@outlook.com" TargetMode="External"/><Relationship Id="rId5" Type="http://schemas.openxmlformats.org/officeDocument/2006/relationships/image" Target="../media/image42.png"/><Relationship Id="rId15" Type="http://schemas.openxmlformats.org/officeDocument/2006/relationships/hyperlink" Target="https://fr.wikipedia.org/wiki/Fichier:Twitter_Bird.svg" TargetMode="External"/><Relationship Id="rId10" Type="http://schemas.openxmlformats.org/officeDocument/2006/relationships/hyperlink" Target="https://twitter.com/MugInClermont" TargetMode="External"/><Relationship Id="rId4" Type="http://schemas.openxmlformats.org/officeDocument/2006/relationships/hyperlink" Target="https://muginclermont.slack.com/" TargetMode="External"/><Relationship Id="rId9" Type="http://schemas.openxmlformats.org/officeDocument/2006/relationships/image" Target="../media/image44.png"/><Relationship Id="rId1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madagali.wordpres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martinfowler.com/articles/microservices.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8883" y="4933280"/>
            <a:ext cx="9751060" cy="439936"/>
          </a:xfrm>
        </p:spPr>
        <p:txBody>
          <a:bodyPr rtlCol="0">
            <a:normAutofit/>
          </a:bodyPr>
          <a:lstStyle/>
          <a:p>
            <a:pPr rtl="0"/>
            <a:r>
              <a:rPr lang="fr-FR" dirty="0"/>
              <a:t>MUG #4 : Application micro service</a:t>
            </a:r>
          </a:p>
        </p:txBody>
      </p:sp>
      <p:pic>
        <p:nvPicPr>
          <p:cNvPr id="6" name="Image 5">
            <a:extLst>
              <a:ext uri="{FF2B5EF4-FFF2-40B4-BE49-F238E27FC236}">
                <a16:creationId xmlns:a16="http://schemas.microsoft.com/office/drawing/2014/main" id="{E903F87B-99AB-4D4C-A9A7-6470897E15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0036" y="692696"/>
            <a:ext cx="7200800" cy="2928430"/>
          </a:xfrm>
          <a:prstGeom prst="rect">
            <a:avLst/>
          </a:prstGeom>
        </p:spPr>
      </p:pic>
      <p:sp>
        <p:nvSpPr>
          <p:cNvPr id="4" name="Sous-titre 1">
            <a:extLst>
              <a:ext uri="{FF2B5EF4-FFF2-40B4-BE49-F238E27FC236}">
                <a16:creationId xmlns:a16="http://schemas.microsoft.com/office/drawing/2014/main" id="{AC38D725-F5C3-41D1-BC2A-45966ECBD2ED}"/>
              </a:ext>
            </a:extLst>
          </p:cNvPr>
          <p:cNvSpPr txBox="1">
            <a:spLocks/>
          </p:cNvSpPr>
          <p:nvPr/>
        </p:nvSpPr>
        <p:spPr>
          <a:xfrm>
            <a:off x="1218883" y="5517232"/>
            <a:ext cx="9751060" cy="439936"/>
          </a:xfrm>
          <a:prstGeom prst="rect">
            <a:avLst/>
          </a:prstGeom>
        </p:spPr>
        <p:txBody>
          <a:bodyPr vert="horz" lIns="91440" tIns="45720" rIns="91440" bIns="45720" rtlCol="0">
            <a:normAutofit/>
          </a:bodyPr>
          <a:lstStyle>
            <a:lvl1pPr marL="0" indent="0" algn="ctr" defTabSz="914126" rtl="0" eaLnBrk="1" latinLnBrk="0" hangingPunct="1">
              <a:lnSpc>
                <a:spcPct val="90000"/>
              </a:lnSpc>
              <a:spcBef>
                <a:spcPts val="1400"/>
              </a:spcBef>
              <a:buClr>
                <a:schemeClr val="accent1"/>
              </a:buClr>
              <a:buSzPct val="80000"/>
              <a:buFont typeface="Corbel" pitchFamily="34" charset="0"/>
              <a:buNone/>
              <a:defRPr sz="2199" kern="1200">
                <a:solidFill>
                  <a:srgbClr val="FFFFFF"/>
                </a:solidFill>
                <a:latin typeface="+mn-lt"/>
                <a:ea typeface="+mn-ea"/>
                <a:cs typeface="+mn-cs"/>
              </a:defRPr>
            </a:lvl1pPr>
            <a:lvl2pPr marL="457063"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2199" kern="1200">
                <a:solidFill>
                  <a:schemeClr val="accent1"/>
                </a:solidFill>
                <a:latin typeface="+mn-lt"/>
                <a:ea typeface="+mn-ea"/>
                <a:cs typeface="+mn-cs"/>
              </a:defRPr>
            </a:lvl2pPr>
            <a:lvl3pPr marL="914126"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2199" kern="1200">
                <a:solidFill>
                  <a:schemeClr val="accent1"/>
                </a:solidFill>
                <a:latin typeface="+mn-lt"/>
                <a:ea typeface="+mn-ea"/>
                <a:cs typeface="+mn-cs"/>
              </a:defRPr>
            </a:lvl3pPr>
            <a:lvl4pPr marL="1371189"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4pPr>
            <a:lvl5pPr marL="1828251"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5pPr>
            <a:lvl6pPr marL="2285314"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6pPr>
            <a:lvl7pPr marL="2742377"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7pPr>
            <a:lvl8pPr marL="3199440"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8pPr>
            <a:lvl9pPr marL="3656503"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9pPr>
          </a:lstStyle>
          <a:p>
            <a:r>
              <a:rPr lang="fr-FR" dirty="0"/>
              <a:t>06 – 03 - 2018</a:t>
            </a:r>
          </a:p>
        </p:txBody>
      </p:sp>
      <p:sp>
        <p:nvSpPr>
          <p:cNvPr id="5" name="Sous-titre 1">
            <a:extLst>
              <a:ext uri="{FF2B5EF4-FFF2-40B4-BE49-F238E27FC236}">
                <a16:creationId xmlns:a16="http://schemas.microsoft.com/office/drawing/2014/main" id="{241100D9-182A-4BCC-A246-8EC7422B1A28}"/>
              </a:ext>
            </a:extLst>
          </p:cNvPr>
          <p:cNvSpPr txBox="1">
            <a:spLocks/>
          </p:cNvSpPr>
          <p:nvPr/>
        </p:nvSpPr>
        <p:spPr>
          <a:xfrm>
            <a:off x="1219797" y="6259002"/>
            <a:ext cx="9751060" cy="439936"/>
          </a:xfrm>
          <a:prstGeom prst="rect">
            <a:avLst/>
          </a:prstGeom>
        </p:spPr>
        <p:txBody>
          <a:bodyPr vert="horz" lIns="91440" tIns="45720" rIns="91440" bIns="45720" rtlCol="0">
            <a:normAutofit/>
          </a:bodyPr>
          <a:lstStyle>
            <a:lvl1pPr marL="0" indent="0" algn="ctr" defTabSz="914126" rtl="0" eaLnBrk="1" latinLnBrk="0" hangingPunct="1">
              <a:lnSpc>
                <a:spcPct val="90000"/>
              </a:lnSpc>
              <a:spcBef>
                <a:spcPts val="1400"/>
              </a:spcBef>
              <a:buClr>
                <a:schemeClr val="accent1"/>
              </a:buClr>
              <a:buSzPct val="80000"/>
              <a:buFont typeface="Corbel" pitchFamily="34" charset="0"/>
              <a:buNone/>
              <a:defRPr sz="2199" kern="1200">
                <a:solidFill>
                  <a:srgbClr val="FFFFFF"/>
                </a:solidFill>
                <a:latin typeface="+mn-lt"/>
                <a:ea typeface="+mn-ea"/>
                <a:cs typeface="+mn-cs"/>
              </a:defRPr>
            </a:lvl1pPr>
            <a:lvl2pPr marL="457063"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2199" kern="1200">
                <a:solidFill>
                  <a:schemeClr val="accent1"/>
                </a:solidFill>
                <a:latin typeface="+mn-lt"/>
                <a:ea typeface="+mn-ea"/>
                <a:cs typeface="+mn-cs"/>
              </a:defRPr>
            </a:lvl2pPr>
            <a:lvl3pPr marL="914126"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2199" kern="1200">
                <a:solidFill>
                  <a:schemeClr val="accent1"/>
                </a:solidFill>
                <a:latin typeface="+mn-lt"/>
                <a:ea typeface="+mn-ea"/>
                <a:cs typeface="+mn-cs"/>
              </a:defRPr>
            </a:lvl3pPr>
            <a:lvl4pPr marL="1371189"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4pPr>
            <a:lvl5pPr marL="1828251"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5pPr>
            <a:lvl6pPr marL="2285314"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6pPr>
            <a:lvl7pPr marL="2742377"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7pPr>
            <a:lvl8pPr marL="3199440"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8pPr>
            <a:lvl9pPr marL="3656503" indent="0" algn="ctr" defTabSz="914126" rtl="0" eaLnBrk="1" latinLnBrk="0" hangingPunct="1">
              <a:lnSpc>
                <a:spcPct val="90000"/>
              </a:lnSpc>
              <a:spcBef>
                <a:spcPts val="200"/>
              </a:spcBef>
              <a:spcAft>
                <a:spcPts val="400"/>
              </a:spcAft>
              <a:buClr>
                <a:schemeClr val="accent1"/>
              </a:buClr>
              <a:buSzPct val="80000"/>
              <a:buFont typeface="Corbel" pitchFamily="34" charset="0"/>
              <a:buNone/>
              <a:defRPr sz="1999" kern="1200">
                <a:solidFill>
                  <a:schemeClr val="accent1"/>
                </a:solidFill>
                <a:latin typeface="+mn-lt"/>
                <a:ea typeface="+mn-ea"/>
                <a:cs typeface="+mn-cs"/>
              </a:defRPr>
            </a:lvl9pPr>
          </a:lstStyle>
          <a:p>
            <a:r>
              <a:rPr lang="fr-FR" sz="1600" b="1" dirty="0"/>
              <a:t>(16 Ventôse An </a:t>
            </a:r>
            <a:r>
              <a:rPr lang="fr-FR" sz="1600" dirty="0"/>
              <a:t>CCXXV)</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Espace réservé du contenu 13">
            <a:extLst>
              <a:ext uri="{FF2B5EF4-FFF2-40B4-BE49-F238E27FC236}">
                <a16:creationId xmlns:a16="http://schemas.microsoft.com/office/drawing/2014/main" id="{2D95FB3A-EA35-4A84-8F90-568E276779D9}"/>
              </a:ext>
            </a:extLst>
          </p:cNvPr>
          <p:cNvSpPr txBox="1">
            <a:spLocks/>
          </p:cNvSpPr>
          <p:nvPr/>
        </p:nvSpPr>
        <p:spPr>
          <a:xfrm>
            <a:off x="1053852" y="908720"/>
            <a:ext cx="10360501" cy="504056"/>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fr-FR" dirty="0">
                <a:solidFill>
                  <a:srgbClr val="92D050"/>
                </a:solidFill>
              </a:rPr>
              <a:t>Avantages :</a:t>
            </a:r>
            <a:endParaRPr lang="fr-FR" dirty="0">
              <a:solidFill>
                <a:srgbClr val="FFFF00"/>
              </a:solidFill>
            </a:endParaRPr>
          </a:p>
        </p:txBody>
      </p:sp>
      <p:sp>
        <p:nvSpPr>
          <p:cNvPr id="6" name="Espace réservé du contenu 13">
            <a:extLst>
              <a:ext uri="{FF2B5EF4-FFF2-40B4-BE49-F238E27FC236}">
                <a16:creationId xmlns:a16="http://schemas.microsoft.com/office/drawing/2014/main" id="{5F39930F-AB20-4C7A-9B0B-90EA9043C005}"/>
              </a:ext>
            </a:extLst>
          </p:cNvPr>
          <p:cNvSpPr txBox="1">
            <a:spLocks/>
          </p:cNvSpPr>
          <p:nvPr/>
        </p:nvSpPr>
        <p:spPr>
          <a:xfrm>
            <a:off x="765820" y="1557588"/>
            <a:ext cx="10360501" cy="4895748"/>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fr-FR" sz="2000" dirty="0"/>
              <a:t>Réduction du délai de mise en marché ou « time to </a:t>
            </a:r>
            <a:r>
              <a:rPr lang="fr-FR" sz="2000" dirty="0" err="1"/>
              <a:t>market</a:t>
            </a:r>
            <a:r>
              <a:rPr lang="fr-FR" sz="2000" dirty="0"/>
              <a:t> » :</a:t>
            </a:r>
          </a:p>
          <a:p>
            <a:pPr lvl="2"/>
            <a:r>
              <a:rPr lang="fr-FR" sz="1600" dirty="0"/>
              <a:t>Travail en parallèle sur les briques logicielles métiers.</a:t>
            </a:r>
          </a:p>
          <a:p>
            <a:pPr lvl="1"/>
            <a:r>
              <a:rPr lang="fr-FR" sz="2000" dirty="0"/>
              <a:t>Agilité technologique :</a:t>
            </a:r>
          </a:p>
          <a:p>
            <a:pPr lvl="2"/>
            <a:r>
              <a:rPr lang="fr-FR" sz="1600" dirty="0"/>
              <a:t>Pas de contraintes technologiques entre les </a:t>
            </a:r>
            <a:r>
              <a:rPr lang="fr-FR" sz="1600" dirty="0" err="1"/>
              <a:t>microservices</a:t>
            </a:r>
            <a:r>
              <a:rPr lang="fr-FR" sz="1600" dirty="0"/>
              <a:t>.</a:t>
            </a:r>
          </a:p>
          <a:p>
            <a:pPr lvl="1"/>
            <a:r>
              <a:rPr lang="fr-FR" sz="2000" dirty="0"/>
              <a:t>Extensibilité :</a:t>
            </a:r>
          </a:p>
          <a:p>
            <a:pPr lvl="2"/>
            <a:r>
              <a:rPr lang="fr-FR" sz="1600" dirty="0"/>
              <a:t>Réplication sélective de </a:t>
            </a:r>
            <a:r>
              <a:rPr lang="fr-FR" sz="1600" dirty="0" err="1"/>
              <a:t>microservices</a:t>
            </a:r>
            <a:r>
              <a:rPr lang="fr-FR" sz="1600" dirty="0"/>
              <a:t>.</a:t>
            </a:r>
          </a:p>
          <a:p>
            <a:pPr lvl="1"/>
            <a:r>
              <a:rPr lang="fr-FR" sz="2000" dirty="0"/>
              <a:t>Factorisation et la réutilisation des micro-services :</a:t>
            </a:r>
          </a:p>
          <a:p>
            <a:pPr lvl="2"/>
            <a:r>
              <a:rPr lang="fr-FR" sz="1600" dirty="0"/>
              <a:t>Composition en fonctionnalités métiers, réutilisation des </a:t>
            </a:r>
            <a:r>
              <a:rPr lang="fr-FR" sz="1600" dirty="0" err="1"/>
              <a:t>microservices</a:t>
            </a:r>
            <a:r>
              <a:rPr lang="fr-FR" sz="1600" dirty="0"/>
              <a:t> simplifiée.</a:t>
            </a:r>
          </a:p>
          <a:p>
            <a:pPr lvl="1"/>
            <a:r>
              <a:rPr lang="fr-FR" sz="2000" dirty="0"/>
              <a:t>Evolutivité :</a:t>
            </a:r>
          </a:p>
          <a:p>
            <a:pPr lvl="2"/>
            <a:r>
              <a:rPr lang="fr-FR" sz="1600" dirty="0"/>
              <a:t>Suppression ou agrégation simplifiées, déploiements indépendants, …</a:t>
            </a:r>
          </a:p>
          <a:p>
            <a:pPr lvl="1"/>
            <a:r>
              <a:rPr lang="fr-FR" sz="2000" dirty="0"/>
              <a:t>Résilience :</a:t>
            </a:r>
          </a:p>
          <a:p>
            <a:pPr lvl="2"/>
            <a:r>
              <a:rPr lang="fr-FR" sz="1600" dirty="0"/>
              <a:t>Continuité de service (</a:t>
            </a:r>
            <a:r>
              <a:rPr lang="fr-FR" sz="1600" dirty="0" err="1"/>
              <a:t>load</a:t>
            </a:r>
            <a:r>
              <a:rPr lang="fr-FR" sz="1600" dirty="0"/>
              <a:t> balancing, service </a:t>
            </a:r>
            <a:r>
              <a:rPr lang="fr-FR" sz="1600" dirty="0" err="1"/>
              <a:t>discovery</a:t>
            </a:r>
            <a:r>
              <a:rPr lang="fr-FR" sz="1600" dirty="0"/>
              <a:t>, …)</a:t>
            </a:r>
          </a:p>
        </p:txBody>
      </p:sp>
      <p:pic>
        <p:nvPicPr>
          <p:cNvPr id="7" name="Image 6">
            <a:extLst>
              <a:ext uri="{FF2B5EF4-FFF2-40B4-BE49-F238E27FC236}">
                <a16:creationId xmlns:a16="http://schemas.microsoft.com/office/drawing/2014/main" id="{A1DBB9AE-3A50-4BAB-A650-7C93A427AB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1199483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childTnLst>
                          </p:cTn>
                        </p:par>
                        <p:par>
                          <p:cTn id="44" fill="hold">
                            <p:stCondLst>
                              <p:cond delay="5500"/>
                            </p:stCondLst>
                            <p:childTnLst>
                              <p:par>
                                <p:cTn id="45" presetID="10" presetClass="entr" presetSubtype="0" fill="hold" grpId="0" nodeType="after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par>
                          <p:cTn id="48" fill="hold">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par>
                          <p:cTn id="52" fill="hold">
                            <p:stCondLst>
                              <p:cond delay="6500"/>
                            </p:stCondLst>
                            <p:childTnLst>
                              <p:par>
                                <p:cTn id="53" presetID="10" presetClass="entr" presetSubtype="0" fill="hold" grpId="0" nodeType="after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Effect transition="in" filter="fade">
                                      <p:cBhvr>
                                        <p:cTn id="5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dvAuto="500"/>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F842DC5-EB94-4B6D-A87F-5CE8F20A5B97}"/>
              </a:ext>
            </a:extLst>
          </p:cNvPr>
          <p:cNvPicPr>
            <a:picLocks noChangeAspect="1"/>
          </p:cNvPicPr>
          <p:nvPr/>
        </p:nvPicPr>
        <p:blipFill rotWithShape="1">
          <a:blip r:embed="rId3">
            <a:extLst>
              <a:ext uri="{28A0092B-C50C-407E-A947-70E740481C1C}">
                <a14:useLocalDpi xmlns:a14="http://schemas.microsoft.com/office/drawing/2010/main" val="0"/>
              </a:ext>
            </a:extLst>
          </a:blip>
          <a:srcRect l="965" r="64487"/>
          <a:stretch/>
        </p:blipFill>
        <p:spPr>
          <a:xfrm>
            <a:off x="4754419" y="908720"/>
            <a:ext cx="3240361" cy="5494079"/>
          </a:xfrm>
          <a:prstGeom prst="rect">
            <a:avLst/>
          </a:prstGeom>
        </p:spPr>
      </p:pic>
      <p:sp>
        <p:nvSpPr>
          <p:cNvPr id="10" name="Rectangle 1">
            <a:extLst>
              <a:ext uri="{FF2B5EF4-FFF2-40B4-BE49-F238E27FC236}">
                <a16:creationId xmlns:a16="http://schemas.microsoft.com/office/drawing/2014/main" id="{0725C4E2-1683-4778-A248-C314BA2BFE22}"/>
              </a:ext>
            </a:extLst>
          </p:cNvPr>
          <p:cNvSpPr>
            <a:spLocks noChangeArrowheads="1"/>
          </p:cNvSpPr>
          <p:nvPr/>
        </p:nvSpPr>
        <p:spPr bwMode="auto">
          <a:xfrm>
            <a:off x="1341884" y="253081"/>
            <a:ext cx="9217024" cy="7704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gn="ctr" defTabSz="914126">
              <a:lnSpc>
                <a:spcPct val="90000"/>
              </a:lnSpc>
              <a:spcBef>
                <a:spcPct val="0"/>
              </a:spcBef>
            </a:pPr>
            <a:r>
              <a:rPr lang="fr-FR" altLang="fr-FR" sz="2800" dirty="0">
                <a:solidFill>
                  <a:schemeClr val="accent1"/>
                </a:solidFill>
                <a:latin typeface="+mj-lt"/>
                <a:ea typeface="+mj-ea"/>
                <a:cs typeface="+mj-cs"/>
              </a:rPr>
              <a:t>Différences entre application Monolithique &amp; </a:t>
            </a:r>
            <a:r>
              <a:rPr lang="fr-FR" altLang="fr-FR" sz="2800" dirty="0" err="1">
                <a:solidFill>
                  <a:schemeClr val="accent1"/>
                </a:solidFill>
                <a:latin typeface="+mj-lt"/>
                <a:ea typeface="+mj-ea"/>
                <a:cs typeface="+mj-cs"/>
              </a:rPr>
              <a:t>MicroServices</a:t>
            </a:r>
            <a:endParaRPr lang="fr-FR" altLang="fr-FR" sz="2800" dirty="0">
              <a:solidFill>
                <a:schemeClr val="accent1"/>
              </a:solidFill>
              <a:latin typeface="+mj-lt"/>
              <a:ea typeface="+mj-ea"/>
              <a:cs typeface="+mj-cs"/>
            </a:endParaRPr>
          </a:p>
        </p:txBody>
      </p:sp>
      <p:pic>
        <p:nvPicPr>
          <p:cNvPr id="5" name="Image 4">
            <a:extLst>
              <a:ext uri="{FF2B5EF4-FFF2-40B4-BE49-F238E27FC236}">
                <a16:creationId xmlns:a16="http://schemas.microsoft.com/office/drawing/2014/main" id="{FEDE1260-66D6-4A11-B816-B6F00A4A66B9}"/>
              </a:ext>
            </a:extLst>
          </p:cNvPr>
          <p:cNvPicPr>
            <a:picLocks noChangeAspect="1"/>
          </p:cNvPicPr>
          <p:nvPr/>
        </p:nvPicPr>
        <p:blipFill rotWithShape="1">
          <a:blip r:embed="rId3">
            <a:extLst>
              <a:ext uri="{28A0092B-C50C-407E-A947-70E740481C1C}">
                <a14:useLocalDpi xmlns:a14="http://schemas.microsoft.com/office/drawing/2010/main" val="0"/>
              </a:ext>
            </a:extLst>
          </a:blip>
          <a:srcRect l="46063" r="965"/>
          <a:stretch/>
        </p:blipFill>
        <p:spPr>
          <a:xfrm>
            <a:off x="6526461" y="908720"/>
            <a:ext cx="4968552" cy="5494079"/>
          </a:xfrm>
          <a:prstGeom prst="rect">
            <a:avLst/>
          </a:prstGeom>
        </p:spPr>
      </p:pic>
      <p:cxnSp>
        <p:nvCxnSpPr>
          <p:cNvPr id="3" name="Connecteur droit 2">
            <a:extLst>
              <a:ext uri="{FF2B5EF4-FFF2-40B4-BE49-F238E27FC236}">
                <a16:creationId xmlns:a16="http://schemas.microsoft.com/office/drawing/2014/main" id="{DBE0F05E-C33A-4B70-9FCA-A4BBA2204E7D}"/>
              </a:ext>
            </a:extLst>
          </p:cNvPr>
          <p:cNvCxnSpPr>
            <a:cxnSpLocks/>
          </p:cNvCxnSpPr>
          <p:nvPr/>
        </p:nvCxnSpPr>
        <p:spPr>
          <a:xfrm>
            <a:off x="5662364" y="976856"/>
            <a:ext cx="0" cy="5357806"/>
          </a:xfrm>
          <a:prstGeom prst="line">
            <a:avLst/>
          </a:prstGeom>
          <a:ln w="38100" cmpd="sng">
            <a:prstDash val="dash"/>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C453EAA1-A4D7-48A8-BCAC-3172B1E0F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134419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nodeType="clickEffect">
                                  <p:stCondLst>
                                    <p:cond delay="0"/>
                                  </p:stCondLst>
                                  <p:childTnLst>
                                    <p:animMotion origin="layout" path="M -2.6361E-6 -3.7037E-7 L -0.08062 0.04005 C -0.09755 0.04907 -0.12269 0.05394 -0.14912 0.05394 C -0.17921 0.05394 -0.20331 0.04907 -0.22011 0.04005 L -0.3006 -3.7037E-7 " pathEditMode="relative" rAng="0" ptsTypes="AAAAA">
                                      <p:cBhvr>
                                        <p:cTn id="11" dur="2000" fill="hold"/>
                                        <p:tgtEl>
                                          <p:spTgt spid="4"/>
                                        </p:tgtEl>
                                        <p:attrNameLst>
                                          <p:attrName>ppt_x</p:attrName>
                                          <p:attrName>ppt_y</p:attrName>
                                        </p:attrNameLst>
                                      </p:cBhvr>
                                      <p:rCtr x="-15030" y="2685"/>
                                    </p:animMotion>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7BE7CEE-37BF-4699-BBC2-F9A321A1D7DE}"/>
              </a:ext>
            </a:extLst>
          </p:cNvPr>
          <p:cNvSpPr>
            <a:spLocks noChangeArrowheads="1"/>
          </p:cNvSpPr>
          <p:nvPr/>
        </p:nvSpPr>
        <p:spPr bwMode="auto">
          <a:xfrm>
            <a:off x="1341884" y="253081"/>
            <a:ext cx="9217024" cy="7704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gn="ctr" defTabSz="914126">
              <a:lnSpc>
                <a:spcPct val="90000"/>
              </a:lnSpc>
              <a:spcBef>
                <a:spcPct val="0"/>
              </a:spcBef>
            </a:pPr>
            <a:r>
              <a:rPr lang="fr-FR" altLang="fr-FR" sz="2800" dirty="0">
                <a:solidFill>
                  <a:schemeClr val="accent1"/>
                </a:solidFill>
                <a:latin typeface="+mj-lt"/>
                <a:ea typeface="+mj-ea"/>
                <a:cs typeface="+mj-cs"/>
              </a:rPr>
              <a:t>Architecture </a:t>
            </a:r>
            <a:r>
              <a:rPr lang="fr-FR" altLang="fr-FR" sz="2800" dirty="0" err="1">
                <a:solidFill>
                  <a:schemeClr val="accent1"/>
                </a:solidFill>
                <a:latin typeface="+mj-lt"/>
                <a:ea typeface="+mj-ea"/>
                <a:cs typeface="+mj-cs"/>
              </a:rPr>
              <a:t>MicroServices</a:t>
            </a:r>
            <a:r>
              <a:rPr lang="fr-FR" altLang="fr-FR" sz="2800" dirty="0">
                <a:solidFill>
                  <a:schemeClr val="accent1"/>
                </a:solidFill>
                <a:latin typeface="+mj-lt"/>
                <a:ea typeface="+mj-ea"/>
                <a:cs typeface="+mj-cs"/>
              </a:rPr>
              <a:t> &amp; utilisations possibles</a:t>
            </a:r>
          </a:p>
        </p:txBody>
      </p:sp>
      <p:grpSp>
        <p:nvGrpSpPr>
          <p:cNvPr id="7" name="Groupe 6">
            <a:extLst>
              <a:ext uri="{FF2B5EF4-FFF2-40B4-BE49-F238E27FC236}">
                <a16:creationId xmlns:a16="http://schemas.microsoft.com/office/drawing/2014/main" id="{B6A732F6-10BB-46C4-BCE0-B93828516FED}"/>
              </a:ext>
            </a:extLst>
          </p:cNvPr>
          <p:cNvGrpSpPr/>
          <p:nvPr/>
        </p:nvGrpSpPr>
        <p:grpSpPr>
          <a:xfrm>
            <a:off x="6633020" y="1412776"/>
            <a:ext cx="1321520" cy="1390372"/>
            <a:chOff x="8254652" y="2132856"/>
            <a:chExt cx="1321520" cy="1390372"/>
          </a:xfrm>
        </p:grpSpPr>
        <p:pic>
          <p:nvPicPr>
            <p:cNvPr id="4" name="Image 3">
              <a:extLst>
                <a:ext uri="{FF2B5EF4-FFF2-40B4-BE49-F238E27FC236}">
                  <a16:creationId xmlns:a16="http://schemas.microsoft.com/office/drawing/2014/main" id="{F9E79404-154E-4134-AA45-017A13A146B2}"/>
                </a:ext>
              </a:extLst>
            </p:cNvPr>
            <p:cNvPicPr>
              <a:picLocks noChangeAspect="1"/>
            </p:cNvPicPr>
            <p:nvPr/>
          </p:nvPicPr>
          <p:blipFill>
            <a:blip r:embed="rId3"/>
            <a:stretch>
              <a:fillRect/>
            </a:stretch>
          </p:blipFill>
          <p:spPr>
            <a:xfrm>
              <a:off x="8254652" y="2132856"/>
              <a:ext cx="1321520" cy="1390372"/>
            </a:xfrm>
            <a:prstGeom prst="rect">
              <a:avLst/>
            </a:prstGeom>
          </p:spPr>
        </p:pic>
        <p:sp>
          <p:nvSpPr>
            <p:cNvPr id="6" name="ZoneTexte 5">
              <a:extLst>
                <a:ext uri="{FF2B5EF4-FFF2-40B4-BE49-F238E27FC236}">
                  <a16:creationId xmlns:a16="http://schemas.microsoft.com/office/drawing/2014/main" id="{F1AD7F0D-3ADA-46F4-963D-35F4BD7B3678}"/>
                </a:ext>
              </a:extLst>
            </p:cNvPr>
            <p:cNvSpPr txBox="1"/>
            <p:nvPr/>
          </p:nvSpPr>
          <p:spPr>
            <a:xfrm>
              <a:off x="8310332" y="2708920"/>
              <a:ext cx="1152128" cy="523220"/>
            </a:xfrm>
            <a:prstGeom prst="rect">
              <a:avLst/>
            </a:prstGeom>
            <a:noFill/>
          </p:spPr>
          <p:txBody>
            <a:bodyPr wrap="square" rtlCol="0">
              <a:spAutoFit/>
            </a:bodyPr>
            <a:lstStyle/>
            <a:p>
              <a:pPr algn="ctr"/>
              <a:r>
                <a:rPr lang="fr-FR" sz="1400" b="1" dirty="0" err="1">
                  <a:latin typeface="Century Gothic" panose="020B0502020202020204" pitchFamily="34" charset="0"/>
                </a:rPr>
                <a:t>Account</a:t>
              </a:r>
              <a:r>
                <a:rPr lang="fr-FR" sz="1400" b="1" dirty="0">
                  <a:latin typeface="Century Gothic" panose="020B0502020202020204" pitchFamily="34" charset="0"/>
                </a:rPr>
                <a:t> Service</a:t>
              </a:r>
            </a:p>
          </p:txBody>
        </p:sp>
      </p:grpSp>
      <p:grpSp>
        <p:nvGrpSpPr>
          <p:cNvPr id="8" name="Groupe 7">
            <a:extLst>
              <a:ext uri="{FF2B5EF4-FFF2-40B4-BE49-F238E27FC236}">
                <a16:creationId xmlns:a16="http://schemas.microsoft.com/office/drawing/2014/main" id="{05B050FE-9D2F-47AF-AED0-5B24740778DF}"/>
              </a:ext>
            </a:extLst>
          </p:cNvPr>
          <p:cNvGrpSpPr/>
          <p:nvPr/>
        </p:nvGrpSpPr>
        <p:grpSpPr>
          <a:xfrm>
            <a:off x="2998069" y="3849360"/>
            <a:ext cx="1321520" cy="1390372"/>
            <a:chOff x="8254652" y="2132856"/>
            <a:chExt cx="1321520" cy="1390372"/>
          </a:xfrm>
        </p:grpSpPr>
        <p:pic>
          <p:nvPicPr>
            <p:cNvPr id="9" name="Image 8">
              <a:extLst>
                <a:ext uri="{FF2B5EF4-FFF2-40B4-BE49-F238E27FC236}">
                  <a16:creationId xmlns:a16="http://schemas.microsoft.com/office/drawing/2014/main" id="{24B529FD-C1E0-405B-B07F-6EB237A4CA07}"/>
                </a:ext>
              </a:extLst>
            </p:cNvPr>
            <p:cNvPicPr>
              <a:picLocks noChangeAspect="1"/>
            </p:cNvPicPr>
            <p:nvPr/>
          </p:nvPicPr>
          <p:blipFill>
            <a:blip r:embed="rId3"/>
            <a:stretch>
              <a:fillRect/>
            </a:stretch>
          </p:blipFill>
          <p:spPr>
            <a:xfrm>
              <a:off x="8254652" y="2132856"/>
              <a:ext cx="1321520" cy="1390372"/>
            </a:xfrm>
            <a:prstGeom prst="rect">
              <a:avLst/>
            </a:prstGeom>
          </p:spPr>
        </p:pic>
        <p:sp>
          <p:nvSpPr>
            <p:cNvPr id="10" name="ZoneTexte 9">
              <a:extLst>
                <a:ext uri="{FF2B5EF4-FFF2-40B4-BE49-F238E27FC236}">
                  <a16:creationId xmlns:a16="http://schemas.microsoft.com/office/drawing/2014/main" id="{E4D347BD-535A-4473-A3FA-58AA55C248DE}"/>
                </a:ext>
              </a:extLst>
            </p:cNvPr>
            <p:cNvSpPr txBox="1"/>
            <p:nvPr/>
          </p:nvSpPr>
          <p:spPr>
            <a:xfrm>
              <a:off x="8310332" y="2708920"/>
              <a:ext cx="1152128" cy="461665"/>
            </a:xfrm>
            <a:prstGeom prst="rect">
              <a:avLst/>
            </a:prstGeom>
            <a:noFill/>
          </p:spPr>
          <p:txBody>
            <a:bodyPr wrap="square" rtlCol="0">
              <a:spAutoFit/>
            </a:bodyPr>
            <a:lstStyle/>
            <a:p>
              <a:pPr algn="ctr"/>
              <a:r>
                <a:rPr lang="fr-FR" sz="1200" b="1" dirty="0" err="1">
                  <a:latin typeface="Century Gothic" panose="020B0502020202020204" pitchFamily="34" charset="0"/>
                </a:rPr>
                <a:t>Storefront</a:t>
              </a:r>
              <a:endParaRPr lang="fr-FR" sz="1200" b="1" dirty="0">
                <a:latin typeface="Century Gothic" panose="020B0502020202020204" pitchFamily="34" charset="0"/>
              </a:endParaRPr>
            </a:p>
            <a:p>
              <a:pPr algn="ctr"/>
              <a:r>
                <a:rPr lang="fr-FR" sz="1200" b="1" dirty="0" err="1">
                  <a:latin typeface="Century Gothic" panose="020B0502020202020204" pitchFamily="34" charset="0"/>
                </a:rPr>
                <a:t>WebApp</a:t>
              </a:r>
              <a:endParaRPr lang="fr-FR" sz="1200" b="1" dirty="0">
                <a:latin typeface="Century Gothic" panose="020B0502020202020204" pitchFamily="34" charset="0"/>
              </a:endParaRPr>
            </a:p>
          </p:txBody>
        </p:sp>
      </p:grpSp>
      <p:grpSp>
        <p:nvGrpSpPr>
          <p:cNvPr id="11" name="Groupe 10">
            <a:extLst>
              <a:ext uri="{FF2B5EF4-FFF2-40B4-BE49-F238E27FC236}">
                <a16:creationId xmlns:a16="http://schemas.microsoft.com/office/drawing/2014/main" id="{CFF99930-FBB5-462F-B8B2-819D5AB83159}"/>
              </a:ext>
            </a:extLst>
          </p:cNvPr>
          <p:cNvGrpSpPr/>
          <p:nvPr/>
        </p:nvGrpSpPr>
        <p:grpSpPr>
          <a:xfrm>
            <a:off x="6633020" y="5005824"/>
            <a:ext cx="1321520" cy="1390372"/>
            <a:chOff x="8254652" y="2132856"/>
            <a:chExt cx="1321520" cy="1390372"/>
          </a:xfrm>
        </p:grpSpPr>
        <p:pic>
          <p:nvPicPr>
            <p:cNvPr id="12" name="Image 11">
              <a:extLst>
                <a:ext uri="{FF2B5EF4-FFF2-40B4-BE49-F238E27FC236}">
                  <a16:creationId xmlns:a16="http://schemas.microsoft.com/office/drawing/2014/main" id="{775AF32E-33BE-43B6-B548-AFCA977116FF}"/>
                </a:ext>
              </a:extLst>
            </p:cNvPr>
            <p:cNvPicPr>
              <a:picLocks noChangeAspect="1"/>
            </p:cNvPicPr>
            <p:nvPr/>
          </p:nvPicPr>
          <p:blipFill>
            <a:blip r:embed="rId3"/>
            <a:stretch>
              <a:fillRect/>
            </a:stretch>
          </p:blipFill>
          <p:spPr>
            <a:xfrm>
              <a:off x="8254652" y="2132856"/>
              <a:ext cx="1321520" cy="1390372"/>
            </a:xfrm>
            <a:prstGeom prst="rect">
              <a:avLst/>
            </a:prstGeom>
          </p:spPr>
        </p:pic>
        <p:sp>
          <p:nvSpPr>
            <p:cNvPr id="13" name="ZoneTexte 12">
              <a:extLst>
                <a:ext uri="{FF2B5EF4-FFF2-40B4-BE49-F238E27FC236}">
                  <a16:creationId xmlns:a16="http://schemas.microsoft.com/office/drawing/2014/main" id="{E9DACE4C-E9D2-48F2-A70F-BE0FF4F1183D}"/>
                </a:ext>
              </a:extLst>
            </p:cNvPr>
            <p:cNvSpPr txBox="1"/>
            <p:nvPr/>
          </p:nvSpPr>
          <p:spPr>
            <a:xfrm>
              <a:off x="8310332" y="2708920"/>
              <a:ext cx="1152128" cy="523220"/>
            </a:xfrm>
            <a:prstGeom prst="rect">
              <a:avLst/>
            </a:prstGeom>
            <a:noFill/>
          </p:spPr>
          <p:txBody>
            <a:bodyPr wrap="square" rtlCol="0">
              <a:spAutoFit/>
            </a:bodyPr>
            <a:lstStyle/>
            <a:p>
              <a:pPr algn="ctr"/>
              <a:r>
                <a:rPr lang="fr-FR" sz="1400" b="1" dirty="0">
                  <a:latin typeface="Century Gothic" panose="020B0502020202020204" pitchFamily="34" charset="0"/>
                </a:rPr>
                <a:t>Shipping Service</a:t>
              </a:r>
            </a:p>
          </p:txBody>
        </p:sp>
      </p:grpSp>
      <p:grpSp>
        <p:nvGrpSpPr>
          <p:cNvPr id="14" name="Groupe 13">
            <a:extLst>
              <a:ext uri="{FF2B5EF4-FFF2-40B4-BE49-F238E27FC236}">
                <a16:creationId xmlns:a16="http://schemas.microsoft.com/office/drawing/2014/main" id="{641FA8D8-1716-4460-BB12-562440BA0D3B}"/>
              </a:ext>
            </a:extLst>
          </p:cNvPr>
          <p:cNvGrpSpPr/>
          <p:nvPr/>
        </p:nvGrpSpPr>
        <p:grpSpPr>
          <a:xfrm>
            <a:off x="6633020" y="3209300"/>
            <a:ext cx="1321520" cy="1390372"/>
            <a:chOff x="8254652" y="2132856"/>
            <a:chExt cx="1321520" cy="1390372"/>
          </a:xfrm>
        </p:grpSpPr>
        <p:pic>
          <p:nvPicPr>
            <p:cNvPr id="15" name="Image 14">
              <a:extLst>
                <a:ext uri="{FF2B5EF4-FFF2-40B4-BE49-F238E27FC236}">
                  <a16:creationId xmlns:a16="http://schemas.microsoft.com/office/drawing/2014/main" id="{71D9FBEB-E1E2-457A-A31F-A4621C509161}"/>
                </a:ext>
              </a:extLst>
            </p:cNvPr>
            <p:cNvPicPr>
              <a:picLocks noChangeAspect="1"/>
            </p:cNvPicPr>
            <p:nvPr/>
          </p:nvPicPr>
          <p:blipFill>
            <a:blip r:embed="rId3"/>
            <a:stretch>
              <a:fillRect/>
            </a:stretch>
          </p:blipFill>
          <p:spPr>
            <a:xfrm>
              <a:off x="8254652" y="2132856"/>
              <a:ext cx="1321520" cy="1390372"/>
            </a:xfrm>
            <a:prstGeom prst="rect">
              <a:avLst/>
            </a:prstGeom>
          </p:spPr>
        </p:pic>
        <p:sp>
          <p:nvSpPr>
            <p:cNvPr id="16" name="ZoneTexte 15">
              <a:extLst>
                <a:ext uri="{FF2B5EF4-FFF2-40B4-BE49-F238E27FC236}">
                  <a16:creationId xmlns:a16="http://schemas.microsoft.com/office/drawing/2014/main" id="{630D043E-8B77-4B87-A01A-34FCAA1A6D73}"/>
                </a:ext>
              </a:extLst>
            </p:cNvPr>
            <p:cNvSpPr txBox="1"/>
            <p:nvPr/>
          </p:nvSpPr>
          <p:spPr>
            <a:xfrm>
              <a:off x="8310332" y="2708920"/>
              <a:ext cx="1152128" cy="523220"/>
            </a:xfrm>
            <a:prstGeom prst="rect">
              <a:avLst/>
            </a:prstGeom>
            <a:noFill/>
          </p:spPr>
          <p:txBody>
            <a:bodyPr wrap="square" rtlCol="0">
              <a:spAutoFit/>
            </a:bodyPr>
            <a:lstStyle/>
            <a:p>
              <a:pPr algn="ctr"/>
              <a:r>
                <a:rPr lang="fr-FR" sz="1400" b="1" dirty="0">
                  <a:latin typeface="Century Gothic" panose="020B0502020202020204" pitchFamily="34" charset="0"/>
                </a:rPr>
                <a:t>Inventory Service</a:t>
              </a:r>
            </a:p>
          </p:txBody>
        </p:sp>
      </p:grpSp>
      <p:grpSp>
        <p:nvGrpSpPr>
          <p:cNvPr id="74" name="Groupe 73">
            <a:extLst>
              <a:ext uri="{FF2B5EF4-FFF2-40B4-BE49-F238E27FC236}">
                <a16:creationId xmlns:a16="http://schemas.microsoft.com/office/drawing/2014/main" id="{C6FF2345-4B39-430E-808D-BB8FC713E6F8}"/>
              </a:ext>
            </a:extLst>
          </p:cNvPr>
          <p:cNvGrpSpPr/>
          <p:nvPr/>
        </p:nvGrpSpPr>
        <p:grpSpPr>
          <a:xfrm>
            <a:off x="7954540" y="1771804"/>
            <a:ext cx="2892400" cy="670292"/>
            <a:chOff x="7954540" y="1771804"/>
            <a:chExt cx="2892400" cy="670292"/>
          </a:xfrm>
        </p:grpSpPr>
        <p:sp>
          <p:nvSpPr>
            <p:cNvPr id="17" name="Rectangle : coins arrondis 16">
              <a:extLst>
                <a:ext uri="{FF2B5EF4-FFF2-40B4-BE49-F238E27FC236}">
                  <a16:creationId xmlns:a16="http://schemas.microsoft.com/office/drawing/2014/main" id="{029980DB-D497-44EF-849A-D9E9415D54A3}"/>
                </a:ext>
              </a:extLst>
            </p:cNvPr>
            <p:cNvSpPr/>
            <p:nvPr/>
          </p:nvSpPr>
          <p:spPr>
            <a:xfrm>
              <a:off x="9190756" y="1771804"/>
              <a:ext cx="1656184" cy="670292"/>
            </a:xfrm>
            <a:prstGeom prst="roundRect">
              <a:avLst>
                <a:gd name="adj" fmla="val 39503"/>
              </a:avLst>
            </a:prstGeom>
            <a:solidFill>
              <a:schemeClr val="bg1"/>
            </a:solidFill>
            <a:ln>
              <a:solidFill>
                <a:srgbClr val="2370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solidFill>
                    <a:schemeClr val="tx1"/>
                  </a:solidFill>
                  <a:latin typeface="Century Gothic" panose="020B0502020202020204" pitchFamily="34" charset="0"/>
                </a:rPr>
                <a:t>Account</a:t>
              </a:r>
              <a:endParaRPr lang="fr-FR" sz="1400" dirty="0">
                <a:solidFill>
                  <a:schemeClr val="tx1"/>
                </a:solidFill>
                <a:latin typeface="Century Gothic" panose="020B0502020202020204" pitchFamily="34" charset="0"/>
              </a:endParaRPr>
            </a:p>
            <a:p>
              <a:pPr algn="ctr"/>
              <a:r>
                <a:rPr lang="fr-FR" sz="1400" dirty="0">
                  <a:solidFill>
                    <a:schemeClr val="tx1"/>
                  </a:solidFill>
                  <a:latin typeface="Century Gothic" panose="020B0502020202020204" pitchFamily="34" charset="0"/>
                </a:rPr>
                <a:t>DB</a:t>
              </a:r>
            </a:p>
          </p:txBody>
        </p:sp>
        <p:cxnSp>
          <p:nvCxnSpPr>
            <p:cNvPr id="19" name="Connecteur droit avec flèche 18">
              <a:extLst>
                <a:ext uri="{FF2B5EF4-FFF2-40B4-BE49-F238E27FC236}">
                  <a16:creationId xmlns:a16="http://schemas.microsoft.com/office/drawing/2014/main" id="{9A06A276-0FF6-4E4A-ACDF-8FE9AB4C0B65}"/>
                </a:ext>
              </a:extLst>
            </p:cNvPr>
            <p:cNvCxnSpPr>
              <a:stCxn id="4" idx="3"/>
              <a:endCxn id="17" idx="1"/>
            </p:cNvCxnSpPr>
            <p:nvPr/>
          </p:nvCxnSpPr>
          <p:spPr>
            <a:xfrm flipV="1">
              <a:off x="7954540" y="2106950"/>
              <a:ext cx="1236216" cy="1012"/>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e 74">
            <a:extLst>
              <a:ext uri="{FF2B5EF4-FFF2-40B4-BE49-F238E27FC236}">
                <a16:creationId xmlns:a16="http://schemas.microsoft.com/office/drawing/2014/main" id="{3AB8A415-A9ED-4ED7-9608-C503EB851B15}"/>
              </a:ext>
            </a:extLst>
          </p:cNvPr>
          <p:cNvGrpSpPr/>
          <p:nvPr/>
        </p:nvGrpSpPr>
        <p:grpSpPr>
          <a:xfrm>
            <a:off x="7954540" y="3569340"/>
            <a:ext cx="2892400" cy="670292"/>
            <a:chOff x="7954540" y="3569340"/>
            <a:chExt cx="2892400" cy="670292"/>
          </a:xfrm>
        </p:grpSpPr>
        <p:sp>
          <p:nvSpPr>
            <p:cNvPr id="20" name="Rectangle : coins arrondis 19">
              <a:extLst>
                <a:ext uri="{FF2B5EF4-FFF2-40B4-BE49-F238E27FC236}">
                  <a16:creationId xmlns:a16="http://schemas.microsoft.com/office/drawing/2014/main" id="{DFE650EB-DC05-472B-96C7-673F821F4247}"/>
                </a:ext>
              </a:extLst>
            </p:cNvPr>
            <p:cNvSpPr/>
            <p:nvPr/>
          </p:nvSpPr>
          <p:spPr>
            <a:xfrm>
              <a:off x="9190756" y="3569340"/>
              <a:ext cx="1656184" cy="670292"/>
            </a:xfrm>
            <a:prstGeom prst="roundRect">
              <a:avLst>
                <a:gd name="adj" fmla="val 39503"/>
              </a:avLst>
            </a:prstGeom>
            <a:solidFill>
              <a:schemeClr val="bg1"/>
            </a:solidFill>
            <a:ln>
              <a:solidFill>
                <a:srgbClr val="2370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entury Gothic" panose="020B0502020202020204" pitchFamily="34" charset="0"/>
                </a:rPr>
                <a:t>Inventory</a:t>
              </a:r>
            </a:p>
            <a:p>
              <a:pPr algn="ctr"/>
              <a:r>
                <a:rPr lang="fr-FR" sz="1400" dirty="0">
                  <a:solidFill>
                    <a:schemeClr val="tx1"/>
                  </a:solidFill>
                  <a:latin typeface="Century Gothic" panose="020B0502020202020204" pitchFamily="34" charset="0"/>
                </a:rPr>
                <a:t>DB</a:t>
              </a:r>
            </a:p>
          </p:txBody>
        </p:sp>
        <p:cxnSp>
          <p:nvCxnSpPr>
            <p:cNvPr id="21" name="Connecteur droit avec flèche 20">
              <a:extLst>
                <a:ext uri="{FF2B5EF4-FFF2-40B4-BE49-F238E27FC236}">
                  <a16:creationId xmlns:a16="http://schemas.microsoft.com/office/drawing/2014/main" id="{8659F443-AF52-4E6B-9EC0-A3C0D1DF4DBF}"/>
                </a:ext>
              </a:extLst>
            </p:cNvPr>
            <p:cNvCxnSpPr>
              <a:cxnSpLocks/>
              <a:stCxn id="15" idx="3"/>
              <a:endCxn id="20" idx="1"/>
            </p:cNvCxnSpPr>
            <p:nvPr/>
          </p:nvCxnSpPr>
          <p:spPr>
            <a:xfrm>
              <a:off x="7954540" y="3904486"/>
              <a:ext cx="1236216" cy="0"/>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e 75">
            <a:extLst>
              <a:ext uri="{FF2B5EF4-FFF2-40B4-BE49-F238E27FC236}">
                <a16:creationId xmlns:a16="http://schemas.microsoft.com/office/drawing/2014/main" id="{CF09BF81-9349-43B2-8C18-B73D1669A177}"/>
              </a:ext>
            </a:extLst>
          </p:cNvPr>
          <p:cNvGrpSpPr/>
          <p:nvPr/>
        </p:nvGrpSpPr>
        <p:grpSpPr>
          <a:xfrm>
            <a:off x="7954540" y="5357326"/>
            <a:ext cx="2892400" cy="670292"/>
            <a:chOff x="7954540" y="5357326"/>
            <a:chExt cx="2892400" cy="670292"/>
          </a:xfrm>
        </p:grpSpPr>
        <p:sp>
          <p:nvSpPr>
            <p:cNvPr id="25" name="Rectangle : coins arrondis 24">
              <a:extLst>
                <a:ext uri="{FF2B5EF4-FFF2-40B4-BE49-F238E27FC236}">
                  <a16:creationId xmlns:a16="http://schemas.microsoft.com/office/drawing/2014/main" id="{DD7D5500-61D1-4F96-9243-C81904B37C36}"/>
                </a:ext>
              </a:extLst>
            </p:cNvPr>
            <p:cNvSpPr/>
            <p:nvPr/>
          </p:nvSpPr>
          <p:spPr>
            <a:xfrm>
              <a:off x="9190756" y="5357326"/>
              <a:ext cx="1656184" cy="670292"/>
            </a:xfrm>
            <a:prstGeom prst="roundRect">
              <a:avLst>
                <a:gd name="adj" fmla="val 39503"/>
              </a:avLst>
            </a:prstGeom>
            <a:solidFill>
              <a:schemeClr val="bg1"/>
            </a:solidFill>
            <a:ln>
              <a:solidFill>
                <a:srgbClr val="2370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entury Gothic" panose="020B0502020202020204" pitchFamily="34" charset="0"/>
                </a:rPr>
                <a:t>Shipping</a:t>
              </a:r>
            </a:p>
            <a:p>
              <a:pPr algn="ctr"/>
              <a:r>
                <a:rPr lang="fr-FR" sz="1400" dirty="0">
                  <a:solidFill>
                    <a:schemeClr val="tx1"/>
                  </a:solidFill>
                  <a:latin typeface="Century Gothic" panose="020B0502020202020204" pitchFamily="34" charset="0"/>
                </a:rPr>
                <a:t>DB</a:t>
              </a:r>
            </a:p>
          </p:txBody>
        </p:sp>
        <p:cxnSp>
          <p:nvCxnSpPr>
            <p:cNvPr id="26" name="Connecteur droit avec flèche 25">
              <a:extLst>
                <a:ext uri="{FF2B5EF4-FFF2-40B4-BE49-F238E27FC236}">
                  <a16:creationId xmlns:a16="http://schemas.microsoft.com/office/drawing/2014/main" id="{462F369E-C748-44EF-A568-94565628D5E3}"/>
                </a:ext>
              </a:extLst>
            </p:cNvPr>
            <p:cNvCxnSpPr>
              <a:cxnSpLocks/>
              <a:stCxn id="12" idx="3"/>
              <a:endCxn id="25" idx="1"/>
            </p:cNvCxnSpPr>
            <p:nvPr/>
          </p:nvCxnSpPr>
          <p:spPr>
            <a:xfrm flipV="1">
              <a:off x="7954540" y="5692472"/>
              <a:ext cx="1236216" cy="8538"/>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pSp>
      <p:sp>
        <p:nvSpPr>
          <p:cNvPr id="30" name="Rectangle : coins arrondis 29">
            <a:extLst>
              <a:ext uri="{FF2B5EF4-FFF2-40B4-BE49-F238E27FC236}">
                <a16:creationId xmlns:a16="http://schemas.microsoft.com/office/drawing/2014/main" id="{7A5D129B-83ED-4957-9EEA-2297427C8F44}"/>
              </a:ext>
            </a:extLst>
          </p:cNvPr>
          <p:cNvSpPr/>
          <p:nvPr/>
        </p:nvSpPr>
        <p:spPr>
          <a:xfrm>
            <a:off x="6298356" y="1889026"/>
            <a:ext cx="487729" cy="41141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dirty="0">
                <a:solidFill>
                  <a:schemeClr val="tx1"/>
                </a:solidFill>
              </a:rPr>
              <a:t>REST</a:t>
            </a:r>
            <a:endParaRPr lang="fr-FR" sz="1400" b="1" dirty="0">
              <a:solidFill>
                <a:schemeClr val="tx1"/>
              </a:solidFill>
            </a:endParaRPr>
          </a:p>
          <a:p>
            <a:pPr algn="ctr"/>
            <a:r>
              <a:rPr lang="fr-FR" sz="1100" dirty="0">
                <a:solidFill>
                  <a:srgbClr val="00B050"/>
                </a:solidFill>
              </a:rPr>
              <a:t>API</a:t>
            </a:r>
            <a:endParaRPr lang="fr-FR" dirty="0">
              <a:solidFill>
                <a:srgbClr val="00B050"/>
              </a:solidFill>
            </a:endParaRPr>
          </a:p>
        </p:txBody>
      </p:sp>
      <p:sp>
        <p:nvSpPr>
          <p:cNvPr id="31" name="Rectangle : coins arrondis 30">
            <a:extLst>
              <a:ext uri="{FF2B5EF4-FFF2-40B4-BE49-F238E27FC236}">
                <a16:creationId xmlns:a16="http://schemas.microsoft.com/office/drawing/2014/main" id="{FC91A229-5D0A-432A-BA2B-4F24F32989E1}"/>
              </a:ext>
            </a:extLst>
          </p:cNvPr>
          <p:cNvSpPr/>
          <p:nvPr/>
        </p:nvSpPr>
        <p:spPr>
          <a:xfrm>
            <a:off x="6276576" y="3698779"/>
            <a:ext cx="487729" cy="41141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dirty="0">
                <a:solidFill>
                  <a:schemeClr val="tx1"/>
                </a:solidFill>
              </a:rPr>
              <a:t>REST</a:t>
            </a:r>
            <a:endParaRPr lang="fr-FR" sz="1400" b="1" dirty="0">
              <a:solidFill>
                <a:schemeClr val="tx1"/>
              </a:solidFill>
            </a:endParaRPr>
          </a:p>
          <a:p>
            <a:pPr algn="ctr"/>
            <a:r>
              <a:rPr lang="fr-FR" sz="1100" dirty="0">
                <a:solidFill>
                  <a:srgbClr val="00B050"/>
                </a:solidFill>
              </a:rPr>
              <a:t>API</a:t>
            </a:r>
            <a:endParaRPr lang="fr-FR" dirty="0">
              <a:solidFill>
                <a:srgbClr val="00B050"/>
              </a:solidFill>
            </a:endParaRPr>
          </a:p>
        </p:txBody>
      </p:sp>
      <p:sp>
        <p:nvSpPr>
          <p:cNvPr id="32" name="Rectangle : coins arrondis 31">
            <a:extLst>
              <a:ext uri="{FF2B5EF4-FFF2-40B4-BE49-F238E27FC236}">
                <a16:creationId xmlns:a16="http://schemas.microsoft.com/office/drawing/2014/main" id="{75B47F90-B2E1-4FB3-ADD1-AB91C83E004E}"/>
              </a:ext>
            </a:extLst>
          </p:cNvPr>
          <p:cNvSpPr/>
          <p:nvPr/>
        </p:nvSpPr>
        <p:spPr>
          <a:xfrm>
            <a:off x="6276575" y="5496567"/>
            <a:ext cx="487729" cy="41141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dirty="0">
                <a:solidFill>
                  <a:schemeClr val="tx1"/>
                </a:solidFill>
              </a:rPr>
              <a:t>REST</a:t>
            </a:r>
            <a:endParaRPr lang="fr-FR" sz="1400" b="1" dirty="0">
              <a:solidFill>
                <a:schemeClr val="tx1"/>
              </a:solidFill>
            </a:endParaRPr>
          </a:p>
          <a:p>
            <a:pPr algn="ctr"/>
            <a:r>
              <a:rPr lang="fr-FR" sz="1100" dirty="0">
                <a:solidFill>
                  <a:srgbClr val="00B050"/>
                </a:solidFill>
              </a:rPr>
              <a:t>API</a:t>
            </a:r>
            <a:endParaRPr lang="fr-FR" dirty="0">
              <a:solidFill>
                <a:srgbClr val="00B050"/>
              </a:solidFill>
            </a:endParaRPr>
          </a:p>
        </p:txBody>
      </p:sp>
      <p:sp>
        <p:nvSpPr>
          <p:cNvPr id="34" name="Rectangle : coins arrondis 33">
            <a:extLst>
              <a:ext uri="{FF2B5EF4-FFF2-40B4-BE49-F238E27FC236}">
                <a16:creationId xmlns:a16="http://schemas.microsoft.com/office/drawing/2014/main" id="{2DAED937-6A73-4FF3-8B56-7B55EFB8F4EC}"/>
              </a:ext>
            </a:extLst>
          </p:cNvPr>
          <p:cNvSpPr/>
          <p:nvPr/>
        </p:nvSpPr>
        <p:spPr>
          <a:xfrm>
            <a:off x="2575983" y="4338839"/>
            <a:ext cx="487729" cy="41141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dirty="0">
                <a:solidFill>
                  <a:schemeClr val="tx1"/>
                </a:solidFill>
              </a:rPr>
              <a:t>Web</a:t>
            </a:r>
            <a:endParaRPr lang="fr-FR" dirty="0">
              <a:solidFill>
                <a:srgbClr val="00B050"/>
              </a:solidFill>
            </a:endParaRPr>
          </a:p>
        </p:txBody>
      </p:sp>
      <p:pic>
        <p:nvPicPr>
          <p:cNvPr id="36" name="Image 35">
            <a:extLst>
              <a:ext uri="{FF2B5EF4-FFF2-40B4-BE49-F238E27FC236}">
                <a16:creationId xmlns:a16="http://schemas.microsoft.com/office/drawing/2014/main" id="{55A89B8C-EBE8-4EC5-8428-675BE11240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714" y="1573630"/>
            <a:ext cx="1042204" cy="1042204"/>
          </a:xfrm>
          <a:prstGeom prst="rect">
            <a:avLst/>
          </a:prstGeom>
        </p:spPr>
      </p:pic>
      <p:sp>
        <p:nvSpPr>
          <p:cNvPr id="37" name="ZoneTexte 36">
            <a:extLst>
              <a:ext uri="{FF2B5EF4-FFF2-40B4-BE49-F238E27FC236}">
                <a16:creationId xmlns:a16="http://schemas.microsoft.com/office/drawing/2014/main" id="{93A8E715-569B-444A-B615-E5165A499DE2}"/>
              </a:ext>
            </a:extLst>
          </p:cNvPr>
          <p:cNvSpPr txBox="1"/>
          <p:nvPr/>
        </p:nvSpPr>
        <p:spPr>
          <a:xfrm>
            <a:off x="295195" y="2706046"/>
            <a:ext cx="1477242" cy="369332"/>
          </a:xfrm>
          <a:prstGeom prst="rect">
            <a:avLst/>
          </a:prstGeom>
          <a:noFill/>
        </p:spPr>
        <p:txBody>
          <a:bodyPr wrap="square" rtlCol="0">
            <a:spAutoFit/>
          </a:bodyPr>
          <a:lstStyle/>
          <a:p>
            <a:pPr algn="ctr"/>
            <a:r>
              <a:rPr lang="fr-FR" dirty="0"/>
              <a:t>Mobile app</a:t>
            </a:r>
          </a:p>
        </p:txBody>
      </p:sp>
      <p:sp>
        <p:nvSpPr>
          <p:cNvPr id="38" name="Ellipse 37">
            <a:extLst>
              <a:ext uri="{FF2B5EF4-FFF2-40B4-BE49-F238E27FC236}">
                <a16:creationId xmlns:a16="http://schemas.microsoft.com/office/drawing/2014/main" id="{CF541BDB-85F8-488B-A0E2-E49907B5B54D}"/>
              </a:ext>
            </a:extLst>
          </p:cNvPr>
          <p:cNvSpPr/>
          <p:nvPr/>
        </p:nvSpPr>
        <p:spPr>
          <a:xfrm>
            <a:off x="2969053" y="1476314"/>
            <a:ext cx="1321520" cy="1236836"/>
          </a:xfrm>
          <a:prstGeom prst="ellipse">
            <a:avLst/>
          </a:prstGeom>
          <a:gradFill>
            <a:gsLst>
              <a:gs pos="0">
                <a:srgbClr val="00B0F0">
                  <a:alpha val="42000"/>
                </a:srgbClr>
              </a:gs>
              <a:gs pos="74000">
                <a:srgbClr val="00B0F0">
                  <a:alpha val="64000"/>
                </a:srgbClr>
              </a:gs>
              <a:gs pos="83000">
                <a:srgbClr val="00B0F0">
                  <a:alpha val="80000"/>
                </a:srgbClr>
              </a:gs>
              <a:gs pos="100000">
                <a:srgbClr val="00B0F0"/>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B050"/>
                </a:solidFill>
              </a:rPr>
              <a:t>API</a:t>
            </a:r>
          </a:p>
          <a:p>
            <a:pPr algn="ctr"/>
            <a:r>
              <a:rPr lang="fr-FR" sz="1200" b="1" dirty="0">
                <a:solidFill>
                  <a:schemeClr val="tx1"/>
                </a:solidFill>
              </a:rPr>
              <a:t>GATEWAY</a:t>
            </a:r>
          </a:p>
        </p:txBody>
      </p:sp>
      <p:sp>
        <p:nvSpPr>
          <p:cNvPr id="33" name="Rectangle : coins arrondis 32">
            <a:extLst>
              <a:ext uri="{FF2B5EF4-FFF2-40B4-BE49-F238E27FC236}">
                <a16:creationId xmlns:a16="http://schemas.microsoft.com/office/drawing/2014/main" id="{F4AE3A2B-E99B-458A-A115-71352480D5AB}"/>
              </a:ext>
            </a:extLst>
          </p:cNvPr>
          <p:cNvSpPr/>
          <p:nvPr/>
        </p:nvSpPr>
        <p:spPr>
          <a:xfrm>
            <a:off x="2575983" y="1901243"/>
            <a:ext cx="487729" cy="41141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dirty="0">
                <a:solidFill>
                  <a:schemeClr val="tx1"/>
                </a:solidFill>
              </a:rPr>
              <a:t>REST</a:t>
            </a:r>
            <a:endParaRPr lang="fr-FR" sz="1400" b="1" dirty="0">
              <a:solidFill>
                <a:schemeClr val="tx1"/>
              </a:solidFill>
            </a:endParaRPr>
          </a:p>
          <a:p>
            <a:pPr algn="ctr"/>
            <a:r>
              <a:rPr lang="fr-FR" sz="1100" dirty="0">
                <a:solidFill>
                  <a:srgbClr val="00B050"/>
                </a:solidFill>
              </a:rPr>
              <a:t>API</a:t>
            </a:r>
            <a:endParaRPr lang="fr-FR" dirty="0">
              <a:solidFill>
                <a:srgbClr val="00B050"/>
              </a:solidFill>
            </a:endParaRPr>
          </a:p>
        </p:txBody>
      </p:sp>
      <p:cxnSp>
        <p:nvCxnSpPr>
          <p:cNvPr id="39" name="Connecteur droit avec flèche 38">
            <a:extLst>
              <a:ext uri="{FF2B5EF4-FFF2-40B4-BE49-F238E27FC236}">
                <a16:creationId xmlns:a16="http://schemas.microsoft.com/office/drawing/2014/main" id="{F54854C2-2F40-45E9-A0D8-1AF1836F6E92}"/>
              </a:ext>
            </a:extLst>
          </p:cNvPr>
          <p:cNvCxnSpPr>
            <a:cxnSpLocks/>
            <a:endCxn id="30" idx="2"/>
          </p:cNvCxnSpPr>
          <p:nvPr/>
        </p:nvCxnSpPr>
        <p:spPr>
          <a:xfrm flipV="1">
            <a:off x="3897365" y="2300439"/>
            <a:ext cx="2644856" cy="1657445"/>
          </a:xfrm>
          <a:prstGeom prst="straightConnector1">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0E3DC5C1-4E89-4B38-B81E-AD5775DF7ED2}"/>
              </a:ext>
            </a:extLst>
          </p:cNvPr>
          <p:cNvCxnSpPr>
            <a:cxnSpLocks/>
          </p:cNvCxnSpPr>
          <p:nvPr/>
        </p:nvCxnSpPr>
        <p:spPr>
          <a:xfrm flipV="1">
            <a:off x="4205877" y="4080066"/>
            <a:ext cx="2092479" cy="435733"/>
          </a:xfrm>
          <a:prstGeom prst="straightConnector1">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F47E6379-F82A-427B-8A39-AF5546D8CE5A}"/>
              </a:ext>
            </a:extLst>
          </p:cNvPr>
          <p:cNvCxnSpPr>
            <a:cxnSpLocks/>
            <a:stCxn id="38" idx="5"/>
          </p:cNvCxnSpPr>
          <p:nvPr/>
        </p:nvCxnSpPr>
        <p:spPr>
          <a:xfrm>
            <a:off x="4097041" y="2532020"/>
            <a:ext cx="2179534" cy="1193867"/>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714FEF7E-EA7A-45A2-B71D-9DA26204704C}"/>
              </a:ext>
            </a:extLst>
          </p:cNvPr>
          <p:cNvCxnSpPr>
            <a:cxnSpLocks/>
          </p:cNvCxnSpPr>
          <p:nvPr/>
        </p:nvCxnSpPr>
        <p:spPr>
          <a:xfrm>
            <a:off x="3862164" y="2706046"/>
            <a:ext cx="2414411" cy="2790521"/>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985A0009-7B8A-439A-8B0A-75F1BFDCE612}"/>
              </a:ext>
            </a:extLst>
          </p:cNvPr>
          <p:cNvCxnSpPr>
            <a:cxnSpLocks/>
            <a:endCxn id="32" idx="1"/>
          </p:cNvCxnSpPr>
          <p:nvPr/>
        </p:nvCxnSpPr>
        <p:spPr>
          <a:xfrm>
            <a:off x="3974701" y="5060111"/>
            <a:ext cx="2301874" cy="642163"/>
          </a:xfrm>
          <a:prstGeom prst="straightConnector1">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EC5B8FBD-D099-487B-A231-7475908E50AA}"/>
              </a:ext>
            </a:extLst>
          </p:cNvPr>
          <p:cNvCxnSpPr>
            <a:cxnSpLocks/>
            <a:stCxn id="36" idx="3"/>
            <a:endCxn id="33" idx="1"/>
          </p:cNvCxnSpPr>
          <p:nvPr/>
        </p:nvCxnSpPr>
        <p:spPr>
          <a:xfrm>
            <a:off x="1554918" y="2094732"/>
            <a:ext cx="1021065" cy="12218"/>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786A0A1A-307B-4C33-A068-94022A5CB2D4}"/>
              </a:ext>
            </a:extLst>
          </p:cNvPr>
          <p:cNvCxnSpPr>
            <a:cxnSpLocks/>
            <a:stCxn id="38" idx="6"/>
            <a:endCxn id="30" idx="1"/>
          </p:cNvCxnSpPr>
          <p:nvPr/>
        </p:nvCxnSpPr>
        <p:spPr>
          <a:xfrm>
            <a:off x="4290573" y="2094732"/>
            <a:ext cx="2007783" cy="1"/>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9" name="Image 68">
            <a:extLst>
              <a:ext uri="{FF2B5EF4-FFF2-40B4-BE49-F238E27FC236}">
                <a16:creationId xmlns:a16="http://schemas.microsoft.com/office/drawing/2014/main" id="{FB16099F-3293-449D-91DF-695BB5D68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216" y="3937992"/>
            <a:ext cx="1219200" cy="1219200"/>
          </a:xfrm>
          <a:prstGeom prst="rect">
            <a:avLst/>
          </a:prstGeom>
        </p:spPr>
      </p:pic>
      <p:sp>
        <p:nvSpPr>
          <p:cNvPr id="70" name="ZoneTexte 69">
            <a:extLst>
              <a:ext uri="{FF2B5EF4-FFF2-40B4-BE49-F238E27FC236}">
                <a16:creationId xmlns:a16="http://schemas.microsoft.com/office/drawing/2014/main" id="{F646720D-F0FE-4A06-999D-595C0B0B34FC}"/>
              </a:ext>
            </a:extLst>
          </p:cNvPr>
          <p:cNvSpPr txBox="1"/>
          <p:nvPr/>
        </p:nvSpPr>
        <p:spPr>
          <a:xfrm>
            <a:off x="284611" y="5212556"/>
            <a:ext cx="1477242" cy="369332"/>
          </a:xfrm>
          <a:prstGeom prst="rect">
            <a:avLst/>
          </a:prstGeom>
          <a:noFill/>
        </p:spPr>
        <p:txBody>
          <a:bodyPr wrap="square" rtlCol="0">
            <a:spAutoFit/>
          </a:bodyPr>
          <a:lstStyle/>
          <a:p>
            <a:pPr algn="ctr"/>
            <a:r>
              <a:rPr lang="fr-FR" dirty="0"/>
              <a:t>Web Browser</a:t>
            </a:r>
          </a:p>
        </p:txBody>
      </p:sp>
      <p:cxnSp>
        <p:nvCxnSpPr>
          <p:cNvPr id="71" name="Connecteur droit avec flèche 70">
            <a:extLst>
              <a:ext uri="{FF2B5EF4-FFF2-40B4-BE49-F238E27FC236}">
                <a16:creationId xmlns:a16="http://schemas.microsoft.com/office/drawing/2014/main" id="{B37CEC0F-3F8B-47AF-A746-621FB8E8EE88}"/>
              </a:ext>
            </a:extLst>
          </p:cNvPr>
          <p:cNvCxnSpPr>
            <a:cxnSpLocks/>
            <a:stCxn id="69" idx="3"/>
            <a:endCxn id="34" idx="1"/>
          </p:cNvCxnSpPr>
          <p:nvPr/>
        </p:nvCxnSpPr>
        <p:spPr>
          <a:xfrm flipV="1">
            <a:off x="1643416" y="4544546"/>
            <a:ext cx="932567" cy="3046"/>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3" name="Image 42">
            <a:extLst>
              <a:ext uri="{FF2B5EF4-FFF2-40B4-BE49-F238E27FC236}">
                <a16:creationId xmlns:a16="http://schemas.microsoft.com/office/drawing/2014/main" id="{2E31CCE8-C9DD-4D8A-8EC1-0A3CDA244F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115889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22" presetClass="entr" presetSubtype="8" fill="hold" nodeType="afterEffect">
                                  <p:stCondLst>
                                    <p:cond delay="100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500"/>
                                        <p:tgtEl>
                                          <p:spTgt spid="74"/>
                                        </p:tgtEl>
                                      </p:cBhvr>
                                    </p:animEffect>
                                  </p:childTnLst>
                                </p:cTn>
                              </p:par>
                              <p:par>
                                <p:cTn id="18" presetID="22" presetClass="entr" presetSubtype="8" fill="hold" nodeType="withEffect">
                                  <p:stCondLst>
                                    <p:cond delay="100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par>
                                <p:cTn id="21" presetID="22" presetClass="entr" presetSubtype="8" fill="hold" nodeType="withEffect">
                                  <p:stCondLst>
                                    <p:cond delay="100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left)">
                                      <p:cBhvr>
                                        <p:cTn id="46" dur="500"/>
                                        <p:tgtEl>
                                          <p:spTgt spid="71"/>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par>
                          <p:cTn id="55" fill="hold">
                            <p:stCondLst>
                              <p:cond delay="2000"/>
                            </p:stCondLst>
                            <p:childTnLst>
                              <p:par>
                                <p:cTn id="56" presetID="22" presetClass="entr" presetSubtype="4"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childTnLst>
                          </p:cTn>
                        </p:par>
                        <p:par>
                          <p:cTn id="59" fill="hold">
                            <p:stCondLst>
                              <p:cond delay="2500"/>
                            </p:stCondLst>
                            <p:childTnLst>
                              <p:par>
                                <p:cTn id="60" presetID="22" presetClass="entr" presetSubtype="4"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down)">
                                      <p:cBhvr>
                                        <p:cTn id="62" dur="500"/>
                                        <p:tgtEl>
                                          <p:spTgt spid="42"/>
                                        </p:tgtEl>
                                      </p:cBhvr>
                                    </p:animEffect>
                                  </p:childTnLst>
                                </p:cTn>
                              </p:par>
                            </p:childTnLst>
                          </p:cTn>
                        </p:par>
                        <p:par>
                          <p:cTn id="63" fill="hold">
                            <p:stCondLst>
                              <p:cond delay="3000"/>
                            </p:stCondLst>
                            <p:childTnLst>
                              <p:par>
                                <p:cTn id="64" presetID="22" presetClass="entr" presetSubtype="1" fill="hold" nodeType="after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up)">
                                      <p:cBhvr>
                                        <p:cTn id="66" dur="500"/>
                                        <p:tgtEl>
                                          <p:spTgt spid="5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wipe(left)">
                                      <p:cBhvr>
                                        <p:cTn id="78" dur="500"/>
                                        <p:tgtEl>
                                          <p:spTgt spid="56"/>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par>
                          <p:cTn id="83" fill="hold">
                            <p:stCondLst>
                              <p:cond delay="1500"/>
                            </p:stCondLst>
                            <p:childTnLst>
                              <p:par>
                                <p:cTn id="84" presetID="10" presetClass="entr" presetSubtype="0"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childTnLst>
                                </p:cTn>
                              </p:par>
                            </p:childTnLst>
                          </p:cTn>
                        </p:par>
                        <p:par>
                          <p:cTn id="87" fill="hold">
                            <p:stCondLst>
                              <p:cond delay="2000"/>
                            </p:stCondLst>
                            <p:childTnLst>
                              <p:par>
                                <p:cTn id="88" presetID="22" presetClass="entr" presetSubtype="8" fill="hold" nodeType="after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wipe(left)">
                                      <p:cBhvr>
                                        <p:cTn id="90" dur="500"/>
                                        <p:tgtEl>
                                          <p:spTgt spid="59"/>
                                        </p:tgtEl>
                                      </p:cBhvr>
                                    </p:animEffect>
                                  </p:childTnLst>
                                </p:cTn>
                              </p:par>
                            </p:childTnLst>
                          </p:cTn>
                        </p:par>
                        <p:par>
                          <p:cTn id="91" fill="hold">
                            <p:stCondLst>
                              <p:cond delay="2500"/>
                            </p:stCondLst>
                            <p:childTnLst>
                              <p:par>
                                <p:cTn id="92" presetID="22" presetClass="entr" presetSubtype="1" fill="hold"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up)">
                                      <p:cBhvr>
                                        <p:cTn id="94" dur="500"/>
                                        <p:tgtEl>
                                          <p:spTgt spid="45"/>
                                        </p:tgtEl>
                                      </p:cBhvr>
                                    </p:animEffect>
                                  </p:childTnLst>
                                </p:cTn>
                              </p:par>
                            </p:childTnLst>
                          </p:cTn>
                        </p:par>
                        <p:par>
                          <p:cTn id="95" fill="hold">
                            <p:stCondLst>
                              <p:cond delay="3000"/>
                            </p:stCondLst>
                            <p:childTnLst>
                              <p:par>
                                <p:cTn id="96" presetID="22" presetClass="entr" presetSubtype="1" fill="hold" nodeType="after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wipe(up)">
                                      <p:cBhvr>
                                        <p:cTn id="9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4" grpId="0" animBg="1"/>
      <p:bldP spid="37" grpId="0"/>
      <p:bldP spid="38" grpId="0" animBg="1"/>
      <p:bldP spid="33" grpId="0" animBg="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8A2C9557-9025-4778-905F-63B56179FE21}"/>
              </a:ext>
            </a:extLst>
          </p:cNvPr>
          <p:cNvGraphicFramePr>
            <a:graphicFrameLocks noGrp="1"/>
          </p:cNvGraphicFramePr>
          <p:nvPr>
            <p:extLst>
              <p:ext uri="{D42A27DB-BD31-4B8C-83A1-F6EECF244321}">
                <p14:modId xmlns:p14="http://schemas.microsoft.com/office/powerpoint/2010/main" val="2985728656"/>
              </p:ext>
            </p:extLst>
          </p:nvPr>
        </p:nvGraphicFramePr>
        <p:xfrm>
          <a:off x="361723" y="1844823"/>
          <a:ext cx="10773249" cy="4586866"/>
        </p:xfrm>
        <a:graphic>
          <a:graphicData uri="http://schemas.openxmlformats.org/drawingml/2006/table">
            <a:tbl>
              <a:tblPr>
                <a:tableStyleId>{5FD0F851-EC5A-4D38-B0AD-8093EC10F338}</a:tableStyleId>
              </a:tblPr>
              <a:tblGrid>
                <a:gridCol w="376145">
                  <a:extLst>
                    <a:ext uri="{9D8B030D-6E8A-4147-A177-3AD203B41FA5}">
                      <a16:colId xmlns:a16="http://schemas.microsoft.com/office/drawing/2014/main" val="2688935156"/>
                    </a:ext>
                  </a:extLst>
                </a:gridCol>
                <a:gridCol w="2548232">
                  <a:extLst>
                    <a:ext uri="{9D8B030D-6E8A-4147-A177-3AD203B41FA5}">
                      <a16:colId xmlns:a16="http://schemas.microsoft.com/office/drawing/2014/main" val="2853658676"/>
                    </a:ext>
                  </a:extLst>
                </a:gridCol>
                <a:gridCol w="7848872">
                  <a:extLst>
                    <a:ext uri="{9D8B030D-6E8A-4147-A177-3AD203B41FA5}">
                      <a16:colId xmlns:a16="http://schemas.microsoft.com/office/drawing/2014/main" val="486094302"/>
                    </a:ext>
                  </a:extLst>
                </a:gridCol>
              </a:tblGrid>
              <a:tr h="338073">
                <a:tc>
                  <a:txBody>
                    <a:bodyPr/>
                    <a:lstStyle/>
                    <a:p>
                      <a:endParaRPr lang="fr-FR" sz="1600" b="1" dirty="0">
                        <a:solidFill>
                          <a:srgbClr val="0070C0"/>
                        </a:solidFill>
                      </a:endParaRPr>
                    </a:p>
                  </a:txBody>
                  <a:tcPr marL="7891" marR="7891" marT="7891" marB="7891"/>
                </a:tc>
                <a:tc>
                  <a:txBody>
                    <a:bodyPr/>
                    <a:lstStyle/>
                    <a:p>
                      <a:r>
                        <a:rPr lang="fr-FR" sz="1600" dirty="0"/>
                        <a:t>Principe</a:t>
                      </a:r>
                      <a:endParaRPr lang="fr-FR" sz="1600" b="1" dirty="0">
                        <a:solidFill>
                          <a:srgbClr val="0070C0"/>
                        </a:solidFill>
                      </a:endParaRPr>
                    </a:p>
                  </a:txBody>
                  <a:tcPr marL="7891" marR="7891" marT="7891" marB="7891"/>
                </a:tc>
                <a:tc>
                  <a:txBody>
                    <a:bodyPr/>
                    <a:lstStyle/>
                    <a:p>
                      <a:r>
                        <a:rPr lang="fr-FR" sz="1600" dirty="0"/>
                        <a:t>Définition</a:t>
                      </a:r>
                      <a:endParaRPr lang="fr-FR" sz="1600" b="1" dirty="0">
                        <a:solidFill>
                          <a:srgbClr val="0070C0"/>
                        </a:solidFill>
                      </a:endParaRPr>
                    </a:p>
                  </a:txBody>
                  <a:tcPr marL="7891" marR="7891" marT="7891" marB="7891"/>
                </a:tc>
                <a:extLst>
                  <a:ext uri="{0D108BD9-81ED-4DB2-BD59-A6C34878D82A}">
                    <a16:rowId xmlns:a16="http://schemas.microsoft.com/office/drawing/2014/main" val="2518821341"/>
                  </a:ext>
                </a:extLst>
              </a:tr>
              <a:tr h="880897">
                <a:tc>
                  <a:txBody>
                    <a:bodyPr/>
                    <a:lstStyle/>
                    <a:p>
                      <a:r>
                        <a:rPr lang="fr-FR" sz="1200" dirty="0"/>
                        <a:t>1</a:t>
                      </a:r>
                      <a:endParaRPr lang="fr-FR" sz="1200" dirty="0">
                        <a:solidFill>
                          <a:srgbClr val="0070C0"/>
                        </a:solidFill>
                      </a:endParaRPr>
                    </a:p>
                  </a:txBody>
                  <a:tcPr marL="7891" marR="7891" marT="7891" marB="7891"/>
                </a:tc>
                <a:tc>
                  <a:txBody>
                    <a:bodyPr/>
                    <a:lstStyle/>
                    <a:p>
                      <a:r>
                        <a:rPr lang="fr-FR" sz="1200" dirty="0"/>
                        <a:t>Cohésion interne d’un micro-service</a:t>
                      </a:r>
                      <a:endParaRPr lang="fr-FR" sz="1200" dirty="0">
                        <a:solidFill>
                          <a:srgbClr val="0070C0"/>
                        </a:solidFill>
                      </a:endParaRPr>
                    </a:p>
                  </a:txBody>
                  <a:tcPr marL="7891" marR="7891" marT="7891" marB="7891"/>
                </a:tc>
                <a:tc>
                  <a:txBody>
                    <a:bodyPr/>
                    <a:lstStyle/>
                    <a:p>
                      <a:pPr algn="just"/>
                      <a:r>
                        <a:rPr lang="fr-FR" sz="1200" i="1" dirty="0">
                          <a:solidFill>
                            <a:srgbClr val="0070C0"/>
                          </a:solidFill>
                        </a:rPr>
                        <a:t>Un micro-service est censé bénéficier d’une forte cohésion interne: le périmètre fonctionnel des fonctionnalités qu’il implémente doit être réduit, et essentiellement dédié à une fonctionnalité élémentaire.</a:t>
                      </a:r>
                      <a:endParaRPr lang="en-US" sz="1200" i="1" dirty="0">
                        <a:solidFill>
                          <a:srgbClr val="0070C0"/>
                        </a:solidFill>
                      </a:endParaRPr>
                    </a:p>
                  </a:txBody>
                  <a:tcPr marL="7891" marR="7891" marT="7891" marB="7891"/>
                </a:tc>
                <a:extLst>
                  <a:ext uri="{0D108BD9-81ED-4DB2-BD59-A6C34878D82A}">
                    <a16:rowId xmlns:a16="http://schemas.microsoft.com/office/drawing/2014/main" val="1464052298"/>
                  </a:ext>
                </a:extLst>
              </a:tr>
              <a:tr h="2156638">
                <a:tc>
                  <a:txBody>
                    <a:bodyPr/>
                    <a:lstStyle/>
                    <a:p>
                      <a:r>
                        <a:rPr lang="fr-FR" sz="1200" dirty="0"/>
                        <a:t>2</a:t>
                      </a:r>
                      <a:endParaRPr lang="fr-FR" sz="1200" dirty="0">
                        <a:solidFill>
                          <a:srgbClr val="0070C0"/>
                        </a:solidFill>
                      </a:endParaRPr>
                    </a:p>
                  </a:txBody>
                  <a:tcPr marL="7891" marR="7891" marT="7891" marB="7891"/>
                </a:tc>
                <a:tc>
                  <a:txBody>
                    <a:bodyPr/>
                    <a:lstStyle/>
                    <a:p>
                      <a:r>
                        <a:rPr lang="fr-FR" sz="1200" dirty="0"/>
                        <a:t>Découplage entre les micro-services</a:t>
                      </a:r>
                      <a:endParaRPr lang="fr-FR" sz="1200" dirty="0">
                        <a:solidFill>
                          <a:srgbClr val="0070C0"/>
                        </a:solidFill>
                      </a:endParaRPr>
                    </a:p>
                  </a:txBody>
                  <a:tcPr marL="7891" marR="7891" marT="7891" marB="7891"/>
                </a:tc>
                <a:tc>
                  <a:txBody>
                    <a:bodyPr/>
                    <a:lstStyle/>
                    <a:p>
                      <a:pPr algn="just"/>
                      <a:r>
                        <a:rPr lang="fr-FR" sz="1200" i="1" dirty="0">
                          <a:solidFill>
                            <a:srgbClr val="0070C0"/>
                          </a:solidFill>
                        </a:rPr>
                        <a:t>Dans une architecture micro-service, le logiciel est décomposé en un ensemble de services hautement indépendants.</a:t>
                      </a:r>
                    </a:p>
                    <a:p>
                      <a:pPr algn="just"/>
                      <a:endParaRPr lang="fr-FR" sz="1200" i="1" dirty="0">
                        <a:solidFill>
                          <a:srgbClr val="0070C0"/>
                        </a:solidFill>
                      </a:endParaRPr>
                    </a:p>
                    <a:p>
                      <a:pPr algn="just"/>
                      <a:r>
                        <a:rPr lang="fr-FR" sz="1200" i="1" dirty="0">
                          <a:solidFill>
                            <a:srgbClr val="0070C0"/>
                          </a:solidFill>
                        </a:rPr>
                        <a:t>Chaque micro-service peut être:</a:t>
                      </a:r>
                    </a:p>
                    <a:p>
                      <a:pPr marL="171450" indent="-171450" algn="just">
                        <a:buFont typeface="Arial" panose="020B0604020202020204" pitchFamily="34" charset="0"/>
                        <a:buChar char="•"/>
                      </a:pPr>
                      <a:r>
                        <a:rPr lang="fr-FR" sz="1200" i="1" dirty="0">
                          <a:solidFill>
                            <a:srgbClr val="0070C0"/>
                          </a:solidFill>
                        </a:rPr>
                        <a:t>déployé indépendamment</a:t>
                      </a:r>
                    </a:p>
                    <a:p>
                      <a:pPr marL="171450" indent="-171450" algn="just">
                        <a:buFont typeface="Arial" panose="020B0604020202020204" pitchFamily="34" charset="0"/>
                        <a:buChar char="•"/>
                      </a:pPr>
                      <a:r>
                        <a:rPr lang="fr-FR" sz="1200" i="1" dirty="0">
                          <a:solidFill>
                            <a:srgbClr val="0070C0"/>
                          </a:solidFill>
                        </a:rPr>
                        <a:t>conçu et développé indépendamment</a:t>
                      </a:r>
                    </a:p>
                    <a:p>
                      <a:pPr marL="171450" indent="-171450" algn="just">
                        <a:buFont typeface="Arial" panose="020B0604020202020204" pitchFamily="34" charset="0"/>
                        <a:buChar char="•"/>
                      </a:pPr>
                      <a:r>
                        <a:rPr lang="fr-FR" sz="1200" i="1" dirty="0">
                          <a:solidFill>
                            <a:srgbClr val="0070C0"/>
                          </a:solidFill>
                        </a:rPr>
                        <a:t>testé indépendamment</a:t>
                      </a:r>
                    </a:p>
                    <a:p>
                      <a:pPr algn="just"/>
                      <a:r>
                        <a:rPr lang="fr-FR" sz="1200" i="1" dirty="0">
                          <a:solidFill>
                            <a:srgbClr val="0070C0"/>
                          </a:solidFill>
                        </a:rPr>
                        <a:t>En conséquence, chaque micro-service peut évoluer de façon plus indépendante que dans une approche « monolithique ».</a:t>
                      </a:r>
                      <a:endParaRPr lang="en-US" sz="1200" i="1" dirty="0">
                        <a:solidFill>
                          <a:srgbClr val="0070C0"/>
                        </a:solidFill>
                      </a:endParaRPr>
                    </a:p>
                  </a:txBody>
                  <a:tcPr marL="7891" marR="7891" marT="7891" marB="7891"/>
                </a:tc>
                <a:extLst>
                  <a:ext uri="{0D108BD9-81ED-4DB2-BD59-A6C34878D82A}">
                    <a16:rowId xmlns:a16="http://schemas.microsoft.com/office/drawing/2014/main" val="1612378224"/>
                  </a:ext>
                </a:extLst>
              </a:tr>
              <a:tr h="1211258">
                <a:tc>
                  <a:txBody>
                    <a:bodyPr/>
                    <a:lstStyle/>
                    <a:p>
                      <a:r>
                        <a:rPr lang="fr-FR" sz="1200" dirty="0"/>
                        <a:t>3</a:t>
                      </a:r>
                      <a:endParaRPr lang="fr-FR" sz="1200" dirty="0">
                        <a:solidFill>
                          <a:srgbClr val="0070C0"/>
                        </a:solidFill>
                      </a:endParaRPr>
                    </a:p>
                  </a:txBody>
                  <a:tcPr marL="7891" marR="7891" marT="7891" marB="7891"/>
                </a:tc>
                <a:tc>
                  <a:txBody>
                    <a:bodyPr/>
                    <a:lstStyle/>
                    <a:p>
                      <a:r>
                        <a:rPr lang="fr-FR" sz="1200" dirty="0"/>
                        <a:t>Distribution des micro-services</a:t>
                      </a:r>
                      <a:endParaRPr lang="fr-FR" sz="1200" dirty="0">
                        <a:solidFill>
                          <a:srgbClr val="0070C0"/>
                        </a:solidFill>
                      </a:endParaRPr>
                    </a:p>
                  </a:txBody>
                  <a:tcPr marL="7891" marR="7891" marT="7891" marB="7891"/>
                </a:tc>
                <a:tc>
                  <a:txBody>
                    <a:bodyPr/>
                    <a:lstStyle/>
                    <a:p>
                      <a:pPr algn="just"/>
                      <a:r>
                        <a:rPr lang="fr-FR" sz="1200" i="1" dirty="0">
                          <a:solidFill>
                            <a:srgbClr val="0070C0"/>
                          </a:solidFill>
                        </a:rPr>
                        <a:t>Afin d’atteindre ce niveau de découplage, chaque micro-service doit être un processus système indépendant, isolé sur une machine distincte ou déployé dans un conteneur.</a:t>
                      </a:r>
                    </a:p>
                    <a:p>
                      <a:pPr algn="just"/>
                      <a:endParaRPr lang="fr-FR" sz="1200" i="1" dirty="0">
                        <a:solidFill>
                          <a:srgbClr val="0070C0"/>
                        </a:solidFill>
                      </a:endParaRPr>
                    </a:p>
                    <a:p>
                      <a:pPr algn="just"/>
                      <a:r>
                        <a:rPr lang="fr-FR" sz="1200" i="1" dirty="0">
                          <a:solidFill>
                            <a:srgbClr val="0070C0"/>
                          </a:solidFill>
                        </a:rPr>
                        <a:t>La communication entre les clients et les micro-services, ou entre les micro-services eux-mêmes, est implémentée par des services web ou un protocole d’échanges de messages avec ou sans modèle d’acteurs.</a:t>
                      </a:r>
                      <a:endParaRPr lang="en-US" sz="1200" i="1" dirty="0">
                        <a:solidFill>
                          <a:srgbClr val="0070C0"/>
                        </a:solidFill>
                      </a:endParaRPr>
                    </a:p>
                  </a:txBody>
                  <a:tcPr marL="7891" marR="7891" marT="7891" marB="7891"/>
                </a:tc>
                <a:extLst>
                  <a:ext uri="{0D108BD9-81ED-4DB2-BD59-A6C34878D82A}">
                    <a16:rowId xmlns:a16="http://schemas.microsoft.com/office/drawing/2014/main" val="897403345"/>
                  </a:ext>
                </a:extLst>
              </a:tr>
            </a:tbl>
          </a:graphicData>
        </a:graphic>
      </p:graphicFrame>
      <p:sp>
        <p:nvSpPr>
          <p:cNvPr id="4" name="Rectangle 1">
            <a:extLst>
              <a:ext uri="{FF2B5EF4-FFF2-40B4-BE49-F238E27FC236}">
                <a16:creationId xmlns:a16="http://schemas.microsoft.com/office/drawing/2014/main" id="{4DF4A507-FA4D-46C0-9DFF-8D2BD572A015}"/>
              </a:ext>
            </a:extLst>
          </p:cNvPr>
          <p:cNvSpPr>
            <a:spLocks noChangeArrowheads="1"/>
          </p:cNvSpPr>
          <p:nvPr/>
        </p:nvSpPr>
        <p:spPr bwMode="auto">
          <a:xfrm>
            <a:off x="1413892" y="426311"/>
            <a:ext cx="9217024" cy="10416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gn="ctr" defTabSz="914126">
              <a:lnSpc>
                <a:spcPct val="90000"/>
              </a:lnSpc>
              <a:spcBef>
                <a:spcPct val="0"/>
              </a:spcBef>
            </a:pPr>
            <a:r>
              <a:rPr lang="fr-FR" altLang="fr-FR" sz="2800" dirty="0">
                <a:solidFill>
                  <a:schemeClr val="accent1"/>
                </a:solidFill>
                <a:latin typeface="+mj-lt"/>
                <a:ea typeface="+mj-ea"/>
                <a:cs typeface="+mj-cs"/>
              </a:rPr>
              <a:t>Principes directeurs de la création d’une Architecture Microservices</a:t>
            </a:r>
          </a:p>
        </p:txBody>
      </p:sp>
      <p:pic>
        <p:nvPicPr>
          <p:cNvPr id="5" name="Image 4">
            <a:extLst>
              <a:ext uri="{FF2B5EF4-FFF2-40B4-BE49-F238E27FC236}">
                <a16:creationId xmlns:a16="http://schemas.microsoft.com/office/drawing/2014/main" id="{809747E8-415E-43EC-ABF5-927896C0B8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3458951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Espace réservé du contenu 13">
            <a:extLst>
              <a:ext uri="{FF2B5EF4-FFF2-40B4-BE49-F238E27FC236}">
                <a16:creationId xmlns:a16="http://schemas.microsoft.com/office/drawing/2014/main" id="{2D95FB3A-EA35-4A84-8F90-568E276779D9}"/>
              </a:ext>
            </a:extLst>
          </p:cNvPr>
          <p:cNvSpPr txBox="1">
            <a:spLocks/>
          </p:cNvSpPr>
          <p:nvPr/>
        </p:nvSpPr>
        <p:spPr>
          <a:xfrm>
            <a:off x="990495" y="404664"/>
            <a:ext cx="10360501" cy="504056"/>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marL="0" indent="0">
              <a:buNone/>
            </a:pPr>
            <a:r>
              <a:rPr lang="fr-FR" dirty="0">
                <a:solidFill>
                  <a:srgbClr val="92D050"/>
                </a:solidFill>
              </a:rPr>
              <a:t>Principaux utilisateurs de </a:t>
            </a:r>
            <a:r>
              <a:rPr lang="fr-FR" dirty="0" err="1">
                <a:solidFill>
                  <a:srgbClr val="92D050"/>
                </a:solidFill>
              </a:rPr>
              <a:t>MicroServices</a:t>
            </a:r>
            <a:endParaRPr lang="fr-FR" dirty="0">
              <a:solidFill>
                <a:srgbClr val="FFFF00"/>
              </a:solidFill>
            </a:endParaRPr>
          </a:p>
        </p:txBody>
      </p:sp>
      <p:sp>
        <p:nvSpPr>
          <p:cNvPr id="3" name="Rectangle 2">
            <a:extLst>
              <a:ext uri="{FF2B5EF4-FFF2-40B4-BE49-F238E27FC236}">
                <a16:creationId xmlns:a16="http://schemas.microsoft.com/office/drawing/2014/main" id="{B57A2A0D-629D-456E-82FF-824EAE8570E2}"/>
              </a:ext>
            </a:extLst>
          </p:cNvPr>
          <p:cNvSpPr/>
          <p:nvPr/>
        </p:nvSpPr>
        <p:spPr>
          <a:xfrm>
            <a:off x="549797" y="1096420"/>
            <a:ext cx="4671870" cy="5262979"/>
          </a:xfrm>
          <a:prstGeom prst="rect">
            <a:avLst/>
          </a:prstGeom>
        </p:spPr>
        <p:txBody>
          <a:bodyPr wrap="square">
            <a:spAutoFit/>
          </a:bodyPr>
          <a:lstStyle/>
          <a:p>
            <a:pPr marL="285750" indent="-285750">
              <a:buClr>
                <a:srgbClr val="00B050"/>
              </a:buClr>
              <a:buFont typeface="Wingdings" panose="05000000000000000000" pitchFamily="2" charset="2"/>
              <a:buChar char="ü"/>
            </a:pPr>
            <a:r>
              <a:rPr lang="fr-FR" sz="2400" i="1" dirty="0">
                <a:solidFill>
                  <a:srgbClr val="0070C0"/>
                </a:solidFill>
              </a:rPr>
              <a:t>Amazon</a:t>
            </a:r>
          </a:p>
          <a:p>
            <a:pPr marL="285750" indent="-285750">
              <a:buClr>
                <a:srgbClr val="00B050"/>
              </a:buClr>
              <a:buFont typeface="Wingdings" panose="05000000000000000000" pitchFamily="2" charset="2"/>
              <a:buChar char="ü"/>
            </a:pPr>
            <a:r>
              <a:rPr lang="fr-FR" sz="2400" dirty="0" err="1"/>
              <a:t>Bluemix</a:t>
            </a:r>
            <a:endParaRPr lang="fr-FR" sz="2400" dirty="0"/>
          </a:p>
          <a:p>
            <a:pPr marL="285750" indent="-285750">
              <a:buClr>
                <a:srgbClr val="00B050"/>
              </a:buClr>
              <a:buFont typeface="Wingdings" panose="05000000000000000000" pitchFamily="2" charset="2"/>
              <a:buChar char="ü"/>
            </a:pPr>
            <a:r>
              <a:rPr lang="fr-FR" sz="2400" i="1" dirty="0">
                <a:solidFill>
                  <a:srgbClr val="0070C0"/>
                </a:solidFill>
              </a:rPr>
              <a:t>Cloud </a:t>
            </a:r>
            <a:r>
              <a:rPr lang="fr-FR" sz="2400" i="1" dirty="0" err="1">
                <a:solidFill>
                  <a:srgbClr val="0070C0"/>
                </a:solidFill>
              </a:rPr>
              <a:t>Foundry</a:t>
            </a:r>
            <a:endParaRPr lang="fr-FR" sz="2400" i="1" dirty="0">
              <a:solidFill>
                <a:srgbClr val="0070C0"/>
              </a:solidFill>
            </a:endParaRPr>
          </a:p>
          <a:p>
            <a:pPr marL="285750" indent="-285750">
              <a:buClr>
                <a:srgbClr val="00B050"/>
              </a:buClr>
              <a:buFont typeface="Wingdings" panose="05000000000000000000" pitchFamily="2" charset="2"/>
              <a:buChar char="ü"/>
            </a:pPr>
            <a:r>
              <a:rPr lang="fr-FR" sz="2400" dirty="0"/>
              <a:t>Google</a:t>
            </a:r>
          </a:p>
          <a:p>
            <a:pPr marL="285750" indent="-285750">
              <a:buClr>
                <a:srgbClr val="00B050"/>
              </a:buClr>
              <a:buFont typeface="Wingdings" panose="05000000000000000000" pitchFamily="2" charset="2"/>
              <a:buChar char="ü"/>
            </a:pPr>
            <a:r>
              <a:rPr lang="fr-FR" sz="2400" i="1" dirty="0">
                <a:solidFill>
                  <a:srgbClr val="0070C0"/>
                </a:solidFill>
              </a:rPr>
              <a:t>The Guardian</a:t>
            </a:r>
            <a:endParaRPr lang="fr-FR" sz="2400" dirty="0">
              <a:solidFill>
                <a:srgbClr val="0070C0"/>
              </a:solidFill>
            </a:endParaRPr>
          </a:p>
          <a:p>
            <a:pPr marL="285750" indent="-285750">
              <a:buClr>
                <a:srgbClr val="00B050"/>
              </a:buClr>
              <a:buFont typeface="Wingdings" panose="05000000000000000000" pitchFamily="2" charset="2"/>
              <a:buChar char="ü"/>
            </a:pPr>
            <a:r>
              <a:rPr lang="fr-FR" sz="2400" dirty="0"/>
              <a:t>Twitter</a:t>
            </a:r>
          </a:p>
          <a:p>
            <a:pPr marL="285750" indent="-285750">
              <a:buClr>
                <a:srgbClr val="00B050"/>
              </a:buClr>
              <a:buFont typeface="Wingdings" panose="05000000000000000000" pitchFamily="2" charset="2"/>
              <a:buChar char="ü"/>
            </a:pPr>
            <a:r>
              <a:rPr lang="fr-FR" sz="2400" i="1" dirty="0">
                <a:solidFill>
                  <a:srgbClr val="0070C0"/>
                </a:solidFill>
              </a:rPr>
              <a:t>HP </a:t>
            </a:r>
            <a:r>
              <a:rPr lang="fr-FR" sz="2400" i="1" dirty="0" err="1">
                <a:solidFill>
                  <a:srgbClr val="0070C0"/>
                </a:solidFill>
              </a:rPr>
              <a:t>Helion</a:t>
            </a:r>
            <a:r>
              <a:rPr lang="fr-FR" sz="2400" i="1" dirty="0">
                <a:solidFill>
                  <a:srgbClr val="0070C0"/>
                </a:solidFill>
              </a:rPr>
              <a:t> </a:t>
            </a:r>
            <a:r>
              <a:rPr lang="fr-FR" sz="2400" i="1" dirty="0" err="1">
                <a:solidFill>
                  <a:srgbClr val="0070C0"/>
                </a:solidFill>
              </a:rPr>
              <a:t>Development</a:t>
            </a:r>
            <a:r>
              <a:rPr lang="fr-FR" sz="2400" i="1" dirty="0">
                <a:solidFill>
                  <a:srgbClr val="0070C0"/>
                </a:solidFill>
              </a:rPr>
              <a:t> Platform</a:t>
            </a:r>
          </a:p>
          <a:p>
            <a:pPr marL="285750" indent="-285750">
              <a:buClr>
                <a:srgbClr val="00B050"/>
              </a:buClr>
              <a:buFont typeface="Wingdings" panose="05000000000000000000" pitchFamily="2" charset="2"/>
              <a:buChar char="ü"/>
            </a:pPr>
            <a:r>
              <a:rPr lang="fr-FR" sz="2400" dirty="0"/>
              <a:t>Facebook</a:t>
            </a:r>
          </a:p>
          <a:p>
            <a:pPr marL="285750" indent="-285750">
              <a:buClr>
                <a:srgbClr val="00B050"/>
              </a:buClr>
              <a:buFont typeface="Wingdings" panose="05000000000000000000" pitchFamily="2" charset="2"/>
              <a:buChar char="ü"/>
            </a:pPr>
            <a:r>
              <a:rPr lang="fr-FR" sz="2400" i="1" dirty="0" err="1">
                <a:solidFill>
                  <a:srgbClr val="0070C0"/>
                </a:solidFill>
              </a:rPr>
              <a:t>Devstack</a:t>
            </a:r>
            <a:endParaRPr lang="fr-FR" sz="2400" i="1" dirty="0">
              <a:solidFill>
                <a:srgbClr val="0070C0"/>
              </a:solidFill>
            </a:endParaRPr>
          </a:p>
          <a:p>
            <a:pPr marL="285750" indent="-285750">
              <a:buClr>
                <a:srgbClr val="00B050"/>
              </a:buClr>
              <a:buFont typeface="Wingdings" panose="05000000000000000000" pitchFamily="2" charset="2"/>
              <a:buChar char="ü"/>
            </a:pPr>
            <a:r>
              <a:rPr lang="fr-FR" sz="2400" dirty="0"/>
              <a:t>Microsoft Azure</a:t>
            </a:r>
          </a:p>
          <a:p>
            <a:pPr marL="285750" indent="-285750">
              <a:buClr>
                <a:srgbClr val="00B050"/>
              </a:buClr>
              <a:buFont typeface="Wingdings" panose="05000000000000000000" pitchFamily="2" charset="2"/>
              <a:buChar char="ü"/>
            </a:pPr>
            <a:r>
              <a:rPr lang="fr-FR" sz="2400" i="1" dirty="0">
                <a:solidFill>
                  <a:srgbClr val="0070C0"/>
                </a:solidFill>
              </a:rPr>
              <a:t>Netflix</a:t>
            </a:r>
            <a:r>
              <a:rPr lang="fr-FR" sz="2400" dirty="0"/>
              <a:t> </a:t>
            </a:r>
          </a:p>
          <a:p>
            <a:pPr marL="285750" indent="-285750">
              <a:buClr>
                <a:srgbClr val="00B050"/>
              </a:buClr>
              <a:buFont typeface="Wingdings" panose="05000000000000000000" pitchFamily="2" charset="2"/>
              <a:buChar char="ü"/>
            </a:pPr>
            <a:r>
              <a:rPr lang="fr-FR" sz="2400" dirty="0" err="1"/>
              <a:t>Riot</a:t>
            </a:r>
            <a:r>
              <a:rPr lang="fr-FR" sz="2400" dirty="0"/>
              <a:t> Games</a:t>
            </a:r>
          </a:p>
          <a:p>
            <a:pPr marL="285750" indent="-285750">
              <a:buClr>
                <a:srgbClr val="00B050"/>
              </a:buClr>
              <a:buFont typeface="Wingdings" panose="05000000000000000000" pitchFamily="2" charset="2"/>
              <a:buChar char="ü"/>
            </a:pPr>
            <a:r>
              <a:rPr lang="fr-FR" sz="2400" i="1" dirty="0" err="1">
                <a:solidFill>
                  <a:srgbClr val="0070C0"/>
                </a:solidFill>
              </a:rPr>
              <a:t>SoundCloud</a:t>
            </a:r>
            <a:endParaRPr lang="fr-FR" sz="2400" i="1" dirty="0">
              <a:solidFill>
                <a:srgbClr val="0070C0"/>
              </a:solidFill>
            </a:endParaRPr>
          </a:p>
          <a:p>
            <a:pPr marL="285750" indent="-285750">
              <a:buClr>
                <a:srgbClr val="00B050"/>
              </a:buClr>
              <a:buFont typeface="Wingdings" panose="05000000000000000000" pitchFamily="2" charset="2"/>
              <a:buChar char="ü"/>
            </a:pPr>
            <a:r>
              <a:rPr lang="fr-FR" sz="2400" dirty="0"/>
              <a:t>Uber</a:t>
            </a:r>
          </a:p>
        </p:txBody>
      </p:sp>
      <p:sp>
        <p:nvSpPr>
          <p:cNvPr id="4" name="Rectangle 3">
            <a:extLst>
              <a:ext uri="{FF2B5EF4-FFF2-40B4-BE49-F238E27FC236}">
                <a16:creationId xmlns:a16="http://schemas.microsoft.com/office/drawing/2014/main" id="{02A2B026-AF45-4205-83CF-A300E1F8BD0B}"/>
              </a:ext>
            </a:extLst>
          </p:cNvPr>
          <p:cNvSpPr/>
          <p:nvPr/>
        </p:nvSpPr>
        <p:spPr>
          <a:xfrm>
            <a:off x="1586434" y="6223111"/>
            <a:ext cx="10360501" cy="369332"/>
          </a:xfrm>
          <a:prstGeom prst="rect">
            <a:avLst/>
          </a:prstGeom>
        </p:spPr>
        <p:txBody>
          <a:bodyPr wrap="square">
            <a:spAutoFit/>
          </a:bodyPr>
          <a:lstStyle/>
          <a:p>
            <a:pPr algn="ctr"/>
            <a:r>
              <a:rPr lang="fr-FR" dirty="0"/>
              <a:t>(NETFLIX : 2 milliards de requêtes chaque jour, conduisant à environ 20 milliards d'appels à des API internes)</a:t>
            </a:r>
          </a:p>
        </p:txBody>
      </p:sp>
      <p:pic>
        <p:nvPicPr>
          <p:cNvPr id="11" name="Image 10">
            <a:extLst>
              <a:ext uri="{FF2B5EF4-FFF2-40B4-BE49-F238E27FC236}">
                <a16:creationId xmlns:a16="http://schemas.microsoft.com/office/drawing/2014/main" id="{E7DFDA12-61BC-4F01-993B-9B5173397B19}"/>
              </a:ext>
            </a:extLst>
          </p:cNvPr>
          <p:cNvPicPr>
            <a:picLocks noChangeAspect="1"/>
          </p:cNvPicPr>
          <p:nvPr/>
        </p:nvPicPr>
        <p:blipFill>
          <a:blip r:embed="rId3"/>
          <a:stretch>
            <a:fillRect/>
          </a:stretch>
        </p:blipFill>
        <p:spPr>
          <a:xfrm>
            <a:off x="4602018" y="1217055"/>
            <a:ext cx="2448272" cy="897480"/>
          </a:xfrm>
          <a:prstGeom prst="rect">
            <a:avLst/>
          </a:prstGeom>
        </p:spPr>
      </p:pic>
      <p:pic>
        <p:nvPicPr>
          <p:cNvPr id="13" name="Image 12">
            <a:extLst>
              <a:ext uri="{FF2B5EF4-FFF2-40B4-BE49-F238E27FC236}">
                <a16:creationId xmlns:a16="http://schemas.microsoft.com/office/drawing/2014/main" id="{614A5204-7B40-463B-9F3E-8F58708170B6}"/>
              </a:ext>
            </a:extLst>
          </p:cNvPr>
          <p:cNvPicPr>
            <a:picLocks noChangeAspect="1"/>
          </p:cNvPicPr>
          <p:nvPr/>
        </p:nvPicPr>
        <p:blipFill>
          <a:blip r:embed="rId4"/>
          <a:stretch>
            <a:fillRect/>
          </a:stretch>
        </p:blipFill>
        <p:spPr>
          <a:xfrm>
            <a:off x="6458950" y="2211290"/>
            <a:ext cx="2435075" cy="897480"/>
          </a:xfrm>
          <a:prstGeom prst="rect">
            <a:avLst/>
          </a:prstGeom>
        </p:spPr>
      </p:pic>
      <p:pic>
        <p:nvPicPr>
          <p:cNvPr id="15" name="Image 14">
            <a:extLst>
              <a:ext uri="{FF2B5EF4-FFF2-40B4-BE49-F238E27FC236}">
                <a16:creationId xmlns:a16="http://schemas.microsoft.com/office/drawing/2014/main" id="{1C288EA9-4EC8-45FA-B057-B3964F186CDA}"/>
              </a:ext>
            </a:extLst>
          </p:cNvPr>
          <p:cNvPicPr>
            <a:picLocks noChangeAspect="1"/>
          </p:cNvPicPr>
          <p:nvPr/>
        </p:nvPicPr>
        <p:blipFill>
          <a:blip r:embed="rId5"/>
          <a:stretch>
            <a:fillRect/>
          </a:stretch>
        </p:blipFill>
        <p:spPr>
          <a:xfrm>
            <a:off x="6316738" y="3539791"/>
            <a:ext cx="2857504" cy="376238"/>
          </a:xfrm>
          <a:prstGeom prst="rect">
            <a:avLst/>
          </a:prstGeom>
        </p:spPr>
      </p:pic>
      <p:pic>
        <p:nvPicPr>
          <p:cNvPr id="17" name="Image 16">
            <a:extLst>
              <a:ext uri="{FF2B5EF4-FFF2-40B4-BE49-F238E27FC236}">
                <a16:creationId xmlns:a16="http://schemas.microsoft.com/office/drawing/2014/main" id="{CEE4FE27-297A-4BC4-9C56-3B6C161186C6}"/>
              </a:ext>
            </a:extLst>
          </p:cNvPr>
          <p:cNvPicPr>
            <a:picLocks noChangeAspect="1"/>
          </p:cNvPicPr>
          <p:nvPr/>
        </p:nvPicPr>
        <p:blipFill>
          <a:blip r:embed="rId6"/>
          <a:stretch>
            <a:fillRect/>
          </a:stretch>
        </p:blipFill>
        <p:spPr>
          <a:xfrm>
            <a:off x="9187860" y="1513780"/>
            <a:ext cx="1987104" cy="667503"/>
          </a:xfrm>
          <a:prstGeom prst="rect">
            <a:avLst/>
          </a:prstGeom>
        </p:spPr>
      </p:pic>
      <p:pic>
        <p:nvPicPr>
          <p:cNvPr id="19" name="Image 18">
            <a:extLst>
              <a:ext uri="{FF2B5EF4-FFF2-40B4-BE49-F238E27FC236}">
                <a16:creationId xmlns:a16="http://schemas.microsoft.com/office/drawing/2014/main" id="{D487DAA7-A363-4748-AFB3-3CC36F722E12}"/>
              </a:ext>
            </a:extLst>
          </p:cNvPr>
          <p:cNvPicPr>
            <a:picLocks noChangeAspect="1"/>
          </p:cNvPicPr>
          <p:nvPr/>
        </p:nvPicPr>
        <p:blipFill>
          <a:blip r:embed="rId7"/>
          <a:stretch>
            <a:fillRect/>
          </a:stretch>
        </p:blipFill>
        <p:spPr>
          <a:xfrm>
            <a:off x="9606792" y="2500080"/>
            <a:ext cx="1568004" cy="881019"/>
          </a:xfrm>
          <a:prstGeom prst="rect">
            <a:avLst/>
          </a:prstGeom>
        </p:spPr>
      </p:pic>
      <p:pic>
        <p:nvPicPr>
          <p:cNvPr id="23" name="Image 22">
            <a:extLst>
              <a:ext uri="{FF2B5EF4-FFF2-40B4-BE49-F238E27FC236}">
                <a16:creationId xmlns:a16="http://schemas.microsoft.com/office/drawing/2014/main" id="{6CCC22A5-EFDB-4C14-B84F-F54A7AFDB089}"/>
              </a:ext>
            </a:extLst>
          </p:cNvPr>
          <p:cNvPicPr>
            <a:picLocks noChangeAspect="1"/>
          </p:cNvPicPr>
          <p:nvPr/>
        </p:nvPicPr>
        <p:blipFill>
          <a:blip r:embed="rId8"/>
          <a:stretch>
            <a:fillRect/>
          </a:stretch>
        </p:blipFill>
        <p:spPr>
          <a:xfrm>
            <a:off x="7966620" y="4168164"/>
            <a:ext cx="1784028" cy="1008364"/>
          </a:xfrm>
          <a:prstGeom prst="rect">
            <a:avLst/>
          </a:prstGeom>
        </p:spPr>
      </p:pic>
      <p:pic>
        <p:nvPicPr>
          <p:cNvPr id="27" name="Image 26">
            <a:extLst>
              <a:ext uri="{FF2B5EF4-FFF2-40B4-BE49-F238E27FC236}">
                <a16:creationId xmlns:a16="http://schemas.microsoft.com/office/drawing/2014/main" id="{38491982-5ECA-4E66-855C-F29D9F6ED1D6}"/>
              </a:ext>
            </a:extLst>
          </p:cNvPr>
          <p:cNvPicPr>
            <a:picLocks noChangeAspect="1"/>
          </p:cNvPicPr>
          <p:nvPr/>
        </p:nvPicPr>
        <p:blipFill>
          <a:blip r:embed="rId9"/>
          <a:stretch>
            <a:fillRect/>
          </a:stretch>
        </p:blipFill>
        <p:spPr>
          <a:xfrm>
            <a:off x="9356359" y="475684"/>
            <a:ext cx="1376851" cy="751833"/>
          </a:xfrm>
          <a:prstGeom prst="rect">
            <a:avLst/>
          </a:prstGeom>
        </p:spPr>
      </p:pic>
      <p:pic>
        <p:nvPicPr>
          <p:cNvPr id="29" name="Image 28">
            <a:extLst>
              <a:ext uri="{FF2B5EF4-FFF2-40B4-BE49-F238E27FC236}">
                <a16:creationId xmlns:a16="http://schemas.microsoft.com/office/drawing/2014/main" id="{E636E1F6-D0D9-4DFC-A5E8-0C3780D1CFB4}"/>
              </a:ext>
            </a:extLst>
          </p:cNvPr>
          <p:cNvPicPr>
            <a:picLocks noChangeAspect="1"/>
          </p:cNvPicPr>
          <p:nvPr/>
        </p:nvPicPr>
        <p:blipFill>
          <a:blip r:embed="rId10"/>
          <a:stretch>
            <a:fillRect/>
          </a:stretch>
        </p:blipFill>
        <p:spPr>
          <a:xfrm>
            <a:off x="6815549" y="4978419"/>
            <a:ext cx="1438047" cy="719024"/>
          </a:xfrm>
          <a:prstGeom prst="rect">
            <a:avLst/>
          </a:prstGeom>
        </p:spPr>
      </p:pic>
      <p:pic>
        <p:nvPicPr>
          <p:cNvPr id="31" name="Image 30">
            <a:extLst>
              <a:ext uri="{FF2B5EF4-FFF2-40B4-BE49-F238E27FC236}">
                <a16:creationId xmlns:a16="http://schemas.microsoft.com/office/drawing/2014/main" id="{1BF9A19C-CA52-411A-8A34-AD1B80BD4BC3}"/>
              </a:ext>
            </a:extLst>
          </p:cNvPr>
          <p:cNvPicPr>
            <a:picLocks noChangeAspect="1"/>
          </p:cNvPicPr>
          <p:nvPr/>
        </p:nvPicPr>
        <p:blipFill rotWithShape="1">
          <a:blip r:embed="rId11"/>
          <a:srcRect l="27935" t="15624" r="26375" b="18339"/>
          <a:stretch/>
        </p:blipFill>
        <p:spPr>
          <a:xfrm>
            <a:off x="4770961" y="5195860"/>
            <a:ext cx="1095071" cy="764417"/>
          </a:xfrm>
          <a:prstGeom prst="rect">
            <a:avLst/>
          </a:prstGeom>
        </p:spPr>
      </p:pic>
      <p:pic>
        <p:nvPicPr>
          <p:cNvPr id="33" name="Image 32">
            <a:extLst>
              <a:ext uri="{FF2B5EF4-FFF2-40B4-BE49-F238E27FC236}">
                <a16:creationId xmlns:a16="http://schemas.microsoft.com/office/drawing/2014/main" id="{6D17B0BC-041E-4217-867C-A7292EB427AF}"/>
              </a:ext>
            </a:extLst>
          </p:cNvPr>
          <p:cNvPicPr>
            <a:picLocks noChangeAspect="1"/>
          </p:cNvPicPr>
          <p:nvPr/>
        </p:nvPicPr>
        <p:blipFill rotWithShape="1">
          <a:blip r:embed="rId12"/>
          <a:srcRect t="22253" b="19476"/>
          <a:stretch/>
        </p:blipFill>
        <p:spPr>
          <a:xfrm>
            <a:off x="9303947" y="5136352"/>
            <a:ext cx="1566497" cy="912817"/>
          </a:xfrm>
          <a:prstGeom prst="rect">
            <a:avLst/>
          </a:prstGeom>
        </p:spPr>
      </p:pic>
      <p:pic>
        <p:nvPicPr>
          <p:cNvPr id="35" name="Image 34">
            <a:extLst>
              <a:ext uri="{FF2B5EF4-FFF2-40B4-BE49-F238E27FC236}">
                <a16:creationId xmlns:a16="http://schemas.microsoft.com/office/drawing/2014/main" id="{707841FB-AD17-4231-8429-56FC966AB240}"/>
              </a:ext>
            </a:extLst>
          </p:cNvPr>
          <p:cNvPicPr>
            <a:picLocks noChangeAspect="1"/>
          </p:cNvPicPr>
          <p:nvPr/>
        </p:nvPicPr>
        <p:blipFill rotWithShape="1">
          <a:blip r:embed="rId13"/>
          <a:srcRect l="6307" t="23145" r="5661" b="26381"/>
          <a:stretch/>
        </p:blipFill>
        <p:spPr>
          <a:xfrm>
            <a:off x="4105541" y="2222843"/>
            <a:ext cx="1701481" cy="487775"/>
          </a:xfrm>
          <a:prstGeom prst="rect">
            <a:avLst/>
          </a:prstGeom>
        </p:spPr>
      </p:pic>
      <p:pic>
        <p:nvPicPr>
          <p:cNvPr id="6" name="Image 5">
            <a:extLst>
              <a:ext uri="{FF2B5EF4-FFF2-40B4-BE49-F238E27FC236}">
                <a16:creationId xmlns:a16="http://schemas.microsoft.com/office/drawing/2014/main" id="{DF5D9404-09F7-42F8-9509-9D91803DC39F}"/>
              </a:ext>
            </a:extLst>
          </p:cNvPr>
          <p:cNvPicPr>
            <a:picLocks noChangeAspect="1"/>
          </p:cNvPicPr>
          <p:nvPr/>
        </p:nvPicPr>
        <p:blipFill rotWithShape="1">
          <a:blip r:embed="rId14"/>
          <a:srcRect l="14563" t="21305" r="14260" b="18501"/>
          <a:stretch/>
        </p:blipFill>
        <p:spPr>
          <a:xfrm>
            <a:off x="10044785" y="3709262"/>
            <a:ext cx="1010289" cy="854408"/>
          </a:xfrm>
          <a:prstGeom prst="rect">
            <a:avLst/>
          </a:prstGeom>
        </p:spPr>
      </p:pic>
      <p:pic>
        <p:nvPicPr>
          <p:cNvPr id="8" name="Image 7">
            <a:extLst>
              <a:ext uri="{FF2B5EF4-FFF2-40B4-BE49-F238E27FC236}">
                <a16:creationId xmlns:a16="http://schemas.microsoft.com/office/drawing/2014/main" id="{141371A1-6567-4A35-9CE5-DEEE966DAC45}"/>
              </a:ext>
            </a:extLst>
          </p:cNvPr>
          <p:cNvPicPr>
            <a:picLocks noChangeAspect="1"/>
          </p:cNvPicPr>
          <p:nvPr/>
        </p:nvPicPr>
        <p:blipFill>
          <a:blip r:embed="rId15"/>
          <a:stretch>
            <a:fillRect/>
          </a:stretch>
        </p:blipFill>
        <p:spPr>
          <a:xfrm>
            <a:off x="4970259" y="3916029"/>
            <a:ext cx="726586" cy="726586"/>
          </a:xfrm>
          <a:prstGeom prst="rect">
            <a:avLst/>
          </a:prstGeom>
        </p:spPr>
      </p:pic>
      <p:pic>
        <p:nvPicPr>
          <p:cNvPr id="10" name="Image 9">
            <a:extLst>
              <a:ext uri="{FF2B5EF4-FFF2-40B4-BE49-F238E27FC236}">
                <a16:creationId xmlns:a16="http://schemas.microsoft.com/office/drawing/2014/main" id="{7D743048-ECE0-4DA8-846E-498A283BCF9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82319" y="1240203"/>
            <a:ext cx="1201982" cy="600991"/>
          </a:xfrm>
          <a:prstGeom prst="rect">
            <a:avLst/>
          </a:prstGeom>
        </p:spPr>
      </p:pic>
      <p:pic>
        <p:nvPicPr>
          <p:cNvPr id="20" name="Image 19">
            <a:extLst>
              <a:ext uri="{FF2B5EF4-FFF2-40B4-BE49-F238E27FC236}">
                <a16:creationId xmlns:a16="http://schemas.microsoft.com/office/drawing/2014/main" id="{2171BEEC-9798-4172-B799-36C4414816A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4166982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0" presetClass="entr" presetSubtype="0" fill="hold"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1" presetClass="entr" presetSubtype="0" fill="hold" grpId="0" nodeType="afterEffect">
                                  <p:stCondLst>
                                    <p:cond delay="25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0" presetClass="entr" presetSubtype="0" fill="hold"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500"/>
                            </p:stCondLst>
                            <p:childTnLst>
                              <p:par>
                                <p:cTn id="21" presetID="1" presetClass="entr" presetSubtype="0" fill="hold" grpId="0"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0" presetClass="entr" presetSubtype="0" fill="hold" nodeType="withEffect">
                                  <p:stCondLst>
                                    <p:cond delay="5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3500"/>
                            </p:stCondLst>
                            <p:childTnLst>
                              <p:par>
                                <p:cTn id="27" presetID="1" presetClass="entr" presetSubtype="0" fill="hold" grpId="0" nodeType="afterEffect">
                                  <p:stCondLst>
                                    <p:cond delay="25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0" presetClass="entr" presetSubtype="0" fill="hold" nodeType="withEffect">
                                  <p:stCondLst>
                                    <p:cond delay="5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4500"/>
                            </p:stCondLst>
                            <p:childTnLst>
                              <p:par>
                                <p:cTn id="33" presetID="1" presetClass="entr" presetSubtype="0" fill="hold" grpId="0" nodeType="afterEffect">
                                  <p:stCondLst>
                                    <p:cond delay="25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0" presetClass="entr" presetSubtype="0" fill="hold" nodeType="withEffect">
                                  <p:stCondLst>
                                    <p:cond delay="5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5500"/>
                            </p:stCondLst>
                            <p:childTnLst>
                              <p:par>
                                <p:cTn id="39" presetID="1" presetClass="entr" presetSubtype="0" fill="hold" grpId="0" nodeType="afterEffect">
                                  <p:stCondLst>
                                    <p:cond delay="25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0" presetClass="entr" presetSubtype="0" fill="hold" nodeType="withEffect">
                                  <p:stCondLst>
                                    <p:cond delay="5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6500"/>
                            </p:stCondLst>
                            <p:childTnLst>
                              <p:par>
                                <p:cTn id="45" presetID="1" presetClass="entr" presetSubtype="0" fill="hold" grpId="0" nodeType="afterEffect">
                                  <p:stCondLst>
                                    <p:cond delay="25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0" presetClass="entr" presetSubtype="0" fill="hold" nodeType="withEffect">
                                  <p:stCondLst>
                                    <p:cond delay="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par>
                          <p:cTn id="50" fill="hold">
                            <p:stCondLst>
                              <p:cond delay="7500"/>
                            </p:stCondLst>
                            <p:childTnLst>
                              <p:par>
                                <p:cTn id="51" presetID="1" presetClass="entr" presetSubtype="0" fill="hold" grpId="0" nodeType="afterEffect">
                                  <p:stCondLst>
                                    <p:cond delay="25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10" presetClass="entr" presetSubtype="0" fill="hold" nodeType="withEffect">
                                  <p:stCondLst>
                                    <p:cond delay="50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par>
                          <p:cTn id="56" fill="hold">
                            <p:stCondLst>
                              <p:cond delay="8500"/>
                            </p:stCondLst>
                            <p:childTnLst>
                              <p:par>
                                <p:cTn id="57" presetID="1" presetClass="entr" presetSubtype="0" fill="hold" grpId="0" nodeType="afterEffect">
                                  <p:stCondLst>
                                    <p:cond delay="25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par>
                                <p:cTn id="59" presetID="10" presetClass="entr" presetSubtype="0" fill="hold" nodeType="withEffect">
                                  <p:stCondLst>
                                    <p:cond delay="50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par>
                          <p:cTn id="62" fill="hold">
                            <p:stCondLst>
                              <p:cond delay="9500"/>
                            </p:stCondLst>
                            <p:childTnLst>
                              <p:par>
                                <p:cTn id="63" presetID="1" presetClass="entr" presetSubtype="0" fill="hold" grpId="0" nodeType="afterEffect">
                                  <p:stCondLst>
                                    <p:cond delay="250"/>
                                  </p:stCondLst>
                                  <p:childTnLst>
                                    <p:set>
                                      <p:cBhvr>
                                        <p:cTn id="64" dur="1" fill="hold">
                                          <p:stCondLst>
                                            <p:cond delay="0"/>
                                          </p:stCondLst>
                                        </p:cTn>
                                        <p:tgtEl>
                                          <p:spTgt spid="3">
                                            <p:txEl>
                                              <p:pRg st="9" end="9"/>
                                            </p:txEl>
                                          </p:spTgt>
                                        </p:tgtEl>
                                        <p:attrNameLst>
                                          <p:attrName>style.visibility</p:attrName>
                                        </p:attrNameLst>
                                      </p:cBhvr>
                                      <p:to>
                                        <p:strVal val="visible"/>
                                      </p:to>
                                    </p:set>
                                  </p:childTnLst>
                                </p:cTn>
                              </p:par>
                              <p:par>
                                <p:cTn id="65" presetID="10" presetClass="entr" presetSubtype="0"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10500"/>
                            </p:stCondLst>
                            <p:childTnLst>
                              <p:par>
                                <p:cTn id="69" presetID="1" presetClass="entr" presetSubtype="0" fill="hold" grpId="0" nodeType="afterEffect">
                                  <p:stCondLst>
                                    <p:cond delay="25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par>
                                <p:cTn id="71" presetID="10" presetClass="entr" presetSubtype="0" fill="hold" nodeType="withEffect">
                                  <p:stCondLst>
                                    <p:cond delay="50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11500"/>
                            </p:stCondLst>
                            <p:childTnLst>
                              <p:par>
                                <p:cTn id="75" presetID="1" presetClass="entr" presetSubtype="0" fill="hold" grpId="0" nodeType="afterEffect">
                                  <p:stCondLst>
                                    <p:cond delay="250"/>
                                  </p:stCondLst>
                                  <p:childTnLst>
                                    <p:set>
                                      <p:cBhvr>
                                        <p:cTn id="76" dur="1" fill="hold">
                                          <p:stCondLst>
                                            <p:cond delay="0"/>
                                          </p:stCondLst>
                                        </p:cTn>
                                        <p:tgtEl>
                                          <p:spTgt spid="3">
                                            <p:txEl>
                                              <p:pRg st="11" end="11"/>
                                            </p:txEl>
                                          </p:spTgt>
                                        </p:tgtEl>
                                        <p:attrNameLst>
                                          <p:attrName>style.visibility</p:attrName>
                                        </p:attrNameLst>
                                      </p:cBhvr>
                                      <p:to>
                                        <p:strVal val="visible"/>
                                      </p:to>
                                    </p:set>
                                  </p:childTnLst>
                                </p:cTn>
                              </p:par>
                              <p:par>
                                <p:cTn id="77" presetID="10" presetClass="entr" presetSubtype="0" fill="hold" nodeType="withEffect">
                                  <p:stCondLst>
                                    <p:cond delay="50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par>
                          <p:cTn id="80" fill="hold">
                            <p:stCondLst>
                              <p:cond delay="12500"/>
                            </p:stCondLst>
                            <p:childTnLst>
                              <p:par>
                                <p:cTn id="81" presetID="1" presetClass="entr" presetSubtype="0" fill="hold" grpId="0" nodeType="afterEffect">
                                  <p:stCondLst>
                                    <p:cond delay="250"/>
                                  </p:stCondLst>
                                  <p:childTnLst>
                                    <p:set>
                                      <p:cBhvr>
                                        <p:cTn id="82" dur="1" fill="hold">
                                          <p:stCondLst>
                                            <p:cond delay="0"/>
                                          </p:stCondLst>
                                        </p:cTn>
                                        <p:tgtEl>
                                          <p:spTgt spid="3">
                                            <p:txEl>
                                              <p:pRg st="12" end="12"/>
                                            </p:txEl>
                                          </p:spTgt>
                                        </p:tgtEl>
                                        <p:attrNameLst>
                                          <p:attrName>style.visibility</p:attrName>
                                        </p:attrNameLst>
                                      </p:cBhvr>
                                      <p:to>
                                        <p:strVal val="visible"/>
                                      </p:to>
                                    </p:set>
                                  </p:childTnLst>
                                </p:cTn>
                              </p:par>
                              <p:par>
                                <p:cTn id="83" presetID="10" presetClass="entr" presetSubtype="0" fill="hold" nodeType="withEffect">
                                  <p:stCondLst>
                                    <p:cond delay="50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13500"/>
                            </p:stCondLst>
                            <p:childTnLst>
                              <p:par>
                                <p:cTn id="87" presetID="1" presetClass="entr" presetSubtype="0" fill="hold" grpId="0" nodeType="afterEffect">
                                  <p:stCondLst>
                                    <p:cond delay="250"/>
                                  </p:stCondLst>
                                  <p:childTnLst>
                                    <p:set>
                                      <p:cBhvr>
                                        <p:cTn id="88" dur="1" fill="hold">
                                          <p:stCondLst>
                                            <p:cond delay="0"/>
                                          </p:stCondLst>
                                        </p:cTn>
                                        <p:tgtEl>
                                          <p:spTgt spid="3">
                                            <p:txEl>
                                              <p:pRg st="13" end="13"/>
                                            </p:txEl>
                                          </p:spTgt>
                                        </p:tgtEl>
                                        <p:attrNameLst>
                                          <p:attrName>style.visibility</p:attrName>
                                        </p:attrNameLst>
                                      </p:cBhvr>
                                      <p:to>
                                        <p:strVal val="visible"/>
                                      </p:to>
                                    </p:set>
                                  </p:childTnLst>
                                </p:cTn>
                              </p:par>
                              <p:par>
                                <p:cTn id="89" presetID="10" presetClass="entr" presetSubtype="0" fill="hold" nodeType="withEffect">
                                  <p:stCondLst>
                                    <p:cond delay="50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childTnLst>
                          </p:cTn>
                        </p:par>
                        <p:par>
                          <p:cTn id="92" fill="hold">
                            <p:stCondLst>
                              <p:cond delay="14500"/>
                            </p:stCondLst>
                            <p:childTnLst>
                              <p:par>
                                <p:cTn id="93" presetID="10" presetClass="entr" presetSubtype="0" fill="hold" grpId="0" nodeType="afterEffect">
                                  <p:stCondLst>
                                    <p:cond delay="2000"/>
                                  </p:stCondLst>
                                  <p:childTnLst>
                                    <p:set>
                                      <p:cBhvr>
                                        <p:cTn id="94" dur="1" fill="hold">
                                          <p:stCondLst>
                                            <p:cond delay="0"/>
                                          </p:stCondLst>
                                        </p:cTn>
                                        <p:tgtEl>
                                          <p:spTgt spid="4"/>
                                        </p:tgtEl>
                                        <p:attrNameLst>
                                          <p:attrName>style.visibility</p:attrName>
                                        </p:attrNameLst>
                                      </p:cBhvr>
                                      <p:to>
                                        <p:strVal val="visible"/>
                                      </p:to>
                                    </p:set>
                                    <p:animEffect transition="in" filter="fade">
                                      <p:cBhvr>
                                        <p:cTn id="9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dvAuto="100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Cas concret</a:t>
            </a:r>
          </a:p>
        </p:txBody>
      </p:sp>
      <p:sp>
        <p:nvSpPr>
          <p:cNvPr id="3" name="Espace réservé du texte 2"/>
          <p:cNvSpPr>
            <a:spLocks noGrp="1"/>
          </p:cNvSpPr>
          <p:nvPr>
            <p:ph type="body" idx="1"/>
          </p:nvPr>
        </p:nvSpPr>
        <p:spPr/>
        <p:txBody>
          <a:bodyPr rtlCol="0"/>
          <a:lstStyle/>
          <a:p>
            <a:pPr rtl="0"/>
            <a:endParaRPr lang="fr-FR" dirty="0"/>
          </a:p>
        </p:txBody>
      </p:sp>
      <p:pic>
        <p:nvPicPr>
          <p:cNvPr id="4" name="Image 3">
            <a:extLst>
              <a:ext uri="{FF2B5EF4-FFF2-40B4-BE49-F238E27FC236}">
                <a16:creationId xmlns:a16="http://schemas.microsoft.com/office/drawing/2014/main" id="{D62BEFEB-F1A2-49FA-8009-F4FAD0F5EA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648483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5" name="Espace réservé du contenu 13">
            <a:extLst>
              <a:ext uri="{FF2B5EF4-FFF2-40B4-BE49-F238E27FC236}">
                <a16:creationId xmlns:a16="http://schemas.microsoft.com/office/drawing/2014/main" id="{333C9E8E-6D88-4D7B-8B86-38177F4C2A46}"/>
              </a:ext>
            </a:extLst>
          </p:cNvPr>
          <p:cNvSpPr txBox="1">
            <a:spLocks/>
          </p:cNvSpPr>
          <p:nvPr/>
        </p:nvSpPr>
        <p:spPr>
          <a:xfrm>
            <a:off x="968211" y="1340769"/>
            <a:ext cx="6854393" cy="1368152"/>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lgn="just"/>
            <a:r>
              <a:rPr lang="fr-FR" sz="2000" dirty="0"/>
              <a:t>Un constat : le 6 mars est le 16</a:t>
            </a:r>
            <a:r>
              <a:rPr lang="fr-FR" sz="2000" baseline="30000" dirty="0"/>
              <a:t>ème</a:t>
            </a:r>
            <a:r>
              <a:rPr lang="fr-FR" sz="2000" dirty="0"/>
              <a:t> jour du mois de ventôse dans le calendrier républicain </a:t>
            </a:r>
            <a:r>
              <a:rPr lang="fr-FR" sz="2000" dirty="0">
                <a:sym typeface="Wingdings" panose="05000000000000000000" pitchFamily="2" charset="2"/>
              </a:rPr>
              <a:t> jour de l’épinard.</a:t>
            </a:r>
          </a:p>
          <a:p>
            <a:pPr lvl="1" algn="just"/>
            <a:r>
              <a:rPr lang="fr-FR" sz="2000" dirty="0"/>
              <a:t>Un besoin : créer un site web de partage de recettes autour de l’épinard... ^_^</a:t>
            </a:r>
          </a:p>
        </p:txBody>
      </p:sp>
      <p:sp>
        <p:nvSpPr>
          <p:cNvPr id="7" name="Espace réservé du contenu 13">
            <a:extLst>
              <a:ext uri="{FF2B5EF4-FFF2-40B4-BE49-F238E27FC236}">
                <a16:creationId xmlns:a16="http://schemas.microsoft.com/office/drawing/2014/main" id="{4D7E6F35-F4D4-48BD-81F9-A99F0B94BB5E}"/>
              </a:ext>
            </a:extLst>
          </p:cNvPr>
          <p:cNvSpPr txBox="1">
            <a:spLocks/>
          </p:cNvSpPr>
          <p:nvPr/>
        </p:nvSpPr>
        <p:spPr>
          <a:xfrm>
            <a:off x="914161" y="753922"/>
            <a:ext cx="10360501" cy="485791"/>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fr-FR" dirty="0">
                <a:solidFill>
                  <a:srgbClr val="92D050"/>
                </a:solidFill>
              </a:rPr>
              <a:t>Un besoin</a:t>
            </a:r>
          </a:p>
        </p:txBody>
      </p:sp>
      <p:sp>
        <p:nvSpPr>
          <p:cNvPr id="8" name="Espace réservé du contenu 13">
            <a:extLst>
              <a:ext uri="{FF2B5EF4-FFF2-40B4-BE49-F238E27FC236}">
                <a16:creationId xmlns:a16="http://schemas.microsoft.com/office/drawing/2014/main" id="{517FB7BA-EE6B-4694-8ADD-74C77B34DA15}"/>
              </a:ext>
            </a:extLst>
          </p:cNvPr>
          <p:cNvSpPr txBox="1">
            <a:spLocks/>
          </p:cNvSpPr>
          <p:nvPr/>
        </p:nvSpPr>
        <p:spPr>
          <a:xfrm>
            <a:off x="955838" y="3284984"/>
            <a:ext cx="10360501" cy="485791"/>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algn="r"/>
            <a:r>
              <a:rPr lang="fr-FR" dirty="0">
                <a:solidFill>
                  <a:srgbClr val="92D050"/>
                </a:solidFill>
              </a:rPr>
              <a:t>La réponse</a:t>
            </a:r>
          </a:p>
        </p:txBody>
      </p:sp>
      <p:sp>
        <p:nvSpPr>
          <p:cNvPr id="9" name="Espace réservé du contenu 13">
            <a:extLst>
              <a:ext uri="{FF2B5EF4-FFF2-40B4-BE49-F238E27FC236}">
                <a16:creationId xmlns:a16="http://schemas.microsoft.com/office/drawing/2014/main" id="{745670CB-B142-4BE8-B56E-C7A01F4C98BC}"/>
              </a:ext>
            </a:extLst>
          </p:cNvPr>
          <p:cNvSpPr txBox="1">
            <a:spLocks/>
          </p:cNvSpPr>
          <p:nvPr/>
        </p:nvSpPr>
        <p:spPr>
          <a:xfrm>
            <a:off x="955837" y="3871830"/>
            <a:ext cx="10360501" cy="2293474"/>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lgn="r"/>
            <a:r>
              <a:rPr lang="fr-FR" sz="2000" dirty="0"/>
              <a:t>Construction d’une application basée sur les </a:t>
            </a:r>
            <a:r>
              <a:rPr lang="fr-FR" sz="2000" dirty="0" err="1"/>
              <a:t>microservices</a:t>
            </a:r>
            <a:r>
              <a:rPr lang="fr-FR" sz="2000" dirty="0"/>
              <a:t> :</a:t>
            </a:r>
          </a:p>
          <a:p>
            <a:pPr lvl="2" algn="r"/>
            <a:r>
              <a:rPr lang="fr-FR" sz="1600" dirty="0"/>
              <a:t>Un front,</a:t>
            </a:r>
          </a:p>
          <a:p>
            <a:pPr lvl="2" algn="r"/>
            <a:r>
              <a:rPr lang="fr-FR" sz="1600" dirty="0"/>
              <a:t>Un ou plusieurs back,</a:t>
            </a:r>
          </a:p>
          <a:p>
            <a:pPr lvl="2" algn="r"/>
            <a:r>
              <a:rPr lang="fr-FR" sz="1600" dirty="0"/>
              <a:t>Un système d’intégration continue…</a:t>
            </a:r>
          </a:p>
          <a:p>
            <a:pPr lvl="1" algn="r"/>
            <a:endParaRPr lang="fr-FR" sz="2000" dirty="0"/>
          </a:p>
        </p:txBody>
      </p:sp>
      <p:pic>
        <p:nvPicPr>
          <p:cNvPr id="3" name="Image 2">
            <a:extLst>
              <a:ext uri="{FF2B5EF4-FFF2-40B4-BE49-F238E27FC236}">
                <a16:creationId xmlns:a16="http://schemas.microsoft.com/office/drawing/2014/main" id="{A424984F-25E7-4C92-B45A-C3156887C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636" y="1089460"/>
            <a:ext cx="2736304" cy="1867740"/>
          </a:xfrm>
          <a:prstGeom prst="rect">
            <a:avLst/>
          </a:prstGeom>
        </p:spPr>
      </p:pic>
      <p:pic>
        <p:nvPicPr>
          <p:cNvPr id="10" name="Image 9">
            <a:extLst>
              <a:ext uri="{FF2B5EF4-FFF2-40B4-BE49-F238E27FC236}">
                <a16:creationId xmlns:a16="http://schemas.microsoft.com/office/drawing/2014/main" id="{45CB3133-5A73-4186-AD12-CC2BC5FE42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4285822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L’architecture</a:t>
            </a:r>
          </a:p>
        </p:txBody>
      </p:sp>
      <p:sp>
        <p:nvSpPr>
          <p:cNvPr id="3" name="Espace réservé du texte 2"/>
          <p:cNvSpPr>
            <a:spLocks noGrp="1"/>
          </p:cNvSpPr>
          <p:nvPr>
            <p:ph type="body" idx="1"/>
          </p:nvPr>
        </p:nvSpPr>
        <p:spPr/>
        <p:txBody>
          <a:bodyPr rtlCol="0"/>
          <a:lstStyle/>
          <a:p>
            <a:pPr rtl="0"/>
            <a:endParaRPr lang="fr-FR" dirty="0"/>
          </a:p>
        </p:txBody>
      </p:sp>
      <p:pic>
        <p:nvPicPr>
          <p:cNvPr id="4" name="Image 3">
            <a:extLst>
              <a:ext uri="{FF2B5EF4-FFF2-40B4-BE49-F238E27FC236}">
                <a16:creationId xmlns:a16="http://schemas.microsoft.com/office/drawing/2014/main" id="{389FE0E4-26FE-4D95-91B8-2EA97144AE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331122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grpSp>
        <p:nvGrpSpPr>
          <p:cNvPr id="106" name="Groupe 105">
            <a:extLst>
              <a:ext uri="{FF2B5EF4-FFF2-40B4-BE49-F238E27FC236}">
                <a16:creationId xmlns:a16="http://schemas.microsoft.com/office/drawing/2014/main" id="{2E58E9A2-49AD-44FB-99BA-5C8D1791BB5F}"/>
              </a:ext>
            </a:extLst>
          </p:cNvPr>
          <p:cNvGrpSpPr/>
          <p:nvPr/>
        </p:nvGrpSpPr>
        <p:grpSpPr>
          <a:xfrm>
            <a:off x="963396" y="1196752"/>
            <a:ext cx="3323054" cy="1909858"/>
            <a:chOff x="963396" y="546324"/>
            <a:chExt cx="3323054" cy="1909858"/>
          </a:xfrm>
        </p:grpSpPr>
        <p:pic>
          <p:nvPicPr>
            <p:cNvPr id="12" name="Image 11">
              <a:extLst>
                <a:ext uri="{FF2B5EF4-FFF2-40B4-BE49-F238E27FC236}">
                  <a16:creationId xmlns:a16="http://schemas.microsoft.com/office/drawing/2014/main" id="{51395E2B-3917-4226-8B5A-D3AEC778E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96" y="546324"/>
              <a:ext cx="3323054" cy="1909858"/>
            </a:xfrm>
            <a:prstGeom prst="rect">
              <a:avLst/>
            </a:prstGeom>
          </p:spPr>
        </p:pic>
        <p:sp>
          <p:nvSpPr>
            <p:cNvPr id="93" name="Rectangle 92">
              <a:extLst>
                <a:ext uri="{FF2B5EF4-FFF2-40B4-BE49-F238E27FC236}">
                  <a16:creationId xmlns:a16="http://schemas.microsoft.com/office/drawing/2014/main" id="{52CA74B1-43A1-484C-970B-D81A7B2EAC0F}"/>
                </a:ext>
              </a:extLst>
            </p:cNvPr>
            <p:cNvSpPr/>
            <p:nvPr/>
          </p:nvSpPr>
          <p:spPr>
            <a:xfrm>
              <a:off x="1375122" y="2121920"/>
              <a:ext cx="2539383" cy="22696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Azure </a:t>
              </a:r>
              <a:r>
                <a:rPr lang="fr-FR" sz="1400" dirty="0" err="1"/>
                <a:t>WebApp</a:t>
              </a:r>
              <a:endParaRPr lang="fr-FR" sz="1400" dirty="0"/>
            </a:p>
          </p:txBody>
        </p:sp>
      </p:grpSp>
      <p:grpSp>
        <p:nvGrpSpPr>
          <p:cNvPr id="105" name="Groupe 104">
            <a:extLst>
              <a:ext uri="{FF2B5EF4-FFF2-40B4-BE49-F238E27FC236}">
                <a16:creationId xmlns:a16="http://schemas.microsoft.com/office/drawing/2014/main" id="{215B49B0-05F6-4D31-ABC3-14DF32D0763B}"/>
              </a:ext>
            </a:extLst>
          </p:cNvPr>
          <p:cNvGrpSpPr/>
          <p:nvPr/>
        </p:nvGrpSpPr>
        <p:grpSpPr>
          <a:xfrm>
            <a:off x="5290267" y="379279"/>
            <a:ext cx="6132737" cy="2905705"/>
            <a:chOff x="5302324" y="379279"/>
            <a:chExt cx="6132737" cy="2905705"/>
          </a:xfrm>
        </p:grpSpPr>
        <p:pic>
          <p:nvPicPr>
            <p:cNvPr id="21" name="Image 20">
              <a:extLst>
                <a:ext uri="{FF2B5EF4-FFF2-40B4-BE49-F238E27FC236}">
                  <a16:creationId xmlns:a16="http://schemas.microsoft.com/office/drawing/2014/main" id="{19C04E9E-D62C-4E58-83B4-CE98BE564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379279"/>
              <a:ext cx="6132737" cy="2905705"/>
            </a:xfrm>
            <a:prstGeom prst="rect">
              <a:avLst/>
            </a:prstGeom>
          </p:spPr>
        </p:pic>
        <p:pic>
          <p:nvPicPr>
            <p:cNvPr id="91" name="Image 90">
              <a:extLst>
                <a:ext uri="{FF2B5EF4-FFF2-40B4-BE49-F238E27FC236}">
                  <a16:creationId xmlns:a16="http://schemas.microsoft.com/office/drawing/2014/main" id="{FA6F9543-7AE3-482E-83E8-0262749A89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681" r="17250"/>
            <a:stretch/>
          </p:blipFill>
          <p:spPr>
            <a:xfrm>
              <a:off x="8215904" y="526131"/>
              <a:ext cx="719512" cy="589589"/>
            </a:xfrm>
            <a:prstGeom prst="rect">
              <a:avLst/>
            </a:prstGeom>
          </p:spPr>
        </p:pic>
        <p:sp>
          <p:nvSpPr>
            <p:cNvPr id="92" name="Rectangle 91">
              <a:extLst>
                <a:ext uri="{FF2B5EF4-FFF2-40B4-BE49-F238E27FC236}">
                  <a16:creationId xmlns:a16="http://schemas.microsoft.com/office/drawing/2014/main" id="{2E24D468-CD12-4A55-A71D-5D9EF53EA318}"/>
                </a:ext>
              </a:extLst>
            </p:cNvPr>
            <p:cNvSpPr/>
            <p:nvPr/>
          </p:nvSpPr>
          <p:spPr>
            <a:xfrm>
              <a:off x="7324186" y="1171138"/>
              <a:ext cx="2539383" cy="22696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Azure container </a:t>
              </a:r>
              <a:r>
                <a:rPr lang="fr-FR" sz="1400" dirty="0" err="1"/>
                <a:t>registry</a:t>
              </a:r>
              <a:endParaRPr lang="fr-FR" sz="1400" dirty="0"/>
            </a:p>
          </p:txBody>
        </p:sp>
      </p:grpSp>
      <p:grpSp>
        <p:nvGrpSpPr>
          <p:cNvPr id="103" name="Groupe 102">
            <a:extLst>
              <a:ext uri="{FF2B5EF4-FFF2-40B4-BE49-F238E27FC236}">
                <a16:creationId xmlns:a16="http://schemas.microsoft.com/office/drawing/2014/main" id="{D326DACE-3924-454B-B9DA-6624B268ADEA}"/>
              </a:ext>
            </a:extLst>
          </p:cNvPr>
          <p:cNvGrpSpPr/>
          <p:nvPr/>
        </p:nvGrpSpPr>
        <p:grpSpPr>
          <a:xfrm>
            <a:off x="849412" y="3789040"/>
            <a:ext cx="9781504" cy="2734874"/>
            <a:chOff x="849412" y="3789040"/>
            <a:chExt cx="9781504" cy="2734874"/>
          </a:xfrm>
        </p:grpSpPr>
        <p:sp>
          <p:nvSpPr>
            <p:cNvPr id="69" name="Rectangle 68">
              <a:extLst>
                <a:ext uri="{FF2B5EF4-FFF2-40B4-BE49-F238E27FC236}">
                  <a16:creationId xmlns:a16="http://schemas.microsoft.com/office/drawing/2014/main" id="{3CCBC31C-EA79-4D23-92FD-A1382B1D1F85}"/>
                </a:ext>
              </a:extLst>
            </p:cNvPr>
            <p:cNvSpPr/>
            <p:nvPr/>
          </p:nvSpPr>
          <p:spPr>
            <a:xfrm>
              <a:off x="849412" y="3789040"/>
              <a:ext cx="9781504" cy="2734874"/>
            </a:xfrm>
            <a:prstGeom prst="rect">
              <a:avLst/>
            </a:prstGeom>
            <a:solidFill>
              <a:schemeClr val="accent2">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600" i="1" dirty="0">
                <a:solidFill>
                  <a:schemeClr val="tx1">
                    <a:lumMod val="95000"/>
                  </a:schemeClr>
                </a:solidFill>
              </a:endParaRPr>
            </a:p>
          </p:txBody>
        </p:sp>
        <p:pic>
          <p:nvPicPr>
            <p:cNvPr id="71" name="Image 70">
              <a:extLst>
                <a:ext uri="{FF2B5EF4-FFF2-40B4-BE49-F238E27FC236}">
                  <a16:creationId xmlns:a16="http://schemas.microsoft.com/office/drawing/2014/main" id="{75302D82-3B13-42C2-BA1D-E5FD4EBC73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9622817" y="4688247"/>
              <a:ext cx="1260386" cy="526315"/>
            </a:xfrm>
            <a:prstGeom prst="rect">
              <a:avLst/>
            </a:prstGeom>
          </p:spPr>
        </p:pic>
      </p:grpSp>
      <p:grpSp>
        <p:nvGrpSpPr>
          <p:cNvPr id="107" name="Groupe 106">
            <a:extLst>
              <a:ext uri="{FF2B5EF4-FFF2-40B4-BE49-F238E27FC236}">
                <a16:creationId xmlns:a16="http://schemas.microsoft.com/office/drawing/2014/main" id="{B0C41A4E-C8CB-438A-8FEE-D209BE6CBA78}"/>
              </a:ext>
            </a:extLst>
          </p:cNvPr>
          <p:cNvGrpSpPr/>
          <p:nvPr/>
        </p:nvGrpSpPr>
        <p:grpSpPr>
          <a:xfrm>
            <a:off x="1972175" y="1736341"/>
            <a:ext cx="1523346" cy="873388"/>
            <a:chOff x="1972175" y="1085913"/>
            <a:chExt cx="1523346" cy="873388"/>
          </a:xfrm>
        </p:grpSpPr>
        <p:sp>
          <p:nvSpPr>
            <p:cNvPr id="18" name="Rectangle 17">
              <a:extLst>
                <a:ext uri="{FF2B5EF4-FFF2-40B4-BE49-F238E27FC236}">
                  <a16:creationId xmlns:a16="http://schemas.microsoft.com/office/drawing/2014/main" id="{DB47F546-A4CA-4358-BC4E-C3184DAE9B39}"/>
                </a:ext>
              </a:extLst>
            </p:cNvPr>
            <p:cNvSpPr/>
            <p:nvPr/>
          </p:nvSpPr>
          <p:spPr>
            <a:xfrm>
              <a:off x="1972175" y="1093168"/>
              <a:ext cx="1523346" cy="8661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00136312-72C1-443C-AA2C-E48555803CE2}"/>
                </a:ext>
              </a:extLst>
            </p:cNvPr>
            <p:cNvSpPr txBox="1"/>
            <p:nvPr/>
          </p:nvSpPr>
          <p:spPr>
            <a:xfrm>
              <a:off x="1972175" y="1085913"/>
              <a:ext cx="1523346" cy="369332"/>
            </a:xfrm>
            <a:prstGeom prst="rect">
              <a:avLst/>
            </a:prstGeom>
            <a:noFill/>
          </p:spPr>
          <p:txBody>
            <a:bodyPr wrap="square" rtlCol="0">
              <a:spAutoFit/>
            </a:bodyPr>
            <a:lstStyle/>
            <a:p>
              <a:pPr algn="ctr">
                <a:lnSpc>
                  <a:spcPct val="90000"/>
                </a:lnSpc>
              </a:pPr>
              <a:r>
                <a:rPr lang="fr-FR" sz="2000" dirty="0" err="1"/>
                <a:t>WebApp</a:t>
              </a:r>
              <a:endParaRPr lang="fr-FR" sz="2800" dirty="0"/>
            </a:p>
          </p:txBody>
        </p:sp>
        <p:pic>
          <p:nvPicPr>
            <p:cNvPr id="15" name="Image 14">
              <a:extLst>
                <a:ext uri="{FF2B5EF4-FFF2-40B4-BE49-F238E27FC236}">
                  <a16:creationId xmlns:a16="http://schemas.microsoft.com/office/drawing/2014/main" id="{B5911F29-5882-486B-8EE0-F7A2A288486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20698" y="1430126"/>
              <a:ext cx="871282" cy="457423"/>
            </a:xfrm>
            <a:prstGeom prst="rect">
              <a:avLst/>
            </a:prstGeom>
          </p:spPr>
        </p:pic>
      </p:grpSp>
      <p:grpSp>
        <p:nvGrpSpPr>
          <p:cNvPr id="104" name="Groupe 103">
            <a:extLst>
              <a:ext uri="{FF2B5EF4-FFF2-40B4-BE49-F238E27FC236}">
                <a16:creationId xmlns:a16="http://schemas.microsoft.com/office/drawing/2014/main" id="{66955913-5C03-4493-B2EC-F846F5F3E2A4}"/>
              </a:ext>
            </a:extLst>
          </p:cNvPr>
          <p:cNvGrpSpPr/>
          <p:nvPr/>
        </p:nvGrpSpPr>
        <p:grpSpPr>
          <a:xfrm>
            <a:off x="6669231" y="1448937"/>
            <a:ext cx="3927202" cy="1467002"/>
            <a:chOff x="6681288" y="1448937"/>
            <a:chExt cx="3927202" cy="1467002"/>
          </a:xfrm>
        </p:grpSpPr>
        <p:sp>
          <p:nvSpPr>
            <p:cNvPr id="31" name="Rectangle 30">
              <a:extLst>
                <a:ext uri="{FF2B5EF4-FFF2-40B4-BE49-F238E27FC236}">
                  <a16:creationId xmlns:a16="http://schemas.microsoft.com/office/drawing/2014/main" id="{FEF061DD-03BF-4E4D-BC39-20651FEB13F8}"/>
                </a:ext>
              </a:extLst>
            </p:cNvPr>
            <p:cNvSpPr/>
            <p:nvPr/>
          </p:nvSpPr>
          <p:spPr>
            <a:xfrm>
              <a:off x="6681288" y="1448937"/>
              <a:ext cx="3927202" cy="1467002"/>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Image 23">
              <a:extLst>
                <a:ext uri="{FF2B5EF4-FFF2-40B4-BE49-F238E27FC236}">
                  <a16:creationId xmlns:a16="http://schemas.microsoft.com/office/drawing/2014/main" id="{DC9AC926-7855-41D7-A3E3-3026389600E1}"/>
                </a:ext>
              </a:extLst>
            </p:cNvPr>
            <p:cNvPicPr>
              <a:picLocks noChangeAspect="1"/>
            </p:cNvPicPr>
            <p:nvPr/>
          </p:nvPicPr>
          <p:blipFill>
            <a:blip r:embed="rId7"/>
            <a:stretch>
              <a:fillRect/>
            </a:stretch>
          </p:blipFill>
          <p:spPr>
            <a:xfrm>
              <a:off x="7897576" y="1614749"/>
              <a:ext cx="1494626" cy="257694"/>
            </a:xfrm>
            <a:prstGeom prst="rect">
              <a:avLst/>
            </a:prstGeom>
          </p:spPr>
        </p:pic>
        <p:sp>
          <p:nvSpPr>
            <p:cNvPr id="26" name="Rectangle 25">
              <a:extLst>
                <a:ext uri="{FF2B5EF4-FFF2-40B4-BE49-F238E27FC236}">
                  <a16:creationId xmlns:a16="http://schemas.microsoft.com/office/drawing/2014/main" id="{5851277D-D2DE-4C47-92EE-2006A01549BC}"/>
                </a:ext>
              </a:extLst>
            </p:cNvPr>
            <p:cNvSpPr/>
            <p:nvPr/>
          </p:nvSpPr>
          <p:spPr>
            <a:xfrm>
              <a:off x="7587524" y="2147318"/>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N2</a:t>
              </a:r>
            </a:p>
          </p:txBody>
        </p:sp>
        <p:sp>
          <p:nvSpPr>
            <p:cNvPr id="27" name="Rectangle 26">
              <a:extLst>
                <a:ext uri="{FF2B5EF4-FFF2-40B4-BE49-F238E27FC236}">
                  <a16:creationId xmlns:a16="http://schemas.microsoft.com/office/drawing/2014/main" id="{93B98A01-8DFF-478A-90A4-95562AED3C15}"/>
                </a:ext>
              </a:extLst>
            </p:cNvPr>
            <p:cNvSpPr/>
            <p:nvPr/>
          </p:nvSpPr>
          <p:spPr>
            <a:xfrm>
              <a:off x="8301136" y="2146097"/>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N1</a:t>
              </a:r>
            </a:p>
          </p:txBody>
        </p:sp>
        <p:sp>
          <p:nvSpPr>
            <p:cNvPr id="28" name="Rectangle 27">
              <a:extLst>
                <a:ext uri="{FF2B5EF4-FFF2-40B4-BE49-F238E27FC236}">
                  <a16:creationId xmlns:a16="http://schemas.microsoft.com/office/drawing/2014/main" id="{33257038-C167-45B9-B32B-A9CA50E5EDDB}"/>
                </a:ext>
              </a:extLst>
            </p:cNvPr>
            <p:cNvSpPr/>
            <p:nvPr/>
          </p:nvSpPr>
          <p:spPr>
            <a:xfrm>
              <a:off x="9007131" y="2144820"/>
              <a:ext cx="585485" cy="5137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N3</a:t>
              </a:r>
            </a:p>
          </p:txBody>
        </p:sp>
      </p:grpSp>
      <p:grpSp>
        <p:nvGrpSpPr>
          <p:cNvPr id="99" name="Groupe 98">
            <a:extLst>
              <a:ext uri="{FF2B5EF4-FFF2-40B4-BE49-F238E27FC236}">
                <a16:creationId xmlns:a16="http://schemas.microsoft.com/office/drawing/2014/main" id="{1FE9464C-7077-491D-8EC4-754BADC96DBB}"/>
              </a:ext>
            </a:extLst>
          </p:cNvPr>
          <p:cNvGrpSpPr/>
          <p:nvPr/>
        </p:nvGrpSpPr>
        <p:grpSpPr>
          <a:xfrm>
            <a:off x="1057047" y="4375511"/>
            <a:ext cx="2880320" cy="1418865"/>
            <a:chOff x="1057047" y="4375511"/>
            <a:chExt cx="2880320" cy="1418865"/>
          </a:xfrm>
        </p:grpSpPr>
        <p:sp>
          <p:nvSpPr>
            <p:cNvPr id="34" name="Rectangle 33">
              <a:extLst>
                <a:ext uri="{FF2B5EF4-FFF2-40B4-BE49-F238E27FC236}">
                  <a16:creationId xmlns:a16="http://schemas.microsoft.com/office/drawing/2014/main" id="{F5582E14-0BB6-4A2C-AE11-35054E7FF468}"/>
                </a:ext>
              </a:extLst>
            </p:cNvPr>
            <p:cNvSpPr/>
            <p:nvPr/>
          </p:nvSpPr>
          <p:spPr>
            <a:xfrm>
              <a:off x="1057047" y="4375511"/>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Front</a:t>
              </a:r>
            </a:p>
          </p:txBody>
        </p:sp>
        <p:pic>
          <p:nvPicPr>
            <p:cNvPr id="36" name="Image 35">
              <a:extLst>
                <a:ext uri="{FF2B5EF4-FFF2-40B4-BE49-F238E27FC236}">
                  <a16:creationId xmlns:a16="http://schemas.microsoft.com/office/drawing/2014/main" id="{5678FEE3-6BE6-467C-A20D-E0C0B995AC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94257" y="4786265"/>
              <a:ext cx="543461" cy="239625"/>
            </a:xfrm>
            <a:prstGeom prst="rect">
              <a:avLst/>
            </a:prstGeom>
          </p:spPr>
        </p:pic>
        <p:pic>
          <p:nvPicPr>
            <p:cNvPr id="38" name="Image 37">
              <a:extLst>
                <a:ext uri="{FF2B5EF4-FFF2-40B4-BE49-F238E27FC236}">
                  <a16:creationId xmlns:a16="http://schemas.microsoft.com/office/drawing/2014/main" id="{C13B22CE-F00C-4476-8E2B-053514F5480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8075" y="4761360"/>
              <a:ext cx="724223" cy="362112"/>
            </a:xfrm>
            <a:prstGeom prst="rect">
              <a:avLst/>
            </a:prstGeom>
          </p:spPr>
        </p:pic>
        <p:sp>
          <p:nvSpPr>
            <p:cNvPr id="39" name="Rectangle 38">
              <a:extLst>
                <a:ext uri="{FF2B5EF4-FFF2-40B4-BE49-F238E27FC236}">
                  <a16:creationId xmlns:a16="http://schemas.microsoft.com/office/drawing/2014/main" id="{A74A3F7A-A220-4784-BDE4-EAB8B1221993}"/>
                </a:ext>
              </a:extLst>
            </p:cNvPr>
            <p:cNvSpPr/>
            <p:nvPr/>
          </p:nvSpPr>
          <p:spPr>
            <a:xfrm>
              <a:off x="1970421" y="5113204"/>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sp>
          <p:nvSpPr>
            <p:cNvPr id="40" name="Rectangle 39">
              <a:extLst>
                <a:ext uri="{FF2B5EF4-FFF2-40B4-BE49-F238E27FC236}">
                  <a16:creationId xmlns:a16="http://schemas.microsoft.com/office/drawing/2014/main" id="{A16E3CB6-B8F8-4F67-9FBF-41A9FFF5593F}"/>
                </a:ext>
              </a:extLst>
            </p:cNvPr>
            <p:cNvSpPr/>
            <p:nvPr/>
          </p:nvSpPr>
          <p:spPr>
            <a:xfrm>
              <a:off x="2952662" y="5111230"/>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Deployment</a:t>
              </a:r>
              <a:endParaRPr lang="fr-FR" sz="1050" dirty="0"/>
            </a:p>
          </p:txBody>
        </p:sp>
        <p:pic>
          <p:nvPicPr>
            <p:cNvPr id="41" name="Image 40">
              <a:extLst>
                <a:ext uri="{FF2B5EF4-FFF2-40B4-BE49-F238E27FC236}">
                  <a16:creationId xmlns:a16="http://schemas.microsoft.com/office/drawing/2014/main" id="{80BA4AAE-DE09-433D-989F-0B6B86F9DC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1234" y="4921311"/>
              <a:ext cx="724223" cy="379837"/>
            </a:xfrm>
            <a:prstGeom prst="rect">
              <a:avLst/>
            </a:prstGeom>
          </p:spPr>
        </p:pic>
      </p:grpSp>
      <p:grpSp>
        <p:nvGrpSpPr>
          <p:cNvPr id="100" name="Groupe 99">
            <a:extLst>
              <a:ext uri="{FF2B5EF4-FFF2-40B4-BE49-F238E27FC236}">
                <a16:creationId xmlns:a16="http://schemas.microsoft.com/office/drawing/2014/main" id="{69616CE5-27B5-4392-8F88-34D4FA252FAC}"/>
              </a:ext>
            </a:extLst>
          </p:cNvPr>
          <p:cNvGrpSpPr/>
          <p:nvPr/>
        </p:nvGrpSpPr>
        <p:grpSpPr>
          <a:xfrm>
            <a:off x="4009375" y="4375511"/>
            <a:ext cx="2880320" cy="1418865"/>
            <a:chOff x="4009375" y="4375511"/>
            <a:chExt cx="2880320" cy="1418865"/>
          </a:xfrm>
        </p:grpSpPr>
        <p:sp>
          <p:nvSpPr>
            <p:cNvPr id="42" name="Rectangle 41">
              <a:extLst>
                <a:ext uri="{FF2B5EF4-FFF2-40B4-BE49-F238E27FC236}">
                  <a16:creationId xmlns:a16="http://schemas.microsoft.com/office/drawing/2014/main" id="{C2657B6B-5F59-4160-ACC8-97F0795EA695}"/>
                </a:ext>
              </a:extLst>
            </p:cNvPr>
            <p:cNvSpPr/>
            <p:nvPr/>
          </p:nvSpPr>
          <p:spPr>
            <a:xfrm>
              <a:off x="4009375" y="4375511"/>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Back </a:t>
              </a:r>
              <a:r>
                <a:rPr lang="fr-FR" sz="1600" i="1" dirty="0" err="1">
                  <a:solidFill>
                    <a:schemeClr val="tx1">
                      <a:lumMod val="95000"/>
                    </a:schemeClr>
                  </a:solidFill>
                </a:rPr>
                <a:t>Recipe</a:t>
              </a:r>
              <a:endParaRPr lang="fr-FR" sz="1600" i="1" dirty="0">
                <a:solidFill>
                  <a:schemeClr val="tx1">
                    <a:lumMod val="95000"/>
                  </a:schemeClr>
                </a:solidFill>
              </a:endParaRPr>
            </a:p>
          </p:txBody>
        </p:sp>
        <p:pic>
          <p:nvPicPr>
            <p:cNvPr id="43" name="Image 42">
              <a:extLst>
                <a:ext uri="{FF2B5EF4-FFF2-40B4-BE49-F238E27FC236}">
                  <a16:creationId xmlns:a16="http://schemas.microsoft.com/office/drawing/2014/main" id="{C34FC910-0611-4FF4-96D1-D79956D62B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6585" y="4786265"/>
              <a:ext cx="543461" cy="239625"/>
            </a:xfrm>
            <a:prstGeom prst="rect">
              <a:avLst/>
            </a:prstGeom>
          </p:spPr>
        </p:pic>
        <p:sp>
          <p:nvSpPr>
            <p:cNvPr id="45" name="Rectangle 44">
              <a:extLst>
                <a:ext uri="{FF2B5EF4-FFF2-40B4-BE49-F238E27FC236}">
                  <a16:creationId xmlns:a16="http://schemas.microsoft.com/office/drawing/2014/main" id="{0E3935DC-7E83-4839-A27C-28F523C60D0E}"/>
                </a:ext>
              </a:extLst>
            </p:cNvPr>
            <p:cNvSpPr/>
            <p:nvPr/>
          </p:nvSpPr>
          <p:spPr>
            <a:xfrm>
              <a:off x="4922749" y="5113204"/>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pic>
          <p:nvPicPr>
            <p:cNvPr id="49" name="Image 48">
              <a:extLst>
                <a:ext uri="{FF2B5EF4-FFF2-40B4-BE49-F238E27FC236}">
                  <a16:creationId xmlns:a16="http://schemas.microsoft.com/office/drawing/2014/main" id="{EAB2CE41-E8EE-47B2-A7C8-E73B847BEF9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98723" y="4712317"/>
              <a:ext cx="872488" cy="745251"/>
            </a:xfrm>
            <a:prstGeom prst="rect">
              <a:avLst/>
            </a:prstGeom>
          </p:spPr>
        </p:pic>
        <p:pic>
          <p:nvPicPr>
            <p:cNvPr id="51" name="Image 50">
              <a:extLst>
                <a:ext uri="{FF2B5EF4-FFF2-40B4-BE49-F238E27FC236}">
                  <a16:creationId xmlns:a16="http://schemas.microsoft.com/office/drawing/2014/main" id="{BEB28E78-8F14-4DA6-B344-93AF8C6D4FB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6570" r="17516"/>
            <a:stretch/>
          </p:blipFill>
          <p:spPr>
            <a:xfrm>
              <a:off x="4086984" y="4831432"/>
              <a:ext cx="769979" cy="584079"/>
            </a:xfrm>
            <a:prstGeom prst="rect">
              <a:avLst/>
            </a:prstGeom>
          </p:spPr>
        </p:pic>
      </p:grpSp>
      <p:grpSp>
        <p:nvGrpSpPr>
          <p:cNvPr id="102" name="Groupe 101">
            <a:extLst>
              <a:ext uri="{FF2B5EF4-FFF2-40B4-BE49-F238E27FC236}">
                <a16:creationId xmlns:a16="http://schemas.microsoft.com/office/drawing/2014/main" id="{1A7149AF-42EA-4595-B75A-17FFD03BB35E}"/>
              </a:ext>
            </a:extLst>
          </p:cNvPr>
          <p:cNvGrpSpPr/>
          <p:nvPr/>
        </p:nvGrpSpPr>
        <p:grpSpPr>
          <a:xfrm>
            <a:off x="1002831" y="3815290"/>
            <a:ext cx="8832970" cy="558950"/>
            <a:chOff x="1002831" y="3815290"/>
            <a:chExt cx="8832970" cy="558950"/>
          </a:xfrm>
        </p:grpSpPr>
        <p:sp>
          <p:nvSpPr>
            <p:cNvPr id="57" name="Rectangle 56">
              <a:extLst>
                <a:ext uri="{FF2B5EF4-FFF2-40B4-BE49-F238E27FC236}">
                  <a16:creationId xmlns:a16="http://schemas.microsoft.com/office/drawing/2014/main" id="{0041BD98-ED16-4FE3-A36C-84EEF3913804}"/>
                </a:ext>
              </a:extLst>
            </p:cNvPr>
            <p:cNvSpPr/>
            <p:nvPr/>
          </p:nvSpPr>
          <p:spPr>
            <a:xfrm>
              <a:off x="1057047" y="3913018"/>
              <a:ext cx="8778754" cy="367383"/>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600" i="1" dirty="0">
                <a:solidFill>
                  <a:schemeClr val="tx1">
                    <a:lumMod val="95000"/>
                  </a:schemeClr>
                </a:solidFill>
              </a:endParaRPr>
            </a:p>
          </p:txBody>
        </p:sp>
        <p:pic>
          <p:nvPicPr>
            <p:cNvPr id="33" name="Image 32">
              <a:extLst>
                <a:ext uri="{FF2B5EF4-FFF2-40B4-BE49-F238E27FC236}">
                  <a16:creationId xmlns:a16="http://schemas.microsoft.com/office/drawing/2014/main" id="{DA85A93E-CA45-4E1A-84B1-953B95BFB31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2831" y="3815290"/>
              <a:ext cx="2701873" cy="558950"/>
            </a:xfrm>
            <a:prstGeom prst="rect">
              <a:avLst/>
            </a:prstGeom>
          </p:spPr>
        </p:pic>
      </p:grpSp>
      <p:pic>
        <p:nvPicPr>
          <p:cNvPr id="59" name="Image 58">
            <a:extLst>
              <a:ext uri="{FF2B5EF4-FFF2-40B4-BE49-F238E27FC236}">
                <a16:creationId xmlns:a16="http://schemas.microsoft.com/office/drawing/2014/main" id="{5EE4DADD-A813-442F-9AB6-6820CFB52DD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197612" y="5867806"/>
            <a:ext cx="599189" cy="599189"/>
          </a:xfrm>
          <a:prstGeom prst="rect">
            <a:avLst/>
          </a:prstGeom>
        </p:spPr>
      </p:pic>
      <p:pic>
        <p:nvPicPr>
          <p:cNvPr id="60" name="Image 59">
            <a:extLst>
              <a:ext uri="{FF2B5EF4-FFF2-40B4-BE49-F238E27FC236}">
                <a16:creationId xmlns:a16="http://schemas.microsoft.com/office/drawing/2014/main" id="{67D38E76-5BED-4A5C-8E09-F03A425E87C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162636" y="5867806"/>
            <a:ext cx="599189" cy="599189"/>
          </a:xfrm>
          <a:prstGeom prst="rect">
            <a:avLst/>
          </a:prstGeom>
        </p:spPr>
      </p:pic>
      <p:pic>
        <p:nvPicPr>
          <p:cNvPr id="62" name="Image 61">
            <a:extLst>
              <a:ext uri="{FF2B5EF4-FFF2-40B4-BE49-F238E27FC236}">
                <a16:creationId xmlns:a16="http://schemas.microsoft.com/office/drawing/2014/main" id="{E06DF1C3-B6D4-41AD-93BE-168626F3CEA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13861" b="14821"/>
          <a:stretch/>
        </p:blipFill>
        <p:spPr>
          <a:xfrm>
            <a:off x="7626052" y="5859395"/>
            <a:ext cx="1476737" cy="592413"/>
          </a:xfrm>
          <a:prstGeom prst="rect">
            <a:avLst/>
          </a:prstGeom>
        </p:spPr>
      </p:pic>
      <p:grpSp>
        <p:nvGrpSpPr>
          <p:cNvPr id="101" name="Groupe 100">
            <a:extLst>
              <a:ext uri="{FF2B5EF4-FFF2-40B4-BE49-F238E27FC236}">
                <a16:creationId xmlns:a16="http://schemas.microsoft.com/office/drawing/2014/main" id="{09245D00-D31F-4009-BC78-410CD4D514EF}"/>
              </a:ext>
            </a:extLst>
          </p:cNvPr>
          <p:cNvGrpSpPr/>
          <p:nvPr/>
        </p:nvGrpSpPr>
        <p:grpSpPr>
          <a:xfrm>
            <a:off x="6955481" y="4366584"/>
            <a:ext cx="2880320" cy="1418865"/>
            <a:chOff x="6955481" y="4366584"/>
            <a:chExt cx="2880320" cy="1418865"/>
          </a:xfrm>
        </p:grpSpPr>
        <p:sp>
          <p:nvSpPr>
            <p:cNvPr id="52" name="Rectangle 51">
              <a:extLst>
                <a:ext uri="{FF2B5EF4-FFF2-40B4-BE49-F238E27FC236}">
                  <a16:creationId xmlns:a16="http://schemas.microsoft.com/office/drawing/2014/main" id="{F7AB89B1-2FA1-4F79-B224-A36AB2691F19}"/>
                </a:ext>
              </a:extLst>
            </p:cNvPr>
            <p:cNvSpPr/>
            <p:nvPr/>
          </p:nvSpPr>
          <p:spPr>
            <a:xfrm>
              <a:off x="6955481" y="4366584"/>
              <a:ext cx="2880320" cy="1418865"/>
            </a:xfrm>
            <a:prstGeom prst="rect">
              <a:avLst/>
            </a:prstGeom>
            <a:solidFill>
              <a:schemeClr val="accent3">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i="1" dirty="0">
                  <a:solidFill>
                    <a:schemeClr val="tx1">
                      <a:lumMod val="95000"/>
                    </a:schemeClr>
                  </a:solidFill>
                </a:rPr>
                <a:t>Back </a:t>
              </a:r>
              <a:r>
                <a:rPr lang="fr-FR" sz="1600" i="1" dirty="0" err="1">
                  <a:solidFill>
                    <a:schemeClr val="tx1">
                      <a:lumMod val="95000"/>
                    </a:schemeClr>
                  </a:solidFill>
                </a:rPr>
                <a:t>Ingredients</a:t>
              </a:r>
              <a:endParaRPr lang="fr-FR" sz="1600" i="1" dirty="0">
                <a:solidFill>
                  <a:schemeClr val="tx1">
                    <a:lumMod val="95000"/>
                  </a:schemeClr>
                </a:solidFill>
              </a:endParaRPr>
            </a:p>
          </p:txBody>
        </p:sp>
        <p:pic>
          <p:nvPicPr>
            <p:cNvPr id="53" name="Image 52">
              <a:extLst>
                <a:ext uri="{FF2B5EF4-FFF2-40B4-BE49-F238E27FC236}">
                  <a16:creationId xmlns:a16="http://schemas.microsoft.com/office/drawing/2014/main" id="{5A93FB18-61C1-4921-B6B0-04EC8A2C66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84705" y="4796247"/>
              <a:ext cx="543461" cy="239625"/>
            </a:xfrm>
            <a:prstGeom prst="rect">
              <a:avLst/>
            </a:prstGeom>
          </p:spPr>
        </p:pic>
        <p:sp>
          <p:nvSpPr>
            <p:cNvPr id="54" name="Rectangle 53">
              <a:extLst>
                <a:ext uri="{FF2B5EF4-FFF2-40B4-BE49-F238E27FC236}">
                  <a16:creationId xmlns:a16="http://schemas.microsoft.com/office/drawing/2014/main" id="{56AA96E1-EB52-4141-B964-929F270BEC64}"/>
                </a:ext>
              </a:extLst>
            </p:cNvPr>
            <p:cNvSpPr/>
            <p:nvPr/>
          </p:nvSpPr>
          <p:spPr>
            <a:xfrm>
              <a:off x="8900086" y="5025890"/>
              <a:ext cx="912697" cy="362112"/>
            </a:xfrm>
            <a:prstGeom prst="rect">
              <a:avLst/>
            </a:prstGeom>
            <a:solidFill>
              <a:schemeClr val="accent3">
                <a:lumMod val="60000"/>
                <a:lumOff val="40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a:t>Continuous</a:t>
              </a:r>
              <a:r>
                <a:rPr lang="fr-FR" sz="1050" dirty="0"/>
                <a:t> </a:t>
              </a:r>
              <a:r>
                <a:rPr lang="fr-FR" sz="1050" dirty="0" err="1"/>
                <a:t>Integration</a:t>
              </a:r>
              <a:endParaRPr lang="fr-FR" sz="1050" dirty="0"/>
            </a:p>
          </p:txBody>
        </p:sp>
        <p:pic>
          <p:nvPicPr>
            <p:cNvPr id="55" name="Image 54">
              <a:extLst>
                <a:ext uri="{FF2B5EF4-FFF2-40B4-BE49-F238E27FC236}">
                  <a16:creationId xmlns:a16="http://schemas.microsoft.com/office/drawing/2014/main" id="{BBD24F72-7A16-4F0A-916C-DE0EF6EE66B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26905" y="4773455"/>
              <a:ext cx="468276" cy="399986"/>
            </a:xfrm>
            <a:prstGeom prst="rect">
              <a:avLst/>
            </a:prstGeom>
          </p:spPr>
        </p:pic>
        <p:pic>
          <p:nvPicPr>
            <p:cNvPr id="56" name="Image 55">
              <a:extLst>
                <a:ext uri="{FF2B5EF4-FFF2-40B4-BE49-F238E27FC236}">
                  <a16:creationId xmlns:a16="http://schemas.microsoft.com/office/drawing/2014/main" id="{E806326F-6AD9-4875-BB1C-9DB28E2B13B7}"/>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6570" r="17516"/>
            <a:stretch/>
          </p:blipFill>
          <p:spPr>
            <a:xfrm>
              <a:off x="7204665" y="4796247"/>
              <a:ext cx="446304" cy="338551"/>
            </a:xfrm>
            <a:prstGeom prst="rect">
              <a:avLst/>
            </a:prstGeom>
          </p:spPr>
        </p:pic>
        <p:pic>
          <p:nvPicPr>
            <p:cNvPr id="64" name="Image 63">
              <a:extLst>
                <a:ext uri="{FF2B5EF4-FFF2-40B4-BE49-F238E27FC236}">
                  <a16:creationId xmlns:a16="http://schemas.microsoft.com/office/drawing/2014/main" id="{A64298DF-069E-41DD-BB83-B794B9D7F61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131122" y="5225911"/>
              <a:ext cx="599189" cy="364988"/>
            </a:xfrm>
            <a:prstGeom prst="rect">
              <a:avLst/>
            </a:prstGeom>
          </p:spPr>
        </p:pic>
        <p:pic>
          <p:nvPicPr>
            <p:cNvPr id="66" name="Image 65">
              <a:extLst>
                <a:ext uri="{FF2B5EF4-FFF2-40B4-BE49-F238E27FC236}">
                  <a16:creationId xmlns:a16="http://schemas.microsoft.com/office/drawing/2014/main" id="{73A766F7-9E62-4741-9BB3-FA6486638AF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959767" y="5422762"/>
              <a:ext cx="781108" cy="292916"/>
            </a:xfrm>
            <a:prstGeom prst="rect">
              <a:avLst/>
            </a:prstGeom>
          </p:spPr>
        </p:pic>
        <p:pic>
          <p:nvPicPr>
            <p:cNvPr id="68" name="Image 67">
              <a:extLst>
                <a:ext uri="{FF2B5EF4-FFF2-40B4-BE49-F238E27FC236}">
                  <a16:creationId xmlns:a16="http://schemas.microsoft.com/office/drawing/2014/main" id="{41E31D72-0A60-4001-8DD5-AFC6534AE42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017428" y="5206946"/>
              <a:ext cx="477753" cy="439533"/>
            </a:xfrm>
            <a:prstGeom prst="rect">
              <a:avLst/>
            </a:prstGeom>
          </p:spPr>
        </p:pic>
      </p:grpSp>
      <p:cxnSp>
        <p:nvCxnSpPr>
          <p:cNvPr id="76" name="Connecteur : en arc 75">
            <a:extLst>
              <a:ext uri="{FF2B5EF4-FFF2-40B4-BE49-F238E27FC236}">
                <a16:creationId xmlns:a16="http://schemas.microsoft.com/office/drawing/2014/main" id="{A168A5FF-892C-4A2C-A1A7-1DE7C8E017D9}"/>
              </a:ext>
            </a:extLst>
          </p:cNvPr>
          <p:cNvCxnSpPr>
            <a:cxnSpLocks/>
            <a:stCxn id="34" idx="1"/>
            <a:endCxn id="18" idx="1"/>
          </p:cNvCxnSpPr>
          <p:nvPr/>
        </p:nvCxnSpPr>
        <p:spPr>
          <a:xfrm rot="10800000" flipH="1">
            <a:off x="1057047" y="2176664"/>
            <a:ext cx="915128" cy="2908281"/>
          </a:xfrm>
          <a:prstGeom prst="curvedConnector3">
            <a:avLst>
              <a:gd name="adj1" fmla="val -2498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8" name="Connecteur : en arc 77">
            <a:extLst>
              <a:ext uri="{FF2B5EF4-FFF2-40B4-BE49-F238E27FC236}">
                <a16:creationId xmlns:a16="http://schemas.microsoft.com/office/drawing/2014/main" id="{0AA91B6A-9A33-4E11-96FE-B3836F22363F}"/>
              </a:ext>
            </a:extLst>
          </p:cNvPr>
          <p:cNvCxnSpPr>
            <a:cxnSpLocks/>
            <a:stCxn id="18" idx="3"/>
            <a:endCxn id="31" idx="1"/>
          </p:cNvCxnSpPr>
          <p:nvPr/>
        </p:nvCxnSpPr>
        <p:spPr>
          <a:xfrm>
            <a:off x="3495521" y="2176663"/>
            <a:ext cx="3173710" cy="5775"/>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1" name="Connecteur : en arc 80">
            <a:extLst>
              <a:ext uri="{FF2B5EF4-FFF2-40B4-BE49-F238E27FC236}">
                <a16:creationId xmlns:a16="http://schemas.microsoft.com/office/drawing/2014/main" id="{A6F92EBA-6BD0-46F7-AF8E-688872D9D649}"/>
              </a:ext>
            </a:extLst>
          </p:cNvPr>
          <p:cNvCxnSpPr>
            <a:cxnSpLocks/>
          </p:cNvCxnSpPr>
          <p:nvPr/>
        </p:nvCxnSpPr>
        <p:spPr>
          <a:xfrm rot="5400000" flipH="1" flipV="1">
            <a:off x="6246941" y="3093831"/>
            <a:ext cx="1735864" cy="1353216"/>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4" name="Connecteur : en arc 83">
            <a:extLst>
              <a:ext uri="{FF2B5EF4-FFF2-40B4-BE49-F238E27FC236}">
                <a16:creationId xmlns:a16="http://schemas.microsoft.com/office/drawing/2014/main" id="{4E6FF177-DCC7-4A19-985D-B97E0CD5322E}"/>
              </a:ext>
            </a:extLst>
          </p:cNvPr>
          <p:cNvCxnSpPr>
            <a:cxnSpLocks/>
            <a:endCxn id="31" idx="2"/>
          </p:cNvCxnSpPr>
          <p:nvPr/>
        </p:nvCxnSpPr>
        <p:spPr>
          <a:xfrm rot="16200000" flipV="1">
            <a:off x="8104072" y="3444699"/>
            <a:ext cx="1712504" cy="654984"/>
          </a:xfrm>
          <a:prstGeom prst="curvedConnector3">
            <a:avLst>
              <a:gd name="adj1" fmla="val 50000"/>
            </a:avLst>
          </a:prstGeom>
          <a:ln w="63500">
            <a:headEnd type="triangle"/>
            <a:tailEnd type="triangle"/>
          </a:ln>
        </p:spPr>
        <p:style>
          <a:lnRef idx="3">
            <a:schemeClr val="accent5"/>
          </a:lnRef>
          <a:fillRef idx="0">
            <a:schemeClr val="accent5"/>
          </a:fillRef>
          <a:effectRef idx="2">
            <a:schemeClr val="accent5"/>
          </a:effectRef>
          <a:fontRef idx="minor">
            <a:schemeClr val="tx1"/>
          </a:fontRef>
        </p:style>
      </p:cxnSp>
      <p:pic>
        <p:nvPicPr>
          <p:cNvPr id="58" name="Image 57">
            <a:extLst>
              <a:ext uri="{FF2B5EF4-FFF2-40B4-BE49-F238E27FC236}">
                <a16:creationId xmlns:a16="http://schemas.microsoft.com/office/drawing/2014/main" id="{AD470487-258A-48FD-8713-EE90B67D954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4099066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2000"/>
                                        <p:tgtEl>
                                          <p:spTgt spid="9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2000"/>
                                        <p:tgtEl>
                                          <p:spTgt spid="59"/>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2000"/>
                                        <p:tgtEl>
                                          <p:spTgt spid="100"/>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2000"/>
                                        <p:tgtEl>
                                          <p:spTgt spid="60"/>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2000"/>
                                        <p:tgtEl>
                                          <p:spTgt spid="101"/>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000"/>
                                        <p:tgtEl>
                                          <p:spTgt spid="62"/>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2000"/>
                                        <p:tgtEl>
                                          <p:spTgt spid="102"/>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000"/>
                                        <p:tgtEl>
                                          <p:spTgt spid="103"/>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fade">
                                      <p:cBhvr>
                                        <p:cTn id="39" dur="1000"/>
                                        <p:tgtEl>
                                          <p:spTgt spid="105"/>
                                        </p:tgtEl>
                                      </p:cBhvr>
                                    </p:animEffect>
                                  </p:childTnLst>
                                </p:cTn>
                              </p:par>
                            </p:childTnLst>
                          </p:cTn>
                        </p:par>
                        <p:par>
                          <p:cTn id="40" fill="hold">
                            <p:stCondLst>
                              <p:cond delay="17000"/>
                            </p:stCondLst>
                            <p:childTnLst>
                              <p:par>
                                <p:cTn id="41" presetID="10" presetClass="entr" presetSubtype="0"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Effect transition="in" filter="fade">
                                      <p:cBhvr>
                                        <p:cTn id="43" dur="1000"/>
                                        <p:tgtEl>
                                          <p:spTgt spid="104"/>
                                        </p:tgtEl>
                                      </p:cBhvr>
                                    </p:animEffect>
                                  </p:childTnLst>
                                </p:cTn>
                              </p:par>
                            </p:childTnLst>
                          </p:cTn>
                        </p:par>
                        <p:par>
                          <p:cTn id="44" fill="hold">
                            <p:stCondLst>
                              <p:cond delay="18000"/>
                            </p:stCondLst>
                            <p:childTnLst>
                              <p:par>
                                <p:cTn id="45" presetID="10" presetClass="entr" presetSubtype="0" fill="hold" nodeType="after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1000"/>
                                        <p:tgtEl>
                                          <p:spTgt spid="106"/>
                                        </p:tgtEl>
                                      </p:cBhvr>
                                    </p:animEffect>
                                  </p:childTnLst>
                                </p:cTn>
                              </p:par>
                            </p:childTnLst>
                          </p:cTn>
                        </p:par>
                        <p:par>
                          <p:cTn id="48" fill="hold">
                            <p:stCondLst>
                              <p:cond delay="19000"/>
                            </p:stCondLst>
                            <p:childTnLst>
                              <p:par>
                                <p:cTn id="49" presetID="10" presetClass="entr" presetSubtype="0" fill="hold" nodeType="afterEffect">
                                  <p:stCondLst>
                                    <p:cond delay="0"/>
                                  </p:stCondLst>
                                  <p:childTnLst>
                                    <p:set>
                                      <p:cBhvr>
                                        <p:cTn id="50" dur="1" fill="hold">
                                          <p:stCondLst>
                                            <p:cond delay="0"/>
                                          </p:stCondLst>
                                        </p:cTn>
                                        <p:tgtEl>
                                          <p:spTgt spid="107"/>
                                        </p:tgtEl>
                                        <p:attrNameLst>
                                          <p:attrName>style.visibility</p:attrName>
                                        </p:attrNameLst>
                                      </p:cBhvr>
                                      <p:to>
                                        <p:strVal val="visible"/>
                                      </p:to>
                                    </p:set>
                                    <p:animEffect transition="in" filter="fade">
                                      <p:cBhvr>
                                        <p:cTn id="51" dur="1000"/>
                                        <p:tgtEl>
                                          <p:spTgt spid="107"/>
                                        </p:tgtEl>
                                      </p:cBhvr>
                                    </p:animEffect>
                                  </p:childTnLst>
                                </p:cTn>
                              </p:par>
                            </p:childTnLst>
                          </p:cTn>
                        </p:par>
                        <p:par>
                          <p:cTn id="52" fill="hold">
                            <p:stCondLst>
                              <p:cond delay="20000"/>
                            </p:stCondLst>
                            <p:childTnLst>
                              <p:par>
                                <p:cTn id="53" presetID="10" presetClass="entr" presetSubtype="0" fill="hold" nodeType="after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childTnLst>
                          </p:cTn>
                        </p:par>
                        <p:par>
                          <p:cTn id="56" fill="hold">
                            <p:stCondLst>
                              <p:cond delay="20500"/>
                            </p:stCondLst>
                            <p:childTnLst>
                              <p:par>
                                <p:cTn id="57" presetID="10" presetClass="entr" presetSubtype="0" fill="hold" nodeType="after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500"/>
                                        <p:tgtEl>
                                          <p:spTgt spid="78"/>
                                        </p:tgtEl>
                                      </p:cBhvr>
                                    </p:animEffect>
                                  </p:childTnLst>
                                </p:cTn>
                              </p:par>
                            </p:childTnLst>
                          </p:cTn>
                        </p:par>
                        <p:par>
                          <p:cTn id="60" fill="hold">
                            <p:stCondLst>
                              <p:cond delay="21000"/>
                            </p:stCondLst>
                            <p:childTnLst>
                              <p:par>
                                <p:cTn id="61" presetID="10" presetClass="entr" presetSubtype="0" fill="hold" nodeType="after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childTnLst>
                          </p:cTn>
                        </p:par>
                        <p:par>
                          <p:cTn id="64" fill="hold">
                            <p:stCondLst>
                              <p:cond delay="21500"/>
                            </p:stCondLst>
                            <p:childTnLst>
                              <p:par>
                                <p:cTn id="65" presetID="10" presetClass="entr" presetSubtype="0" fill="hold" nodeType="after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Les démos</a:t>
            </a:r>
          </a:p>
        </p:txBody>
      </p:sp>
      <p:pic>
        <p:nvPicPr>
          <p:cNvPr id="3" name="Image 2">
            <a:extLst>
              <a:ext uri="{FF2B5EF4-FFF2-40B4-BE49-F238E27FC236}">
                <a16:creationId xmlns:a16="http://schemas.microsoft.com/office/drawing/2014/main" id="{C41E2A33-6379-4B74-B49C-DF10DACF7F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61075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Agenda</a:t>
            </a:r>
          </a:p>
        </p:txBody>
      </p:sp>
      <p:sp>
        <p:nvSpPr>
          <p:cNvPr id="14" name="Espace réservé du contenu 13"/>
          <p:cNvSpPr>
            <a:spLocks noGrp="1"/>
          </p:cNvSpPr>
          <p:nvPr>
            <p:ph idx="1"/>
          </p:nvPr>
        </p:nvSpPr>
        <p:spPr/>
        <p:txBody>
          <a:bodyPr rtlCol="0">
            <a:normAutofit fontScale="70000" lnSpcReduction="20000"/>
          </a:bodyPr>
          <a:lstStyle/>
          <a:p>
            <a:pPr rtl="0"/>
            <a:r>
              <a:rPr lang="fr-FR" dirty="0" err="1"/>
              <a:t>MugIn</a:t>
            </a:r>
            <a:r>
              <a:rPr lang="fr-FR" dirty="0"/>
              <a:t> Clermont ?</a:t>
            </a:r>
          </a:p>
          <a:p>
            <a:pPr rtl="0"/>
            <a:r>
              <a:rPr lang="fr-FR" dirty="0"/>
              <a:t>Application microservices – Kesako ?</a:t>
            </a:r>
          </a:p>
          <a:p>
            <a:pPr lvl="1"/>
            <a:r>
              <a:rPr lang="fr-FR" dirty="0"/>
              <a:t>Définitions</a:t>
            </a:r>
          </a:p>
          <a:p>
            <a:pPr lvl="1"/>
            <a:r>
              <a:rPr lang="fr-FR" dirty="0"/>
              <a:t>Historique</a:t>
            </a:r>
          </a:p>
          <a:p>
            <a:pPr lvl="1"/>
            <a:r>
              <a:rPr lang="fr-FR" dirty="0"/>
              <a:t>Avantages</a:t>
            </a:r>
          </a:p>
          <a:p>
            <a:pPr lvl="1"/>
            <a:r>
              <a:rPr lang="fr-FR" dirty="0"/>
              <a:t>Différences entre application monolithique et microservices</a:t>
            </a:r>
          </a:p>
          <a:p>
            <a:pPr lvl="1"/>
            <a:r>
              <a:rPr lang="fr-FR" dirty="0"/>
              <a:t>Applications possibles</a:t>
            </a:r>
          </a:p>
          <a:p>
            <a:pPr lvl="1"/>
            <a:r>
              <a:rPr lang="fr-FR" dirty="0"/>
              <a:t>Principes directeurs</a:t>
            </a:r>
          </a:p>
          <a:p>
            <a:pPr lvl="1"/>
            <a:r>
              <a:rPr lang="fr-FR" dirty="0"/>
              <a:t>Utilisateurs principaux</a:t>
            </a:r>
          </a:p>
          <a:p>
            <a:pPr rtl="0"/>
            <a:r>
              <a:rPr lang="fr-FR" dirty="0"/>
              <a:t>Cas concret</a:t>
            </a:r>
          </a:p>
          <a:p>
            <a:r>
              <a:rPr lang="fr-FR" dirty="0"/>
              <a:t>L’architecture employée</a:t>
            </a:r>
          </a:p>
          <a:p>
            <a:pPr rtl="0"/>
            <a:r>
              <a:rPr lang="fr-FR" dirty="0"/>
              <a:t>Les démos</a:t>
            </a:r>
          </a:p>
          <a:p>
            <a:pPr rtl="0"/>
            <a:r>
              <a:rPr lang="fr-FR" dirty="0"/>
              <a:t>Contacts</a:t>
            </a:r>
          </a:p>
          <a:p>
            <a:pPr rtl="0"/>
            <a:r>
              <a:rPr lang="fr-FR" dirty="0"/>
              <a:t>Questions</a:t>
            </a:r>
          </a:p>
        </p:txBody>
      </p:sp>
      <p:pic>
        <p:nvPicPr>
          <p:cNvPr id="4" name="Image 3">
            <a:extLst>
              <a:ext uri="{FF2B5EF4-FFF2-40B4-BE49-F238E27FC236}">
                <a16:creationId xmlns:a16="http://schemas.microsoft.com/office/drawing/2014/main" id="{17DD6065-47A4-4DEE-9E69-97B8A3BFAC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rtl="0"/>
            <a:r>
              <a:rPr lang="fr-FR" dirty="0"/>
              <a:t>Contacts</a:t>
            </a:r>
          </a:p>
        </p:txBody>
      </p:sp>
      <p:sp>
        <p:nvSpPr>
          <p:cNvPr id="7" name="Content Placeholder 5">
            <a:extLst>
              <a:ext uri="{FF2B5EF4-FFF2-40B4-BE49-F238E27FC236}">
                <a16:creationId xmlns:a16="http://schemas.microsoft.com/office/drawing/2014/main" id="{220FCF5E-F14E-4CDD-9874-CD71F3E7F108}"/>
              </a:ext>
            </a:extLst>
          </p:cNvPr>
          <p:cNvSpPr txBox="1">
            <a:spLocks/>
          </p:cNvSpPr>
          <p:nvPr/>
        </p:nvSpPr>
        <p:spPr>
          <a:xfrm>
            <a:off x="341237" y="1994994"/>
            <a:ext cx="11153775" cy="573072"/>
          </a:xfrm>
          <a:prstGeom prst="rect">
            <a:avLst/>
          </a:prstGeom>
        </p:spPr>
        <p:txBody>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marL="0" indent="0">
              <a:buNone/>
            </a:pPr>
            <a:r>
              <a:rPr lang="fr-FR" sz="2000" dirty="0"/>
              <a:t>Notre </a:t>
            </a:r>
            <a:r>
              <a:rPr lang="fr-FR" sz="2000" dirty="0" err="1"/>
              <a:t>slack</a:t>
            </a:r>
            <a:r>
              <a:rPr lang="fr-FR" sz="2000" dirty="0"/>
              <a:t> : </a:t>
            </a:r>
            <a:r>
              <a:rPr lang="fr-FR" sz="2000" dirty="0">
                <a:hlinkClick r:id="rId3"/>
              </a:rPr>
              <a:t>https://muginclermont.slack.com </a:t>
            </a:r>
          </a:p>
          <a:p>
            <a:pPr marL="285750" indent="-285750"/>
            <a:endParaRPr lang="en-US" sz="2000" dirty="0">
              <a:solidFill>
                <a:srgbClr val="002060"/>
              </a:solidFill>
              <a:latin typeface="Arial" pitchFamily="34" charset="0"/>
            </a:endParaRPr>
          </a:p>
        </p:txBody>
      </p:sp>
      <p:pic>
        <p:nvPicPr>
          <p:cNvPr id="8" name="Image 7">
            <a:hlinkClick r:id="rId4"/>
            <a:extLst>
              <a:ext uri="{FF2B5EF4-FFF2-40B4-BE49-F238E27FC236}">
                <a16:creationId xmlns:a16="http://schemas.microsoft.com/office/drawing/2014/main" id="{434080CD-EBFE-4933-A027-56B90CB5AA7A}"/>
              </a:ext>
            </a:extLst>
          </p:cNvPr>
          <p:cNvPicPr>
            <a:picLocks noChangeAspect="1"/>
          </p:cNvPicPr>
          <p:nvPr/>
        </p:nvPicPr>
        <p:blipFill>
          <a:blip r:embed="rId5"/>
          <a:stretch>
            <a:fillRect/>
          </a:stretch>
        </p:blipFill>
        <p:spPr>
          <a:xfrm>
            <a:off x="8448682" y="2025649"/>
            <a:ext cx="1602581" cy="482410"/>
          </a:xfrm>
          <a:prstGeom prst="rect">
            <a:avLst/>
          </a:prstGeom>
        </p:spPr>
      </p:pic>
      <p:pic>
        <p:nvPicPr>
          <p:cNvPr id="9" name="Image 8">
            <a:hlinkClick r:id="rId6"/>
            <a:extLst>
              <a:ext uri="{FF2B5EF4-FFF2-40B4-BE49-F238E27FC236}">
                <a16:creationId xmlns:a16="http://schemas.microsoft.com/office/drawing/2014/main" id="{0885016C-4B63-4C88-9063-4349CAEFF069}"/>
              </a:ext>
            </a:extLst>
          </p:cNvPr>
          <p:cNvPicPr>
            <a:picLocks noChangeAspect="1"/>
          </p:cNvPicPr>
          <p:nvPr/>
        </p:nvPicPr>
        <p:blipFill>
          <a:blip r:embed="rId7"/>
          <a:stretch>
            <a:fillRect/>
          </a:stretch>
        </p:blipFill>
        <p:spPr>
          <a:xfrm>
            <a:off x="8448682" y="2695548"/>
            <a:ext cx="1512094" cy="646391"/>
          </a:xfrm>
          <a:prstGeom prst="rect">
            <a:avLst/>
          </a:prstGeom>
        </p:spPr>
      </p:pic>
      <p:pic>
        <p:nvPicPr>
          <p:cNvPr id="10" name="Image 9">
            <a:hlinkClick r:id="rId8"/>
            <a:extLst>
              <a:ext uri="{FF2B5EF4-FFF2-40B4-BE49-F238E27FC236}">
                <a16:creationId xmlns:a16="http://schemas.microsoft.com/office/drawing/2014/main" id="{9063ED36-6FB1-47A5-8C0F-7EA1283631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8409" y="3435685"/>
            <a:ext cx="492640" cy="492640"/>
          </a:xfrm>
          <a:prstGeom prst="rect">
            <a:avLst/>
          </a:prstGeom>
        </p:spPr>
      </p:pic>
      <p:sp>
        <p:nvSpPr>
          <p:cNvPr id="11" name="Content Placeholder 5">
            <a:extLst>
              <a:ext uri="{FF2B5EF4-FFF2-40B4-BE49-F238E27FC236}">
                <a16:creationId xmlns:a16="http://schemas.microsoft.com/office/drawing/2014/main" id="{4E5B72E3-6681-41B4-AADB-E002ADB7470A}"/>
              </a:ext>
            </a:extLst>
          </p:cNvPr>
          <p:cNvSpPr txBox="1">
            <a:spLocks/>
          </p:cNvSpPr>
          <p:nvPr/>
        </p:nvSpPr>
        <p:spPr>
          <a:xfrm>
            <a:off x="457199" y="4795942"/>
            <a:ext cx="11153775" cy="446825"/>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twitter: </a:t>
            </a:r>
            <a:r>
              <a:rPr lang="fr-FR" sz="2000" dirty="0">
                <a:hlinkClick r:id="rId10"/>
              </a:rPr>
              <a:t>@</a:t>
            </a:r>
            <a:r>
              <a:rPr lang="fr-FR" sz="2000" dirty="0" err="1">
                <a:hlinkClick r:id="rId10"/>
              </a:rPr>
              <a:t>muginclermont</a:t>
            </a:r>
            <a:endParaRPr lang="fr-FR" sz="2000" dirty="0"/>
          </a:p>
          <a:p>
            <a:pPr marL="285750" indent="-285750">
              <a:buFont typeface="Arial" pitchFamily="34" charset="0"/>
              <a:buChar char="•"/>
            </a:pPr>
            <a:endParaRPr lang="en-US" sz="2000" dirty="0">
              <a:solidFill>
                <a:srgbClr val="002060"/>
              </a:solidFill>
              <a:latin typeface="Arial" pitchFamily="34" charset="0"/>
              <a:ea typeface="+mn-ea"/>
              <a:cs typeface="+mn-cs"/>
            </a:endParaRPr>
          </a:p>
        </p:txBody>
      </p:sp>
      <p:sp>
        <p:nvSpPr>
          <p:cNvPr id="12" name="Content Placeholder 5">
            <a:extLst>
              <a:ext uri="{FF2B5EF4-FFF2-40B4-BE49-F238E27FC236}">
                <a16:creationId xmlns:a16="http://schemas.microsoft.com/office/drawing/2014/main" id="{62E85497-0365-4660-8229-3B9F2835513B}"/>
              </a:ext>
            </a:extLst>
          </p:cNvPr>
          <p:cNvSpPr txBox="1">
            <a:spLocks/>
          </p:cNvSpPr>
          <p:nvPr/>
        </p:nvSpPr>
        <p:spPr>
          <a:xfrm>
            <a:off x="457199" y="2755555"/>
            <a:ext cx="11153775" cy="492640"/>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a:t>
            </a:r>
            <a:r>
              <a:rPr lang="fr-FR" sz="2000" dirty="0" err="1"/>
              <a:t>Meetup</a:t>
            </a:r>
            <a:r>
              <a:rPr lang="fr-FR" sz="2000" dirty="0"/>
              <a:t> : </a:t>
            </a:r>
            <a:r>
              <a:rPr lang="fr-FR" sz="2000" dirty="0">
                <a:hlinkClick r:id="rId6"/>
              </a:rPr>
              <a:t>https://www.meetup.com/fr-FR/MugInClermont</a:t>
            </a:r>
            <a:endParaRPr lang="fr-FR" sz="2000" dirty="0"/>
          </a:p>
        </p:txBody>
      </p:sp>
      <p:sp>
        <p:nvSpPr>
          <p:cNvPr id="13" name="Content Placeholder 5">
            <a:extLst>
              <a:ext uri="{FF2B5EF4-FFF2-40B4-BE49-F238E27FC236}">
                <a16:creationId xmlns:a16="http://schemas.microsoft.com/office/drawing/2014/main" id="{C7F5B802-7DFE-4A39-A543-35DCD683E140}"/>
              </a:ext>
            </a:extLst>
          </p:cNvPr>
          <p:cNvSpPr txBox="1">
            <a:spLocks/>
          </p:cNvSpPr>
          <p:nvPr/>
        </p:nvSpPr>
        <p:spPr>
          <a:xfrm>
            <a:off x="457199" y="3435684"/>
            <a:ext cx="11153775" cy="492641"/>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site : </a:t>
            </a:r>
            <a:r>
              <a:rPr lang="fr-FR" sz="2000" dirty="0">
                <a:hlinkClick r:id="rId8"/>
              </a:rPr>
              <a:t>http://muginclermont.azurewebsites.net</a:t>
            </a:r>
            <a:endParaRPr lang="fr-FR" sz="2000" dirty="0"/>
          </a:p>
        </p:txBody>
      </p:sp>
      <p:sp>
        <p:nvSpPr>
          <p:cNvPr id="14" name="Content Placeholder 5">
            <a:extLst>
              <a:ext uri="{FF2B5EF4-FFF2-40B4-BE49-F238E27FC236}">
                <a16:creationId xmlns:a16="http://schemas.microsoft.com/office/drawing/2014/main" id="{6789EB3E-5E8B-4AA0-B3D8-3E74FCC417EA}"/>
              </a:ext>
            </a:extLst>
          </p:cNvPr>
          <p:cNvSpPr txBox="1">
            <a:spLocks/>
          </p:cNvSpPr>
          <p:nvPr/>
        </p:nvSpPr>
        <p:spPr>
          <a:xfrm>
            <a:off x="457199" y="4115814"/>
            <a:ext cx="11153775" cy="492641"/>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Notre mail: </a:t>
            </a:r>
            <a:r>
              <a:rPr lang="fr-FR" sz="2000" dirty="0">
                <a:hlinkClick r:id="rId11"/>
              </a:rPr>
              <a:t>muginclermont@outlook.com</a:t>
            </a:r>
            <a:endParaRPr lang="fr-FR" sz="2000" dirty="0"/>
          </a:p>
        </p:txBody>
      </p:sp>
      <p:pic>
        <p:nvPicPr>
          <p:cNvPr id="15" name="Image 14">
            <a:hlinkClick r:id="rId11"/>
            <a:extLst>
              <a:ext uri="{FF2B5EF4-FFF2-40B4-BE49-F238E27FC236}">
                <a16:creationId xmlns:a16="http://schemas.microsoft.com/office/drawing/2014/main" id="{6EFC2E6A-2A4D-440C-AD48-845EF2F8D15D}"/>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8966723" y="4022070"/>
            <a:ext cx="566497" cy="566497"/>
          </a:xfrm>
          <a:prstGeom prst="rect">
            <a:avLst/>
          </a:prstGeom>
        </p:spPr>
      </p:pic>
      <p:pic>
        <p:nvPicPr>
          <p:cNvPr id="16" name="Image 15">
            <a:hlinkClick r:id="rId10"/>
            <a:extLst>
              <a:ext uri="{FF2B5EF4-FFF2-40B4-BE49-F238E27FC236}">
                <a16:creationId xmlns:a16="http://schemas.microsoft.com/office/drawing/2014/main" id="{C38A42F3-625C-46D7-9F6D-A8EE6EB3D7C8}"/>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8867547" y="4748643"/>
            <a:ext cx="665673" cy="541421"/>
          </a:xfrm>
          <a:prstGeom prst="rect">
            <a:avLst/>
          </a:prstGeom>
        </p:spPr>
      </p:pic>
      <p:pic>
        <p:nvPicPr>
          <p:cNvPr id="17" name="Image 16">
            <a:extLst>
              <a:ext uri="{FF2B5EF4-FFF2-40B4-BE49-F238E27FC236}">
                <a16:creationId xmlns:a16="http://schemas.microsoft.com/office/drawing/2014/main" id="{3A1B7F19-5013-4169-9152-05E3DD4D0F9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5000"/>
                            </p:stCondLst>
                            <p:childTnLst>
                              <p:par>
                                <p:cTn id="49" presetID="42"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F5DE8B84-15D6-4BDC-8FBB-3399FD0218C0}"/>
              </a:ext>
            </a:extLst>
          </p:cNvPr>
          <p:cNvSpPr txBox="1">
            <a:spLocks/>
          </p:cNvSpPr>
          <p:nvPr/>
        </p:nvSpPr>
        <p:spPr>
          <a:xfrm>
            <a:off x="465138" y="4620082"/>
            <a:ext cx="11264900" cy="996033"/>
          </a:xfrm>
          <a:prstGeom prst="rect">
            <a:avLst/>
          </a:prstGeom>
        </p:spPr>
        <p:txBody>
          <a:bodyPr vert="horz" lIns="121899" tIns="60949" rIns="121899" bIns="60949" rtlCol="0" anchor="ctr"/>
          <a:lstStyle>
            <a:defPPr rtl="0">
              <a:defRPr lang="fr-fr"/>
            </a:defPPr>
            <a:lvl1pPr marL="0" algn="l" defTabSz="1218987" rtl="0" eaLnBrk="1" latinLnBrk="0" hangingPunct="1">
              <a:defRPr sz="11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sz="6000" dirty="0"/>
          </a:p>
        </p:txBody>
      </p:sp>
      <p:pic>
        <p:nvPicPr>
          <p:cNvPr id="18" name="Image 17">
            <a:extLst>
              <a:ext uri="{FF2B5EF4-FFF2-40B4-BE49-F238E27FC236}">
                <a16:creationId xmlns:a16="http://schemas.microsoft.com/office/drawing/2014/main" id="{7FDB3059-F8BE-40F1-81FB-97A6BEA091C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75124" y="2806885"/>
            <a:ext cx="3838575" cy="2838450"/>
          </a:xfrm>
          <a:prstGeom prst="rect">
            <a:avLst/>
          </a:prstGeom>
        </p:spPr>
      </p:pic>
      <p:sp>
        <p:nvSpPr>
          <p:cNvPr id="4" name="Titre 3">
            <a:extLst>
              <a:ext uri="{FF2B5EF4-FFF2-40B4-BE49-F238E27FC236}">
                <a16:creationId xmlns:a16="http://schemas.microsoft.com/office/drawing/2014/main" id="{7F7D37BB-C3EB-4CC8-A9CF-754CB0E7DE60}"/>
              </a:ext>
            </a:extLst>
          </p:cNvPr>
          <p:cNvSpPr>
            <a:spLocks noGrp="1"/>
          </p:cNvSpPr>
          <p:nvPr>
            <p:ph type="title"/>
          </p:nvPr>
        </p:nvSpPr>
        <p:spPr/>
        <p:txBody>
          <a:bodyPr/>
          <a:lstStyle/>
          <a:p>
            <a:r>
              <a:rPr lang="fr-FR" dirty="0"/>
              <a:t>Questions ?</a:t>
            </a:r>
          </a:p>
        </p:txBody>
      </p:sp>
      <p:pic>
        <p:nvPicPr>
          <p:cNvPr id="5" name="Image 4">
            <a:extLst>
              <a:ext uri="{FF2B5EF4-FFF2-40B4-BE49-F238E27FC236}">
                <a16:creationId xmlns:a16="http://schemas.microsoft.com/office/drawing/2014/main" id="{FE0DEED2-D58F-4598-A0A1-0D5E28196E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2297816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Pourquoi un MUG ?</a:t>
            </a:r>
          </a:p>
        </p:txBody>
      </p:sp>
      <p:sp>
        <p:nvSpPr>
          <p:cNvPr id="3" name="Espace réservé du texte 2"/>
          <p:cNvSpPr>
            <a:spLocks noGrp="1"/>
          </p:cNvSpPr>
          <p:nvPr>
            <p:ph type="body" idx="1"/>
          </p:nvPr>
        </p:nvSpPr>
        <p:spPr/>
        <p:txBody>
          <a:bodyPr rtlCol="0"/>
          <a:lstStyle/>
          <a:p>
            <a:pPr rtl="0"/>
            <a:endParaRPr lang="fr-FR" dirty="0"/>
          </a:p>
        </p:txBody>
      </p:sp>
      <p:pic>
        <p:nvPicPr>
          <p:cNvPr id="4" name="Image 3">
            <a:extLst>
              <a:ext uri="{FF2B5EF4-FFF2-40B4-BE49-F238E27FC236}">
                <a16:creationId xmlns:a16="http://schemas.microsoft.com/office/drawing/2014/main" id="{F137A522-E34B-4600-AC10-3EBBF42754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2465100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36899" y="1134802"/>
            <a:ext cx="2252042" cy="532744"/>
          </a:xfrm>
        </p:spPr>
        <p:txBody>
          <a:bodyPr rtlCol="0"/>
          <a:lstStyle/>
          <a:p>
            <a:pPr marL="274320" indent="-274320" defTabSz="1218987">
              <a:spcBef>
                <a:spcPts val="1600"/>
              </a:spcBef>
              <a:buClr>
                <a:schemeClr val="tx2"/>
              </a:buClr>
              <a:buSzPct val="90000"/>
              <a:buFont typeface="Arial" pitchFamily="34" charset="0"/>
              <a:buChar char="•"/>
            </a:pPr>
            <a:r>
              <a:rPr lang="fr-FR" sz="2800" dirty="0">
                <a:solidFill>
                  <a:srgbClr val="92D050"/>
                </a:solidFill>
              </a:rPr>
              <a:t>Un constat :</a:t>
            </a:r>
            <a:endParaRPr lang="en-US" sz="2800" dirty="0">
              <a:solidFill>
                <a:srgbClr val="92D050"/>
              </a:solidFill>
            </a:endParaRPr>
          </a:p>
        </p:txBody>
      </p:sp>
      <p:pic>
        <p:nvPicPr>
          <p:cNvPr id="9" name="Image 8">
            <a:extLst>
              <a:ext uri="{FF2B5EF4-FFF2-40B4-BE49-F238E27FC236}">
                <a16:creationId xmlns:a16="http://schemas.microsoft.com/office/drawing/2014/main" id="{8DBD27EE-70AF-473C-9449-0D9DF2E9B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
        <p:nvSpPr>
          <p:cNvPr id="8" name="Content Placeholder 5">
            <a:extLst>
              <a:ext uri="{FF2B5EF4-FFF2-40B4-BE49-F238E27FC236}">
                <a16:creationId xmlns:a16="http://schemas.microsoft.com/office/drawing/2014/main" id="{3E40B816-389E-4C59-8E6E-B49103A25462}"/>
              </a:ext>
            </a:extLst>
          </p:cNvPr>
          <p:cNvSpPr txBox="1">
            <a:spLocks/>
          </p:cNvSpPr>
          <p:nvPr/>
        </p:nvSpPr>
        <p:spPr>
          <a:xfrm>
            <a:off x="1439691" y="1787104"/>
            <a:ext cx="10267293" cy="1930534"/>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8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r>
              <a:rPr lang="fr-FR" sz="2000" dirty="0"/>
              <a:t>Des technos vieillissantes utilisées chez notre client,</a:t>
            </a:r>
          </a:p>
          <a:p>
            <a:r>
              <a:rPr lang="fr-FR" sz="2000" dirty="0"/>
              <a:t>Une volonté de faire mieux, mais peu de moyens / temps,</a:t>
            </a:r>
          </a:p>
          <a:p>
            <a:r>
              <a:rPr lang="fr-FR" sz="2000" dirty="0"/>
              <a:t>Peu de connaissances des nouveautés, améliorations possibles,</a:t>
            </a:r>
          </a:p>
          <a:p>
            <a:r>
              <a:rPr lang="fr-FR" sz="2000" dirty="0"/>
              <a:t>… </a:t>
            </a:r>
          </a:p>
          <a:p>
            <a:endParaRPr lang="en-US" dirty="0"/>
          </a:p>
        </p:txBody>
      </p:sp>
      <p:sp>
        <p:nvSpPr>
          <p:cNvPr id="10" name="Content Placeholder 5">
            <a:extLst>
              <a:ext uri="{FF2B5EF4-FFF2-40B4-BE49-F238E27FC236}">
                <a16:creationId xmlns:a16="http://schemas.microsoft.com/office/drawing/2014/main" id="{633BACE2-1556-403C-A389-4D32DE3E6BA4}"/>
              </a:ext>
            </a:extLst>
          </p:cNvPr>
          <p:cNvSpPr txBox="1">
            <a:spLocks/>
          </p:cNvSpPr>
          <p:nvPr/>
        </p:nvSpPr>
        <p:spPr>
          <a:xfrm>
            <a:off x="365460" y="3837196"/>
            <a:ext cx="2186151" cy="553766"/>
          </a:xfrm>
          <a:prstGeom prst="rect">
            <a:avLst/>
          </a:prstGeom>
        </p:spPr>
        <p:txBody>
          <a:bodyPr vert="horz" lIns="91440" tIns="36000" rIns="91440" bIns="45720" rtlCol="0">
            <a:noAutofit/>
          </a:bodyPr>
          <a:lstStyle>
            <a:lvl1pPr marL="274320" indent="-274320" defTabSz="1218987">
              <a:lnSpc>
                <a:spcPct val="90000"/>
              </a:lnSpc>
              <a:spcBef>
                <a:spcPts val="1600"/>
              </a:spcBef>
              <a:spcAft>
                <a:spcPts val="600"/>
              </a:spcAft>
              <a:buClr>
                <a:schemeClr val="tx2"/>
              </a:buClr>
              <a:buSzPct val="90000"/>
              <a:buFont typeface="Arial" pitchFamily="34" charset="0"/>
              <a:buChar char="•"/>
              <a:defRPr sz="2800">
                <a:solidFill>
                  <a:srgbClr val="92D050"/>
                </a:solidFill>
              </a:defRPr>
            </a:lvl1pPr>
            <a:lvl2pPr marL="180000" indent="-180000" defTabSz="914126">
              <a:lnSpc>
                <a:spcPct val="90000"/>
              </a:lnSpc>
              <a:spcBef>
                <a:spcPts val="0"/>
              </a:spcBef>
              <a:spcAft>
                <a:spcPts val="600"/>
              </a:spcAft>
              <a:buClr>
                <a:schemeClr val="accent1"/>
              </a:buClr>
              <a:buSzPct val="80000"/>
              <a:buFont typeface="Arial" panose="020B0604020202020204" pitchFamily="34" charset="0"/>
              <a:buChar char="•"/>
              <a:defRPr sz="1600">
                <a:solidFill>
                  <a:schemeClr val="accent1"/>
                </a:solidFill>
              </a:defRPr>
            </a:lvl2pPr>
            <a:lvl3pPr marL="360363" indent="-179388"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3pPr>
            <a:lvl4pPr marL="357188" indent="-174625"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4pPr>
            <a:lvl5pPr marL="539750" indent="-182563"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5pPr>
            <a:lvl6pPr marL="159952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6pPr>
            <a:lvl7pPr marL="189943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7pPr>
            <a:lvl8pPr marL="219934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8pPr>
            <a:lvl9pPr marL="249925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9pPr>
          </a:lstStyle>
          <a:p>
            <a:r>
              <a:rPr lang="fr-FR" dirty="0"/>
              <a:t>Des idées :</a:t>
            </a:r>
          </a:p>
        </p:txBody>
      </p:sp>
      <p:sp>
        <p:nvSpPr>
          <p:cNvPr id="11" name="Content Placeholder 5">
            <a:extLst>
              <a:ext uri="{FF2B5EF4-FFF2-40B4-BE49-F238E27FC236}">
                <a16:creationId xmlns:a16="http://schemas.microsoft.com/office/drawing/2014/main" id="{3D0A739F-2454-4D5A-ADFD-D6C54E8A121D}"/>
              </a:ext>
            </a:extLst>
          </p:cNvPr>
          <p:cNvSpPr txBox="1">
            <a:spLocks/>
          </p:cNvSpPr>
          <p:nvPr/>
        </p:nvSpPr>
        <p:spPr>
          <a:xfrm>
            <a:off x="1423851" y="4487648"/>
            <a:ext cx="10378418" cy="1930534"/>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8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r>
              <a:rPr lang="fr-FR" sz="2000" dirty="0"/>
              <a:t>Faire mieux,</a:t>
            </a:r>
          </a:p>
          <a:p>
            <a:r>
              <a:rPr lang="fr-FR" sz="2000" dirty="0"/>
              <a:t>Diffuser / partager,</a:t>
            </a:r>
          </a:p>
          <a:p>
            <a:r>
              <a:rPr lang="fr-FR" sz="2000" dirty="0"/>
              <a:t>Vulgariser,</a:t>
            </a:r>
          </a:p>
          <a:p>
            <a:r>
              <a:rPr lang="fr-FR" sz="2000" dirty="0"/>
              <a:t>…</a:t>
            </a:r>
          </a:p>
        </p:txBody>
      </p:sp>
    </p:spTree>
    <p:extLst>
      <p:ext uri="{BB962C8B-B14F-4D97-AF65-F5344CB8AC3E}">
        <p14:creationId xmlns:p14="http://schemas.microsoft.com/office/powerpoint/2010/main" val="1925896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57994" y="1705960"/>
            <a:ext cx="2684090" cy="532744"/>
          </a:xfrm>
        </p:spPr>
        <p:txBody>
          <a:bodyPr vert="horz" lIns="91440" tIns="36000" rIns="91440" bIns="45720" rtlCol="0">
            <a:noAutofit/>
          </a:bodyPr>
          <a:lstStyle/>
          <a:p>
            <a:pPr marL="274320" indent="-274320" defTabSz="1218987">
              <a:spcBef>
                <a:spcPts val="1600"/>
              </a:spcBef>
              <a:buClr>
                <a:schemeClr val="tx2"/>
              </a:buClr>
              <a:buSzPct val="90000"/>
              <a:buFont typeface="Arial" pitchFamily="34" charset="0"/>
              <a:buChar char="•"/>
            </a:pPr>
            <a:r>
              <a:rPr lang="fr-FR" sz="2800" dirty="0">
                <a:solidFill>
                  <a:srgbClr val="92D050"/>
                </a:solidFill>
              </a:rPr>
              <a:t>Un Mug c’est :</a:t>
            </a:r>
            <a:endParaRPr lang="en-US" sz="2800" dirty="0">
              <a:solidFill>
                <a:srgbClr val="92D050"/>
              </a:solidFill>
            </a:endParaRPr>
          </a:p>
        </p:txBody>
      </p:sp>
      <p:pic>
        <p:nvPicPr>
          <p:cNvPr id="9" name="Image 8">
            <a:extLst>
              <a:ext uri="{FF2B5EF4-FFF2-40B4-BE49-F238E27FC236}">
                <a16:creationId xmlns:a16="http://schemas.microsoft.com/office/drawing/2014/main" id="{8DBD27EE-70AF-473C-9449-0D9DF2E9B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pic>
        <p:nvPicPr>
          <p:cNvPr id="7" name="Image 6">
            <a:extLst>
              <a:ext uri="{FF2B5EF4-FFF2-40B4-BE49-F238E27FC236}">
                <a16:creationId xmlns:a16="http://schemas.microsoft.com/office/drawing/2014/main" id="{CAD63C87-83E9-46F9-85C0-1A48AD5754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205" t="17036" r="2998" b="16906"/>
          <a:stretch/>
        </p:blipFill>
        <p:spPr>
          <a:xfrm>
            <a:off x="7951542" y="1972333"/>
            <a:ext cx="2269897" cy="2034341"/>
          </a:xfrm>
          <a:prstGeom prst="rect">
            <a:avLst/>
          </a:prstGeom>
        </p:spPr>
      </p:pic>
      <p:sp>
        <p:nvSpPr>
          <p:cNvPr id="8" name="Content Placeholder 5">
            <a:extLst>
              <a:ext uri="{FF2B5EF4-FFF2-40B4-BE49-F238E27FC236}">
                <a16:creationId xmlns:a16="http://schemas.microsoft.com/office/drawing/2014/main" id="{3E40B816-389E-4C59-8E6E-B49103A25462}"/>
              </a:ext>
            </a:extLst>
          </p:cNvPr>
          <p:cNvSpPr txBox="1">
            <a:spLocks/>
          </p:cNvSpPr>
          <p:nvPr/>
        </p:nvSpPr>
        <p:spPr>
          <a:xfrm>
            <a:off x="1463539" y="2643708"/>
            <a:ext cx="6359066" cy="438898"/>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8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pPr marL="0" indent="0">
              <a:buNone/>
            </a:pPr>
            <a:r>
              <a:rPr lang="fr-FR" dirty="0"/>
              <a:t>Une tasse pour le café du matin… ^_^</a:t>
            </a:r>
          </a:p>
          <a:p>
            <a:endParaRPr lang="en-US" dirty="0"/>
          </a:p>
        </p:txBody>
      </p:sp>
      <p:sp>
        <p:nvSpPr>
          <p:cNvPr id="10" name="Content Placeholder 5">
            <a:extLst>
              <a:ext uri="{FF2B5EF4-FFF2-40B4-BE49-F238E27FC236}">
                <a16:creationId xmlns:a16="http://schemas.microsoft.com/office/drawing/2014/main" id="{633BACE2-1556-403C-A389-4D32DE3E6BA4}"/>
              </a:ext>
            </a:extLst>
          </p:cNvPr>
          <p:cNvSpPr txBox="1">
            <a:spLocks/>
          </p:cNvSpPr>
          <p:nvPr/>
        </p:nvSpPr>
        <p:spPr>
          <a:xfrm>
            <a:off x="457994" y="3787889"/>
            <a:ext cx="3044130" cy="553766"/>
          </a:xfrm>
          <a:prstGeom prst="rect">
            <a:avLst/>
          </a:prstGeom>
        </p:spPr>
        <p:txBody>
          <a:bodyPr vert="horz" lIns="91440" tIns="36000" rIns="91440" bIns="45720" rtlCol="0">
            <a:noAutofit/>
          </a:bodyPr>
          <a:lstStyle>
            <a:lvl1pPr marL="274320" indent="-274320" defTabSz="1218987">
              <a:lnSpc>
                <a:spcPct val="90000"/>
              </a:lnSpc>
              <a:spcBef>
                <a:spcPts val="1600"/>
              </a:spcBef>
              <a:spcAft>
                <a:spcPts val="600"/>
              </a:spcAft>
              <a:buClr>
                <a:schemeClr val="tx2"/>
              </a:buClr>
              <a:buSzPct val="90000"/>
              <a:buFont typeface="Arial" pitchFamily="34" charset="0"/>
              <a:buChar char="•"/>
              <a:defRPr sz="2800">
                <a:solidFill>
                  <a:srgbClr val="92D050"/>
                </a:solidFill>
              </a:defRPr>
            </a:lvl1pPr>
            <a:lvl2pPr marL="180000" indent="-180000" defTabSz="914126">
              <a:lnSpc>
                <a:spcPct val="90000"/>
              </a:lnSpc>
              <a:spcBef>
                <a:spcPts val="0"/>
              </a:spcBef>
              <a:spcAft>
                <a:spcPts val="600"/>
              </a:spcAft>
              <a:buClr>
                <a:schemeClr val="accent1"/>
              </a:buClr>
              <a:buSzPct val="80000"/>
              <a:buFont typeface="Arial" panose="020B0604020202020204" pitchFamily="34" charset="0"/>
              <a:buChar char="•"/>
              <a:defRPr sz="1600">
                <a:solidFill>
                  <a:schemeClr val="accent1"/>
                </a:solidFill>
              </a:defRPr>
            </a:lvl2pPr>
            <a:lvl3pPr marL="360363" indent="-179388"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3pPr>
            <a:lvl4pPr marL="357188" indent="-174625"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4pPr>
            <a:lvl5pPr marL="539750" indent="-182563"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5pPr>
            <a:lvl6pPr marL="159952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6pPr>
            <a:lvl7pPr marL="189943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7pPr>
            <a:lvl8pPr marL="219934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8pPr>
            <a:lvl9pPr marL="249925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9pPr>
          </a:lstStyle>
          <a:p>
            <a:r>
              <a:rPr lang="fr-FR" dirty="0"/>
              <a:t>Mais c’est aussi :</a:t>
            </a:r>
          </a:p>
        </p:txBody>
      </p:sp>
      <p:sp>
        <p:nvSpPr>
          <p:cNvPr id="11" name="Content Placeholder 5">
            <a:extLst>
              <a:ext uri="{FF2B5EF4-FFF2-40B4-BE49-F238E27FC236}">
                <a16:creationId xmlns:a16="http://schemas.microsoft.com/office/drawing/2014/main" id="{3D0A739F-2454-4D5A-ADFD-D6C54E8A121D}"/>
              </a:ext>
            </a:extLst>
          </p:cNvPr>
          <p:cNvSpPr txBox="1">
            <a:spLocks/>
          </p:cNvSpPr>
          <p:nvPr/>
        </p:nvSpPr>
        <p:spPr>
          <a:xfrm>
            <a:off x="693813" y="4899914"/>
            <a:ext cx="10873208" cy="519934"/>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8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pPr marL="0" indent="0">
              <a:buNone/>
            </a:pPr>
            <a:r>
              <a:rPr lang="fr-FR" dirty="0"/>
              <a:t>Un groupe de passionnés pour la promotion des technologies Microsoft…</a:t>
            </a:r>
          </a:p>
        </p:txBody>
      </p:sp>
      <p:sp>
        <p:nvSpPr>
          <p:cNvPr id="12" name="Content Placeholder 5">
            <a:extLst>
              <a:ext uri="{FF2B5EF4-FFF2-40B4-BE49-F238E27FC236}">
                <a16:creationId xmlns:a16="http://schemas.microsoft.com/office/drawing/2014/main" id="{4F5AD545-DECF-4DF9-9B02-1286D566A7E9}"/>
              </a:ext>
            </a:extLst>
          </p:cNvPr>
          <p:cNvSpPr txBox="1">
            <a:spLocks/>
          </p:cNvSpPr>
          <p:nvPr/>
        </p:nvSpPr>
        <p:spPr>
          <a:xfrm>
            <a:off x="3835975" y="5837611"/>
            <a:ext cx="4508938" cy="642770"/>
          </a:xfrm>
          <a:prstGeom prst="rect">
            <a:avLst/>
          </a:prstGeom>
        </p:spPr>
        <p:txBody>
          <a:bodyPr vert="horz" lIns="0" tIns="36000" rIns="0" bIns="0" rtlCol="0">
            <a:noAutofit/>
          </a:bodyPr>
          <a:lstStyle>
            <a:lvl1pPr marL="0" indent="0" algn="l" rtl="0" eaLnBrk="1" fontAlgn="base" hangingPunct="1">
              <a:spcBef>
                <a:spcPts val="0"/>
              </a:spcBef>
              <a:spcAft>
                <a:spcPts val="600"/>
              </a:spcAft>
              <a:buSzPct val="80000"/>
              <a:buFont typeface="Arial" pitchFamily="34" charset="0"/>
              <a:buNone/>
              <a:defRPr sz="1600" kern="1200">
                <a:solidFill>
                  <a:schemeClr val="tx1"/>
                </a:solidFill>
                <a:latin typeface="+mn-lt"/>
                <a:ea typeface="Arial" pitchFamily="-105" charset="-52"/>
                <a:cs typeface="Arial" pitchFamily="34" charset="0"/>
              </a:defRPr>
            </a:lvl1pPr>
            <a:lvl2pPr marL="180000" indent="-180000" algn="l" rtl="0" eaLnBrk="1" fontAlgn="base" hangingPunct="1">
              <a:spcBef>
                <a:spcPts val="0"/>
              </a:spcBef>
              <a:spcAft>
                <a:spcPts val="600"/>
              </a:spcAft>
              <a:buSzPct val="80000"/>
              <a:buFont typeface="Arial" panose="020B0604020202020204" pitchFamily="34" charset="0"/>
              <a:buChar char="•"/>
              <a:defRPr sz="1600" kern="1200">
                <a:solidFill>
                  <a:schemeClr val="tx1"/>
                </a:solidFill>
                <a:latin typeface="+mn-lt"/>
                <a:ea typeface="Arial" pitchFamily="-105" charset="-52"/>
                <a:cs typeface="Arial" pitchFamily="34" charset="0"/>
              </a:defRPr>
            </a:lvl2pPr>
            <a:lvl3pPr marL="360363" indent="-179388"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3pPr>
            <a:lvl4pPr marL="357188" indent="-174625"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4pPr>
            <a:lvl5pPr marL="539750" indent="-182563" algn="l" rtl="0" eaLnBrk="1" fontAlgn="base" hangingPunct="1">
              <a:spcBef>
                <a:spcPts val="0"/>
              </a:spcBef>
              <a:spcAft>
                <a:spcPts val="60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4000" i="1" dirty="0">
                <a:solidFill>
                  <a:srgbClr val="00BBEE"/>
                </a:solidFill>
                <a:latin typeface="Calibri" panose="020F0502020204030204" pitchFamily="34" charset="0"/>
                <a:cs typeface="Calibri" panose="020F0502020204030204" pitchFamily="34" charset="0"/>
              </a:rPr>
              <a:t>Microsoft User Group</a:t>
            </a:r>
          </a:p>
          <a:p>
            <a:endParaRPr lang="fr-FR" sz="2400" dirty="0">
              <a:latin typeface="Calibri" panose="020F0502020204030204" pitchFamily="34" charset="0"/>
              <a:cs typeface="Calibri" panose="020F0502020204030204" pitchFamily="34" charset="0"/>
            </a:endParaRPr>
          </a:p>
          <a:p>
            <a:pPr marL="285750" indent="-285750">
              <a:buFont typeface="Arial" pitchFamily="34" charset="0"/>
              <a:buChar char="•"/>
            </a:pPr>
            <a:endParaRPr lang="en-US" sz="2000" dirty="0">
              <a:solidFill>
                <a:srgbClr val="002060"/>
              </a:solidFill>
              <a:latin typeface="Arial" pitchFamily="34" charset="0"/>
              <a:ea typeface="+mn-ea"/>
              <a:cs typeface="+mn-cs"/>
            </a:endParaRPr>
          </a:p>
        </p:txBody>
      </p:sp>
    </p:spTree>
    <p:extLst>
      <p:ext uri="{BB962C8B-B14F-4D97-AF65-F5344CB8AC3E}">
        <p14:creationId xmlns:p14="http://schemas.microsoft.com/office/powerpoint/2010/main" val="287230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18606" y="412734"/>
            <a:ext cx="2180034" cy="406343"/>
          </a:xfrm>
        </p:spPr>
        <p:txBody>
          <a:bodyPr vert="horz" lIns="91440" tIns="36000" rIns="91440" bIns="45720" rtlCol="0">
            <a:noAutofit/>
          </a:bodyPr>
          <a:lstStyle/>
          <a:p>
            <a:pPr marL="274320" indent="-274320" defTabSz="1218987">
              <a:spcBef>
                <a:spcPts val="1600"/>
              </a:spcBef>
              <a:buClr>
                <a:schemeClr val="tx2"/>
              </a:buClr>
              <a:buSzPct val="90000"/>
              <a:buFont typeface="Arial" pitchFamily="34" charset="0"/>
              <a:buChar char="•"/>
            </a:pPr>
            <a:r>
              <a:rPr lang="fr-FR" sz="2800" dirty="0">
                <a:solidFill>
                  <a:srgbClr val="92D050"/>
                </a:solidFill>
              </a:rPr>
              <a:t>Quoi ?</a:t>
            </a:r>
          </a:p>
        </p:txBody>
      </p:sp>
      <p:pic>
        <p:nvPicPr>
          <p:cNvPr id="9" name="Image 8">
            <a:extLst>
              <a:ext uri="{FF2B5EF4-FFF2-40B4-BE49-F238E27FC236}">
                <a16:creationId xmlns:a16="http://schemas.microsoft.com/office/drawing/2014/main" id="{8DBD27EE-70AF-473C-9449-0D9DF2E9BA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
        <p:nvSpPr>
          <p:cNvPr id="7" name="Content Placeholder 5">
            <a:extLst>
              <a:ext uri="{FF2B5EF4-FFF2-40B4-BE49-F238E27FC236}">
                <a16:creationId xmlns:a16="http://schemas.microsoft.com/office/drawing/2014/main" id="{0DEDC7A6-59B2-47C5-85A4-2F930F2E87A9}"/>
              </a:ext>
            </a:extLst>
          </p:cNvPr>
          <p:cNvSpPr txBox="1">
            <a:spLocks/>
          </p:cNvSpPr>
          <p:nvPr/>
        </p:nvSpPr>
        <p:spPr>
          <a:xfrm>
            <a:off x="763406" y="4184666"/>
            <a:ext cx="9972471" cy="1760628"/>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0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pPr>
              <a:lnSpc>
                <a:spcPct val="100000"/>
              </a:lnSpc>
              <a:spcBef>
                <a:spcPts val="0"/>
              </a:spcBef>
            </a:pPr>
            <a:r>
              <a:rPr lang="fr-FR" dirty="0"/>
              <a:t>Tous les 2-3 mois</a:t>
            </a:r>
          </a:p>
          <a:p>
            <a:pPr>
              <a:lnSpc>
                <a:spcPct val="100000"/>
              </a:lnSpc>
              <a:spcBef>
                <a:spcPts val="0"/>
              </a:spcBef>
            </a:pPr>
            <a:r>
              <a:rPr lang="fr-FR" dirty="0"/>
              <a:t>18h30 – 20h30 un soir de semaine</a:t>
            </a:r>
          </a:p>
          <a:p>
            <a:pPr>
              <a:lnSpc>
                <a:spcPct val="100000"/>
              </a:lnSpc>
              <a:spcBef>
                <a:spcPts val="0"/>
              </a:spcBef>
            </a:pPr>
            <a:r>
              <a:rPr lang="fr-FR" dirty="0"/>
              <a:t>Séances ouvertes à tous sur inscription (</a:t>
            </a:r>
            <a:r>
              <a:rPr lang="fr-FR" dirty="0" err="1"/>
              <a:t>Meetup</a:t>
            </a:r>
            <a:r>
              <a:rPr lang="fr-FR" dirty="0"/>
              <a:t>), nombre en fonction de la salle</a:t>
            </a:r>
          </a:p>
          <a:p>
            <a:pPr>
              <a:lnSpc>
                <a:spcPct val="100000"/>
              </a:lnSpc>
              <a:spcBef>
                <a:spcPts val="0"/>
              </a:spcBef>
            </a:pPr>
            <a:r>
              <a:rPr lang="fr-FR" dirty="0"/>
              <a:t>+60 personnes sur les séances déjà effectuées</a:t>
            </a:r>
          </a:p>
        </p:txBody>
      </p:sp>
      <p:sp>
        <p:nvSpPr>
          <p:cNvPr id="8" name="Content Placeholder 5">
            <a:extLst>
              <a:ext uri="{FF2B5EF4-FFF2-40B4-BE49-F238E27FC236}">
                <a16:creationId xmlns:a16="http://schemas.microsoft.com/office/drawing/2014/main" id="{96CD268E-DFBC-49F4-9CFD-6D5686B630C3}"/>
              </a:ext>
            </a:extLst>
          </p:cNvPr>
          <p:cNvSpPr txBox="1">
            <a:spLocks/>
          </p:cNvSpPr>
          <p:nvPr/>
        </p:nvSpPr>
        <p:spPr>
          <a:xfrm>
            <a:off x="763406" y="836712"/>
            <a:ext cx="10568603" cy="2225686"/>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8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pPr>
              <a:lnSpc>
                <a:spcPct val="100000"/>
              </a:lnSpc>
              <a:spcBef>
                <a:spcPts val="0"/>
              </a:spcBef>
            </a:pPr>
            <a:r>
              <a:rPr lang="fr-FR" sz="2000" dirty="0"/>
              <a:t>Des conférences techniques autour des technologies Microsoft, suivies d’un moment convivial </a:t>
            </a:r>
          </a:p>
          <a:p>
            <a:pPr>
              <a:lnSpc>
                <a:spcPct val="100000"/>
              </a:lnSpc>
              <a:spcBef>
                <a:spcPts val="0"/>
              </a:spcBef>
            </a:pPr>
            <a:r>
              <a:rPr lang="fr-FR" sz="2000" dirty="0"/>
              <a:t>Du .Net, du </a:t>
            </a:r>
            <a:r>
              <a:rPr lang="fr-FR" sz="2000" dirty="0" err="1"/>
              <a:t>Typescript</a:t>
            </a:r>
            <a:r>
              <a:rPr lang="fr-FR" sz="2000" dirty="0"/>
              <a:t>, des outils, des expériences, …</a:t>
            </a:r>
          </a:p>
          <a:p>
            <a:pPr>
              <a:lnSpc>
                <a:spcPct val="100000"/>
              </a:lnSpc>
              <a:spcBef>
                <a:spcPts val="0"/>
              </a:spcBef>
            </a:pPr>
            <a:r>
              <a:rPr lang="fr-FR" sz="2000" dirty="0"/>
              <a:t>Fédérer la communauté des développeurs locaux </a:t>
            </a:r>
          </a:p>
          <a:p>
            <a:pPr>
              <a:lnSpc>
                <a:spcPct val="100000"/>
              </a:lnSpc>
              <a:spcBef>
                <a:spcPts val="0"/>
              </a:spcBef>
            </a:pPr>
            <a:r>
              <a:rPr lang="fr-FR" sz="2000" dirty="0"/>
              <a:t>Des interventions en école : pour montrer aux étudiants (IUT, BTS, écoles privées, écoles d’ingénieurs) qu’une carrière de développeur « Microsoft » est possible dans la région</a:t>
            </a:r>
          </a:p>
        </p:txBody>
      </p:sp>
      <p:sp>
        <p:nvSpPr>
          <p:cNvPr id="10" name="Content Placeholder 5">
            <a:extLst>
              <a:ext uri="{FF2B5EF4-FFF2-40B4-BE49-F238E27FC236}">
                <a16:creationId xmlns:a16="http://schemas.microsoft.com/office/drawing/2014/main" id="{E18044F6-DDCE-4CEC-B21A-9CF991A4FC07}"/>
              </a:ext>
            </a:extLst>
          </p:cNvPr>
          <p:cNvSpPr txBox="1">
            <a:spLocks/>
          </p:cNvSpPr>
          <p:nvPr/>
        </p:nvSpPr>
        <p:spPr>
          <a:xfrm>
            <a:off x="418606" y="2890766"/>
            <a:ext cx="3972297" cy="491300"/>
          </a:xfrm>
          <a:prstGeom prst="rect">
            <a:avLst/>
          </a:prstGeom>
        </p:spPr>
        <p:txBody>
          <a:bodyPr vert="horz" lIns="91440" tIns="36000" rIns="91440" bIns="45720" rtlCol="0">
            <a:noAutofit/>
          </a:bodyPr>
          <a:lstStyle>
            <a:lvl1pPr marL="274320" indent="-274320" defTabSz="1218987">
              <a:lnSpc>
                <a:spcPct val="90000"/>
              </a:lnSpc>
              <a:spcBef>
                <a:spcPts val="1600"/>
              </a:spcBef>
              <a:spcAft>
                <a:spcPts val="600"/>
              </a:spcAft>
              <a:buClr>
                <a:schemeClr val="tx2"/>
              </a:buClr>
              <a:buSzPct val="90000"/>
              <a:buFont typeface="Arial" pitchFamily="34" charset="0"/>
              <a:buChar char="•"/>
              <a:defRPr sz="2800">
                <a:solidFill>
                  <a:srgbClr val="92D050"/>
                </a:solidFill>
              </a:defRPr>
            </a:lvl1pPr>
            <a:lvl2pPr marL="180000" indent="-180000" defTabSz="914126">
              <a:lnSpc>
                <a:spcPct val="90000"/>
              </a:lnSpc>
              <a:spcBef>
                <a:spcPts val="0"/>
              </a:spcBef>
              <a:spcAft>
                <a:spcPts val="600"/>
              </a:spcAft>
              <a:buClr>
                <a:schemeClr val="accent1"/>
              </a:buClr>
              <a:buSzPct val="80000"/>
              <a:buFont typeface="Arial" panose="020B0604020202020204" pitchFamily="34" charset="0"/>
              <a:buChar char="•"/>
              <a:defRPr sz="1600">
                <a:solidFill>
                  <a:schemeClr val="accent1"/>
                </a:solidFill>
              </a:defRPr>
            </a:lvl2pPr>
            <a:lvl3pPr marL="360363" indent="-179388"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3pPr>
            <a:lvl4pPr marL="357188" indent="-174625"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4pPr>
            <a:lvl5pPr marL="539750" indent="-182563"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5pPr>
            <a:lvl6pPr marL="159952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6pPr>
            <a:lvl7pPr marL="189943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7pPr>
            <a:lvl8pPr marL="219934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8pPr>
            <a:lvl9pPr marL="249925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9pPr>
          </a:lstStyle>
          <a:p>
            <a:r>
              <a:rPr lang="fr-FR" dirty="0"/>
              <a:t>L'équipe</a:t>
            </a:r>
          </a:p>
        </p:txBody>
      </p:sp>
      <p:sp>
        <p:nvSpPr>
          <p:cNvPr id="11" name="Content Placeholder 5">
            <a:extLst>
              <a:ext uri="{FF2B5EF4-FFF2-40B4-BE49-F238E27FC236}">
                <a16:creationId xmlns:a16="http://schemas.microsoft.com/office/drawing/2014/main" id="{99EE41B3-58AD-4467-B7CE-D3D27AD739C9}"/>
              </a:ext>
            </a:extLst>
          </p:cNvPr>
          <p:cNvSpPr txBox="1">
            <a:spLocks/>
          </p:cNvSpPr>
          <p:nvPr/>
        </p:nvSpPr>
        <p:spPr>
          <a:xfrm>
            <a:off x="763406" y="3343426"/>
            <a:ext cx="4844245" cy="425995"/>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0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pPr>
              <a:lnSpc>
                <a:spcPct val="100000"/>
              </a:lnSpc>
              <a:spcBef>
                <a:spcPts val="0"/>
              </a:spcBef>
            </a:pPr>
            <a:r>
              <a:rPr lang="fr-FR" dirty="0"/>
              <a:t>Kevin, Sylvain, Pierre, Damien, Jérôme</a:t>
            </a:r>
          </a:p>
        </p:txBody>
      </p:sp>
      <p:sp>
        <p:nvSpPr>
          <p:cNvPr id="12" name="Content Placeholder 5">
            <a:extLst>
              <a:ext uri="{FF2B5EF4-FFF2-40B4-BE49-F238E27FC236}">
                <a16:creationId xmlns:a16="http://schemas.microsoft.com/office/drawing/2014/main" id="{7DC2F790-8A15-4849-B90F-B0073247736A}"/>
              </a:ext>
            </a:extLst>
          </p:cNvPr>
          <p:cNvSpPr txBox="1">
            <a:spLocks/>
          </p:cNvSpPr>
          <p:nvPr/>
        </p:nvSpPr>
        <p:spPr>
          <a:xfrm>
            <a:off x="418606" y="3795603"/>
            <a:ext cx="10913403" cy="425995"/>
          </a:xfrm>
          <a:prstGeom prst="rect">
            <a:avLst/>
          </a:prstGeom>
        </p:spPr>
        <p:txBody>
          <a:bodyPr vert="horz" lIns="91440" tIns="36000" rIns="91440" bIns="45720" rtlCol="0">
            <a:noAutofit/>
          </a:bodyPr>
          <a:lstStyle>
            <a:defPPr>
              <a:defRPr lang="en-US"/>
            </a:defPPr>
            <a:lvl1pPr marL="274320" indent="-274320" defTabSz="1218987">
              <a:lnSpc>
                <a:spcPct val="90000"/>
              </a:lnSpc>
              <a:spcBef>
                <a:spcPts val="1600"/>
              </a:spcBef>
              <a:spcAft>
                <a:spcPts val="600"/>
              </a:spcAft>
              <a:buClr>
                <a:schemeClr val="tx2"/>
              </a:buClr>
              <a:buSzPct val="90000"/>
              <a:buFont typeface="Arial" pitchFamily="34" charset="0"/>
              <a:buChar char="•"/>
              <a:defRPr sz="2800">
                <a:solidFill>
                  <a:srgbClr val="92D050"/>
                </a:solidFill>
              </a:defRPr>
            </a:lvl1pPr>
            <a:lvl2pPr marL="180000" indent="-180000" defTabSz="914126">
              <a:lnSpc>
                <a:spcPct val="90000"/>
              </a:lnSpc>
              <a:spcBef>
                <a:spcPts val="0"/>
              </a:spcBef>
              <a:spcAft>
                <a:spcPts val="600"/>
              </a:spcAft>
              <a:buClr>
                <a:schemeClr val="accent1"/>
              </a:buClr>
              <a:buSzPct val="80000"/>
              <a:buFont typeface="Arial" panose="020B0604020202020204" pitchFamily="34" charset="0"/>
              <a:buChar char="•"/>
              <a:defRPr sz="1600">
                <a:solidFill>
                  <a:schemeClr val="accent1"/>
                </a:solidFill>
              </a:defRPr>
            </a:lvl2pPr>
            <a:lvl3pPr marL="360363" indent="-179388"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3pPr>
            <a:lvl4pPr marL="357188" indent="-174625"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4pPr>
            <a:lvl5pPr marL="539750" indent="-182563"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5pPr>
            <a:lvl6pPr marL="159952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6pPr>
            <a:lvl7pPr marL="189943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7pPr>
            <a:lvl8pPr marL="219934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8pPr>
            <a:lvl9pPr marL="249925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9pPr>
          </a:lstStyle>
          <a:p>
            <a:r>
              <a:rPr lang="fr-FR" dirty="0"/>
              <a:t>Logistique</a:t>
            </a:r>
          </a:p>
        </p:txBody>
      </p:sp>
      <p:sp>
        <p:nvSpPr>
          <p:cNvPr id="13" name="Content Placeholder 5">
            <a:extLst>
              <a:ext uri="{FF2B5EF4-FFF2-40B4-BE49-F238E27FC236}">
                <a16:creationId xmlns:a16="http://schemas.microsoft.com/office/drawing/2014/main" id="{80F9B96B-AB3F-4F75-BCF1-6D480E3DF64C}"/>
              </a:ext>
            </a:extLst>
          </p:cNvPr>
          <p:cNvSpPr txBox="1">
            <a:spLocks/>
          </p:cNvSpPr>
          <p:nvPr/>
        </p:nvSpPr>
        <p:spPr>
          <a:xfrm>
            <a:off x="763405" y="6097508"/>
            <a:ext cx="9972471" cy="425995"/>
          </a:xfrm>
          <a:prstGeom prst="rect">
            <a:avLst/>
          </a:prstGeom>
        </p:spPr>
        <p:txBody>
          <a:bodyPr rtlCol="0"/>
          <a:lstStyle>
            <a:defPPr>
              <a:defRPr lang="en-US"/>
            </a:defPPr>
            <a:lvl1pPr marL="274320" indent="-274320" defTabSz="1218987">
              <a:lnSpc>
                <a:spcPct val="90000"/>
              </a:lnSpc>
              <a:spcBef>
                <a:spcPts val="1600"/>
              </a:spcBef>
              <a:buClr>
                <a:schemeClr val="tx2"/>
              </a:buClr>
              <a:buSzPct val="90000"/>
              <a:buFont typeface="Arial" pitchFamily="34" charset="0"/>
              <a:buChar char="•"/>
              <a:defRPr sz="2000"/>
            </a:lvl1pPr>
            <a:lvl2pPr marL="548640" lvl="1" indent="-274320" defTabSz="1218987">
              <a:lnSpc>
                <a:spcPct val="90000"/>
              </a:lnSpc>
              <a:spcBef>
                <a:spcPts val="800"/>
              </a:spcBef>
              <a:buClr>
                <a:schemeClr val="tx2"/>
              </a:buClr>
              <a:buSzPct val="90000"/>
              <a:buFont typeface="Cambria" pitchFamily="18" charset="0"/>
              <a:buChar char="–"/>
              <a:defRPr sz="2000"/>
            </a:lvl2pPr>
            <a:lvl3pPr marL="822960" indent="-274320" defTabSz="1218987">
              <a:lnSpc>
                <a:spcPct val="90000"/>
              </a:lnSpc>
              <a:spcBef>
                <a:spcPts val="800"/>
              </a:spcBef>
              <a:buClr>
                <a:schemeClr val="tx2"/>
              </a:buClr>
              <a:buFont typeface="Arial" pitchFamily="34" charset="0"/>
              <a:buChar char="•"/>
              <a:defRPr sz="2000"/>
            </a:lvl3pPr>
            <a:lvl4pPr marL="1097280" indent="-274320" defTabSz="1218987">
              <a:lnSpc>
                <a:spcPct val="90000"/>
              </a:lnSpc>
              <a:spcBef>
                <a:spcPts val="800"/>
              </a:spcBef>
              <a:buClr>
                <a:schemeClr val="tx2"/>
              </a:buClr>
              <a:buSzPct val="100000"/>
              <a:buFont typeface="Cambria" pitchFamily="18" charset="0"/>
              <a:buChar char="–"/>
            </a:lvl4pPr>
            <a:lvl5pPr marL="1371600" indent="-274320" defTabSz="1218987">
              <a:lnSpc>
                <a:spcPct val="90000"/>
              </a:lnSpc>
              <a:spcBef>
                <a:spcPts val="800"/>
              </a:spcBef>
              <a:buClr>
                <a:schemeClr val="tx2"/>
              </a:buClr>
              <a:buFont typeface="Arial" pitchFamily="34" charset="0"/>
              <a:buChar char="•"/>
              <a:defRPr sz="1600"/>
            </a:lvl5pPr>
            <a:lvl6pPr marL="1645920" indent="-274320" defTabSz="1218987">
              <a:lnSpc>
                <a:spcPct val="90000"/>
              </a:lnSpc>
              <a:spcBef>
                <a:spcPts val="800"/>
              </a:spcBef>
              <a:buClr>
                <a:schemeClr val="tx2"/>
              </a:buClr>
              <a:buSzPct val="100000"/>
              <a:buFont typeface="Cambria" pitchFamily="18" charset="0"/>
              <a:buChar char="–"/>
              <a:defRPr sz="1600"/>
            </a:lvl6pPr>
            <a:lvl7pPr marL="1920240" indent="-274320" defTabSz="1218987">
              <a:lnSpc>
                <a:spcPct val="90000"/>
              </a:lnSpc>
              <a:spcBef>
                <a:spcPts val="800"/>
              </a:spcBef>
              <a:buClr>
                <a:schemeClr val="tx2"/>
              </a:buClr>
              <a:buFont typeface="Arial" pitchFamily="34" charset="0"/>
              <a:buChar char="•"/>
              <a:defRPr sz="1600"/>
            </a:lvl7pPr>
            <a:lvl8pPr marL="2194560" indent="-274320" defTabSz="1218987">
              <a:lnSpc>
                <a:spcPct val="90000"/>
              </a:lnSpc>
              <a:spcBef>
                <a:spcPts val="800"/>
              </a:spcBef>
              <a:buClr>
                <a:schemeClr val="tx2"/>
              </a:buClr>
              <a:buSzPct val="100000"/>
              <a:buFont typeface="Cambria" pitchFamily="18" charset="0"/>
              <a:buChar char="–"/>
              <a:defRPr sz="1600"/>
            </a:lvl8pPr>
            <a:lvl9pPr marL="2468880" indent="-274320" defTabSz="1218987">
              <a:lnSpc>
                <a:spcPct val="90000"/>
              </a:lnSpc>
              <a:spcBef>
                <a:spcPts val="800"/>
              </a:spcBef>
              <a:buClr>
                <a:schemeClr val="tx2"/>
              </a:buClr>
              <a:buFont typeface="Arial" pitchFamily="34" charset="0"/>
              <a:buChar char="•"/>
              <a:defRPr sz="1600"/>
            </a:lvl9pPr>
          </a:lstStyle>
          <a:p>
            <a:pPr>
              <a:lnSpc>
                <a:spcPct val="100000"/>
              </a:lnSpc>
              <a:spcBef>
                <a:spcPts val="0"/>
              </a:spcBef>
            </a:pPr>
            <a:r>
              <a:rPr lang="fr-FR" dirty="0"/>
              <a:t>Des dizaines de développeurs,  dirigeants, etc.</a:t>
            </a:r>
          </a:p>
        </p:txBody>
      </p:sp>
      <p:sp>
        <p:nvSpPr>
          <p:cNvPr id="14" name="Content Placeholder 5">
            <a:extLst>
              <a:ext uri="{FF2B5EF4-FFF2-40B4-BE49-F238E27FC236}">
                <a16:creationId xmlns:a16="http://schemas.microsoft.com/office/drawing/2014/main" id="{A6B5C5FE-6B47-4D39-B9C4-76B1DCD7DDB0}"/>
              </a:ext>
            </a:extLst>
          </p:cNvPr>
          <p:cNvSpPr txBox="1">
            <a:spLocks/>
          </p:cNvSpPr>
          <p:nvPr/>
        </p:nvSpPr>
        <p:spPr>
          <a:xfrm>
            <a:off x="418606" y="5667335"/>
            <a:ext cx="10913403" cy="425995"/>
          </a:xfrm>
          <a:prstGeom prst="rect">
            <a:avLst/>
          </a:prstGeom>
        </p:spPr>
        <p:txBody>
          <a:bodyPr vert="horz" lIns="91440" tIns="36000" rIns="91440" bIns="45720" rtlCol="0">
            <a:noAutofit/>
          </a:bodyPr>
          <a:lstStyle>
            <a:defPPr>
              <a:defRPr lang="en-US"/>
            </a:defPPr>
            <a:lvl1pPr marL="274320" indent="-274320" defTabSz="1218987">
              <a:lnSpc>
                <a:spcPct val="90000"/>
              </a:lnSpc>
              <a:spcBef>
                <a:spcPts val="1600"/>
              </a:spcBef>
              <a:spcAft>
                <a:spcPts val="600"/>
              </a:spcAft>
              <a:buClr>
                <a:schemeClr val="tx2"/>
              </a:buClr>
              <a:buSzPct val="90000"/>
              <a:buFont typeface="Arial" pitchFamily="34" charset="0"/>
              <a:buChar char="•"/>
              <a:defRPr sz="2800">
                <a:solidFill>
                  <a:srgbClr val="92D050"/>
                </a:solidFill>
              </a:defRPr>
            </a:lvl1pPr>
            <a:lvl2pPr marL="180000" indent="-180000" defTabSz="914126">
              <a:lnSpc>
                <a:spcPct val="90000"/>
              </a:lnSpc>
              <a:spcBef>
                <a:spcPts val="0"/>
              </a:spcBef>
              <a:spcAft>
                <a:spcPts val="600"/>
              </a:spcAft>
              <a:buClr>
                <a:schemeClr val="accent1"/>
              </a:buClr>
              <a:buSzPct val="80000"/>
              <a:buFont typeface="Arial" panose="020B0604020202020204" pitchFamily="34" charset="0"/>
              <a:buChar char="•"/>
              <a:defRPr sz="1600">
                <a:solidFill>
                  <a:schemeClr val="accent1"/>
                </a:solidFill>
              </a:defRPr>
            </a:lvl2pPr>
            <a:lvl3pPr marL="360363" indent="-179388"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3pPr>
            <a:lvl4pPr marL="357188" indent="-174625"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4pPr>
            <a:lvl5pPr marL="539750" indent="-182563" defTabSz="914126">
              <a:lnSpc>
                <a:spcPct val="90000"/>
              </a:lnSpc>
              <a:spcBef>
                <a:spcPts val="0"/>
              </a:spcBef>
              <a:spcAft>
                <a:spcPts val="600"/>
              </a:spcAft>
              <a:buClr>
                <a:schemeClr val="accent1"/>
              </a:buClr>
              <a:buSzPct val="80000"/>
              <a:buFont typeface="Corbel" pitchFamily="34" charset="0"/>
              <a:buChar char="•"/>
              <a:defRPr sz="1600">
                <a:solidFill>
                  <a:schemeClr val="accent1"/>
                </a:solidFill>
              </a:defRPr>
            </a:lvl5pPr>
            <a:lvl6pPr marL="159952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6pPr>
            <a:lvl7pPr marL="189943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7pPr>
            <a:lvl8pPr marL="219934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8pPr>
            <a:lvl9pPr marL="2499250" indent="-228531" defTabSz="914126">
              <a:lnSpc>
                <a:spcPct val="90000"/>
              </a:lnSpc>
              <a:spcBef>
                <a:spcPts val="200"/>
              </a:spcBef>
              <a:spcAft>
                <a:spcPts val="400"/>
              </a:spcAft>
              <a:buClr>
                <a:schemeClr val="accent1"/>
              </a:buClr>
              <a:buSzPct val="80000"/>
              <a:buFont typeface="Corbel" pitchFamily="34" charset="0"/>
              <a:buChar char="•"/>
              <a:defRPr sz="1600">
                <a:solidFill>
                  <a:schemeClr val="accent1"/>
                </a:solidFill>
              </a:defRPr>
            </a:lvl9pPr>
          </a:lstStyle>
          <a:p>
            <a:r>
              <a:rPr lang="fr-FR" dirty="0"/>
              <a:t>Communauté</a:t>
            </a:r>
          </a:p>
        </p:txBody>
      </p:sp>
    </p:spTree>
    <p:extLst>
      <p:ext uri="{BB962C8B-B14F-4D97-AF65-F5344CB8AC3E}">
        <p14:creationId xmlns:p14="http://schemas.microsoft.com/office/powerpoint/2010/main" val="3738274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Application microservices</a:t>
            </a:r>
          </a:p>
        </p:txBody>
      </p:sp>
      <p:sp>
        <p:nvSpPr>
          <p:cNvPr id="3" name="Espace réservé du texte 2"/>
          <p:cNvSpPr>
            <a:spLocks noGrp="1"/>
          </p:cNvSpPr>
          <p:nvPr>
            <p:ph type="body" idx="1"/>
          </p:nvPr>
        </p:nvSpPr>
        <p:spPr/>
        <p:txBody>
          <a:bodyPr rtlCol="0"/>
          <a:lstStyle/>
          <a:p>
            <a:pPr rtl="0"/>
            <a:r>
              <a:rPr lang="fr-FR" dirty="0"/>
              <a:t>Qu’est-ce que c’est ?</a:t>
            </a:r>
          </a:p>
        </p:txBody>
      </p:sp>
      <p:pic>
        <p:nvPicPr>
          <p:cNvPr id="4" name="Image 3">
            <a:extLst>
              <a:ext uri="{FF2B5EF4-FFF2-40B4-BE49-F238E27FC236}">
                <a16:creationId xmlns:a16="http://schemas.microsoft.com/office/drawing/2014/main" id="{F137A522-E34B-4600-AC10-3EBBF42754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Espace réservé du contenu 13">
            <a:extLst>
              <a:ext uri="{FF2B5EF4-FFF2-40B4-BE49-F238E27FC236}">
                <a16:creationId xmlns:a16="http://schemas.microsoft.com/office/drawing/2014/main" id="{2D95FB3A-EA35-4A84-8F90-568E276779D9}"/>
              </a:ext>
            </a:extLst>
          </p:cNvPr>
          <p:cNvSpPr txBox="1">
            <a:spLocks/>
          </p:cNvSpPr>
          <p:nvPr/>
        </p:nvSpPr>
        <p:spPr>
          <a:xfrm>
            <a:off x="914161" y="5129327"/>
            <a:ext cx="10360501" cy="504056"/>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fr-FR" dirty="0">
                <a:solidFill>
                  <a:srgbClr val="92D050"/>
                </a:solidFill>
              </a:rPr>
              <a:t>Définition :</a:t>
            </a:r>
            <a:endParaRPr lang="fr-FR" dirty="0">
              <a:solidFill>
                <a:srgbClr val="FFFF00"/>
              </a:solidFill>
            </a:endParaRPr>
          </a:p>
        </p:txBody>
      </p:sp>
      <p:sp>
        <p:nvSpPr>
          <p:cNvPr id="6" name="Espace réservé du contenu 13">
            <a:extLst>
              <a:ext uri="{FF2B5EF4-FFF2-40B4-BE49-F238E27FC236}">
                <a16:creationId xmlns:a16="http://schemas.microsoft.com/office/drawing/2014/main" id="{5F39930F-AB20-4C7A-9B0B-90EA9043C005}"/>
              </a:ext>
            </a:extLst>
          </p:cNvPr>
          <p:cNvSpPr txBox="1">
            <a:spLocks/>
          </p:cNvSpPr>
          <p:nvPr/>
        </p:nvSpPr>
        <p:spPr>
          <a:xfrm>
            <a:off x="693812" y="5633383"/>
            <a:ext cx="10360501" cy="1008112"/>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fr-FR" sz="2000" dirty="0"/>
              <a:t>Une architecture en </a:t>
            </a:r>
            <a:r>
              <a:rPr lang="fr-FR" sz="2000" b="1" dirty="0">
                <a:solidFill>
                  <a:srgbClr val="FFC000"/>
                </a:solidFill>
              </a:rPr>
              <a:t>micro service</a:t>
            </a:r>
            <a:r>
              <a:rPr lang="fr-FR" sz="2000" dirty="0">
                <a:solidFill>
                  <a:srgbClr val="FFC000"/>
                </a:solidFill>
              </a:rPr>
              <a:t> </a:t>
            </a:r>
            <a:r>
              <a:rPr lang="fr-FR" sz="2000" dirty="0"/>
              <a:t>est une façon de concevoir les </a:t>
            </a:r>
            <a:r>
              <a:rPr lang="fr-FR" sz="2000" b="1" dirty="0">
                <a:solidFill>
                  <a:srgbClr val="FFC000"/>
                </a:solidFill>
              </a:rPr>
              <a:t>applications (pattern)</a:t>
            </a:r>
            <a:r>
              <a:rPr lang="fr-FR" sz="2000" dirty="0"/>
              <a:t>. Le principe est de créer un ensemble de petites applications autonomes qui communiquent entre elles par un protocole simple .</a:t>
            </a:r>
          </a:p>
        </p:txBody>
      </p:sp>
      <p:pic>
        <p:nvPicPr>
          <p:cNvPr id="19" name="Image 18">
            <a:extLst>
              <a:ext uri="{FF2B5EF4-FFF2-40B4-BE49-F238E27FC236}">
                <a16:creationId xmlns:a16="http://schemas.microsoft.com/office/drawing/2014/main" id="{DBFA5F40-8493-46AD-AC7B-38759D440C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8348" y="2276872"/>
            <a:ext cx="288032" cy="230426"/>
          </a:xfrm>
          <a:prstGeom prst="rect">
            <a:avLst/>
          </a:prstGeom>
        </p:spPr>
      </p:pic>
      <p:pic>
        <p:nvPicPr>
          <p:cNvPr id="21" name="Image 20">
            <a:extLst>
              <a:ext uri="{FF2B5EF4-FFF2-40B4-BE49-F238E27FC236}">
                <a16:creationId xmlns:a16="http://schemas.microsoft.com/office/drawing/2014/main" id="{849D45B6-5027-48B2-8D30-3A50D2FE92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2204" y="1224617"/>
            <a:ext cx="2918681" cy="2334945"/>
          </a:xfrm>
          <a:prstGeom prst="rect">
            <a:avLst/>
          </a:prstGeom>
        </p:spPr>
      </p:pic>
      <p:pic>
        <p:nvPicPr>
          <p:cNvPr id="17" name="Image 16">
            <a:extLst>
              <a:ext uri="{FF2B5EF4-FFF2-40B4-BE49-F238E27FC236}">
                <a16:creationId xmlns:a16="http://schemas.microsoft.com/office/drawing/2014/main" id="{4F956C80-0876-475D-9558-D6041D0F5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4172" y="836712"/>
            <a:ext cx="6988915" cy="4451042"/>
          </a:xfrm>
          <a:prstGeom prst="rect">
            <a:avLst/>
          </a:prstGeom>
        </p:spPr>
      </p:pic>
      <p:pic>
        <p:nvPicPr>
          <p:cNvPr id="7" name="Image 6">
            <a:extLst>
              <a:ext uri="{FF2B5EF4-FFF2-40B4-BE49-F238E27FC236}">
                <a16:creationId xmlns:a16="http://schemas.microsoft.com/office/drawing/2014/main" id="{A1DBB9AE-3A50-4BAB-A650-7C93A427AB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2216576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 presetClass="entr" presetSubtype="4" fill="hold" nodeType="afterEffect">
                                  <p:stCondLst>
                                    <p:cond delay="20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6" presetClass="emph" presetSubtype="0" fill="hold" nodeType="afterEffect">
                                  <p:stCondLst>
                                    <p:cond delay="0"/>
                                  </p:stCondLst>
                                  <p:childTnLst>
                                    <p:animScale>
                                      <p:cBhvr>
                                        <p:cTn id="15" dur="2000" fill="hold"/>
                                        <p:tgtEl>
                                          <p:spTgt spid="19"/>
                                        </p:tgtEl>
                                      </p:cBhvr>
                                      <p:by x="400000" y="400000"/>
                                    </p:animScale>
                                  </p:childTnLst>
                                </p:cTn>
                              </p:par>
                            </p:childTnLst>
                          </p:cTn>
                        </p:par>
                        <p:par>
                          <p:cTn id="16" fill="hold">
                            <p:stCondLst>
                              <p:cond delay="5000"/>
                            </p:stCondLst>
                            <p:childTnLst>
                              <p:par>
                                <p:cTn id="17" presetID="1" presetClass="exit" presetSubtype="0" fill="hold" nodeType="after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par>
                          <p:cTn id="19" fill="hold">
                            <p:stCondLst>
                              <p:cond delay="5000"/>
                            </p:stCondLst>
                            <p:childTnLst>
                              <p:par>
                                <p:cTn id="20" presetID="10" presetClass="entr" presetSubtype="0"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5500"/>
                            </p:stCondLst>
                            <p:childTnLst>
                              <p:par>
                                <p:cTn id="24" presetID="10" presetClass="entr" presetSubtype="0" fill="hold" grpId="0" nodeType="afterEffect">
                                  <p:stCondLst>
                                    <p:cond delay="100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70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61B665"/>
            </a:gs>
            <a:gs pos="74000">
              <a:srgbClr val="4FA553"/>
            </a:gs>
            <a:gs pos="83000">
              <a:srgbClr val="439947"/>
            </a:gs>
            <a:gs pos="100000">
              <a:srgbClr val="3B913F"/>
            </a:gs>
          </a:gsLst>
          <a:lin ang="0" scaled="1"/>
        </a:gradFill>
        <a:effectLst/>
      </p:bgPr>
    </p:bg>
    <p:spTree>
      <p:nvGrpSpPr>
        <p:cNvPr id="1" name=""/>
        <p:cNvGrpSpPr/>
        <p:nvPr/>
      </p:nvGrpSpPr>
      <p:grpSpPr>
        <a:xfrm>
          <a:off x="0" y="0"/>
          <a:ext cx="0" cy="0"/>
          <a:chOff x="0" y="0"/>
          <a:chExt cx="0" cy="0"/>
        </a:xfrm>
      </p:grpSpPr>
      <p:sp>
        <p:nvSpPr>
          <p:cNvPr id="2" name="Espace réservé du contenu 13">
            <a:extLst>
              <a:ext uri="{FF2B5EF4-FFF2-40B4-BE49-F238E27FC236}">
                <a16:creationId xmlns:a16="http://schemas.microsoft.com/office/drawing/2014/main" id="{2D95FB3A-EA35-4A84-8F90-568E276779D9}"/>
              </a:ext>
            </a:extLst>
          </p:cNvPr>
          <p:cNvSpPr txBox="1">
            <a:spLocks/>
          </p:cNvSpPr>
          <p:nvPr/>
        </p:nvSpPr>
        <p:spPr>
          <a:xfrm>
            <a:off x="1053852" y="908720"/>
            <a:ext cx="10360501" cy="504056"/>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fr-FR" dirty="0">
                <a:solidFill>
                  <a:srgbClr val="92D050"/>
                </a:solidFill>
              </a:rPr>
              <a:t>Historique :</a:t>
            </a:r>
            <a:endParaRPr lang="fr-FR" dirty="0">
              <a:solidFill>
                <a:srgbClr val="FFFF00"/>
              </a:solidFill>
            </a:endParaRPr>
          </a:p>
        </p:txBody>
      </p:sp>
      <p:sp>
        <p:nvSpPr>
          <p:cNvPr id="6" name="Espace réservé du contenu 13">
            <a:extLst>
              <a:ext uri="{FF2B5EF4-FFF2-40B4-BE49-F238E27FC236}">
                <a16:creationId xmlns:a16="http://schemas.microsoft.com/office/drawing/2014/main" id="{5F39930F-AB20-4C7A-9B0B-90EA9043C005}"/>
              </a:ext>
            </a:extLst>
          </p:cNvPr>
          <p:cNvSpPr txBox="1">
            <a:spLocks/>
          </p:cNvSpPr>
          <p:nvPr/>
        </p:nvSpPr>
        <p:spPr>
          <a:xfrm>
            <a:off x="765820" y="1557588"/>
            <a:ext cx="10360501" cy="4895748"/>
          </a:xfrm>
          <a:prstGeom prst="rect">
            <a:avLst/>
          </a:prstGeom>
        </p:spPr>
        <p:txBody>
          <a:bodyPr rtlCol="0"/>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fr-FR" sz="2000" dirty="0"/>
              <a:t>Approche lancée par </a:t>
            </a:r>
            <a:r>
              <a:rPr lang="fr-FR" i="1" dirty="0">
                <a:solidFill>
                  <a:srgbClr val="0070C0"/>
                </a:solidFill>
              </a:rPr>
              <a:t>James Lewis &amp; Martin Fowler (2014)</a:t>
            </a:r>
          </a:p>
          <a:p>
            <a:pPr marL="548640" lvl="2" indent="0" algn="ctr">
              <a:buNone/>
            </a:pPr>
            <a:r>
              <a:rPr lang="fr-FR" b="1" dirty="0">
                <a:hlinkClick r:id="rId3"/>
              </a:rPr>
              <a:t>https://martinfowler.com/articles/microservices.html</a:t>
            </a:r>
            <a:endParaRPr lang="fr-FR" b="1" dirty="0"/>
          </a:p>
          <a:p>
            <a:pPr lvl="1"/>
            <a:r>
              <a:rPr lang="fr-FR" sz="2000" dirty="0"/>
              <a:t>Problématique :</a:t>
            </a:r>
          </a:p>
          <a:p>
            <a:pPr lvl="2"/>
            <a:r>
              <a:rPr lang="fr-FR" sz="1600" dirty="0"/>
              <a:t>Un constat : </a:t>
            </a:r>
            <a:r>
              <a:rPr lang="fr-FR" sz="1600" i="1" dirty="0">
                <a:solidFill>
                  <a:srgbClr val="0070C0"/>
                </a:solidFill>
              </a:rPr>
              <a:t>l’architecture, c’est surtout, ce qu’il est difficile de changer.</a:t>
            </a:r>
          </a:p>
          <a:p>
            <a:pPr lvl="2"/>
            <a:r>
              <a:rPr lang="fr-FR" sz="1600" dirty="0"/>
              <a:t>Une bonne architecture est donc une architecture minimaliste (???).</a:t>
            </a:r>
          </a:p>
          <a:p>
            <a:pPr lvl="1"/>
            <a:r>
              <a:rPr lang="fr-FR" sz="2000" dirty="0"/>
              <a:t>D’où la création de la notion de </a:t>
            </a:r>
            <a:r>
              <a:rPr lang="fr-FR" sz="2000" i="1" dirty="0" err="1">
                <a:solidFill>
                  <a:srgbClr val="0070C0"/>
                </a:solidFill>
              </a:rPr>
              <a:t>microservices</a:t>
            </a:r>
            <a:r>
              <a:rPr lang="fr-FR" sz="2000" dirty="0"/>
              <a:t> qui ont pour but de :</a:t>
            </a:r>
          </a:p>
          <a:p>
            <a:pPr lvl="2"/>
            <a:r>
              <a:rPr lang="fr-FR" sz="1600" dirty="0"/>
              <a:t>réduire les empêchements au changement,</a:t>
            </a:r>
          </a:p>
          <a:p>
            <a:pPr lvl="2"/>
            <a:r>
              <a:rPr lang="fr-FR" sz="1600" dirty="0"/>
              <a:t>libérer les développeurs et les opérationnels des contraintes de la complexité,</a:t>
            </a:r>
          </a:p>
          <a:p>
            <a:pPr lvl="2"/>
            <a:r>
              <a:rPr lang="fr-FR" sz="1600" dirty="0"/>
              <a:t>d’accroître la compétitivité de l’entreprise.</a:t>
            </a:r>
          </a:p>
          <a:p>
            <a:pPr lvl="1"/>
            <a:r>
              <a:rPr lang="fr-FR" sz="2000" dirty="0"/>
              <a:t>Pour quoi :</a:t>
            </a:r>
          </a:p>
          <a:p>
            <a:pPr lvl="2"/>
            <a:r>
              <a:rPr lang="fr-FR" sz="1600" dirty="0"/>
              <a:t>Toute application distribuée !!</a:t>
            </a:r>
          </a:p>
          <a:p>
            <a:pPr lvl="1"/>
            <a:r>
              <a:rPr lang="fr-FR" sz="2000" dirty="0"/>
              <a:t>Pour qui :</a:t>
            </a:r>
          </a:p>
          <a:p>
            <a:pPr lvl="2"/>
            <a:r>
              <a:rPr lang="fr-FR" sz="1600" dirty="0"/>
              <a:t>Tout le monde !!</a:t>
            </a:r>
          </a:p>
        </p:txBody>
      </p:sp>
      <p:pic>
        <p:nvPicPr>
          <p:cNvPr id="7" name="Image 6">
            <a:extLst>
              <a:ext uri="{FF2B5EF4-FFF2-40B4-BE49-F238E27FC236}">
                <a16:creationId xmlns:a16="http://schemas.microsoft.com/office/drawing/2014/main" id="{A1DBB9AE-3A50-4BAB-A650-7C93A427AB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3051" y="325010"/>
            <a:ext cx="1079218" cy="438898"/>
          </a:xfrm>
          <a:prstGeom prst="rect">
            <a:avLst/>
          </a:prstGeom>
        </p:spPr>
      </p:pic>
    </p:spTree>
    <p:extLst>
      <p:ext uri="{BB962C8B-B14F-4D97-AF65-F5344CB8AC3E}">
        <p14:creationId xmlns:p14="http://schemas.microsoft.com/office/powerpoint/2010/main" val="3005287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Effect transition="in" filter="fade">
                                      <p:cBhvr>
                                        <p:cTn id="55" dur="500"/>
                                        <p:tgtEl>
                                          <p:spTgt spid="6">
                                            <p:txEl>
                                              <p:pRg st="11" end="11"/>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animEffect transition="in" filter="fade">
                                      <p:cBhvr>
                                        <p:cTn id="59"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advAuto="500"/>
    </p:bldLst>
  </p:timing>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hèm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hèm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5076977-ECB7-44C2-A70D-853BB6B41242}">
  <ds:schemaRefs>
    <ds:schemaRef ds:uri="http://purl.org/dc/elements/1.1/"/>
    <ds:schemaRef ds:uri="http://schemas.microsoft.com/office/2006/metadata/propertie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TM03457444[[fn=Base]]</Template>
  <TotalTime>1168</TotalTime>
  <Words>853</Words>
  <Application>Microsoft Office PowerPoint</Application>
  <PresentationFormat>Personnalisé</PresentationFormat>
  <Paragraphs>200</Paragraphs>
  <Slides>21</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Cambria</vt:lpstr>
      <vt:lpstr>Century Gothic</vt:lpstr>
      <vt:lpstr>Corbel</vt:lpstr>
      <vt:lpstr>Wingdings</vt:lpstr>
      <vt:lpstr>Base</vt:lpstr>
      <vt:lpstr>Présentation PowerPoint</vt:lpstr>
      <vt:lpstr>Agenda</vt:lpstr>
      <vt:lpstr>Pourquoi un MUG ?</vt:lpstr>
      <vt:lpstr>Présentation PowerPoint</vt:lpstr>
      <vt:lpstr>Présentation PowerPoint</vt:lpstr>
      <vt:lpstr>Présentation PowerPoint</vt:lpstr>
      <vt:lpstr>Application microservices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Cas concret</vt:lpstr>
      <vt:lpstr>Présentation PowerPoint</vt:lpstr>
      <vt:lpstr>L’architecture</vt:lpstr>
      <vt:lpstr>Présentation PowerPoint</vt:lpstr>
      <vt:lpstr>Les démos</vt:lpstr>
      <vt:lpstr>Contacts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de titre</dc:title>
  <dc:creator>Damien Fourniat</dc:creator>
  <cp:lastModifiedBy>Damien Fourniat</cp:lastModifiedBy>
  <cp:revision>86</cp:revision>
  <dcterms:created xsi:type="dcterms:W3CDTF">2017-12-05T07:10:00Z</dcterms:created>
  <dcterms:modified xsi:type="dcterms:W3CDTF">2018-03-05T18:06:05Z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