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91" r:id="rId2"/>
    <p:sldId id="281" r:id="rId3"/>
    <p:sldId id="299" r:id="rId4"/>
    <p:sldId id="300" r:id="rId5"/>
    <p:sldId id="301" r:id="rId6"/>
    <p:sldId id="298" r:id="rId7"/>
    <p:sldId id="302" r:id="rId8"/>
    <p:sldId id="303" r:id="rId9"/>
    <p:sldId id="304" r:id="rId10"/>
    <p:sldId id="296" r:id="rId1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1594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Submit your ideas to address the growing pressures on the city’s resources, transport networks, and logistic infrastructure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Transportation &amp; Logistics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Skibidi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Codelets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801465"/>
            <a:ext cx="93853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International Water Association (IWA): They focus on water efficiency and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Scientific journals and industry reports: For detailed studies and specific examples.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Case Studies and Real-World Examples: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Cities like Copenhagen, New York, and Singapore: Known for their effective public transport systems and their documented benefits.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Skibidi</a:t>
            </a:r>
            <a:r>
              <a:rPr lang="en-US" sz="1400" dirty="0"/>
              <a:t> </a:t>
            </a:r>
            <a:r>
              <a:rPr lang="en-US" sz="1400" dirty="0" err="1"/>
              <a:t>Codelets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38352" y="1733232"/>
            <a:ext cx="12191999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Water Leakage Detection Using Meter Gauge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Detect anomalies or sudden increases in water consumption that could indicate a leak by gathering water meter readings at regular intervals.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solution addresses a critical need in municipal water management. It enables timely detection and maintenance, reducing water wastage and improving the efficiency of water systems.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meter generates its own power from the water flow, removing the need for batteries or external power, making it suitable for remote locations.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Skibidi</a:t>
            </a:r>
            <a:endParaRPr lang="en-US" sz="1400" dirty="0"/>
          </a:p>
          <a:p>
            <a:pPr algn="ctr"/>
            <a:r>
              <a:rPr lang="en-US" sz="1400" dirty="0" err="1"/>
              <a:t>Codelets</a:t>
            </a:r>
            <a:endParaRPr lang="en-IN" sz="14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BB6-ADC9-498A-90BD-E8313C2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F62E0-AEED-4872-8917-32E443B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0118-D85F-4045-9AA6-7A02211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B0DDF-5CE9-4D8A-A49B-29A7A74EDF09}"/>
              </a:ext>
            </a:extLst>
          </p:cNvPr>
          <p:cNvSpPr txBox="1"/>
          <p:nvPr/>
        </p:nvSpPr>
        <p:spPr>
          <a:xfrm>
            <a:off x="193496" y="308224"/>
            <a:ext cx="11805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TECHNICAL APPROACH</a:t>
            </a:r>
            <a:endParaRPr lang="en-IN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8BE37-BD4E-4DA0-8799-F8BED40159A9}"/>
              </a:ext>
            </a:extLst>
          </p:cNvPr>
          <p:cNvSpPr txBox="1"/>
          <p:nvPr/>
        </p:nvSpPr>
        <p:spPr>
          <a:xfrm>
            <a:off x="410966" y="1386522"/>
            <a:ext cx="111714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Installation of Electromagnetic meters  for higher accuracy with no moving parts at strategic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pressure sensors at various points along the pipeline and set thresholds for acceptable pressure variations based on the expected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IoT based Data logging and connecting the meters and sensors to an IoT platform for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Set up automatic notifications via SMS, email, or system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Create a maintenance plan to avoid sensor or meter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Provide user-friendly dashboards showing  flow rate, pressure, and any anomalies.</a:t>
            </a:r>
          </a:p>
          <a:p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backup flow meters and sensors for critical sections of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7A18C-1D16-4F22-99EF-3BD7C7B1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" y="23833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ABB17-9F31-4445-89D6-62ABFA824F1E}"/>
              </a:ext>
            </a:extLst>
          </p:cNvPr>
          <p:cNvSpPr txBox="1"/>
          <p:nvPr/>
        </p:nvSpPr>
        <p:spPr>
          <a:xfrm>
            <a:off x="308225" y="-20152"/>
            <a:ext cx="1117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  <a:ea typeface="MS PGothic" panose="020B0600070205080204" pitchFamily="34" charset="-128"/>
              </a:rPr>
              <a:t>TECHNNICAL APPROACH</a:t>
            </a:r>
            <a:endParaRPr lang="en-IN" sz="4400" dirty="0">
              <a:latin typeface="Bahnschrift Condensed" panose="020B05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C13F-6516-4FBB-B86E-1AD2F2B18116}"/>
              </a:ext>
            </a:extLst>
          </p:cNvPr>
          <p:cNvSpPr txBox="1"/>
          <p:nvPr/>
        </p:nvSpPr>
        <p:spPr>
          <a:xfrm>
            <a:off x="914400" y="986319"/>
            <a:ext cx="1035635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Installation of Electromagnetic meters  for higher accuracy with no moving parts at strategic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Install pressure sensors at various points along  the pipeline and set thresholds for acceptable pressure variations based on the expected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IoT based Data logging and connecting the meters and sensors to an IoT platform for real-time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Create a maintenance plan to avoid sensor or meter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Provide user-friendly dashboards showing  flow rate, pressure, and any anomalies.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Install backup flow meters and sensors for critical sections of the pipeline.</a:t>
            </a:r>
            <a:endParaRPr lang="en-IN" sz="21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1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BB6-ADC9-498A-90BD-E8313C2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F62E0-AEED-4872-8917-32E443B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0118-D85F-4045-9AA6-7A02211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B0DDF-5CE9-4D8A-A49B-29A7A74EDF09}"/>
              </a:ext>
            </a:extLst>
          </p:cNvPr>
          <p:cNvSpPr txBox="1"/>
          <p:nvPr/>
        </p:nvSpPr>
        <p:spPr>
          <a:xfrm>
            <a:off x="193496" y="308224"/>
            <a:ext cx="11805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TECHNICAL APPROACH</a:t>
            </a:r>
            <a:endParaRPr lang="en-IN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8BE37-BD4E-4DA0-8799-F8BED40159A9}"/>
              </a:ext>
            </a:extLst>
          </p:cNvPr>
          <p:cNvSpPr txBox="1"/>
          <p:nvPr/>
        </p:nvSpPr>
        <p:spPr>
          <a:xfrm>
            <a:off x="410966" y="1386522"/>
            <a:ext cx="111714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Installation of Electromagnetic meters  for higher accuracy with no moving parts at strategic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pressure sensors at various points along the pipeline and set thresholds for acceptable pressure variations based on the expected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IoT based Data logging and connecting the meters and sensors to an IoT platform for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Set up automatic notifications via SMS, email, or system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Create a maintenance plan to avoid sensor or meter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Provide user-friendly dashboards showing  flow rate, pressure, and any anomalies.</a:t>
            </a:r>
          </a:p>
          <a:p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backup flow meters and sensors for critical sections of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7A18C-1D16-4F22-99EF-3BD7C7B1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" y="23833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ABB17-9F31-4445-89D6-62ABFA824F1E}"/>
              </a:ext>
            </a:extLst>
          </p:cNvPr>
          <p:cNvSpPr txBox="1"/>
          <p:nvPr/>
        </p:nvSpPr>
        <p:spPr>
          <a:xfrm>
            <a:off x="308225" y="-20152"/>
            <a:ext cx="1117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  <a:ea typeface="MS PGothic" panose="020B0600070205080204" pitchFamily="34" charset="-128"/>
              </a:rPr>
              <a:t>FEASIBILITY &amp; VIABILITY</a:t>
            </a:r>
            <a:endParaRPr lang="en-IN" sz="4400" dirty="0">
              <a:latin typeface="Bahnschrift Condensed" panose="020B05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C13F-6516-4FBB-B86E-1AD2F2B18116}"/>
              </a:ext>
            </a:extLst>
          </p:cNvPr>
          <p:cNvSpPr txBox="1"/>
          <p:nvPr/>
        </p:nvSpPr>
        <p:spPr>
          <a:xfrm>
            <a:off x="818507" y="749289"/>
            <a:ext cx="103563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maintenance may be required to ensure the meters remain calibrated and functional over time, adding to the operational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water conservation becomes more critical, especially in drought-prone areas, the demand for water leak detection systems will increase.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solution can be viable for both residential and commercial properties. Large-scale operations (e.g., industrial facilities, municipalities)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system is automated and provides easy-to-understand data  adoption     		rates are likely to be high</a:t>
            </a: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BB6-ADC9-498A-90BD-E8313C2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F62E0-AEED-4872-8917-32E443B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0118-D85F-4045-9AA6-7A02211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B0DDF-5CE9-4D8A-A49B-29A7A74EDF09}"/>
              </a:ext>
            </a:extLst>
          </p:cNvPr>
          <p:cNvSpPr txBox="1"/>
          <p:nvPr/>
        </p:nvSpPr>
        <p:spPr>
          <a:xfrm>
            <a:off x="193496" y="308224"/>
            <a:ext cx="11805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TECHNICAL APPROACH</a:t>
            </a:r>
            <a:endParaRPr lang="en-IN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8BE37-BD4E-4DA0-8799-F8BED40159A9}"/>
              </a:ext>
            </a:extLst>
          </p:cNvPr>
          <p:cNvSpPr txBox="1"/>
          <p:nvPr/>
        </p:nvSpPr>
        <p:spPr>
          <a:xfrm>
            <a:off x="410966" y="1386522"/>
            <a:ext cx="111714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Installation of Electromagnetic meters  for higher accuracy with no moving parts at strategic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pressure sensors at various points along the pipeline and set thresholds for acceptable pressure variations based on the expected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IoT based Data logging and connecting the meters and sensors to an IoT platform for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Set up automatic notifications via SMS, email, or system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Create a maintenance plan to avoid sensor or meter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Provide user-friendly dashboards showing  flow rate, pressure, and any anomalies.</a:t>
            </a:r>
          </a:p>
          <a:p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backup flow meters and sensors for critical sections of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7A18C-1D16-4F22-99EF-3BD7C7B1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" y="23833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ABB17-9F31-4445-89D6-62ABFA824F1E}"/>
              </a:ext>
            </a:extLst>
          </p:cNvPr>
          <p:cNvSpPr txBox="1"/>
          <p:nvPr/>
        </p:nvSpPr>
        <p:spPr>
          <a:xfrm>
            <a:off x="308225" y="-20152"/>
            <a:ext cx="1117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  <a:ea typeface="MS PGothic" panose="020B0600070205080204" pitchFamily="34" charset="-128"/>
              </a:rPr>
              <a:t>	IMPACT &amp; BENEFITS</a:t>
            </a:r>
            <a:endParaRPr lang="en-IN" sz="4400" dirty="0">
              <a:latin typeface="Bahnschrift Condensed" panose="020B05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C13F-6516-4FBB-B86E-1AD2F2B18116}"/>
              </a:ext>
            </a:extLst>
          </p:cNvPr>
          <p:cNvSpPr txBox="1"/>
          <p:nvPr/>
        </p:nvSpPr>
        <p:spPr>
          <a:xfrm>
            <a:off x="818507" y="749289"/>
            <a:ext cx="1035635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Detecting and fixing leaks helps conserve water, which is crucial in areas facing water scarcity.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Early detection of leaks can prevent damage to infrastructure, extending the lifespan of 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promptly addressing leaks, you ensure that water is used efficiently, which is especially important in regions where water is a limited resource.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Meter gauges can provide valuable data for </a:t>
            </a:r>
            <a:r>
              <a:rPr lang="en-IN" sz="2400" dirty="0" err="1"/>
              <a:t>analyzing</a:t>
            </a:r>
            <a:r>
              <a:rPr lang="en-IN" sz="2400" dirty="0"/>
              <a:t> water usage patterns and system performance</a:t>
            </a:r>
            <a:endParaRPr lang="en-US" sz="21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38352" y="1733232"/>
            <a:ext cx="1219199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Optimizing Public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Leveraging big data and the Internet of Things (IoT) allows for effective route planning, real-time operational adjustments, and predictive maintenance. For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eg.Analyzing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ticketing data to understand passenger flows and make service adjustments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Enabling demand-responsive transport based on real-time 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Using IoT sensors to monitor vehicle health or collect environmental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Skibidi</a:t>
            </a:r>
            <a:endParaRPr lang="en-US" sz="1400" dirty="0"/>
          </a:p>
          <a:p>
            <a:pPr algn="ctr"/>
            <a:r>
              <a:rPr lang="en-US" sz="1400" dirty="0" err="1"/>
              <a:t>Codelets</a:t>
            </a:r>
            <a:endParaRPr lang="en-IN" sz="14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BB6-ADC9-498A-90BD-E8313C2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F62E0-AEED-4872-8917-32E443B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0118-D85F-4045-9AA6-7A02211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B0DDF-5CE9-4D8A-A49B-29A7A74EDF09}"/>
              </a:ext>
            </a:extLst>
          </p:cNvPr>
          <p:cNvSpPr txBox="1"/>
          <p:nvPr/>
        </p:nvSpPr>
        <p:spPr>
          <a:xfrm>
            <a:off x="193496" y="308224"/>
            <a:ext cx="11805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TECHNICAL APPROACH</a:t>
            </a:r>
            <a:endParaRPr lang="en-IN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8BE37-BD4E-4DA0-8799-F8BED40159A9}"/>
              </a:ext>
            </a:extLst>
          </p:cNvPr>
          <p:cNvSpPr txBox="1"/>
          <p:nvPr/>
        </p:nvSpPr>
        <p:spPr>
          <a:xfrm>
            <a:off x="410966" y="1386522"/>
            <a:ext cx="111714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Installation of Electromagnetic meters  for higher accuracy with no moving parts at strategic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pressure sensors at various points along the pipeline and set thresholds for acceptable pressure variations based on the expected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IoT based Data logging and connecting the meters and sensors to an IoT platform for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Set up automatic notifications via SMS, email, or system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Create a maintenance plan to avoid sensor or meter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Provide user-friendly dashboards showing  flow rate, pressure, and any anomalies.</a:t>
            </a:r>
          </a:p>
          <a:p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backup flow meters and sensors for critical sections of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7A18C-1D16-4F22-99EF-3BD7C7B1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" y="23833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ABB17-9F31-4445-89D6-62ABFA824F1E}"/>
              </a:ext>
            </a:extLst>
          </p:cNvPr>
          <p:cNvSpPr txBox="1"/>
          <p:nvPr/>
        </p:nvSpPr>
        <p:spPr>
          <a:xfrm>
            <a:off x="308225" y="-20152"/>
            <a:ext cx="1117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  <a:ea typeface="MS PGothic" panose="020B0600070205080204" pitchFamily="34" charset="-128"/>
              </a:rPr>
              <a:t>TECHNNICAL APPROACH</a:t>
            </a:r>
            <a:endParaRPr lang="en-IN" sz="4400" dirty="0">
              <a:latin typeface="Bahnschrift Condensed" panose="020B05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C13F-6516-4FBB-B86E-1AD2F2B18116}"/>
              </a:ext>
            </a:extLst>
          </p:cNvPr>
          <p:cNvSpPr txBox="1"/>
          <p:nvPr/>
        </p:nvSpPr>
        <p:spPr>
          <a:xfrm>
            <a:off x="914400" y="986319"/>
            <a:ext cx="1035635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Gather data on passenger flows, traffic patterns, and vehicle performance and apply advanced analytics to identify trends, optimize schedules, and improve service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traffic flow to assess the impact of different transport strategies.</a:t>
            </a: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IoT based Data logging and connecting the meters and sensors to an IoT platform for real-time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algorithms to create optimal schedules that minimize wait times and maximize resource utilization.</a:t>
            </a: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intelligent traffic signal systems to improve flow and reduce 			  congestion.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BB6-ADC9-498A-90BD-E8313C2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F62E0-AEED-4872-8917-32E443B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0118-D85F-4045-9AA6-7A02211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B0DDF-5CE9-4D8A-A49B-29A7A74EDF09}"/>
              </a:ext>
            </a:extLst>
          </p:cNvPr>
          <p:cNvSpPr txBox="1"/>
          <p:nvPr/>
        </p:nvSpPr>
        <p:spPr>
          <a:xfrm>
            <a:off x="193496" y="308224"/>
            <a:ext cx="11805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TECHNICAL APPROACH</a:t>
            </a:r>
            <a:endParaRPr lang="en-IN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8BE37-BD4E-4DA0-8799-F8BED40159A9}"/>
              </a:ext>
            </a:extLst>
          </p:cNvPr>
          <p:cNvSpPr txBox="1"/>
          <p:nvPr/>
        </p:nvSpPr>
        <p:spPr>
          <a:xfrm>
            <a:off x="410966" y="1386522"/>
            <a:ext cx="111714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Installation of Electromagnetic meters  for higher accuracy with no moving parts at strategic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pressure sensors at various points along the pipeline and set thresholds for acceptable pressure variations based on the expected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IoT based Data logging and connecting the meters and sensors to an IoT platform for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Set up automatic notifications via SMS, email, or system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Create a maintenance plan to avoid sensor or meter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Provide user-friendly dashboards showing  flow rate, pressure, and any anomalies.</a:t>
            </a:r>
          </a:p>
          <a:p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backup flow meters and sensors for critical sections of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7A18C-1D16-4F22-99EF-3BD7C7B1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" y="23833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ABB17-9F31-4445-89D6-62ABFA824F1E}"/>
              </a:ext>
            </a:extLst>
          </p:cNvPr>
          <p:cNvSpPr txBox="1"/>
          <p:nvPr/>
        </p:nvSpPr>
        <p:spPr>
          <a:xfrm>
            <a:off x="308225" y="-20152"/>
            <a:ext cx="1117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  <a:ea typeface="MS PGothic" panose="020B0600070205080204" pitchFamily="34" charset="-128"/>
              </a:rPr>
              <a:t>FEASIBILITY &amp; VIABILITY</a:t>
            </a:r>
            <a:endParaRPr lang="en-IN" sz="4400" dirty="0">
              <a:latin typeface="Bahnschrift Condensed" panose="020B05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C13F-6516-4FBB-B86E-1AD2F2B18116}"/>
              </a:ext>
            </a:extLst>
          </p:cNvPr>
          <p:cNvSpPr txBox="1"/>
          <p:nvPr/>
        </p:nvSpPr>
        <p:spPr>
          <a:xfrm>
            <a:off x="914400" y="986319"/>
            <a:ext cx="1035635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GPS and IoT for real-time updates and route adjustments.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compatibility with existing transport systems and facilities.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Evaluate long-term financial returns from increased efficiency and user satisfaction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Analyze the environmental impact, such as reduced emissions from more efficient transport or the use of green technologies.</a:t>
            </a:r>
          </a:p>
          <a:p>
            <a:endParaRPr lang="en-US" sz="2100" dirty="0">
              <a:latin typeface="Franklin Gothic Book" panose="020B05030201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2EA099C-8867-4611-ADFA-6D46C2EA6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FA0E2F0-8678-47D3-A0B8-C2BB21044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9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BB6-ADC9-498A-90BD-E8313C2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F62E0-AEED-4872-8917-32E443B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0118-D85F-4045-9AA6-7A022111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B0DDF-5CE9-4D8A-A49B-29A7A74EDF09}"/>
              </a:ext>
            </a:extLst>
          </p:cNvPr>
          <p:cNvSpPr txBox="1"/>
          <p:nvPr/>
        </p:nvSpPr>
        <p:spPr>
          <a:xfrm>
            <a:off x="193496" y="308224"/>
            <a:ext cx="11805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TECHNICAL APPROACH</a:t>
            </a:r>
            <a:endParaRPr lang="en-IN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8BE37-BD4E-4DA0-8799-F8BED40159A9}"/>
              </a:ext>
            </a:extLst>
          </p:cNvPr>
          <p:cNvSpPr txBox="1"/>
          <p:nvPr/>
        </p:nvSpPr>
        <p:spPr>
          <a:xfrm>
            <a:off x="410966" y="1386522"/>
            <a:ext cx="111714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Installation of Electromagnetic meters  for higher accuracy with no moving parts at strategic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pressure sensors at various points along the pipeline and set thresholds for acceptable pressure variations based on the expected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IoT based Data logging and connecting the meters and sensors to an IoT platform for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Set up automatic notifications via SMS, email, or system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Create a maintenance plan to avoid sensor or meter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Provide user-friendly dashboards showing  flow rate, pressure, and any anomalies.</a:t>
            </a:r>
          </a:p>
          <a:p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Install backup flow meters and sensors for critical sections of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7A18C-1D16-4F22-99EF-3BD7C7B1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" y="23833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ABB17-9F31-4445-89D6-62ABFA824F1E}"/>
              </a:ext>
            </a:extLst>
          </p:cNvPr>
          <p:cNvSpPr txBox="1"/>
          <p:nvPr/>
        </p:nvSpPr>
        <p:spPr>
          <a:xfrm>
            <a:off x="308225" y="-20152"/>
            <a:ext cx="1117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  <a:ea typeface="MS PGothic" panose="020B0600070205080204" pitchFamily="34" charset="-128"/>
              </a:rPr>
              <a:t>IMPACT &amp; BENEFITS</a:t>
            </a:r>
            <a:endParaRPr lang="en-IN" sz="4400" dirty="0">
              <a:latin typeface="Bahnschrift Condensed" panose="020B05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C13F-6516-4FBB-B86E-1AD2F2B18116}"/>
              </a:ext>
            </a:extLst>
          </p:cNvPr>
          <p:cNvSpPr txBox="1"/>
          <p:nvPr/>
        </p:nvSpPr>
        <p:spPr>
          <a:xfrm>
            <a:off x="914400" y="986319"/>
            <a:ext cx="103563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Efficient public transport systems can decrease the number of vehicles on the road, leading to lower greenhouse gas emissions and improved air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Individuals save money on fuel, maintenance, and parking.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public transport enhances mobility for people who do not own a car, including the elderly, disabled, and low-income individuals.</a:t>
            </a:r>
            <a:r>
              <a:rPr lang="en-US" sz="2100" dirty="0">
                <a:latin typeface="Franklin Gothic Book" panose="020B05030201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public transport can reduce traffic congestion</a:t>
            </a:r>
            <a:r>
              <a:rPr lang="en-US" sz="2100" dirty="0">
                <a:latin typeface="Franklin Gothic Book" panose="020B05030201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Areas well-served by public transport often see increased property values and economic development.</a:t>
            </a:r>
            <a:endParaRPr lang="en-US" sz="21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0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7617</TotalTime>
  <Words>1443</Words>
  <Application>Microsoft Office PowerPoint</Application>
  <PresentationFormat>Widescreen</PresentationFormat>
  <Paragraphs>199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Ｐゴシック</vt:lpstr>
      <vt:lpstr>Arial</vt:lpstr>
      <vt:lpstr>Bahnschrift Condensed</vt:lpstr>
      <vt:lpstr>Bernard MT Condensed</vt:lpstr>
      <vt:lpstr>Calibri</vt:lpstr>
      <vt:lpstr>Franklin Gothic Book</vt:lpstr>
      <vt:lpstr>Franklin Gothic Medium Cond</vt:lpstr>
      <vt:lpstr>Garamond</vt:lpstr>
      <vt:lpstr>Times New Roman</vt:lpstr>
      <vt:lpstr>TradeGothic</vt:lpstr>
      <vt:lpstr>Wingdings</vt:lpstr>
      <vt:lpstr>Office Theme</vt:lpstr>
      <vt:lpstr>SMART INDIA HACKATHON 2024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Adya Singhal</cp:lastModifiedBy>
  <cp:revision>178</cp:revision>
  <dcterms:created xsi:type="dcterms:W3CDTF">2013-12-12T18:46:50Z</dcterms:created>
  <dcterms:modified xsi:type="dcterms:W3CDTF">2024-09-07T03:39:13Z</dcterms:modified>
  <cp:category/>
</cp:coreProperties>
</file>