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Lato"/>
      <p:regular r:id="rId13"/>
      <p:bold r:id="rId14"/>
      <p:italic r:id="rId15"/>
      <p:boldItalic r:id="rId16"/>
    </p:embeddedFont>
    <p:embeddedFont>
      <p:font typeface="Montserrat"/>
      <p:regular r:id="rId17"/>
      <p:bold r:id="rId18"/>
      <p:italic r:id="rId19"/>
      <p:boldItalic r:id="rId20"/>
    </p:embeddedFont>
    <p:embeddedFont>
      <p:font typeface="Montserrat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MontserratExtraBold-boldItalic.fntdata"/><Relationship Id="rId10" Type="http://schemas.openxmlformats.org/officeDocument/2006/relationships/slide" Target="slides/slide4.xml"/><Relationship Id="rId21" Type="http://schemas.openxmlformats.org/officeDocument/2006/relationships/font" Target="fonts/MontserratExtraBold-bold.fntdata"/><Relationship Id="rId13" Type="http://schemas.openxmlformats.org/officeDocument/2006/relationships/font" Target="fonts/Lato-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Montserrat-regular.fntdata"/><Relationship Id="rId16" Type="http://schemas.openxmlformats.org/officeDocument/2006/relationships/font" Target="fonts/Lato-boldItalic.fntdata"/><Relationship Id="rId5" Type="http://schemas.openxmlformats.org/officeDocument/2006/relationships/slideMaster" Target="slideMasters/slideMaster2.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1d24f57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d51d24f57b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1d24f57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d51d24f57b_0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1d24f57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d51d24f57b_0_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51d24f57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d51d24f57b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1d24f57b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51d24f57b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51d24f57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51d24f57b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5"/>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0"/>
              </a:spcBef>
              <a:spcAft>
                <a:spcPts val="0"/>
              </a:spcAft>
              <a:buSzPts val="1800"/>
              <a:buChar char="○"/>
              <a:defRPr/>
            </a:lvl2pPr>
            <a:lvl3pPr indent="-342900" lvl="2" marL="1371600" rtl="0" algn="l">
              <a:lnSpc>
                <a:spcPct val="100000"/>
              </a:lnSpc>
              <a:spcBef>
                <a:spcPts val="0"/>
              </a:spcBef>
              <a:spcAft>
                <a:spcPts val="0"/>
              </a:spcAft>
              <a:buSzPts val="1800"/>
              <a:buChar char="■"/>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65" name="Shape 65"/>
        <p:cNvGrpSpPr/>
        <p:nvPr/>
      </p:nvGrpSpPr>
      <p:grpSpPr>
        <a:xfrm>
          <a:off x="0" y="0"/>
          <a:ext cx="0" cy="0"/>
          <a:chOff x="0" y="0"/>
          <a:chExt cx="0" cy="0"/>
        </a:xfrm>
      </p:grpSpPr>
      <p:sp>
        <p:nvSpPr>
          <p:cNvPr id="66" name="Google Shape;66;p16"/>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6"/>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0" name="Google Shape;70;p17"/>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18"/>
          <p:cNvSpPr txBox="1"/>
          <p:nvPr>
            <p:ph type="title"/>
          </p:nvPr>
        </p:nvSpPr>
        <p:spPr>
          <a:xfrm>
            <a:off x="438863" y="2167125"/>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74" name="Shape 74"/>
        <p:cNvGrpSpPr/>
        <p:nvPr/>
      </p:nvGrpSpPr>
      <p:grpSpPr>
        <a:xfrm>
          <a:off x="0" y="0"/>
          <a:ext cx="0" cy="0"/>
          <a:chOff x="0" y="0"/>
          <a:chExt cx="0" cy="0"/>
        </a:xfrm>
      </p:grpSpPr>
      <p:sp>
        <p:nvSpPr>
          <p:cNvPr id="75" name="Google Shape;75;p19"/>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9"/>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77" name="Google Shape;77;p19"/>
          <p:cNvSpPr txBox="1"/>
          <p:nvPr>
            <p:ph idx="2" type="body"/>
          </p:nvPr>
        </p:nvSpPr>
        <p:spPr>
          <a:xfrm>
            <a:off x="4628850"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78" name="Shape 78"/>
        <p:cNvGrpSpPr/>
        <p:nvPr/>
      </p:nvGrpSpPr>
      <p:grpSpPr>
        <a:xfrm>
          <a:off x="0" y="0"/>
          <a:ext cx="0" cy="0"/>
          <a:chOff x="0" y="0"/>
          <a:chExt cx="0" cy="0"/>
        </a:xfrm>
      </p:grpSpPr>
      <p:sp>
        <p:nvSpPr>
          <p:cNvPr id="79" name="Google Shape;79;p20"/>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20"/>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1825" y="4333832"/>
            <a:ext cx="9155824" cy="80905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2" name="Google Shape;52;p13"/>
          <p:cNvSpPr/>
          <p:nvPr/>
        </p:nvSpPr>
        <p:spPr>
          <a:xfrm>
            <a:off x="0" y="4517177"/>
            <a:ext cx="9144000" cy="626891"/>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3" name="Google Shape;53;p13"/>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4" name="Google Shape;54;p13"/>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pic>
        <p:nvPicPr>
          <p:cNvPr id="55" name="Google Shape;55;p13"/>
          <p:cNvPicPr preferRelativeResize="0"/>
          <p:nvPr/>
        </p:nvPicPr>
        <p:blipFill rotWithShape="1">
          <a:blip r:embed="rId1">
            <a:alphaModFix/>
          </a:blip>
          <a:srcRect b="0" l="0" r="0" t="0"/>
          <a:stretch/>
        </p:blipFill>
        <p:spPr>
          <a:xfrm>
            <a:off x="359749" y="4178815"/>
            <a:ext cx="1042988" cy="721519"/>
          </a:xfrm>
          <a:prstGeom prst="rect">
            <a:avLst/>
          </a:prstGeom>
          <a:noFill/>
          <a:ln>
            <a:noFill/>
          </a:ln>
        </p:spPr>
      </p:pic>
      <p:sp>
        <p:nvSpPr>
          <p:cNvPr id="56" name="Google Shape;56;p13"/>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2700"/>
              <a:buFont typeface="Montserrat ExtraBold"/>
              <a:buNone/>
              <a:defRPr b="0" i="0" sz="2700" u="none" cap="none" strike="noStrike">
                <a:solidFill>
                  <a:srgbClr val="00000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p13"/>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1pPr>
            <a:lvl2pPr indent="-342900" lvl="1" marL="914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2pPr>
            <a:lvl3pPr indent="-342900" lvl="2" marL="1371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3pPr>
            <a:lvl4pPr indent="-342900" lvl="3" marL="1828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4pPr>
            <a:lvl5pPr indent="-342900" lvl="4" marL="22860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5pPr>
            <a:lvl6pPr indent="-342900" lvl="5" marL="2743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6pPr>
            <a:lvl7pPr indent="-342900" lvl="6" marL="3200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7pPr>
            <a:lvl8pPr indent="-342900" lvl="7" marL="3657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8pPr>
            <a:lvl9pPr indent="-342900" lvl="8" marL="4114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s://en.wikipedia.org/wiki/Search_algorithm" TargetMode="External"/><Relationship Id="rId4" Type="http://schemas.openxmlformats.org/officeDocument/2006/relationships/hyperlink" Target="https://en.wikipedia.org/wiki/Sorted_arr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1"/>
          <p:cNvSpPr txBox="1"/>
          <p:nvPr>
            <p:ph type="title"/>
          </p:nvPr>
        </p:nvSpPr>
        <p:spPr>
          <a:xfrm>
            <a:off x="972775" y="1038875"/>
            <a:ext cx="6988500" cy="1945800"/>
          </a:xfrm>
          <a:prstGeom prst="rect">
            <a:avLst/>
          </a:prstGeom>
          <a:noFill/>
          <a:ln>
            <a:noFill/>
          </a:ln>
        </p:spPr>
        <p:txBody>
          <a:bodyPr anchorCtr="0" anchor="ctr" bIns="68575" lIns="68575" spcFirstLastPara="1" rIns="68575" wrap="square" tIns="68575">
            <a:noAutofit/>
          </a:bodyPr>
          <a:lstStyle/>
          <a:p>
            <a:pPr indent="0" lvl="0" marL="0" rtl="0" algn="ctr">
              <a:lnSpc>
                <a:spcPct val="120000"/>
              </a:lnSpc>
              <a:spcBef>
                <a:spcPts val="0"/>
              </a:spcBef>
              <a:spcAft>
                <a:spcPts val="0"/>
              </a:spcAft>
              <a:buSzPts val="1100"/>
              <a:buNone/>
            </a:pPr>
            <a:r>
              <a:rPr b="1" lang="en" sz="4800">
                <a:solidFill>
                  <a:srgbClr val="122B46"/>
                </a:solidFill>
                <a:highlight>
                  <a:srgbClr val="FFFFFF"/>
                </a:highlight>
                <a:latin typeface="Montserrat"/>
                <a:ea typeface="Montserrat"/>
                <a:cs typeface="Montserrat"/>
                <a:sym typeface="Montserrat"/>
              </a:rPr>
              <a:t>Binary Search</a:t>
            </a:r>
            <a:endParaRPr b="1" sz="4800">
              <a:solidFill>
                <a:srgbClr val="122B46"/>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2"/>
          <p:cNvSpPr txBox="1"/>
          <p:nvPr/>
        </p:nvSpPr>
        <p:spPr>
          <a:xfrm>
            <a:off x="446175" y="322225"/>
            <a:ext cx="6581100" cy="54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Binary Search</a:t>
            </a:r>
            <a:endParaRPr b="1" i="0" sz="2700" u="none" cap="none" strike="noStrike">
              <a:solidFill>
                <a:srgbClr val="000000"/>
              </a:solidFill>
              <a:latin typeface="Montserrat"/>
              <a:ea typeface="Montserrat"/>
              <a:cs typeface="Montserrat"/>
              <a:sym typeface="Montserrat"/>
            </a:endParaRPr>
          </a:p>
        </p:txBody>
      </p:sp>
      <p:sp>
        <p:nvSpPr>
          <p:cNvPr id="91" name="Google Shape;91;p22"/>
          <p:cNvSpPr txBox="1"/>
          <p:nvPr/>
        </p:nvSpPr>
        <p:spPr>
          <a:xfrm>
            <a:off x="367175" y="1178150"/>
            <a:ext cx="8204700" cy="261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Montserrat"/>
                <a:ea typeface="Montserrat"/>
                <a:cs typeface="Montserrat"/>
                <a:sym typeface="Montserrat"/>
              </a:rPr>
              <a:t>Binary Search is an</a:t>
            </a:r>
            <a:r>
              <a:rPr b="0" i="0" lang="en" sz="1800" u="none" cap="none" strike="noStrike">
                <a:solidFill>
                  <a:schemeClr val="dk1"/>
                </a:solidFill>
                <a:uFill>
                  <a:noFill/>
                </a:uFill>
                <a:latin typeface="Montserrat"/>
                <a:ea typeface="Montserrat"/>
                <a:cs typeface="Montserrat"/>
                <a:sym typeface="Montserrat"/>
                <a:hlinkClick r:id="rId3">
                  <a:extLst>
                    <a:ext uri="{A12FA001-AC4F-418D-AE19-62706E023703}">
                      <ahyp:hlinkClr val="tx"/>
                    </a:ext>
                  </a:extLst>
                </a:hlinkClick>
              </a:rPr>
              <a:t> algorithm</a:t>
            </a:r>
            <a:r>
              <a:rPr b="0" i="0" lang="en" sz="1800" u="none" cap="none" strike="noStrike">
                <a:solidFill>
                  <a:schemeClr val="dk1"/>
                </a:solidFill>
                <a:latin typeface="Montserrat"/>
                <a:ea typeface="Montserrat"/>
                <a:cs typeface="Montserrat"/>
                <a:sym typeface="Montserrat"/>
              </a:rPr>
              <a:t> that finds the position of a target value within a </a:t>
            </a:r>
            <a:r>
              <a:rPr b="0" i="0" lang="en" sz="1800" u="none" cap="none" strike="noStrike">
                <a:solidFill>
                  <a:schemeClr val="dk1"/>
                </a:solidFill>
                <a:uFill>
                  <a:noFill/>
                </a:uFill>
                <a:latin typeface="Montserrat"/>
                <a:ea typeface="Montserrat"/>
                <a:cs typeface="Montserrat"/>
                <a:sym typeface="Montserrat"/>
                <a:hlinkClick r:id="rId4">
                  <a:extLst>
                    <a:ext uri="{A12FA001-AC4F-418D-AE19-62706E023703}">
                      <ahyp:hlinkClr val="tx"/>
                    </a:ext>
                  </a:extLst>
                </a:hlinkClick>
              </a:rPr>
              <a:t>sorted array</a:t>
            </a:r>
            <a:r>
              <a:rPr b="0" i="0" lang="en" sz="1800" u="none" cap="none" strike="noStrike">
                <a:solidFill>
                  <a:schemeClr val="dk1"/>
                </a:solidFill>
                <a:latin typeface="Montserrat"/>
                <a:ea typeface="Montserrat"/>
                <a:cs typeface="Montserrat"/>
                <a:sym typeface="Montserrat"/>
              </a:rPr>
              <a:t>.</a:t>
            </a:r>
            <a:endParaRPr b="0" i="0" sz="1800" u="none" cap="none" strike="noStrike">
              <a:solidFill>
                <a:srgbClr val="000000"/>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000000"/>
              </a:buClr>
              <a:buSzPts val="2200"/>
              <a:buFont typeface="Montserrat"/>
              <a:buChar char="●"/>
            </a:pPr>
            <a:r>
              <a:rPr b="1" i="0" lang="en" sz="1800" u="none" cap="none" strike="noStrike">
                <a:solidFill>
                  <a:schemeClr val="dk1"/>
                </a:solidFill>
                <a:latin typeface="Montserrat"/>
                <a:ea typeface="Montserrat"/>
                <a:cs typeface="Montserrat"/>
                <a:sym typeface="Montserrat"/>
              </a:rPr>
              <a:t>my_list = [2,3,4,5,7,8,9] </a:t>
            </a:r>
            <a:endParaRPr b="1" i="0" sz="1800" u="none" cap="none" strike="noStrike">
              <a:solidFill>
                <a:schemeClr val="dk1"/>
              </a:solidFill>
              <a:latin typeface="Montserrat"/>
              <a:ea typeface="Montserrat"/>
              <a:cs typeface="Montserrat"/>
              <a:sym typeface="Montserrat"/>
            </a:endParaRPr>
          </a:p>
          <a:p>
            <a:pPr indent="-342900" lvl="1" marL="914400" marR="0" rtl="0" algn="l">
              <a:lnSpc>
                <a:spcPct val="115000"/>
              </a:lnSpc>
              <a:spcBef>
                <a:spcPts val="0"/>
              </a:spcBef>
              <a:spcAft>
                <a:spcPts val="0"/>
              </a:spcAft>
              <a:buClr>
                <a:schemeClr val="dk1"/>
              </a:buClr>
              <a:buSzPts val="1800"/>
              <a:buFont typeface="Montserrat"/>
              <a:buChar char="○"/>
            </a:pPr>
            <a:r>
              <a:rPr b="0" i="0" lang="en" sz="1800" u="none" cap="none" strike="noStrike">
                <a:solidFill>
                  <a:schemeClr val="dk1"/>
                </a:solidFill>
                <a:latin typeface="Montserrat"/>
                <a:ea typeface="Montserrat"/>
                <a:cs typeface="Montserrat"/>
                <a:sym typeface="Montserrat"/>
              </a:rPr>
              <a:t>Search for the element </a:t>
            </a:r>
            <a:r>
              <a:rPr b="1" i="0" lang="en" sz="1800" u="none" cap="none" strike="noStrike">
                <a:solidFill>
                  <a:schemeClr val="dk1"/>
                </a:solidFill>
                <a:latin typeface="Montserrat"/>
                <a:ea typeface="Montserrat"/>
                <a:cs typeface="Montserrat"/>
                <a:sym typeface="Montserrat"/>
              </a:rPr>
              <a:t>7 </a:t>
            </a:r>
            <a:r>
              <a:rPr b="0" i="0" lang="en" sz="1800" u="none" cap="none" strike="noStrike">
                <a:solidFill>
                  <a:schemeClr val="dk1"/>
                </a:solidFill>
                <a:latin typeface="Montserrat"/>
                <a:ea typeface="Montserrat"/>
                <a:cs typeface="Montserrat"/>
                <a:sym typeface="Montserrat"/>
              </a:rPr>
              <a:t>in the list.</a:t>
            </a:r>
            <a:endParaRPr b="0" i="0" sz="1800" u="none" cap="none" strike="noStrike">
              <a:solidFill>
                <a:schemeClr val="dk1"/>
              </a:solidFill>
              <a:latin typeface="Montserrat"/>
              <a:ea typeface="Montserrat"/>
              <a:cs typeface="Montserrat"/>
              <a:sym typeface="Montserrat"/>
            </a:endParaRPr>
          </a:p>
          <a:p>
            <a:pPr indent="-342900" lvl="1" marL="914400" marR="0" rtl="0" algn="l">
              <a:lnSpc>
                <a:spcPct val="115000"/>
              </a:lnSpc>
              <a:spcBef>
                <a:spcPts val="0"/>
              </a:spcBef>
              <a:spcAft>
                <a:spcPts val="0"/>
              </a:spcAft>
              <a:buClr>
                <a:schemeClr val="dk1"/>
              </a:buClr>
              <a:buSzPts val="1800"/>
              <a:buFont typeface="Montserrat"/>
              <a:buChar char="○"/>
            </a:pPr>
            <a:r>
              <a:rPr b="0" i="0" lang="en" sz="1800" u="none" cap="none" strike="noStrike">
                <a:solidFill>
                  <a:schemeClr val="dk1"/>
                </a:solidFill>
                <a:latin typeface="Montserrat"/>
                <a:ea typeface="Montserrat"/>
                <a:cs typeface="Montserrat"/>
                <a:sym typeface="Montserrat"/>
              </a:rPr>
              <a:t>Denote the element to be searched by </a:t>
            </a:r>
            <a:r>
              <a:rPr b="1" i="0" lang="en" sz="1800" u="none" cap="none" strike="noStrike">
                <a:solidFill>
                  <a:schemeClr val="dk1"/>
                </a:solidFill>
                <a:latin typeface="Montserrat"/>
                <a:ea typeface="Montserrat"/>
                <a:cs typeface="Montserrat"/>
                <a:sym typeface="Montserrat"/>
              </a:rPr>
              <a:t>k.</a:t>
            </a:r>
            <a:endParaRPr b="0" i="0" sz="1800" u="none" cap="none" strike="noStrike">
              <a:solidFill>
                <a:schemeClr val="dk1"/>
              </a:solidFill>
              <a:latin typeface="Montserrat"/>
              <a:ea typeface="Montserrat"/>
              <a:cs typeface="Montserrat"/>
              <a:sym typeface="Montserrat"/>
            </a:endParaRPr>
          </a:p>
        </p:txBody>
      </p:sp>
      <p:cxnSp>
        <p:nvCxnSpPr>
          <p:cNvPr id="92" name="Google Shape;92;p22"/>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nvSpPr>
        <p:spPr>
          <a:xfrm>
            <a:off x="446175" y="322225"/>
            <a:ext cx="6581100" cy="54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Binary Search Algorithm</a:t>
            </a:r>
            <a:endParaRPr b="1" i="0" sz="2700" u="none" cap="none" strike="noStrike">
              <a:solidFill>
                <a:srgbClr val="000000"/>
              </a:solidFill>
              <a:latin typeface="Montserrat"/>
              <a:ea typeface="Montserrat"/>
              <a:cs typeface="Montserrat"/>
              <a:sym typeface="Montserrat"/>
            </a:endParaRPr>
          </a:p>
        </p:txBody>
      </p:sp>
      <p:sp>
        <p:nvSpPr>
          <p:cNvPr id="98" name="Google Shape;98;p23"/>
          <p:cNvSpPr txBox="1"/>
          <p:nvPr/>
        </p:nvSpPr>
        <p:spPr>
          <a:xfrm>
            <a:off x="367175" y="1178150"/>
            <a:ext cx="8204700" cy="26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Sort the list.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Compare ‘k’ with the middle most element of the list.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If ‘k’ matches with the middle element then we return the mid index.</a:t>
            </a:r>
            <a:endParaRPr b="0" i="0" sz="1800" u="none" cap="none" strike="noStrike">
              <a:solidFill>
                <a:srgbClr val="000000"/>
              </a:solidFill>
              <a:latin typeface="Montserrat"/>
              <a:ea typeface="Montserrat"/>
              <a:cs typeface="Montserrat"/>
              <a:sym typeface="Montserrat"/>
            </a:endParaRPr>
          </a:p>
        </p:txBody>
      </p:sp>
      <p:cxnSp>
        <p:nvCxnSpPr>
          <p:cNvPr id="99" name="Google Shape;99;p23"/>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5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5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500"/>
                                        <p:tgtEl>
                                          <p:spTgt spid="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4"/>
          <p:cNvSpPr txBox="1"/>
          <p:nvPr/>
        </p:nvSpPr>
        <p:spPr>
          <a:xfrm>
            <a:off x="446175" y="322225"/>
            <a:ext cx="7895100" cy="54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Binary Search Algorithm Continued...</a:t>
            </a:r>
            <a:endParaRPr b="1" i="0" sz="2700" u="none" cap="none" strike="noStrike">
              <a:solidFill>
                <a:srgbClr val="000000"/>
              </a:solidFill>
              <a:latin typeface="Montserrat"/>
              <a:ea typeface="Montserrat"/>
              <a:cs typeface="Montserrat"/>
              <a:sym typeface="Montserrat"/>
            </a:endParaRPr>
          </a:p>
        </p:txBody>
      </p:sp>
      <p:sp>
        <p:nvSpPr>
          <p:cNvPr id="105" name="Google Shape;105;p24"/>
          <p:cNvSpPr txBox="1"/>
          <p:nvPr/>
        </p:nvSpPr>
        <p:spPr>
          <a:xfrm>
            <a:off x="136575" y="1140975"/>
            <a:ext cx="8204700" cy="2180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Else if ‘k’ is greater than the middle element then ‘k’ can only lie in the right half of the list after the middle element. So repeat the second and third step with the right half of the list.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Else if ‘k’ is smaller than the middle element repeat the second and third step with the left half of the list.</a:t>
            </a:r>
            <a:endParaRPr b="0" i="0" sz="1800" u="none" cap="none" strike="noStrike">
              <a:solidFill>
                <a:srgbClr val="000000"/>
              </a:solidFill>
              <a:latin typeface="Montserrat"/>
              <a:ea typeface="Montserrat"/>
              <a:cs typeface="Montserrat"/>
              <a:sym typeface="Montserrat"/>
            </a:endParaRPr>
          </a:p>
        </p:txBody>
      </p:sp>
      <p:cxnSp>
        <p:nvCxnSpPr>
          <p:cNvPr id="106" name="Google Shape;106;p24"/>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nvSpPr>
        <p:spPr>
          <a:xfrm>
            <a:off x="371975" y="1078300"/>
            <a:ext cx="8118000" cy="3011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Montserrat"/>
              <a:buChar char="●"/>
            </a:pPr>
            <a:r>
              <a:rPr b="1" i="0" lang="en" sz="1800" u="none" cap="none" strike="noStrike">
                <a:solidFill>
                  <a:schemeClr val="dk1"/>
                </a:solidFill>
                <a:latin typeface="Montserrat"/>
                <a:ea typeface="Montserrat"/>
                <a:cs typeface="Montserrat"/>
                <a:sym typeface="Montserrat"/>
              </a:rPr>
              <a:t>My_list = [2, 3, 4,  5, 7, 8, 9], search for 7 in this list.</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Middle element = 5,</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As 7&gt;5, Ignore the left half</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Now we have : [7, 8, 9]</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Middle element = 8, and as 7&lt;8, Ignore the right half.</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Finally we are left with 7 at the </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4th index of the list.</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cxnSp>
        <p:nvCxnSpPr>
          <p:cNvPr id="112" name="Google Shape;112;p25"/>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
        <p:nvSpPr>
          <p:cNvPr id="113" name="Google Shape;113;p25"/>
          <p:cNvSpPr txBox="1"/>
          <p:nvPr/>
        </p:nvSpPr>
        <p:spPr>
          <a:xfrm>
            <a:off x="483400" y="310450"/>
            <a:ext cx="4982400" cy="4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Binary Search Example</a:t>
            </a:r>
            <a:endParaRPr b="1" i="0" sz="27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5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5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5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5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5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5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500"/>
                                        <p:tgtEl>
                                          <p:spTgt spid="1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animEffect filter="fade" transition="in">
                                      <p:cBhvr>
                                        <p:cTn dur="500"/>
                                        <p:tgtEl>
                                          <p:spTgt spid="1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0" st="10"/>
                                            </p:txEl>
                                          </p:spTgt>
                                        </p:tgtEl>
                                        <p:attrNameLst>
                                          <p:attrName>style.visibility</p:attrName>
                                        </p:attrNameLst>
                                      </p:cBhvr>
                                      <p:to>
                                        <p:strVal val="visible"/>
                                      </p:to>
                                    </p:set>
                                    <p:animEffect filter="fade" transition="in">
                                      <p:cBhvr>
                                        <p:cTn dur="500"/>
                                        <p:tgtEl>
                                          <p:spTgt spid="11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1" st="11"/>
                                            </p:txEl>
                                          </p:spTgt>
                                        </p:tgtEl>
                                        <p:attrNameLst>
                                          <p:attrName>style.visibility</p:attrName>
                                        </p:attrNameLst>
                                      </p:cBhvr>
                                      <p:to>
                                        <p:strVal val="visible"/>
                                      </p:to>
                                    </p:set>
                                    <p:animEffect filter="fade" transition="in">
                                      <p:cBhvr>
                                        <p:cTn dur="500"/>
                                        <p:tgtEl>
                                          <p:spTgt spid="11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nvSpPr>
        <p:spPr>
          <a:xfrm>
            <a:off x="367175" y="1078300"/>
            <a:ext cx="7746300" cy="29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First iteration          n</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Second iteration    n/2</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Third iteration         n/4 = n/2^2</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Last iteration             1 = n/2^y</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Here, y is the number of iterations performed </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ontserrat"/>
                <a:ea typeface="Montserrat"/>
                <a:cs typeface="Montserrat"/>
                <a:sym typeface="Montserrat"/>
              </a:rPr>
              <a:t>n = 2^y</a:t>
            </a:r>
            <a:endParaRPr b="1"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ontserrat"/>
                <a:ea typeface="Montserrat"/>
                <a:cs typeface="Montserrat"/>
                <a:sym typeface="Montserrat"/>
              </a:rPr>
              <a:t>log(n) = y</a:t>
            </a:r>
            <a:endParaRPr b="1"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ontserrat"/>
                <a:ea typeface="Montserrat"/>
                <a:cs typeface="Montserrat"/>
                <a:sym typeface="Montserrat"/>
              </a:rPr>
              <a:t>Time complexity = O(logn)</a:t>
            </a:r>
            <a:endParaRPr b="1" i="0" sz="1800" u="none" cap="none" strike="noStrike">
              <a:solidFill>
                <a:srgbClr val="000000"/>
              </a:solidFill>
              <a:latin typeface="Montserrat"/>
              <a:ea typeface="Montserrat"/>
              <a:cs typeface="Montserrat"/>
              <a:sym typeface="Montserrat"/>
            </a:endParaRPr>
          </a:p>
        </p:txBody>
      </p:sp>
      <p:cxnSp>
        <p:nvCxnSpPr>
          <p:cNvPr id="119" name="Google Shape;119;p26"/>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
        <p:nvSpPr>
          <p:cNvPr id="120" name="Google Shape;120;p26"/>
          <p:cNvSpPr txBox="1"/>
          <p:nvPr/>
        </p:nvSpPr>
        <p:spPr>
          <a:xfrm>
            <a:off x="483400" y="310450"/>
            <a:ext cx="7746300" cy="4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Binary Search: Time Complexity</a:t>
            </a:r>
            <a:endParaRPr b="1" i="0" sz="27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5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5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5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5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5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5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500"/>
                                        <p:tgtEl>
                                          <p:spTgt spid="11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